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1" r:id="rId2"/>
    <p:sldId id="300" r:id="rId3"/>
    <p:sldId id="301" r:id="rId4"/>
    <p:sldId id="298" r:id="rId5"/>
    <p:sldId id="299" r:id="rId6"/>
    <p:sldId id="302" r:id="rId7"/>
    <p:sldId id="303" r:id="rId8"/>
    <p:sldId id="304" r:id="rId9"/>
    <p:sldId id="305" r:id="rId10"/>
    <p:sldId id="306" r:id="rId11"/>
    <p:sldId id="307" r:id="rId12"/>
    <p:sldId id="308" r:id="rId13"/>
    <p:sldId id="309" r:id="rId14"/>
    <p:sldId id="3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6BF95-7A5C-4FF4-BA72-2EE065C6DAD3}" type="datetimeFigureOut">
              <a:rPr lang="en-ZA" smtClean="0"/>
              <a:t>2025/09/11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89810-E416-4C18-A181-3EE9EDDB7AC7}" type="slidenum">
              <a:rPr lang="en-ZA" smtClean="0"/>
              <a:t>‹#›</a:t>
            </a:fld>
            <a:endParaRPr lang="en-ZA"/>
          </a:p>
        </p:txBody>
      </p:sp>
    </p:spTree>
    <p:extLst>
      <p:ext uri="{BB962C8B-B14F-4D97-AF65-F5344CB8AC3E}">
        <p14:creationId xmlns:p14="http://schemas.microsoft.com/office/powerpoint/2010/main" val="68101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12192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3151719" y="620714"/>
            <a:ext cx="5056517" cy="1206421"/>
          </a:xfrm>
          <a:prstGeom prst="rect">
            <a:avLst/>
          </a:prstGeom>
          <a:noFill/>
          <a:ln w="9525">
            <a:noFill/>
            <a:miter lim="800000"/>
            <a:headEnd/>
            <a:tailEnd/>
          </a:ln>
        </p:spPr>
      </p:pic>
      <p:sp>
        <p:nvSpPr>
          <p:cNvPr id="4" name="Title 3"/>
          <p:cNvSpPr>
            <a:spLocks noGrp="1"/>
          </p:cNvSpPr>
          <p:nvPr>
            <p:ph type="ctrTitle"/>
          </p:nvPr>
        </p:nvSpPr>
        <p:spPr>
          <a:xfrm>
            <a:off x="914400" y="2130426"/>
            <a:ext cx="10363200" cy="1470025"/>
          </a:xfrm>
        </p:spPr>
        <p:txBody>
          <a:bodyPr/>
          <a:lstStyle/>
          <a:p>
            <a:r>
              <a:rPr lang="en-US"/>
              <a:t>Click to edit Master title style</a:t>
            </a:r>
          </a:p>
        </p:txBody>
      </p:sp>
      <p:sp>
        <p:nvSpPr>
          <p:cNvPr id="5" name="Round Single Corner Rectangle 4"/>
          <p:cNvSpPr/>
          <p:nvPr userDrawn="1"/>
        </p:nvSpPr>
        <p:spPr>
          <a:xfrm>
            <a:off x="0" y="6237312"/>
            <a:ext cx="12192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TextBox 5"/>
          <p:cNvSpPr txBox="1"/>
          <p:nvPr userDrawn="1"/>
        </p:nvSpPr>
        <p:spPr>
          <a:xfrm>
            <a:off x="3983765" y="6381328"/>
            <a:ext cx="43204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itchFamily="34" charset="0"/>
                <a:ea typeface="+mn-ea"/>
                <a:cs typeface="Arial"/>
              </a:rPr>
              <a:t>UKZN INSPIRING GREATNESS</a:t>
            </a:r>
          </a:p>
        </p:txBody>
      </p:sp>
    </p:spTree>
    <p:extLst>
      <p:ext uri="{BB962C8B-B14F-4D97-AF65-F5344CB8AC3E}">
        <p14:creationId xmlns:p14="http://schemas.microsoft.com/office/powerpoint/2010/main" val="170823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90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44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602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3595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17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1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921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90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215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949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0757" y="44624"/>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p:nvCxnSpPr>
        <p:spPr>
          <a:xfrm>
            <a:off x="0" y="1052736"/>
            <a:ext cx="12192000" cy="0"/>
          </a:xfrm>
          <a:prstGeom prst="line">
            <a:avLst/>
          </a:prstGeom>
          <a:ln>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ound Single Corner Rectangle 6"/>
          <p:cNvSpPr/>
          <p:nvPr/>
        </p:nvSpPr>
        <p:spPr>
          <a:xfrm>
            <a:off x="0" y="6381328"/>
            <a:ext cx="12192000" cy="476672"/>
          </a:xfrm>
          <a:prstGeom prst="round1Rect">
            <a:avLst>
              <a:gd name="adj" fmla="val 50000"/>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TextBox 7"/>
          <p:cNvSpPr txBox="1"/>
          <p:nvPr/>
        </p:nvSpPr>
        <p:spPr>
          <a:xfrm>
            <a:off x="3695733" y="6444044"/>
            <a:ext cx="43204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itchFamily="34" charset="0"/>
                <a:ea typeface="+mn-ea"/>
                <a:cs typeface="Arial"/>
              </a:rPr>
              <a:t>UKZN INSPIRING GREATNESS</a:t>
            </a:r>
          </a:p>
        </p:txBody>
      </p:sp>
    </p:spTree>
    <p:extLst>
      <p:ext uri="{BB962C8B-B14F-4D97-AF65-F5344CB8AC3E}">
        <p14:creationId xmlns:p14="http://schemas.microsoft.com/office/powerpoint/2010/main" val="129837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7" y="1916832"/>
            <a:ext cx="11015002" cy="2736304"/>
          </a:xfrm>
        </p:spPr>
        <p:txBody>
          <a:bodyPr/>
          <a:lstStyle/>
          <a:p>
            <a:pPr fontAlgn="auto">
              <a:lnSpc>
                <a:spcPct val="120000"/>
              </a:lnSpc>
              <a:spcBef>
                <a:spcPts val="1000"/>
              </a:spcBef>
              <a:spcAft>
                <a:spcPts val="0"/>
              </a:spcAft>
              <a:buClr>
                <a:srgbClr val="B71E42"/>
              </a:buClr>
              <a:buSzPct val="100000"/>
              <a:defRPr/>
            </a:pP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2800" b="1" dirty="0" smtClean="0"/>
              <a:t>Disrupting Incompetence: Confronting the Impact of Neoliberal Ideology on Service Delivery </a:t>
            </a:r>
            <a:r>
              <a:rPr lang="en-US" sz="1800" b="1" dirty="0" smtClean="0"/>
              <a:t/>
            </a:r>
            <a:br>
              <a:rPr lang="en-US" sz="1800" b="1" dirty="0" smtClean="0"/>
            </a:br>
            <a:r>
              <a:rPr lang="en-US" sz="1800" b="1" dirty="0" smtClean="0"/>
              <a:t>By</a:t>
            </a:r>
            <a:br>
              <a:rPr lang="en-US" sz="1800" b="1" dirty="0" smtClean="0"/>
            </a:br>
            <a:r>
              <a:rPr lang="en-US" sz="1800" b="1" dirty="0" smtClean="0"/>
              <a:t>Dr. AP Bottoman-Mdlankomo, University of Kwa-Zulu Natal</a:t>
            </a:r>
            <a:br>
              <a:rPr lang="en-US" sz="1800" b="1" dirty="0" smtClean="0"/>
            </a:br>
            <a:r>
              <a:rPr lang="en-US" sz="1800" b="1" dirty="0" smtClean="0"/>
              <a:t>Co-Authored with Prof. Otrude N Moyo, Indiana University- South Bend</a:t>
            </a:r>
            <a:br>
              <a:rPr lang="en-US" sz="1800" b="1" dirty="0" smtClean="0"/>
            </a:br>
            <a:r>
              <a:rPr lang="en-US" sz="1800" b="1" dirty="0" smtClean="0"/>
              <a:t>Corresponding Author: Dr. AP Bottoman-Mdlankomo, UKZN, Howard College Campus</a:t>
            </a:r>
            <a:br>
              <a:rPr lang="en-US" sz="1800" b="1" dirty="0" smtClean="0"/>
            </a:br>
            <a:r>
              <a:rPr lang="en-US" sz="1800" b="1" dirty="0" smtClean="0"/>
              <a:t>Email: MdlankomoA@ukzn.ac.za</a:t>
            </a:r>
            <a:br>
              <a:rPr lang="en-US" sz="1800" b="1" dirty="0" smtClean="0"/>
            </a:br>
            <a:r>
              <a:rPr lang="en-GB" sz="2400" b="1" kern="1200" cap="all" dirty="0" smtClean="0">
                <a:solidFill>
                  <a:prstClr val="black"/>
                </a:solidFill>
                <a:latin typeface="Arial"/>
                <a:cs typeface="Arial"/>
              </a:rPr>
              <a:t/>
            </a:r>
            <a:br>
              <a:rPr lang="en-GB" sz="2400" b="1" kern="1200" cap="all" dirty="0" smtClean="0">
                <a:solidFill>
                  <a:prstClr val="black"/>
                </a:solidFill>
                <a:latin typeface="Arial"/>
                <a:cs typeface="Arial"/>
              </a:rPr>
            </a:br>
            <a:r>
              <a:rPr lang="en-GB" sz="2400" b="1" kern="1200" cap="all" dirty="0" smtClean="0">
                <a:solidFill>
                  <a:prstClr val="black"/>
                </a:solidFill>
                <a:latin typeface="Gill Sans MT" panose="020B0502020104020203"/>
              </a:rPr>
              <a:t/>
            </a:r>
            <a:br>
              <a:rPr lang="en-GB" sz="2400" b="1" kern="1200" cap="all" dirty="0" smtClean="0">
                <a:solidFill>
                  <a:prstClr val="black"/>
                </a:solidFill>
                <a:latin typeface="Gill Sans MT" panose="020B0502020104020203"/>
              </a:rPr>
            </a:br>
            <a:r>
              <a:rPr lang="en-GB" sz="2400" b="1" kern="1200" cap="all" dirty="0" smtClean="0">
                <a:solidFill>
                  <a:prstClr val="black"/>
                </a:solidFill>
                <a:latin typeface="Gill Sans MT" panose="020B0502020104020203"/>
              </a:rPr>
              <a:t/>
            </a:r>
            <a:br>
              <a:rPr lang="en-GB" sz="2400" b="1" kern="1200" cap="all" dirty="0" smtClean="0">
                <a:solidFill>
                  <a:prstClr val="black"/>
                </a:solidFill>
                <a:latin typeface="Gill Sans MT" panose="020B0502020104020203"/>
              </a:rPr>
            </a:br>
            <a:r>
              <a:rPr lang="en-ZA" sz="1100" kern="1200" cap="all" dirty="0" smtClean="0">
                <a:solidFill>
                  <a:prstClr val="black"/>
                </a:solidFill>
                <a:latin typeface="Gill Sans MT" panose="020B0502020104020203"/>
                <a:ea typeface="+mn-ea"/>
                <a:cs typeface="+mn-cs"/>
              </a:rPr>
              <a:t/>
            </a:r>
            <a:br>
              <a:rPr lang="en-ZA" sz="1100" kern="1200" cap="all" dirty="0" smtClean="0">
                <a:solidFill>
                  <a:prstClr val="black"/>
                </a:solidFill>
                <a:latin typeface="Gill Sans MT" panose="020B0502020104020203"/>
                <a:ea typeface="+mn-ea"/>
                <a:cs typeface="+mn-cs"/>
              </a:rPr>
            </a:br>
            <a:r>
              <a:rPr lang="en-US" sz="3600" b="1" dirty="0" smtClean="0">
                <a:solidFill>
                  <a:srgbClr val="FF0000"/>
                </a:solidFill>
              </a:rPr>
              <a:t/>
            </a:r>
            <a:br>
              <a:rPr lang="en-US" sz="36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t/>
            </a:r>
            <a:br>
              <a:rPr lang="en-US" sz="2400" b="1" dirty="0" smtClean="0"/>
            </a:br>
            <a:r>
              <a:rPr lang="en-US" sz="1800" dirty="0" smtClean="0"/>
              <a:t/>
            </a:r>
            <a:br>
              <a:rPr lang="en-US" sz="1800" dirty="0" smtClean="0"/>
            </a:br>
            <a:endParaRPr lang="en-US" sz="1800" b="1" dirty="0"/>
          </a:p>
        </p:txBody>
      </p:sp>
    </p:spTree>
    <p:extLst>
      <p:ext uri="{BB962C8B-B14F-4D97-AF65-F5344CB8AC3E}">
        <p14:creationId xmlns:p14="http://schemas.microsoft.com/office/powerpoint/2010/main" val="241447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Our Research </a:t>
            </a:r>
            <a:r>
              <a:rPr lang="en-US" b="1" kern="1200" dirty="0" smtClean="0">
                <a:solidFill>
                  <a:prstClr val="black"/>
                </a:solidFill>
                <a:latin typeface="Calibri"/>
              </a:rPr>
              <a:t>Perspective cont.</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1241948"/>
            <a:ext cx="9700591" cy="524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Bef>
                <a:spcPts val="0"/>
              </a:spcBef>
              <a:spcAft>
                <a:spcPts val="800"/>
              </a:spcAft>
              <a:buFont typeface="+mj-lt"/>
              <a:buAutoNum type="arabicPeriod"/>
              <a:tabLst>
                <a:tab pos="457200" algn="l"/>
              </a:tabLst>
            </a:pPr>
            <a:r>
              <a:rPr lang="en-US" sz="2000" b="1" dirty="0">
                <a:latin typeface="Calibri" panose="020F0502020204030204" pitchFamily="34" charset="0"/>
                <a:ea typeface="Calibri" panose="020F0502020204030204" pitchFamily="34" charset="0"/>
                <a:cs typeface="Calibri" panose="020F0502020204030204" pitchFamily="34" charset="0"/>
              </a:rPr>
              <a:t>Anti-Oppressive Practice (AOP)</a:t>
            </a:r>
            <a:r>
              <a:rPr lang="en-US" sz="2000" dirty="0">
                <a:latin typeface="Calibri" panose="020F0502020204030204" pitchFamily="34" charset="0"/>
                <a:ea typeface="Calibri" panose="020F0502020204030204" pitchFamily="34" charset="0"/>
                <a:cs typeface="Calibri" panose="020F0502020204030204" pitchFamily="34" charset="0"/>
              </a:rPr>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AOP challenges the idea that “technical fixes” alone can improve service delivery but this is not the case. Anti Oppressive Practice foregrounds power, privilege, and the voices of marginalized communities in designing solutions (Dominelli, 2017). Therefore, a need to engage power, to make sure that those without power are empowered, and reshape service delivery!</a:t>
            </a:r>
          </a:p>
          <a:p>
            <a:r>
              <a:rPr lang="en-US" sz="2000" b="1" dirty="0">
                <a:latin typeface="Calibri" panose="020F0502020204030204" pitchFamily="34" charset="0"/>
                <a:ea typeface="Calibri" panose="020F0502020204030204" pitchFamily="34" charset="0"/>
                <a:cs typeface="Calibri" panose="020F0502020204030204" pitchFamily="34" charset="0"/>
              </a:rPr>
              <a:t>Decoloniality</a:t>
            </a:r>
            <a:r>
              <a:rPr lang="en-US" sz="2000" dirty="0">
                <a:latin typeface="Calibri" panose="020F0502020204030204" pitchFamily="34" charset="0"/>
                <a:ea typeface="Calibri" panose="020F0502020204030204" pitchFamily="34" charset="0"/>
                <a:cs typeface="Calibri" panose="020F0502020204030204" pitchFamily="34" charset="0"/>
              </a:rPr>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Neoliberal models often ignore </a:t>
            </a:r>
            <a:r>
              <a:rPr lang="en-US" sz="2000" b="1" dirty="0">
                <a:latin typeface="Calibri" panose="020F0502020204030204" pitchFamily="34" charset="0"/>
                <a:ea typeface="Calibri" panose="020F0502020204030204" pitchFamily="34" charset="0"/>
                <a:cs typeface="Calibri" panose="020F0502020204030204" pitchFamily="34" charset="0"/>
              </a:rPr>
              <a:t>Indigenous knowledge systems</a:t>
            </a:r>
            <a:r>
              <a:rPr lang="en-US" sz="2000" dirty="0">
                <a:latin typeface="Calibri" panose="020F0502020204030204" pitchFamily="34" charset="0"/>
                <a:ea typeface="Calibri" panose="020F0502020204030204" pitchFamily="34" charset="0"/>
                <a:cs typeface="Calibri" panose="020F0502020204030204" pitchFamily="34" charset="0"/>
              </a:rPr>
              <a:t> and community-led development approaches. We argue for service delivery that draws from both local wisdom and global best practice. Therefore, foreground the criticality of indigenous knowledge in shaping service delivery – we can not only depend on the “masters’ tools that created the problems to address the issues”</a:t>
            </a:r>
            <a:endParaRPr lang="en-US" sz="20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lvl="0" indent="0" defTabSz="457200" fontAlgn="auto">
              <a:spcAft>
                <a:spcPts val="0"/>
              </a:spcAft>
              <a:buNone/>
            </a:pPr>
            <a:endParaRPr lang="en-US" sz="20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3454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Original Contribution</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882876"/>
            <a:ext cx="9700591" cy="596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nSpc>
                <a:spcPct val="150000"/>
              </a:lnSpc>
              <a:spcBef>
                <a:spcPts val="0"/>
              </a:spcBef>
              <a:spcAft>
                <a:spcPts val="800"/>
              </a:spcAft>
              <a:buNone/>
            </a:pPr>
            <a:r>
              <a:rPr lang="en-US" sz="2000" dirty="0">
                <a:latin typeface="Arial" panose="020B0604020202020204" pitchFamily="34" charset="0"/>
                <a:ea typeface="Times New Roman" panose="02020603050405020304" pitchFamily="18" charset="0"/>
                <a:cs typeface="Times New Roman" panose="02020603050405020304" pitchFamily="18" charset="0"/>
              </a:rPr>
              <a:t>What sets our work apart is our refusal to accept “poor capacity” as the dominant explanation for service delivery challenges. Instead, we: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SzPts val="1000"/>
              <a:buFont typeface="Wingdings" panose="05000000000000000000" pitchFamily="2" charset="2"/>
              <a:buChar char="v"/>
              <a:tabLst>
                <a:tab pos="4572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Expose the ideological underpinnings</a:t>
            </a:r>
            <a:r>
              <a:rPr lang="en-US" sz="2000" dirty="0">
                <a:latin typeface="Arial" panose="020B0604020202020204" pitchFamily="34" charset="0"/>
                <a:ea typeface="Times New Roman" panose="02020603050405020304" pitchFamily="18" charset="0"/>
                <a:cs typeface="Times New Roman" panose="02020603050405020304" pitchFamily="18" charset="0"/>
              </a:rPr>
              <a:t> of service delivery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failures.</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SzPts val="1000"/>
              <a:buFont typeface="Wingdings" panose="05000000000000000000" pitchFamily="2" charset="2"/>
              <a:buChar char="v"/>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Show </a:t>
            </a:r>
            <a:r>
              <a:rPr lang="en-US" sz="2000" b="1" dirty="0">
                <a:latin typeface="Arial" panose="020B0604020202020204" pitchFamily="34" charset="0"/>
                <a:ea typeface="Times New Roman" panose="02020603050405020304" pitchFamily="18" charset="0"/>
                <a:cs typeface="Times New Roman" panose="02020603050405020304" pitchFamily="18" charset="0"/>
              </a:rPr>
              <a:t>how neoliberal frameworks</a:t>
            </a:r>
            <a:r>
              <a:rPr lang="en-US" sz="2000" dirty="0">
                <a:latin typeface="Arial" panose="020B0604020202020204" pitchFamily="34" charset="0"/>
                <a:ea typeface="Times New Roman" panose="02020603050405020304" pitchFamily="18" charset="0"/>
                <a:cs typeface="Times New Roman" panose="02020603050405020304" pitchFamily="18" charset="0"/>
              </a:rPr>
              <a:t> perpetuate incompetency by under-resourcing public institutions and undervaluing community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knowledge.</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SzPts val="1000"/>
              <a:buFont typeface="Wingdings" panose="05000000000000000000" pitchFamily="2" charset="2"/>
              <a:buChar char="v"/>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Highlight </a:t>
            </a:r>
            <a:r>
              <a:rPr lang="en-US" sz="2000" b="1" dirty="0">
                <a:latin typeface="Arial" panose="020B0604020202020204" pitchFamily="34" charset="0"/>
                <a:ea typeface="Times New Roman" panose="02020603050405020304" pitchFamily="18" charset="0"/>
                <a:cs typeface="Times New Roman" panose="02020603050405020304" pitchFamily="18" charset="0"/>
              </a:rPr>
              <a:t>grassroots disruptions</a:t>
            </a:r>
            <a:r>
              <a:rPr lang="en-US" sz="2000" dirty="0">
                <a:latin typeface="Arial" panose="020B0604020202020204" pitchFamily="34" charset="0"/>
                <a:ea typeface="Times New Roman" panose="02020603050405020304" pitchFamily="18" charset="0"/>
                <a:cs typeface="Times New Roman" panose="02020603050405020304" pitchFamily="18" charset="0"/>
              </a:rPr>
              <a:t> community-led initiatives that bypass bureaucratic gridlock to deliver services effectively.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US" sz="2000" dirty="0">
                <a:latin typeface="Arial" panose="020B0604020202020204" pitchFamily="34" charset="0"/>
                <a:ea typeface="Times New Roman" panose="02020603050405020304" pitchFamily="18" charset="0"/>
                <a:cs typeface="Times New Roman" panose="02020603050405020304" pitchFamily="18" charset="0"/>
              </a:rPr>
              <a:t>One example comes from a rural Eastern Cape community where local women’s cooperatives have reclaimed water access projects after repeated municipal failures, illustrating what we call </a:t>
            </a:r>
            <a:r>
              <a:rPr lang="en-US" sz="2000" i="1" dirty="0">
                <a:latin typeface="Arial" panose="020B0604020202020204" pitchFamily="34" charset="0"/>
                <a:ea typeface="Times New Roman" panose="02020603050405020304" pitchFamily="18" charset="0"/>
                <a:cs typeface="Times New Roman" panose="02020603050405020304" pitchFamily="18" charset="0"/>
              </a:rPr>
              <a:t>competency from below</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fontAlgn="auto">
              <a:spcAft>
                <a:spcPts val="0"/>
              </a:spcAft>
              <a:buNone/>
            </a:pPr>
            <a:endParaRPr lang="en-US" sz="2000" kern="1200" dirty="0">
              <a:solidFill>
                <a:prstClr val="black"/>
              </a:solidFill>
              <a:latin typeface="Calibri"/>
            </a:endParaRPr>
          </a:p>
          <a:p>
            <a:pPr marL="0" lvl="0" indent="0" defTabSz="457200" fontAlgn="auto">
              <a:spcAft>
                <a:spcPts val="0"/>
              </a:spcAft>
              <a:buNone/>
            </a:pPr>
            <a:endParaRPr lang="en-US" sz="2000" kern="1200" dirty="0">
              <a:solidFill>
                <a:prstClr val="black"/>
              </a:solidFill>
              <a:latin typeface="Calibri"/>
            </a:endParaRPr>
          </a:p>
        </p:txBody>
      </p:sp>
    </p:spTree>
    <p:extLst>
      <p:ext uri="{BB962C8B-B14F-4D97-AF65-F5344CB8AC3E}">
        <p14:creationId xmlns:p14="http://schemas.microsoft.com/office/powerpoint/2010/main" val="282242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sz="4000" b="1" kern="1200" dirty="0">
                <a:solidFill>
                  <a:prstClr val="black"/>
                </a:solidFill>
                <a:latin typeface="Calibri"/>
              </a:rPr>
              <a:t>Disrupting Incompetency in Practice</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365760" y="789517"/>
            <a:ext cx="11591778" cy="614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nSpc>
                <a:spcPct val="150000"/>
              </a:lnSpc>
              <a:spcBef>
                <a:spcPts val="0"/>
              </a:spcBef>
              <a:spcAft>
                <a:spcPts val="800"/>
              </a:spcAft>
            </a:pPr>
            <a:endParaRPr lang="en-US" sz="2000" b="1" dirty="0" smtClean="0">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Disrupting </a:t>
            </a:r>
            <a:r>
              <a:rPr lang="en-US" sz="2000" b="1" dirty="0">
                <a:latin typeface="Arial" panose="020B0604020202020204" pitchFamily="34" charset="0"/>
                <a:ea typeface="Times New Roman" panose="02020603050405020304" pitchFamily="18" charset="0"/>
                <a:cs typeface="Times New Roman" panose="02020603050405020304" pitchFamily="18" charset="0"/>
              </a:rPr>
              <a:t>Incompetency: What This Means in Practice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To “disrupt incompetency” is to:</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spcAft>
                <a:spcPts val="800"/>
              </a:spcAft>
              <a:buSzPts val="1000"/>
              <a:buNone/>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1. Challenge </a:t>
            </a:r>
            <a:r>
              <a:rPr lang="en-US" sz="2000" b="1" dirty="0">
                <a:latin typeface="Arial" panose="020B0604020202020204" pitchFamily="34" charset="0"/>
                <a:ea typeface="Times New Roman" panose="02020603050405020304" pitchFamily="18" charset="0"/>
                <a:cs typeface="Times New Roman" panose="02020603050405020304" pitchFamily="18" charset="0"/>
              </a:rPr>
              <a:t>policy orthodoxy</a:t>
            </a:r>
            <a:r>
              <a:rPr lang="en-US" sz="2000" dirty="0">
                <a:latin typeface="Arial" panose="020B0604020202020204" pitchFamily="34" charset="0"/>
                <a:ea typeface="Times New Roman" panose="02020603050405020304" pitchFamily="18" charset="0"/>
                <a:cs typeface="Times New Roman" panose="02020603050405020304" pitchFamily="18" charset="0"/>
              </a:rPr>
              <a:t> that treats public spending as waste rather than investment.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spcAft>
                <a:spcPts val="800"/>
              </a:spcAft>
              <a:buSzPts val="1000"/>
              <a:buNone/>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2. Re-center </a:t>
            </a:r>
            <a:r>
              <a:rPr lang="en-US" sz="2000" b="1" dirty="0">
                <a:latin typeface="Arial" panose="020B0604020202020204" pitchFamily="34" charset="0"/>
                <a:ea typeface="Times New Roman" panose="02020603050405020304" pitchFamily="18" charset="0"/>
                <a:cs typeface="Times New Roman" panose="02020603050405020304" pitchFamily="18" charset="0"/>
              </a:rPr>
              <a:t>communities</a:t>
            </a:r>
            <a:r>
              <a:rPr lang="en-US" sz="2000" dirty="0">
                <a:latin typeface="Arial" panose="020B0604020202020204" pitchFamily="34" charset="0"/>
                <a:ea typeface="Times New Roman" panose="02020603050405020304" pitchFamily="18" charset="0"/>
                <a:cs typeface="Times New Roman" panose="02020603050405020304" pitchFamily="18" charset="0"/>
              </a:rPr>
              <a:t> as co-creators of service solutions.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spcAft>
                <a:spcPts val="800"/>
              </a:spcAft>
              <a:buSzPts val="1000"/>
              <a:buNone/>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3. Integrate </a:t>
            </a:r>
            <a:r>
              <a:rPr lang="en-US" sz="2000" b="1" dirty="0">
                <a:latin typeface="Arial" panose="020B0604020202020204" pitchFamily="34" charset="0"/>
                <a:ea typeface="Times New Roman" panose="02020603050405020304" pitchFamily="18" charset="0"/>
                <a:cs typeface="Times New Roman" panose="02020603050405020304" pitchFamily="18" charset="0"/>
              </a:rPr>
              <a:t>multidisciplinary knowledge</a:t>
            </a:r>
            <a:r>
              <a:rPr lang="en-US" sz="2000" dirty="0">
                <a:latin typeface="Arial" panose="020B0604020202020204" pitchFamily="34" charset="0"/>
                <a:ea typeface="Times New Roman" panose="02020603050405020304" pitchFamily="18" charset="0"/>
                <a:cs typeface="Times New Roman" panose="02020603050405020304" pitchFamily="18" charset="0"/>
              </a:rPr>
              <a:t> from social work, urban planning, and development economics.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US" sz="2000" dirty="0">
                <a:latin typeface="Arial" panose="020B0604020202020204" pitchFamily="34" charset="0"/>
                <a:ea typeface="Times New Roman" panose="02020603050405020304" pitchFamily="18" charset="0"/>
                <a:cs typeface="Times New Roman" panose="02020603050405020304" pitchFamily="18" charset="0"/>
              </a:rPr>
              <a:t>This approach demands </a:t>
            </a:r>
            <a:r>
              <a:rPr lang="en-US" sz="2000" b="1" dirty="0">
                <a:latin typeface="Arial" panose="020B0604020202020204" pitchFamily="34" charset="0"/>
                <a:ea typeface="Times New Roman" panose="02020603050405020304" pitchFamily="18" charset="0"/>
                <a:cs typeface="Times New Roman" panose="02020603050405020304" pitchFamily="18" charset="0"/>
              </a:rPr>
              <a:t>courageous policy advocacy</a:t>
            </a:r>
            <a:r>
              <a:rPr lang="en-US" sz="2000" dirty="0">
                <a:latin typeface="Arial" panose="020B0604020202020204" pitchFamily="34" charset="0"/>
                <a:ea typeface="Times New Roman" panose="02020603050405020304" pitchFamily="18" charset="0"/>
                <a:cs typeface="Times New Roman" panose="02020603050405020304" pitchFamily="18" charset="0"/>
              </a:rPr>
              <a:t> and </a:t>
            </a:r>
            <a:r>
              <a:rPr lang="en-US" sz="2000" b="1" dirty="0">
                <a:latin typeface="Arial" panose="020B0604020202020204" pitchFamily="34" charset="0"/>
                <a:ea typeface="Times New Roman" panose="02020603050405020304" pitchFamily="18" charset="0"/>
                <a:cs typeface="Times New Roman" panose="02020603050405020304" pitchFamily="18" charset="0"/>
              </a:rPr>
              <a:t>cross-sector collaboration</a:t>
            </a:r>
            <a:r>
              <a:rPr lang="en-US" sz="2000" dirty="0">
                <a:latin typeface="Arial" panose="020B0604020202020204" pitchFamily="34" charset="0"/>
                <a:ea typeface="Times New Roman" panose="02020603050405020304" pitchFamily="18" charset="0"/>
                <a:cs typeface="Times New Roman" panose="02020603050405020304" pitchFamily="18" charset="0"/>
              </a:rPr>
              <a:t>, particularly between universities, civil society, and local government.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fontAlgn="auto">
              <a:spcAft>
                <a:spcPts val="0"/>
              </a:spcAft>
              <a:buNone/>
            </a:pPr>
            <a:endParaRPr lang="en-US" kern="1200" dirty="0">
              <a:solidFill>
                <a:prstClr val="black"/>
              </a:solidFill>
              <a:latin typeface="Calibri"/>
            </a:endParaRPr>
          </a:p>
          <a:p>
            <a:pPr marL="0" lvl="0" indent="0" defTabSz="457200" fontAlgn="auto">
              <a:spcAft>
                <a:spcPts val="0"/>
              </a:spcAft>
              <a:buNone/>
            </a:pPr>
            <a:endParaRPr lang="en-US" kern="1200" dirty="0">
              <a:solidFill>
                <a:prstClr val="black"/>
              </a:solidFill>
              <a:latin typeface="Calibri"/>
            </a:endParaRPr>
          </a:p>
        </p:txBody>
      </p:sp>
    </p:spTree>
    <p:extLst>
      <p:ext uri="{BB962C8B-B14F-4D97-AF65-F5344CB8AC3E}">
        <p14:creationId xmlns:p14="http://schemas.microsoft.com/office/powerpoint/2010/main" val="2097771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sz="4000" b="1" dirty="0"/>
              <a:t>Looking Forward</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225082" y="368610"/>
            <a:ext cx="11830929" cy="785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nSpc>
                <a:spcPct val="150000"/>
              </a:lnSpc>
              <a:spcBef>
                <a:spcPts val="0"/>
              </a:spcBef>
              <a:spcAft>
                <a:spcPts val="800"/>
              </a:spcAft>
              <a:buNone/>
            </a:pPr>
            <a:endParaRPr lang="en-US" sz="2000" b="1" kern="1200" dirty="0" smtClean="0">
              <a:solidFill>
                <a:prstClr val="black"/>
              </a:solidFill>
              <a:latin typeface="Calibri"/>
            </a:endParaRPr>
          </a:p>
          <a:p>
            <a:pPr marL="0" marR="0" indent="0">
              <a:lnSpc>
                <a:spcPct val="150000"/>
              </a:lnSpc>
              <a:spcBef>
                <a:spcPts val="0"/>
              </a:spcBef>
              <a:spcAft>
                <a:spcPts val="800"/>
              </a:spcAft>
              <a:buNone/>
            </a:pPr>
            <a:r>
              <a:rPr lang="en-US" sz="2000" b="1" kern="1200" dirty="0" smtClean="0">
                <a:solidFill>
                  <a:prstClr val="black"/>
                </a:solidFill>
                <a:latin typeface="Calibri"/>
              </a:rPr>
              <a:t> </a:t>
            </a:r>
            <a:r>
              <a:rPr lang="en-US" sz="2400" b="1" dirty="0">
                <a:latin typeface="Calibri" panose="020F0502020204030204" pitchFamily="34" charset="0"/>
                <a:ea typeface="Calibri" panose="020F0502020204030204" pitchFamily="34" charset="0"/>
                <a:cs typeface="Calibri" panose="020F0502020204030204" pitchFamily="34" charset="0"/>
              </a:rPr>
              <a:t>As presenters, our joint expertise bridges the local and the global:</a:t>
            </a:r>
          </a:p>
          <a:p>
            <a:pPr marL="0" lvl="0" indent="0" algn="just" defTabSz="457200" fontAlgn="auto">
              <a:spcAft>
                <a:spcPts val="0"/>
              </a:spcAft>
              <a:buNone/>
            </a:pPr>
            <a:r>
              <a:rPr lang="en-US" sz="2000" b="1" kern="1200" dirty="0" smtClean="0">
                <a:solidFill>
                  <a:prstClr val="black"/>
                </a:solidFill>
                <a:latin typeface="Calibri"/>
              </a:rPr>
              <a:t>Dr</a:t>
            </a:r>
            <a:r>
              <a:rPr lang="en-US" sz="2000" b="1" kern="1200" dirty="0">
                <a:solidFill>
                  <a:prstClr val="black"/>
                </a:solidFill>
                <a:latin typeface="Calibri"/>
              </a:rPr>
              <a:t>. Bottoman-Mdlankomo: </a:t>
            </a:r>
            <a:r>
              <a:rPr lang="en-US" sz="2000" kern="1200" dirty="0">
                <a:solidFill>
                  <a:prstClr val="black"/>
                </a:solidFill>
                <a:latin typeface="Calibri"/>
              </a:rPr>
              <a:t>G</a:t>
            </a:r>
            <a:r>
              <a:rPr lang="en-US" sz="2000" kern="1200" dirty="0" smtClean="0">
                <a:solidFill>
                  <a:prstClr val="black"/>
                </a:solidFill>
                <a:latin typeface="Calibri"/>
              </a:rPr>
              <a:t>rounded </a:t>
            </a:r>
            <a:r>
              <a:rPr lang="en-US" sz="2000" kern="1200" dirty="0">
                <a:solidFill>
                  <a:prstClr val="black"/>
                </a:solidFill>
                <a:latin typeface="Calibri"/>
              </a:rPr>
              <a:t>SA service delivery </a:t>
            </a:r>
            <a:r>
              <a:rPr lang="en-US" sz="2000" kern="1200" dirty="0" smtClean="0">
                <a:solidFill>
                  <a:prstClr val="black"/>
                </a:solidFill>
                <a:latin typeface="Calibri"/>
              </a:rPr>
              <a:t>research: </a:t>
            </a:r>
            <a:r>
              <a:rPr lang="en-US" sz="2000" dirty="0">
                <a:latin typeface="Calibri" panose="020F0502020204030204" pitchFamily="34" charset="0"/>
                <a:ea typeface="Calibri" panose="020F0502020204030204" pitchFamily="34" charset="0"/>
                <a:cs typeface="Calibri" panose="020F0502020204030204" pitchFamily="34" charset="0"/>
              </a:rPr>
              <a:t>Dr. Bottoman-Mdlankomo’s research provides a grounded perspective on South African service delivery, highlighting systemic failures and the human cost of neoliberal policies. Through in-depth, community-based studies, she documents lived realities such as inadequate sanitation, exposing the gap between policy rhetoric and citizens’ experiences to inform relevant, effective solutions.</a:t>
            </a:r>
            <a:endParaRPr lang="en-US" sz="20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US" sz="2000" b="1" kern="1200" dirty="0" smtClean="0">
                <a:solidFill>
                  <a:prstClr val="black"/>
                </a:solidFill>
                <a:latin typeface="Calibri"/>
              </a:rPr>
              <a:t>Prof. Moyo: global perspective, Indigenous knowledge: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Prof. Moyo offers a rich global perspective informed by experiences across Africa and internationally. Her scholarship is distinctive in its emphasis on Indigenous Knowledge Systems, which are often excluded from mainstream development narratives. She critiques the colonial assumption that Western models of governance and service delivery are universally superior. Instead, her work demonstrates the value of local, community-based approaches as powerful tools for sustainable development. For instance, she highlights collaborative water management systems rooted in trust and shared responsibility, which outperform state-run utilities. By advancing culturally grounded, locally owned solutions, her research promotes development strategies that are both relevant and </a:t>
            </a:r>
            <a:r>
              <a:rPr 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enduring.</a:t>
            </a:r>
          </a:p>
          <a:p>
            <a:pPr marL="0" lvl="0" indent="0" algn="just">
              <a:buNone/>
            </a:pPr>
            <a:r>
              <a:rPr lang="en-US" sz="2000" b="1" dirty="0" smtClean="0">
                <a:latin typeface="Calibri" panose="020F0502020204030204" pitchFamily="34" charset="0"/>
                <a:ea typeface="Calibri" panose="020F0502020204030204" pitchFamily="34" charset="0"/>
                <a:cs typeface="Calibri" panose="020F0502020204030204" pitchFamily="34" charset="0"/>
              </a:rPr>
              <a:t>Together</a:t>
            </a:r>
            <a:r>
              <a:rPr lang="en-US" sz="2000" b="1" dirty="0">
                <a:latin typeface="Calibri" panose="020F0502020204030204" pitchFamily="34" charset="0"/>
                <a:ea typeface="Calibri" panose="020F0502020204030204" pitchFamily="34" charset="0"/>
                <a:cs typeface="Calibri" panose="020F0502020204030204" pitchFamily="34" charset="0"/>
              </a:rPr>
              <a:t>, we envision a service delivery model that is just, participatory, and sustainable one that dismantles systemic incompetency and fosters human dignity.</a:t>
            </a:r>
          </a:p>
          <a:p>
            <a:pPr marL="0" lvl="0" indent="0" algn="just">
              <a:buNone/>
            </a:pPr>
            <a:endParaRPr 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lgn="just">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defTabSz="457200" fontAlgn="auto">
              <a:spcAft>
                <a:spcPts val="0"/>
              </a:spcAft>
              <a:buNone/>
            </a:pPr>
            <a:endParaRPr lang="en-US" sz="1800" kern="1200" dirty="0" smtClean="0">
              <a:solidFill>
                <a:prstClr val="black"/>
              </a:solidFill>
              <a:latin typeface="Calibri"/>
            </a:endParaRPr>
          </a:p>
          <a:p>
            <a:pPr marL="0" lvl="0" indent="0" defTabSz="457200" fontAlgn="auto">
              <a:spcAft>
                <a:spcPts val="0"/>
              </a:spcAft>
              <a:buNone/>
            </a:pPr>
            <a:endParaRPr lang="en-US" sz="1800" kern="1200" dirty="0">
              <a:solidFill>
                <a:prstClr val="black"/>
              </a:solidFill>
              <a:latin typeface="Calibri"/>
            </a:endParaRPr>
          </a:p>
          <a:p>
            <a:pPr marL="0" lvl="0" indent="0" defTabSz="457200" fontAlgn="auto">
              <a:spcAft>
                <a:spcPts val="0"/>
              </a:spcAft>
              <a:buNone/>
            </a:pPr>
            <a:endParaRPr lang="en-US" sz="1800" kern="1200" dirty="0">
              <a:solidFill>
                <a:prstClr val="black"/>
              </a:solidFill>
              <a:latin typeface="Calibri"/>
            </a:endParaRPr>
          </a:p>
        </p:txBody>
      </p:sp>
    </p:spTree>
    <p:extLst>
      <p:ext uri="{BB962C8B-B14F-4D97-AF65-F5344CB8AC3E}">
        <p14:creationId xmlns:p14="http://schemas.microsoft.com/office/powerpoint/2010/main" val="2452686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References</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2241196"/>
            <a:ext cx="9700591" cy="324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457200" fontAlgn="auto">
              <a:spcAft>
                <a:spcPts val="0"/>
              </a:spcAft>
              <a:buFont typeface="Arial"/>
              <a:buChar char="•"/>
            </a:pPr>
            <a:r>
              <a:rPr lang="en-US" kern="1200" dirty="0">
                <a:solidFill>
                  <a:prstClr val="black"/>
                </a:solidFill>
                <a:latin typeface="Calibri"/>
              </a:rPr>
              <a:t>Bond, P. (2014). Elite Transition: From Apartheid to Neoliberalism in South Africa.</a:t>
            </a:r>
          </a:p>
          <a:p>
            <a:pPr lvl="0" defTabSz="457200" fontAlgn="auto">
              <a:spcAft>
                <a:spcPts val="0"/>
              </a:spcAft>
              <a:buFont typeface="Arial"/>
              <a:buChar char="•"/>
            </a:pPr>
            <a:r>
              <a:rPr lang="en-US" kern="1200" dirty="0">
                <a:solidFill>
                  <a:prstClr val="black"/>
                </a:solidFill>
                <a:latin typeface="Calibri"/>
              </a:rPr>
              <a:t>Dominelli, L. (2017). Anti-Oppressive Social Work Theory and Practice.</a:t>
            </a:r>
          </a:p>
          <a:p>
            <a:pPr lvl="0" defTabSz="457200" fontAlgn="auto">
              <a:spcAft>
                <a:spcPts val="0"/>
              </a:spcAft>
              <a:buFont typeface="Arial"/>
              <a:buChar char="•"/>
            </a:pPr>
            <a:r>
              <a:rPr lang="en-US" kern="1200" dirty="0" err="1">
                <a:solidFill>
                  <a:prstClr val="black"/>
                </a:solidFill>
                <a:latin typeface="Calibri"/>
              </a:rPr>
              <a:t>Galtung</a:t>
            </a:r>
            <a:r>
              <a:rPr lang="en-US" kern="1200" dirty="0">
                <a:solidFill>
                  <a:prstClr val="black"/>
                </a:solidFill>
                <a:latin typeface="Calibri"/>
              </a:rPr>
              <a:t>, J. (1969). Violence, Peace, and Peace Research.</a:t>
            </a:r>
          </a:p>
        </p:txBody>
      </p:sp>
    </p:spTree>
    <p:extLst>
      <p:ext uri="{BB962C8B-B14F-4D97-AF65-F5344CB8AC3E}">
        <p14:creationId xmlns:p14="http://schemas.microsoft.com/office/powerpoint/2010/main" val="1174063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Introduction</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773723" y="1549725"/>
            <a:ext cx="10199077" cy="462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nSpc>
                <a:spcPct val="150000"/>
              </a:lnSpc>
              <a:spcBef>
                <a:spcPts val="0"/>
              </a:spcBef>
              <a:spcAft>
                <a:spcPts val="8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In September </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10-12, 2025</a:t>
            </a:r>
            <a:r>
              <a:rPr lang="en-US" sz="2400" dirty="0">
                <a:latin typeface="Arial" panose="020B0604020202020204" pitchFamily="34" charset="0"/>
                <a:ea typeface="Times New Roman" panose="02020603050405020304" pitchFamily="18" charset="0"/>
                <a:cs typeface="Times New Roman" panose="02020603050405020304" pitchFamily="18" charset="0"/>
              </a:rPr>
              <a:t>, social work scholars, practitioners, and policymakers from around the globe </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gathered </a:t>
            </a:r>
            <a:r>
              <a:rPr lang="en-US" sz="2400" dirty="0">
                <a:latin typeface="Arial" panose="020B0604020202020204" pitchFamily="34" charset="0"/>
                <a:ea typeface="Times New Roman" panose="02020603050405020304" pitchFamily="18" charset="0"/>
                <a:cs typeface="Times New Roman" panose="02020603050405020304" pitchFamily="18" charset="0"/>
              </a:rPr>
              <a:t>at the </a:t>
            </a:r>
            <a:r>
              <a:rPr lang="en-US" sz="2400" b="1" dirty="0">
                <a:latin typeface="Arial" panose="020B0604020202020204" pitchFamily="34" charset="0"/>
                <a:ea typeface="Times New Roman" panose="02020603050405020304" pitchFamily="18" charset="0"/>
                <a:cs typeface="Times New Roman" panose="02020603050405020304" pitchFamily="18" charset="0"/>
              </a:rPr>
              <a:t>ASASWEI International Conference</a:t>
            </a:r>
            <a:r>
              <a:rPr lang="en-US" sz="2400" dirty="0">
                <a:latin typeface="Arial" panose="020B0604020202020204" pitchFamily="34" charset="0"/>
                <a:ea typeface="Times New Roman" panose="02020603050405020304" pitchFamily="18" charset="0"/>
                <a:cs typeface="Times New Roman" panose="02020603050405020304" pitchFamily="18" charset="0"/>
              </a:rPr>
              <a:t> under the theme </a:t>
            </a:r>
            <a:r>
              <a:rPr lang="en-US" sz="2400" b="1" i="1" dirty="0">
                <a:latin typeface="Arial" panose="020B0604020202020204" pitchFamily="34" charset="0"/>
                <a:ea typeface="Times New Roman" panose="02020603050405020304" pitchFamily="18" charset="0"/>
                <a:cs typeface="Times New Roman" panose="02020603050405020304" pitchFamily="18" charset="0"/>
              </a:rPr>
              <a:t>"Advancing Social, Economic, and Environmental Justice, Peacebuilding, and Sustainable Development through Teaching, Research and Practice"</a:t>
            </a:r>
            <a:r>
              <a:rPr lang="en-US" sz="2400" b="1" dirty="0">
                <a:latin typeface="Arial" panose="020B0604020202020204" pitchFamily="34" charset="0"/>
                <a:ea typeface="Times New Roman" panose="02020603050405020304" pitchFamily="18" charset="0"/>
                <a:cs typeface="Times New Roman" panose="02020603050405020304" pitchFamily="18" charset="0"/>
              </a:rPr>
              <a:t> (ASASWEI, 2025). </a:t>
            </a:r>
            <a:endParaRPr lang="en-US" sz="2400" b="1" dirty="0" smtClean="0">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r>
              <a:rPr lang="en-US" sz="2400" dirty="0" smtClean="0">
                <a:latin typeface="Arial" panose="020B0604020202020204" pitchFamily="34" charset="0"/>
                <a:ea typeface="Times New Roman" panose="02020603050405020304" pitchFamily="18" charset="0"/>
                <a:cs typeface="Times New Roman" panose="02020603050405020304" pitchFamily="18" charset="0"/>
              </a:rPr>
              <a:t>Our </a:t>
            </a:r>
            <a:r>
              <a:rPr lang="en-US" sz="2400" dirty="0">
                <a:latin typeface="Arial" panose="020B0604020202020204" pitchFamily="34" charset="0"/>
                <a:ea typeface="Times New Roman" panose="02020603050405020304" pitchFamily="18" charset="0"/>
                <a:cs typeface="Times New Roman" panose="02020603050405020304" pitchFamily="18" charset="0"/>
              </a:rPr>
              <a:t>presentation, </a:t>
            </a:r>
            <a:r>
              <a:rPr lang="en-US" sz="2400" b="1" i="1" dirty="0">
                <a:latin typeface="Arial" panose="020B0604020202020204" pitchFamily="34" charset="0"/>
                <a:ea typeface="Times New Roman" panose="02020603050405020304" pitchFamily="18" charset="0"/>
                <a:cs typeface="Times New Roman" panose="02020603050405020304" pitchFamily="18" charset="0"/>
              </a:rPr>
              <a:t>The Impact of Neoliberal Ideology on Service Delivery in Historically Resource-Deprived Communities</a:t>
            </a:r>
            <a:r>
              <a:rPr lang="en-US" sz="2400" b="1" i="1"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732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Introduction</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675249" y="-271285"/>
            <a:ext cx="10747717" cy="826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nSpc>
                <a:spcPct val="150000"/>
              </a:lnSpc>
              <a:spcBef>
                <a:spcPts val="0"/>
              </a:spcBef>
              <a:spcAft>
                <a:spcPts val="800"/>
              </a:spcAft>
              <a:buNone/>
            </a:pPr>
            <a:endParaRPr lang="en-US" sz="2400" b="1"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endParaRPr lang="en-US" sz="2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r>
              <a:rPr lang="en-US" sz="2400" b="1"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Disrupting Incompetency</a:t>
            </a:r>
            <a:r>
              <a:rPr lang="en-US" sz="2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The title aligns with the ASASWEI theme by revealing how neoliberal ideology weakens service delivery in marginalized communities. </a:t>
            </a:r>
            <a:r>
              <a:rPr lang="en-US" sz="2400" dirty="0" smtClean="0">
                <a:latin typeface="Calibri" panose="020F0502020204030204" pitchFamily="34" charset="0"/>
                <a:ea typeface="Calibri" panose="020F0502020204030204" pitchFamily="34" charset="0"/>
                <a:cs typeface="Calibri" panose="020F0502020204030204" pitchFamily="34" charset="0"/>
              </a:rPr>
              <a:t>In </a:t>
            </a:r>
            <a:r>
              <a:rPr lang="en-US" sz="2400" dirty="0">
                <a:latin typeface="Calibri" panose="020F0502020204030204" pitchFamily="34" charset="0"/>
                <a:ea typeface="Calibri" panose="020F0502020204030204" pitchFamily="34" charset="0"/>
                <a:cs typeface="Calibri" panose="020F0502020204030204" pitchFamily="34" charset="0"/>
              </a:rPr>
              <a:t>exposing systemic injustices and incompetency, the </a:t>
            </a:r>
            <a:r>
              <a:rPr lang="en-US" sz="2400" dirty="0" smtClean="0">
                <a:latin typeface="Calibri" panose="020F0502020204030204" pitchFamily="34" charset="0"/>
                <a:ea typeface="Calibri" panose="020F0502020204030204" pitchFamily="34" charset="0"/>
                <a:cs typeface="Calibri" panose="020F0502020204030204" pitchFamily="34" charset="0"/>
              </a:rPr>
              <a:t>paper </a:t>
            </a:r>
            <a:r>
              <a:rPr lang="en-US" sz="2400" dirty="0">
                <a:latin typeface="Calibri" panose="020F0502020204030204" pitchFamily="34" charset="0"/>
                <a:ea typeface="Calibri" panose="020F0502020204030204" pitchFamily="34" charset="0"/>
                <a:cs typeface="Calibri" panose="020F0502020204030204" pitchFamily="34" charset="0"/>
              </a:rPr>
              <a:t>advances social, economic, and environmental justice, while offering insights that strengthen teaching, research, and practice for inclusive, sustainable development and meaningful grassroots transformation.</a:t>
            </a:r>
          </a:p>
          <a:p>
            <a:pPr marL="0" lvl="0" indent="0">
              <a:lnSpc>
                <a:spcPct val="150000"/>
              </a:lnSpc>
              <a:spcBef>
                <a:spcPts val="0"/>
              </a:spcBef>
              <a:spcAft>
                <a:spcPts val="800"/>
              </a:spcAft>
              <a:buNone/>
            </a:pP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Also, our topic addresses a pressing reality: neoliberal policy frameworks are not just abstract economic models they shape the daily lives of millions, often to the detriment of those already on society’s margins with the main tenet that profits matter most! </a:t>
            </a:r>
          </a:p>
          <a:p>
            <a:pPr marL="0" lvl="0" indent="0">
              <a:lnSpc>
                <a:spcPct val="150000"/>
              </a:lnSpc>
              <a:spcBef>
                <a:spcPts val="0"/>
              </a:spcBef>
              <a:spcAft>
                <a:spcPts val="800"/>
              </a:spcAft>
              <a:buNone/>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50000"/>
              </a:lnSpc>
              <a:spcBef>
                <a:spcPts val="0"/>
              </a:spcBef>
              <a:spcAft>
                <a:spcPts val="800"/>
              </a:spcAft>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4420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sz="4000" b="1" kern="1200" dirty="0" smtClean="0">
                <a:solidFill>
                  <a:prstClr val="black"/>
                </a:solidFill>
                <a:latin typeface="Calibri"/>
              </a:rPr>
              <a:t>Unpacking Disrupting Incompetence </a:t>
            </a:r>
            <a:endParaRPr lang="en-ZA" sz="4000"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942535" y="1434822"/>
            <a:ext cx="9636370" cy="485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457200" fontAlgn="auto">
              <a:lnSpc>
                <a:spcPct val="150000"/>
              </a:lnSpc>
              <a:spcAft>
                <a:spcPts val="0"/>
              </a:spcAft>
              <a:buNone/>
            </a:pPr>
            <a:r>
              <a:rPr lang="en-US" sz="2400" dirty="0">
                <a:latin typeface="Calibri" panose="020F0502020204030204" pitchFamily="34" charset="0"/>
                <a:ea typeface="Calibri" panose="020F0502020204030204" pitchFamily="34" charset="0"/>
                <a:cs typeface="Calibri" panose="020F0502020204030204" pitchFamily="34" charset="0"/>
              </a:rPr>
              <a:t>Disrupting incompetency refers to challenging and actively changing patterns of poor </a:t>
            </a:r>
            <a:r>
              <a:rPr lang="en-US" sz="2400" dirty="0" smtClean="0">
                <a:latin typeface="Calibri" panose="020F0502020204030204" pitchFamily="34" charset="0"/>
                <a:ea typeface="Calibri" panose="020F0502020204030204" pitchFamily="34" charset="0"/>
                <a:cs typeface="Calibri" panose="020F0502020204030204" pitchFamily="34" charset="0"/>
              </a:rPr>
              <a:t>performance, lack </a:t>
            </a:r>
            <a:r>
              <a:rPr lang="en-US" sz="2400" dirty="0">
                <a:latin typeface="Calibri" panose="020F0502020204030204" pitchFamily="34" charset="0"/>
                <a:ea typeface="Calibri" panose="020F0502020204030204" pitchFamily="34" charset="0"/>
                <a:cs typeface="Calibri" panose="020F0502020204030204" pitchFamily="34" charset="0"/>
              </a:rPr>
              <a:t>of knowledge, </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or </a:t>
            </a:r>
            <a:r>
              <a:rPr lang="en-US" sz="2400" dirty="0">
                <a:latin typeface="Calibri" panose="020F0502020204030204" pitchFamily="34" charset="0"/>
                <a:ea typeface="Calibri" panose="020F0502020204030204" pitchFamily="34" charset="0"/>
                <a:cs typeface="Calibri" panose="020F0502020204030204" pitchFamily="34" charset="0"/>
              </a:rPr>
              <a:t>ineffective behavior either at an individual, organizational, or systemic level</a:t>
            </a:r>
            <a:r>
              <a:rPr lang="en-US" sz="2400" dirty="0" smtClean="0">
                <a:latin typeface="Calibri" panose="020F0502020204030204" pitchFamily="34" charset="0"/>
                <a:ea typeface="Calibri" panose="020F0502020204030204" pitchFamily="34" charset="0"/>
                <a:cs typeface="Calibri" panose="020F0502020204030204" pitchFamily="34" charset="0"/>
              </a:rPr>
              <a:t>.</a:t>
            </a:r>
          </a:p>
          <a:p>
            <a:pPr marL="0" lvl="0" indent="0" defTabSz="457200" fontAlgn="auto">
              <a:lnSpc>
                <a:spcPct val="150000"/>
              </a:lnSpc>
              <a:spcAft>
                <a:spcPts val="0"/>
              </a:spcAft>
              <a:buNone/>
            </a:pPr>
            <a:r>
              <a:rPr lang="en-US" sz="2400" b="1" dirty="0">
                <a:latin typeface="Calibri" panose="020F0502020204030204" pitchFamily="34" charset="0"/>
                <a:ea typeface="Calibri" panose="020F0502020204030204" pitchFamily="34" charset="0"/>
                <a:cs typeface="Calibri" panose="020F0502020204030204" pitchFamily="34" charset="0"/>
              </a:rPr>
              <a:t>In Social Work or Professional Contexts:</a:t>
            </a:r>
            <a:br>
              <a:rPr lang="en-US" sz="2400" b="1"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It means identifying areas where incompetence (e.g., unethical practice, outdated knowledge, or harmful systems) exists and *intentionally intervening* to correct, educate, improve, or dismantle them</a:t>
            </a:r>
            <a:r>
              <a:rPr lang="en-US" sz="2400" dirty="0" smtClean="0">
                <a:latin typeface="Calibri" panose="020F0502020204030204" pitchFamily="34" charset="0"/>
                <a:ea typeface="Calibri" panose="020F0502020204030204" pitchFamily="34" charset="0"/>
                <a:cs typeface="Calibri" panose="020F0502020204030204" pitchFamily="34" charset="0"/>
              </a:rPr>
              <a:t>.</a:t>
            </a:r>
          </a:p>
          <a:p>
            <a:pPr marL="0" lvl="0" indent="0" defTabSz="457200" fontAlgn="auto">
              <a:spcAft>
                <a:spcPts val="0"/>
              </a:spcAft>
              <a:buNone/>
            </a:pP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kern="1200" dirty="0" smtClean="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9718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sz="4000" b="1" kern="1200" dirty="0" smtClean="0">
                <a:solidFill>
                  <a:prstClr val="black"/>
                </a:solidFill>
                <a:latin typeface="Calibri"/>
              </a:rPr>
              <a:t>Unpacking Disrupting Incompetence </a:t>
            </a:r>
            <a:endParaRPr lang="en-ZA" sz="4000"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384312" y="39472"/>
            <a:ext cx="11151195" cy="764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nSpc>
                <a:spcPct val="150000"/>
              </a:lnSpc>
              <a:spcBef>
                <a:spcPts val="0"/>
              </a:spcBef>
              <a:spcAft>
                <a:spcPts val="800"/>
              </a:spcAft>
              <a:buNone/>
            </a:pPr>
            <a:endParaRPr lang="en-US" sz="2400" b="1" dirty="0" smtClean="0">
              <a:latin typeface="Calibri" panose="020F0502020204030204" pitchFamily="34" charset="0"/>
              <a:ea typeface="Calibri" panose="020F0502020204030204" pitchFamily="34" charset="0"/>
              <a:cs typeface="Calibri" panose="020F0502020204030204" pitchFamily="34" charset="0"/>
            </a:endParaRPr>
          </a:p>
          <a:p>
            <a:pPr marL="0" marR="0" indent="0">
              <a:lnSpc>
                <a:spcPct val="150000"/>
              </a:lnSpc>
              <a:spcBef>
                <a:spcPts val="0"/>
              </a:spcBef>
              <a:spcAft>
                <a:spcPts val="800"/>
              </a:spcAft>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50000"/>
              </a:lnSpc>
              <a:spcBef>
                <a:spcPts val="0"/>
              </a:spcBef>
              <a:spcAft>
                <a:spcPts val="800"/>
              </a:spcAft>
              <a:buNone/>
            </a:pPr>
            <a:r>
              <a:rPr lang="en-US" sz="2400" b="1" dirty="0" smtClean="0">
                <a:latin typeface="Calibri" panose="020F0502020204030204" pitchFamily="34" charset="0"/>
                <a:ea typeface="Calibri" panose="020F0502020204030204" pitchFamily="34" charset="0"/>
                <a:cs typeface="Calibri" panose="020F0502020204030204" pitchFamily="34" charset="0"/>
              </a:rPr>
              <a:t>Examples</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b="1" dirty="0">
                <a:latin typeface="Calibri" panose="020F0502020204030204" pitchFamily="34" charset="0"/>
                <a:ea typeface="Calibri" panose="020F0502020204030204" pitchFamily="34" charset="0"/>
                <a:cs typeface="Calibri" panose="020F0502020204030204" pitchFamily="34" charset="0"/>
              </a:rPr>
              <a:t>- In supervision:</a:t>
            </a:r>
            <a:r>
              <a:rPr lang="en-US" sz="2400" dirty="0">
                <a:latin typeface="Calibri" panose="020F0502020204030204" pitchFamily="34" charset="0"/>
                <a:ea typeface="Calibri" panose="020F0502020204030204" pitchFamily="34" charset="0"/>
                <a:cs typeface="Calibri" panose="020F0502020204030204" pitchFamily="34" charset="0"/>
              </a:rPr>
              <a:t> A supervisor notices a student using judgmental language toward clients and steps in to address and correct </a:t>
            </a:r>
            <a:r>
              <a:rPr lang="en-US" sz="2400" dirty="0" smtClean="0">
                <a:latin typeface="Calibri" panose="020F0502020204030204" pitchFamily="34" charset="0"/>
                <a:ea typeface="Calibri" panose="020F0502020204030204" pitchFamily="34" charset="0"/>
                <a:cs typeface="Calibri" panose="020F0502020204030204" pitchFamily="34" charset="0"/>
              </a:rPr>
              <a:t>it disrupting </a:t>
            </a:r>
            <a:r>
              <a:rPr lang="en-US" sz="2400" dirty="0">
                <a:latin typeface="Calibri" panose="020F0502020204030204" pitchFamily="34" charset="0"/>
                <a:ea typeface="Calibri" panose="020F0502020204030204" pitchFamily="34" charset="0"/>
                <a:cs typeface="Calibri" panose="020F0502020204030204" pitchFamily="34" charset="0"/>
              </a:rPr>
              <a:t>professional incompetency.</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b="1" dirty="0">
                <a:latin typeface="Calibri" panose="020F0502020204030204" pitchFamily="34" charset="0"/>
                <a:ea typeface="Calibri" panose="020F0502020204030204" pitchFamily="34" charset="0"/>
                <a:cs typeface="Calibri" panose="020F0502020204030204" pitchFamily="34" charset="0"/>
              </a:rPr>
              <a:t>- In systems:</a:t>
            </a:r>
            <a:r>
              <a:rPr lang="en-US" sz="2400" dirty="0">
                <a:latin typeface="Calibri" panose="020F0502020204030204" pitchFamily="34" charset="0"/>
                <a:ea typeface="Calibri" panose="020F0502020204030204" pitchFamily="34" charset="0"/>
                <a:cs typeface="Calibri" panose="020F0502020204030204" pitchFamily="34" charset="0"/>
              </a:rPr>
              <a:t> A social worker challenges harmful institutional practices (like racial profiling) and advocates for training or policy </a:t>
            </a:r>
            <a:r>
              <a:rPr lang="en-US" sz="2400" dirty="0" smtClean="0">
                <a:latin typeface="Calibri" panose="020F0502020204030204" pitchFamily="34" charset="0"/>
                <a:ea typeface="Calibri" panose="020F0502020204030204" pitchFamily="34" charset="0"/>
                <a:cs typeface="Calibri" panose="020F0502020204030204" pitchFamily="34" charset="0"/>
              </a:rPr>
              <a:t>change disrupting </a:t>
            </a:r>
            <a:r>
              <a:rPr lang="en-US" sz="2400" dirty="0">
                <a:latin typeface="Calibri" panose="020F0502020204030204" pitchFamily="34" charset="0"/>
                <a:ea typeface="Calibri" panose="020F0502020204030204" pitchFamily="34" charset="0"/>
                <a:cs typeface="Calibri" panose="020F0502020204030204" pitchFamily="34" charset="0"/>
              </a:rPr>
              <a:t>systemic incompetency.</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b="1" dirty="0">
                <a:latin typeface="Calibri" panose="020F0502020204030204" pitchFamily="34" charset="0"/>
                <a:ea typeface="Calibri" panose="020F0502020204030204" pitchFamily="34" charset="0"/>
                <a:cs typeface="Calibri" panose="020F0502020204030204" pitchFamily="34" charset="0"/>
              </a:rPr>
              <a:t>- In oneself:</a:t>
            </a:r>
            <a:r>
              <a:rPr lang="en-US" sz="2400" dirty="0">
                <a:latin typeface="Calibri" panose="020F0502020204030204" pitchFamily="34" charset="0"/>
                <a:ea typeface="Calibri" panose="020F0502020204030204" pitchFamily="34" charset="0"/>
                <a:cs typeface="Calibri" panose="020F0502020204030204" pitchFamily="34" charset="0"/>
              </a:rPr>
              <a:t> A practitioner recognizes a knowledge gap in trauma-informed care and seeks further </a:t>
            </a:r>
            <a:r>
              <a:rPr lang="en-US" sz="2400" dirty="0" smtClean="0">
                <a:latin typeface="Calibri" panose="020F0502020204030204" pitchFamily="34" charset="0"/>
                <a:ea typeface="Calibri" panose="020F0502020204030204" pitchFamily="34" charset="0"/>
                <a:cs typeface="Calibri" panose="020F0502020204030204" pitchFamily="34" charset="0"/>
              </a:rPr>
              <a:t>training disrupting </a:t>
            </a:r>
            <a:r>
              <a:rPr lang="en-US" sz="2400" dirty="0">
                <a:latin typeface="Calibri" panose="020F0502020204030204" pitchFamily="34" charset="0"/>
                <a:ea typeface="Calibri" panose="020F0502020204030204" pitchFamily="34" charset="0"/>
                <a:cs typeface="Calibri" panose="020F0502020204030204" pitchFamily="34" charset="0"/>
              </a:rPr>
              <a:t>personal incompetency.</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In short, it’s about not tolerating poor standards, but instead taking action to improve competency for ethical, effective practice. </a:t>
            </a: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marL="0" marR="0" indent="0">
              <a:lnSpc>
                <a:spcPct val="150000"/>
              </a:lnSpc>
              <a:spcBef>
                <a:spcPts val="0"/>
              </a:spcBef>
              <a:spcAft>
                <a:spcPts val="800"/>
              </a:spcAft>
              <a:buNone/>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marL="0" marR="0" indent="0">
              <a:lnSpc>
                <a:spcPct val="150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013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Why This Topic Matters Now</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745588" y="2132351"/>
            <a:ext cx="9833317" cy="3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a:lnSpc>
                <a:spcPct val="150000"/>
              </a:lnSpc>
              <a:spcBef>
                <a:spcPts val="0"/>
              </a:spcBef>
              <a:spcAft>
                <a:spcPts val="800"/>
              </a:spcAft>
              <a:buFont typeface="Wingdings" panose="05000000000000000000" pitchFamily="2" charset="2"/>
              <a:buChar char="v"/>
            </a:pPr>
            <a:r>
              <a:rPr lang="en-US" sz="2400" dirty="0">
                <a:latin typeface="Calibri" panose="020F0502020204030204" pitchFamily="34" charset="0"/>
                <a:ea typeface="Calibri" panose="020F0502020204030204" pitchFamily="34" charset="0"/>
                <a:cs typeface="Calibri" panose="020F0502020204030204" pitchFamily="34" charset="0"/>
              </a:rPr>
              <a:t>Over the past four decades, </a:t>
            </a:r>
            <a:r>
              <a:rPr lang="en-US" sz="2400" b="1" dirty="0">
                <a:latin typeface="Calibri" panose="020F0502020204030204" pitchFamily="34" charset="0"/>
                <a:ea typeface="Calibri" panose="020F0502020204030204" pitchFamily="34" charset="0"/>
                <a:cs typeface="Calibri" panose="020F0502020204030204" pitchFamily="34" charset="0"/>
              </a:rPr>
              <a:t>neoliberalism</a:t>
            </a:r>
            <a:r>
              <a:rPr lang="en-US" sz="2400" dirty="0">
                <a:latin typeface="Calibri" panose="020F0502020204030204" pitchFamily="34" charset="0"/>
                <a:ea typeface="Calibri" panose="020F0502020204030204" pitchFamily="34" charset="0"/>
                <a:cs typeface="Calibri" panose="020F0502020204030204" pitchFamily="34" charset="0"/>
              </a:rPr>
              <a:t> characterized by privatization, deregulation, austerity measures, and the commodification of public services has dominated global policy thinking. </a:t>
            </a: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marR="0">
              <a:lnSpc>
                <a:spcPct val="150000"/>
              </a:lnSpc>
              <a:spcBef>
                <a:spcPts val="0"/>
              </a:spcBef>
              <a:spcAft>
                <a:spcPts val="800"/>
              </a:spcAft>
              <a:buFont typeface="Wingdings" panose="05000000000000000000" pitchFamily="2" charset="2"/>
              <a:buChar char="v"/>
            </a:pPr>
            <a:r>
              <a:rPr lang="en-US" sz="2400" dirty="0" smtClean="0">
                <a:latin typeface="Calibri" panose="020F0502020204030204" pitchFamily="34" charset="0"/>
                <a:ea typeface="Calibri" panose="020F0502020204030204" pitchFamily="34" charset="0"/>
                <a:cs typeface="Calibri" panose="020F0502020204030204" pitchFamily="34" charset="0"/>
              </a:rPr>
              <a:t>While </a:t>
            </a:r>
            <a:r>
              <a:rPr lang="en-US" sz="2400" dirty="0">
                <a:latin typeface="Calibri" panose="020F0502020204030204" pitchFamily="34" charset="0"/>
                <a:ea typeface="Calibri" panose="020F0502020204030204" pitchFamily="34" charset="0"/>
                <a:cs typeface="Calibri" panose="020F0502020204030204" pitchFamily="34" charset="0"/>
              </a:rPr>
              <a:t>proponents argue that market-based solutions enhance efficiency, the lived experience in historically resource-deprived communities tells a different story.</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6514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Why This Topic Matters Now</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745588" y="1378651"/>
            <a:ext cx="9833317" cy="496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nSpc>
                <a:spcPct val="150000"/>
              </a:lnSpc>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In South Africa, where </a:t>
            </a:r>
            <a:r>
              <a:rPr lang="en-US" sz="2000" b="1" dirty="0">
                <a:latin typeface="Calibri" panose="020F0502020204030204" pitchFamily="34" charset="0"/>
                <a:ea typeface="Calibri" panose="020F0502020204030204" pitchFamily="34" charset="0"/>
                <a:cs typeface="Calibri" panose="020F0502020204030204" pitchFamily="34" charset="0"/>
              </a:rPr>
              <a:t>apartheid’s spatial and economic legacies</a:t>
            </a:r>
            <a:r>
              <a:rPr lang="en-US" sz="2000" dirty="0">
                <a:latin typeface="Calibri" panose="020F0502020204030204" pitchFamily="34" charset="0"/>
                <a:ea typeface="Calibri" panose="020F0502020204030204" pitchFamily="34" charset="0"/>
                <a:cs typeface="Calibri" panose="020F0502020204030204" pitchFamily="34" charset="0"/>
              </a:rPr>
              <a:t> continue to structure inequality, neoliberal reforms have often deepened historical </a:t>
            </a:r>
            <a:r>
              <a:rPr lang="en-US" sz="2000" dirty="0" smtClean="0">
                <a:latin typeface="Calibri" panose="020F0502020204030204" pitchFamily="34" charset="0"/>
                <a:ea typeface="Calibri" panose="020F0502020204030204" pitchFamily="34" charset="0"/>
                <a:cs typeface="Calibri" panose="020F0502020204030204" pitchFamily="34" charset="0"/>
              </a:rPr>
              <a:t>divides.</a:t>
            </a:r>
          </a:p>
          <a:p>
            <a:pPr marL="0" marR="0">
              <a:lnSpc>
                <a:spcPct val="150000"/>
              </a:lnSpc>
              <a:spcBef>
                <a:spcPts val="0"/>
              </a:spcBef>
              <a:spcAft>
                <a:spcPts val="800"/>
              </a:spcAft>
            </a:pPr>
            <a:r>
              <a:rPr lang="en-US" sz="2000" dirty="0" smtClean="0">
                <a:latin typeface="Calibri" panose="020F0502020204030204" pitchFamily="34" charset="0"/>
                <a:ea typeface="Calibri" panose="020F0502020204030204" pitchFamily="34" charset="0"/>
                <a:cs typeface="Calibri" panose="020F0502020204030204" pitchFamily="34" charset="0"/>
              </a:rPr>
              <a:t>Service </a:t>
            </a:r>
            <a:r>
              <a:rPr lang="en-US" sz="2000" dirty="0">
                <a:latin typeface="Calibri" panose="020F0502020204030204" pitchFamily="34" charset="0"/>
                <a:ea typeface="Calibri" panose="020F0502020204030204" pitchFamily="34" charset="0"/>
                <a:cs typeface="Calibri" panose="020F0502020204030204" pitchFamily="34" charset="0"/>
              </a:rPr>
              <a:t>delivery whether in housing, healthcare, or social welfare is frequently marked by </a:t>
            </a:r>
            <a:r>
              <a:rPr lang="en-US" sz="2000" i="1" dirty="0">
                <a:latin typeface="Calibri" panose="020F0502020204030204" pitchFamily="34" charset="0"/>
                <a:ea typeface="Calibri" panose="020F0502020204030204" pitchFamily="34" charset="0"/>
                <a:cs typeface="Calibri" panose="020F0502020204030204" pitchFamily="34" charset="0"/>
              </a:rPr>
              <a:t>underfunding, bureaucratic inefficiency, and limited accountability, cementing inequalities, specifically, those with resources able to provide for themselves; those without resources and who once depended on governmental provided services, having nothing</a:t>
            </a:r>
            <a:r>
              <a:rPr lang="en-US" sz="2000" dirty="0">
                <a:latin typeface="Calibri" panose="020F0502020204030204" pitchFamily="34" charset="0"/>
                <a:ea typeface="Calibri" panose="020F0502020204030204" pitchFamily="34" charset="0"/>
                <a:cs typeface="Calibri" panose="020F0502020204030204" pitchFamily="34" charset="0"/>
              </a:rPr>
              <a:t>.</a:t>
            </a:r>
          </a:p>
          <a:p>
            <a:pPr marL="0" marR="0">
              <a:lnSpc>
                <a:spcPct val="150000"/>
              </a:lnSpc>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This is not simply about “bad governance.” It’s about </a:t>
            </a:r>
            <a:r>
              <a:rPr lang="en-US" sz="2000" b="1" dirty="0">
                <a:latin typeface="Calibri" panose="020F0502020204030204" pitchFamily="34" charset="0"/>
                <a:ea typeface="Calibri" panose="020F0502020204030204" pitchFamily="34" charset="0"/>
                <a:cs typeface="Calibri" panose="020F0502020204030204" pitchFamily="34" charset="0"/>
              </a:rPr>
              <a:t>structural incompetency</a:t>
            </a:r>
            <a:r>
              <a:rPr lang="en-US" sz="2000" dirty="0">
                <a:latin typeface="Calibri" panose="020F0502020204030204" pitchFamily="34" charset="0"/>
                <a:ea typeface="Calibri" panose="020F0502020204030204" pitchFamily="34" charset="0"/>
                <a:cs typeface="Calibri" panose="020F0502020204030204" pitchFamily="34" charset="0"/>
              </a:rPr>
              <a:t>: systemic barriers that make equitable service delivery almost impossible under current economic paradigms.</a:t>
            </a:r>
          </a:p>
          <a:p>
            <a:pPr marR="0">
              <a:lnSpc>
                <a:spcPct val="150000"/>
              </a:lnSpc>
              <a:spcBef>
                <a:spcPts val="0"/>
              </a:spcBef>
              <a:spcAft>
                <a:spcPts val="800"/>
              </a:spcAft>
              <a:buFont typeface="Wingdings" panose="05000000000000000000" pitchFamily="2" charset="2"/>
              <a:buChar char="v"/>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946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Framing the Problem</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1349670"/>
            <a:ext cx="9700591" cy="502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Historically resource-deprived communities many are located in rural areas or on the urban periphery are doubly disadvantaged: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Font typeface="+mj-lt"/>
              <a:buAutoNum type="arabicPeriod"/>
              <a:tabLst>
                <a:tab pos="4572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Historical underinvestment</a:t>
            </a:r>
            <a:r>
              <a:rPr lang="en-US" sz="2000" dirty="0">
                <a:latin typeface="Arial" panose="020B0604020202020204" pitchFamily="34" charset="0"/>
                <a:ea typeface="Times New Roman" panose="02020603050405020304" pitchFamily="18" charset="0"/>
                <a:cs typeface="Times New Roman" panose="02020603050405020304" pitchFamily="18" charset="0"/>
              </a:rPr>
              <a:t> during apartheid.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Font typeface="+mj-lt"/>
              <a:buAutoNum type="arabicPeriod"/>
              <a:tabLst>
                <a:tab pos="4572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Contemporary neoliberal policies</a:t>
            </a:r>
            <a:r>
              <a:rPr lang="en-US" sz="2000" dirty="0">
                <a:latin typeface="Arial" panose="020B0604020202020204" pitchFamily="34" charset="0"/>
                <a:ea typeface="Times New Roman" panose="02020603050405020304" pitchFamily="18" charset="0"/>
                <a:cs typeface="Times New Roman" panose="02020603050405020304" pitchFamily="18" charset="0"/>
              </a:rPr>
              <a:t> that prioritize fiscal restraint over social investment.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The result is a </a:t>
            </a:r>
            <a:r>
              <a:rPr lang="en-US" sz="2000" i="1" dirty="0">
                <a:latin typeface="Arial" panose="020B0604020202020204" pitchFamily="34" charset="0"/>
                <a:ea typeface="Times New Roman" panose="02020603050405020304" pitchFamily="18" charset="0"/>
                <a:cs typeface="Times New Roman" panose="02020603050405020304" pitchFamily="18" charset="0"/>
              </a:rPr>
              <a:t>service delivery gap</a:t>
            </a:r>
            <a:r>
              <a:rPr lang="en-US" sz="2000" dirty="0">
                <a:latin typeface="Arial" panose="020B0604020202020204" pitchFamily="34" charset="0"/>
                <a:ea typeface="Times New Roman" panose="02020603050405020304" pitchFamily="18" charset="0"/>
                <a:cs typeface="Times New Roman" panose="02020603050405020304" pitchFamily="18" charset="0"/>
              </a:rPr>
              <a:t> that breeds disillusionment, protest, and in some cases, social unrest (Bond, 2014). Service failures are often framed as “local incompetence” or “corruption,” but our analysis goes deeper: incompetency is </a:t>
            </a:r>
            <a:r>
              <a:rPr lang="en-US" sz="2000" i="1" dirty="0">
                <a:latin typeface="Arial" panose="020B0604020202020204" pitchFamily="34" charset="0"/>
                <a:ea typeface="Times New Roman" panose="02020603050405020304" pitchFamily="18" charset="0"/>
                <a:cs typeface="Times New Roman" panose="02020603050405020304" pitchFamily="18" charset="0"/>
              </a:rPr>
              <a:t>baked into the system</a:t>
            </a:r>
            <a:r>
              <a:rPr lang="en-US" sz="2000" dirty="0">
                <a:latin typeface="Arial" panose="020B0604020202020204" pitchFamily="34" charset="0"/>
                <a:ea typeface="Times New Roman" panose="02020603050405020304" pitchFamily="18" charset="0"/>
                <a:cs typeface="Times New Roman" panose="02020603050405020304" pitchFamily="18" charset="0"/>
              </a:rPr>
              <a:t> when market efficiency are prioritized over social justice.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fontAlgn="auto">
              <a:spcAft>
                <a:spcPts val="0"/>
              </a:spcAft>
              <a:buNone/>
            </a:pPr>
            <a:endParaRPr lang="en-US" sz="2000" kern="1200" dirty="0">
              <a:solidFill>
                <a:prstClr val="black"/>
              </a:solidFill>
              <a:latin typeface="Calibri"/>
            </a:endParaRPr>
          </a:p>
        </p:txBody>
      </p:sp>
    </p:spTree>
    <p:extLst>
      <p:ext uri="{BB962C8B-B14F-4D97-AF65-F5344CB8AC3E}">
        <p14:creationId xmlns:p14="http://schemas.microsoft.com/office/powerpoint/2010/main" val="2177624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Our Research Perspective</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1216300"/>
            <a:ext cx="9700591"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Drawing from </a:t>
            </a:r>
            <a:r>
              <a:rPr lang="en-US" sz="2000" b="1" dirty="0">
                <a:latin typeface="Arial" panose="020B0604020202020204" pitchFamily="34" charset="0"/>
                <a:ea typeface="Times New Roman" panose="02020603050405020304" pitchFamily="18" charset="0"/>
                <a:cs typeface="Times New Roman" panose="02020603050405020304" pitchFamily="18" charset="0"/>
              </a:rPr>
              <a:t>qualitative interviews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b="1" dirty="0">
                <a:latin typeface="Arial" panose="020B0604020202020204" pitchFamily="34" charset="0"/>
                <a:ea typeface="Times New Roman" panose="02020603050405020304" pitchFamily="18" charset="0"/>
                <a:cs typeface="Times New Roman" panose="02020603050405020304" pitchFamily="18" charset="0"/>
              </a:rPr>
              <a:t>policy analysis</a:t>
            </a:r>
            <a:r>
              <a:rPr lang="en-US" sz="2000" dirty="0">
                <a:latin typeface="Arial" panose="020B0604020202020204" pitchFamily="34" charset="0"/>
                <a:ea typeface="Times New Roman" panose="02020603050405020304" pitchFamily="18" charset="0"/>
                <a:cs typeface="Times New Roman" panose="02020603050405020304" pitchFamily="18" charset="0"/>
              </a:rPr>
              <a:t>, and </a:t>
            </a:r>
            <a:r>
              <a:rPr lang="en-US" sz="2000" b="1" dirty="0">
                <a:latin typeface="Arial" panose="020B0604020202020204" pitchFamily="34" charset="0"/>
                <a:ea typeface="Times New Roman" panose="02020603050405020304" pitchFamily="18" charset="0"/>
                <a:cs typeface="Times New Roman" panose="02020603050405020304" pitchFamily="18" charset="0"/>
              </a:rPr>
              <a:t>comparative literature</a:t>
            </a:r>
            <a:r>
              <a:rPr lang="en-US" sz="2000" dirty="0">
                <a:latin typeface="Arial" panose="020B0604020202020204" pitchFamily="34" charset="0"/>
                <a:ea typeface="Times New Roman" panose="02020603050405020304" pitchFamily="18" charset="0"/>
                <a:cs typeface="Times New Roman" panose="02020603050405020304" pitchFamily="18" charset="0"/>
              </a:rPr>
              <a:t>, our work interrogates how neoliberal ideology intersects with South Africa’s historical inequalities to shape service delivery outcomes.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Three Analytical Lenses: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Font typeface="+mj-lt"/>
              <a:buAutoNum type="arabicPeriod"/>
              <a:tabLst>
                <a:tab pos="4572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Structural Violence</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Following Johan Galtung’s framework, we view inadequate service delivery not as an isolated management issue but as a form of </a:t>
            </a:r>
            <a:r>
              <a:rPr lang="en-US" sz="2000" i="1" dirty="0">
                <a:latin typeface="Arial" panose="020B0604020202020204" pitchFamily="34" charset="0"/>
                <a:ea typeface="Times New Roman" panose="02020603050405020304" pitchFamily="18" charset="0"/>
                <a:cs typeface="Times New Roman" panose="02020603050405020304" pitchFamily="18" charset="0"/>
              </a:rPr>
              <a:t>structural violence</a:t>
            </a:r>
            <a:r>
              <a:rPr lang="en-US" sz="2000" dirty="0">
                <a:latin typeface="Arial" panose="020B0604020202020204" pitchFamily="34" charset="0"/>
                <a:ea typeface="Times New Roman" panose="02020603050405020304" pitchFamily="18" charset="0"/>
                <a:cs typeface="Times New Roman" panose="02020603050405020304" pitchFamily="18" charset="0"/>
              </a:rPr>
              <a:t>—systematically harming communities by denying them essential resources and opportunities.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fontAlgn="auto">
              <a:spcAft>
                <a:spcPts val="0"/>
              </a:spcAft>
              <a:buNone/>
            </a:pPr>
            <a:endParaRPr lang="en-US" sz="2000" kern="1200" dirty="0">
              <a:solidFill>
                <a:prstClr val="black"/>
              </a:solidFill>
              <a:latin typeface="Calibri"/>
            </a:endParaRPr>
          </a:p>
          <a:p>
            <a:pPr marL="0" lvl="0" indent="0" defTabSz="457200" fontAlgn="auto">
              <a:spcAft>
                <a:spcPts val="0"/>
              </a:spcAft>
              <a:buNone/>
            </a:pPr>
            <a:endParaRPr lang="en-US" sz="2000" kern="1200" dirty="0">
              <a:solidFill>
                <a:prstClr val="black"/>
              </a:solidFill>
              <a:latin typeface="Calibri"/>
            </a:endParaRPr>
          </a:p>
        </p:txBody>
      </p:sp>
    </p:spTree>
    <p:extLst>
      <p:ext uri="{BB962C8B-B14F-4D97-AF65-F5344CB8AC3E}">
        <p14:creationId xmlns:p14="http://schemas.microsoft.com/office/powerpoint/2010/main" val="514864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Com Proposal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2356</TotalTime>
  <Words>995</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Calibri</vt:lpstr>
      <vt:lpstr>Century Gothic</vt:lpstr>
      <vt:lpstr>Gill Sans MT</vt:lpstr>
      <vt:lpstr>Times New Roman</vt:lpstr>
      <vt:lpstr>Wingdings</vt:lpstr>
      <vt:lpstr>MCom Proposal Slides</vt:lpstr>
      <vt:lpstr>             Disrupting Incompetence: Confronting the Impact of Neoliberal Ideology on Service Delivery  By Dr. AP Bottoman-Mdlankomo, University of Kwa-Zulu Natal Co-Authored with Prof. Otrude N Moyo, Indiana University- South Bend Corresponding Author: Dr. AP Bottoman-Mdlankomo, UKZN, Howard College Campus Email: MdlankomoA@ukzn.ac.za          </vt:lpstr>
      <vt:lpstr>Introduction</vt:lpstr>
      <vt:lpstr>Introduction</vt:lpstr>
      <vt:lpstr>Unpacking Disrupting Incompetence </vt:lpstr>
      <vt:lpstr>Unpacking Disrupting Incompetence </vt:lpstr>
      <vt:lpstr>Why This Topic Matters Now</vt:lpstr>
      <vt:lpstr>Why This Topic Matters Now</vt:lpstr>
      <vt:lpstr>Framing the Problem</vt:lpstr>
      <vt:lpstr>Our Research Perspective</vt:lpstr>
      <vt:lpstr>Our Research Perspective cont.</vt:lpstr>
      <vt:lpstr>Original Contribution</vt:lpstr>
      <vt:lpstr>Disrupting Incompetency in Practice</vt:lpstr>
      <vt:lpstr>Looking Forward</vt:lpstr>
      <vt:lpstr>References</vt:lpstr>
    </vt:vector>
  </TitlesOfParts>
  <Company>TEMAOS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SOWK212 Working with groups Dr. AP Bottoman-Mdlankomo Ms. Mlotshwa Ms. Shadile Ntuli</dc:title>
  <dc:creator>Windows User</dc:creator>
  <cp:lastModifiedBy>Windows User</cp:lastModifiedBy>
  <cp:revision>29</cp:revision>
  <dcterms:created xsi:type="dcterms:W3CDTF">2025-08-05T09:55:50Z</dcterms:created>
  <dcterms:modified xsi:type="dcterms:W3CDTF">2025-09-12T07:27:16Z</dcterms:modified>
</cp:coreProperties>
</file>