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4" r:id="rId2"/>
    <p:sldId id="285" r:id="rId3"/>
    <p:sldId id="365" r:id="rId4"/>
    <p:sldId id="341" r:id="rId5"/>
    <p:sldId id="366" r:id="rId6"/>
    <p:sldId id="367" r:id="rId7"/>
    <p:sldId id="381" r:id="rId8"/>
    <p:sldId id="369" r:id="rId9"/>
    <p:sldId id="368" r:id="rId10"/>
    <p:sldId id="286" r:id="rId11"/>
    <p:sldId id="382" r:id="rId12"/>
    <p:sldId id="371" r:id="rId13"/>
    <p:sldId id="372" r:id="rId14"/>
    <p:sldId id="287" r:id="rId15"/>
    <p:sldId id="288" r:id="rId16"/>
    <p:sldId id="373" r:id="rId17"/>
    <p:sldId id="374" r:id="rId18"/>
    <p:sldId id="375" r:id="rId19"/>
    <p:sldId id="376" r:id="rId20"/>
    <p:sldId id="378" r:id="rId21"/>
    <p:sldId id="3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70E971-5377-4B18-A980-764A3633B474}" v="50" dt="2025-09-12T03:17:10.5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bantu, Mziwandile" userId="ccba375e-43da-4d84-8cae-f0bc00f8c357" providerId="ADAL" clId="{6C1D8AF7-4ECD-4939-A865-6AEA8EC305AF}"/>
    <pc:docChg chg="undo custSel addSld modSld">
      <pc:chgData name="Sobantu, Mziwandile" userId="ccba375e-43da-4d84-8cae-f0bc00f8c357" providerId="ADAL" clId="{6C1D8AF7-4ECD-4939-A865-6AEA8EC305AF}" dt="2025-09-12T03:17:37.933" v="2087" actId="1076"/>
      <pc:docMkLst>
        <pc:docMk/>
      </pc:docMkLst>
      <pc:sldChg chg="modSp mod">
        <pc:chgData name="Sobantu, Mziwandile" userId="ccba375e-43da-4d84-8cae-f0bc00f8c357" providerId="ADAL" clId="{6C1D8AF7-4ECD-4939-A865-6AEA8EC305AF}" dt="2025-09-12T03:17:37.933" v="2087" actId="1076"/>
        <pc:sldMkLst>
          <pc:docMk/>
          <pc:sldMk cId="1628059007" sldId="284"/>
        </pc:sldMkLst>
        <pc:spChg chg="mod">
          <ac:chgData name="Sobantu, Mziwandile" userId="ccba375e-43da-4d84-8cae-f0bc00f8c357" providerId="ADAL" clId="{6C1D8AF7-4ECD-4939-A865-6AEA8EC305AF}" dt="2025-09-12T03:17:37.070" v="2086" actId="1076"/>
          <ac:spMkLst>
            <pc:docMk/>
            <pc:sldMk cId="1628059007" sldId="284"/>
            <ac:spMk id="2" creationId="{888A3D6D-42E3-1AC7-07EB-636FE0EF8B13}"/>
          </ac:spMkLst>
        </pc:spChg>
        <pc:spChg chg="mod">
          <ac:chgData name="Sobantu, Mziwandile" userId="ccba375e-43da-4d84-8cae-f0bc00f8c357" providerId="ADAL" clId="{6C1D8AF7-4ECD-4939-A865-6AEA8EC305AF}" dt="2025-09-12T03:17:37.933" v="2087" actId="1076"/>
          <ac:spMkLst>
            <pc:docMk/>
            <pc:sldMk cId="1628059007" sldId="284"/>
            <ac:spMk id="3" creationId="{62293A68-858A-B4C6-E160-EFBDE41FB34C}"/>
          </ac:spMkLst>
        </pc:spChg>
        <pc:spChg chg="mod">
          <ac:chgData name="Sobantu, Mziwandile" userId="ccba375e-43da-4d84-8cae-f0bc00f8c357" providerId="ADAL" clId="{6C1D8AF7-4ECD-4939-A865-6AEA8EC305AF}" dt="2025-09-12T03:13:09.127" v="2065" actId="20577"/>
          <ac:spMkLst>
            <pc:docMk/>
            <pc:sldMk cId="1628059007" sldId="284"/>
            <ac:spMk id="5" creationId="{D9C48917-5602-ED81-554E-3E4732D2B7D5}"/>
          </ac:spMkLst>
        </pc:spChg>
      </pc:sldChg>
      <pc:sldChg chg="addSp modSp">
        <pc:chgData name="Sobantu, Mziwandile" userId="ccba375e-43da-4d84-8cae-f0bc00f8c357" providerId="ADAL" clId="{6C1D8AF7-4ECD-4939-A865-6AEA8EC305AF}" dt="2025-09-12T03:15:57.491" v="2066"/>
        <pc:sldMkLst>
          <pc:docMk/>
          <pc:sldMk cId="4265397032" sldId="285"/>
        </pc:sldMkLst>
        <pc:picChg chg="add mod">
          <ac:chgData name="Sobantu, Mziwandile" userId="ccba375e-43da-4d84-8cae-f0bc00f8c357" providerId="ADAL" clId="{6C1D8AF7-4ECD-4939-A865-6AEA8EC305AF}" dt="2025-09-12T03:15:57.491" v="2066"/>
          <ac:picMkLst>
            <pc:docMk/>
            <pc:sldMk cId="4265397032" sldId="285"/>
            <ac:picMk id="4" creationId="{412AFED5-0D26-0E99-0F21-F0698EA78A7B}"/>
          </ac:picMkLst>
        </pc:picChg>
      </pc:sldChg>
      <pc:sldChg chg="addSp modSp mod">
        <pc:chgData name="Sobantu, Mziwandile" userId="ccba375e-43da-4d84-8cae-f0bc00f8c357" providerId="ADAL" clId="{6C1D8AF7-4ECD-4939-A865-6AEA8EC305AF}" dt="2025-09-12T03:16:32.913" v="2075"/>
        <pc:sldMkLst>
          <pc:docMk/>
          <pc:sldMk cId="2786813691" sldId="286"/>
        </pc:sldMkLst>
        <pc:spChg chg="mod">
          <ac:chgData name="Sobantu, Mziwandile" userId="ccba375e-43da-4d84-8cae-f0bc00f8c357" providerId="ADAL" clId="{6C1D8AF7-4ECD-4939-A865-6AEA8EC305AF}" dt="2025-09-12T02:17:31.679" v="276" actId="6549"/>
          <ac:spMkLst>
            <pc:docMk/>
            <pc:sldMk cId="2786813691" sldId="286"/>
            <ac:spMk id="3" creationId="{3BF2EF69-DA3D-0022-CC74-70C2831E96DB}"/>
          </ac:spMkLst>
        </pc:spChg>
        <pc:picChg chg="add mod">
          <ac:chgData name="Sobantu, Mziwandile" userId="ccba375e-43da-4d84-8cae-f0bc00f8c357" providerId="ADAL" clId="{6C1D8AF7-4ECD-4939-A865-6AEA8EC305AF}" dt="2025-09-12T03:16:32.913" v="2075"/>
          <ac:picMkLst>
            <pc:docMk/>
            <pc:sldMk cId="2786813691" sldId="286"/>
            <ac:picMk id="4" creationId="{CC843129-84E5-6B81-B811-391D4F8D7B3E}"/>
          </ac:picMkLst>
        </pc:picChg>
      </pc:sldChg>
      <pc:sldChg chg="addSp modSp mod">
        <pc:chgData name="Sobantu, Mziwandile" userId="ccba375e-43da-4d84-8cae-f0bc00f8c357" providerId="ADAL" clId="{6C1D8AF7-4ECD-4939-A865-6AEA8EC305AF}" dt="2025-09-12T03:16:49.083" v="2078"/>
        <pc:sldMkLst>
          <pc:docMk/>
          <pc:sldMk cId="2154823593" sldId="287"/>
        </pc:sldMkLst>
        <pc:spChg chg="mod">
          <ac:chgData name="Sobantu, Mziwandile" userId="ccba375e-43da-4d84-8cae-f0bc00f8c357" providerId="ADAL" clId="{6C1D8AF7-4ECD-4939-A865-6AEA8EC305AF}" dt="2025-09-12T02:24:06.126" v="311" actId="13926"/>
          <ac:spMkLst>
            <pc:docMk/>
            <pc:sldMk cId="2154823593" sldId="287"/>
            <ac:spMk id="3" creationId="{D99A0293-0C90-4FED-E286-15124F724BF5}"/>
          </ac:spMkLst>
        </pc:spChg>
        <pc:picChg chg="add mod">
          <ac:chgData name="Sobantu, Mziwandile" userId="ccba375e-43da-4d84-8cae-f0bc00f8c357" providerId="ADAL" clId="{6C1D8AF7-4ECD-4939-A865-6AEA8EC305AF}" dt="2025-09-12T03:16:49.083" v="2078"/>
          <ac:picMkLst>
            <pc:docMk/>
            <pc:sldMk cId="2154823593" sldId="287"/>
            <ac:picMk id="4" creationId="{20296011-E6F4-4C02-EF6D-891D68B8DA51}"/>
          </ac:picMkLst>
        </pc:picChg>
      </pc:sldChg>
      <pc:sldChg chg="addSp modSp mod">
        <pc:chgData name="Sobantu, Mziwandile" userId="ccba375e-43da-4d84-8cae-f0bc00f8c357" providerId="ADAL" clId="{6C1D8AF7-4ECD-4939-A865-6AEA8EC305AF}" dt="2025-09-12T03:16:54.147" v="2079"/>
        <pc:sldMkLst>
          <pc:docMk/>
          <pc:sldMk cId="3896962651" sldId="288"/>
        </pc:sldMkLst>
        <pc:spChg chg="mod">
          <ac:chgData name="Sobantu, Mziwandile" userId="ccba375e-43da-4d84-8cae-f0bc00f8c357" providerId="ADAL" clId="{6C1D8AF7-4ECD-4939-A865-6AEA8EC305AF}" dt="2025-09-12T02:26:47.255" v="350" actId="20577"/>
          <ac:spMkLst>
            <pc:docMk/>
            <pc:sldMk cId="3896962651" sldId="288"/>
            <ac:spMk id="3" creationId="{C73F2280-15BA-BCD2-112B-FB7A93540505}"/>
          </ac:spMkLst>
        </pc:spChg>
        <pc:picChg chg="add mod">
          <ac:chgData name="Sobantu, Mziwandile" userId="ccba375e-43da-4d84-8cae-f0bc00f8c357" providerId="ADAL" clId="{6C1D8AF7-4ECD-4939-A865-6AEA8EC305AF}" dt="2025-09-12T03:16:54.147" v="2079"/>
          <ac:picMkLst>
            <pc:docMk/>
            <pc:sldMk cId="3896962651" sldId="288"/>
            <ac:picMk id="4" creationId="{E7F1F981-2FA3-AC50-0F05-66707C7B6B53}"/>
          </ac:picMkLst>
        </pc:picChg>
      </pc:sldChg>
      <pc:sldChg chg="addSp modSp">
        <pc:chgData name="Sobantu, Mziwandile" userId="ccba375e-43da-4d84-8cae-f0bc00f8c357" providerId="ADAL" clId="{6C1D8AF7-4ECD-4939-A865-6AEA8EC305AF}" dt="2025-09-12T03:16:11.171" v="2069"/>
        <pc:sldMkLst>
          <pc:docMk/>
          <pc:sldMk cId="821086291" sldId="341"/>
        </pc:sldMkLst>
        <pc:picChg chg="add mod">
          <ac:chgData name="Sobantu, Mziwandile" userId="ccba375e-43da-4d84-8cae-f0bc00f8c357" providerId="ADAL" clId="{6C1D8AF7-4ECD-4939-A865-6AEA8EC305AF}" dt="2025-09-12T03:16:11.171" v="2069"/>
          <ac:picMkLst>
            <pc:docMk/>
            <pc:sldMk cId="821086291" sldId="341"/>
            <ac:picMk id="4" creationId="{4A2EF033-DB75-4B65-3780-D65D809E90C8}"/>
          </ac:picMkLst>
        </pc:picChg>
      </pc:sldChg>
      <pc:sldChg chg="addSp modSp mod">
        <pc:chgData name="Sobantu, Mziwandile" userId="ccba375e-43da-4d84-8cae-f0bc00f8c357" providerId="ADAL" clId="{6C1D8AF7-4ECD-4939-A865-6AEA8EC305AF}" dt="2025-09-12T03:16:06.164" v="2068" actId="1076"/>
        <pc:sldMkLst>
          <pc:docMk/>
          <pc:sldMk cId="2930490433" sldId="365"/>
        </pc:sldMkLst>
        <pc:picChg chg="add mod">
          <ac:chgData name="Sobantu, Mziwandile" userId="ccba375e-43da-4d84-8cae-f0bc00f8c357" providerId="ADAL" clId="{6C1D8AF7-4ECD-4939-A865-6AEA8EC305AF}" dt="2025-09-12T03:16:06.164" v="2068" actId="1076"/>
          <ac:picMkLst>
            <pc:docMk/>
            <pc:sldMk cId="2930490433" sldId="365"/>
            <ac:picMk id="3" creationId="{044664B1-E5B9-CA10-712A-A48F8436F9B9}"/>
          </ac:picMkLst>
        </pc:picChg>
      </pc:sldChg>
      <pc:sldChg chg="addSp modSp mod">
        <pc:chgData name="Sobantu, Mziwandile" userId="ccba375e-43da-4d84-8cae-f0bc00f8c357" providerId="ADAL" clId="{6C1D8AF7-4ECD-4939-A865-6AEA8EC305AF}" dt="2025-09-12T03:16:17.001" v="2070"/>
        <pc:sldMkLst>
          <pc:docMk/>
          <pc:sldMk cId="2130025184" sldId="366"/>
        </pc:sldMkLst>
        <pc:spChg chg="mod">
          <ac:chgData name="Sobantu, Mziwandile" userId="ccba375e-43da-4d84-8cae-f0bc00f8c357" providerId="ADAL" clId="{6C1D8AF7-4ECD-4939-A865-6AEA8EC305AF}" dt="2025-09-12T02:05:48.734" v="47" actId="113"/>
          <ac:spMkLst>
            <pc:docMk/>
            <pc:sldMk cId="2130025184" sldId="366"/>
            <ac:spMk id="3" creationId="{E97522F7-C5C9-D666-36D4-EBAF014230DB}"/>
          </ac:spMkLst>
        </pc:spChg>
        <pc:picChg chg="add mod">
          <ac:chgData name="Sobantu, Mziwandile" userId="ccba375e-43da-4d84-8cae-f0bc00f8c357" providerId="ADAL" clId="{6C1D8AF7-4ECD-4939-A865-6AEA8EC305AF}" dt="2025-09-12T03:16:17.001" v="2070"/>
          <ac:picMkLst>
            <pc:docMk/>
            <pc:sldMk cId="2130025184" sldId="366"/>
            <ac:picMk id="4" creationId="{43503084-CE65-8E98-467B-7E74125ED29C}"/>
          </ac:picMkLst>
        </pc:picChg>
      </pc:sldChg>
      <pc:sldChg chg="addSp modSp mod">
        <pc:chgData name="Sobantu, Mziwandile" userId="ccba375e-43da-4d84-8cae-f0bc00f8c357" providerId="ADAL" clId="{6C1D8AF7-4ECD-4939-A865-6AEA8EC305AF}" dt="2025-09-12T03:16:20.732" v="2071"/>
        <pc:sldMkLst>
          <pc:docMk/>
          <pc:sldMk cId="1599626839" sldId="367"/>
        </pc:sldMkLst>
        <pc:spChg chg="mod">
          <ac:chgData name="Sobantu, Mziwandile" userId="ccba375e-43da-4d84-8cae-f0bc00f8c357" providerId="ADAL" clId="{6C1D8AF7-4ECD-4939-A865-6AEA8EC305AF}" dt="2025-09-12T02:50:53.110" v="1233" actId="20577"/>
          <ac:spMkLst>
            <pc:docMk/>
            <pc:sldMk cId="1599626839" sldId="367"/>
            <ac:spMk id="3" creationId="{BF665514-4625-C842-A84D-DEABB8E3BAAA}"/>
          </ac:spMkLst>
        </pc:spChg>
        <pc:picChg chg="add mod">
          <ac:chgData name="Sobantu, Mziwandile" userId="ccba375e-43da-4d84-8cae-f0bc00f8c357" providerId="ADAL" clId="{6C1D8AF7-4ECD-4939-A865-6AEA8EC305AF}" dt="2025-09-12T03:16:20.732" v="2071"/>
          <ac:picMkLst>
            <pc:docMk/>
            <pc:sldMk cId="1599626839" sldId="367"/>
            <ac:picMk id="4" creationId="{0F70F4BD-4C11-6F40-0CCE-DF5EB5FAE952}"/>
          </ac:picMkLst>
        </pc:picChg>
      </pc:sldChg>
      <pc:sldChg chg="addSp modSp mod">
        <pc:chgData name="Sobantu, Mziwandile" userId="ccba375e-43da-4d84-8cae-f0bc00f8c357" providerId="ADAL" clId="{6C1D8AF7-4ECD-4939-A865-6AEA8EC305AF}" dt="2025-09-12T03:16:30.249" v="2074"/>
        <pc:sldMkLst>
          <pc:docMk/>
          <pc:sldMk cId="3835866230" sldId="368"/>
        </pc:sldMkLst>
        <pc:spChg chg="mod">
          <ac:chgData name="Sobantu, Mziwandile" userId="ccba375e-43da-4d84-8cae-f0bc00f8c357" providerId="ADAL" clId="{6C1D8AF7-4ECD-4939-A865-6AEA8EC305AF}" dt="2025-09-12T02:17:56.507" v="278" actId="20577"/>
          <ac:spMkLst>
            <pc:docMk/>
            <pc:sldMk cId="3835866230" sldId="368"/>
            <ac:spMk id="3" creationId="{F99EBA74-7AC0-9998-76AD-082584B51831}"/>
          </ac:spMkLst>
        </pc:spChg>
        <pc:picChg chg="add mod">
          <ac:chgData name="Sobantu, Mziwandile" userId="ccba375e-43da-4d84-8cae-f0bc00f8c357" providerId="ADAL" clId="{6C1D8AF7-4ECD-4939-A865-6AEA8EC305AF}" dt="2025-09-12T03:16:30.249" v="2074"/>
          <ac:picMkLst>
            <pc:docMk/>
            <pc:sldMk cId="3835866230" sldId="368"/>
            <ac:picMk id="4" creationId="{9E236A8D-40EA-D2C9-1CF7-5AF3CEC3EE20}"/>
          </ac:picMkLst>
        </pc:picChg>
      </pc:sldChg>
      <pc:sldChg chg="addSp modSp mod">
        <pc:chgData name="Sobantu, Mziwandile" userId="ccba375e-43da-4d84-8cae-f0bc00f8c357" providerId="ADAL" clId="{6C1D8AF7-4ECD-4939-A865-6AEA8EC305AF}" dt="2025-09-12T03:16:27.394" v="2073"/>
        <pc:sldMkLst>
          <pc:docMk/>
          <pc:sldMk cId="1173265189" sldId="369"/>
        </pc:sldMkLst>
        <pc:spChg chg="mod">
          <ac:chgData name="Sobantu, Mziwandile" userId="ccba375e-43da-4d84-8cae-f0bc00f8c357" providerId="ADAL" clId="{6C1D8AF7-4ECD-4939-A865-6AEA8EC305AF}" dt="2025-09-12T02:14:04.908" v="145" actId="20577"/>
          <ac:spMkLst>
            <pc:docMk/>
            <pc:sldMk cId="1173265189" sldId="369"/>
            <ac:spMk id="3" creationId="{3EC2EDDA-5514-E43E-918A-34BEF437410D}"/>
          </ac:spMkLst>
        </pc:spChg>
        <pc:picChg chg="add mod">
          <ac:chgData name="Sobantu, Mziwandile" userId="ccba375e-43da-4d84-8cae-f0bc00f8c357" providerId="ADAL" clId="{6C1D8AF7-4ECD-4939-A865-6AEA8EC305AF}" dt="2025-09-12T03:16:27.394" v="2073"/>
          <ac:picMkLst>
            <pc:docMk/>
            <pc:sldMk cId="1173265189" sldId="369"/>
            <ac:picMk id="4" creationId="{52AEF504-2F82-0261-3F28-5F0997D189E2}"/>
          </ac:picMkLst>
        </pc:picChg>
      </pc:sldChg>
      <pc:sldChg chg="addSp modSp mod">
        <pc:chgData name="Sobantu, Mziwandile" userId="ccba375e-43da-4d84-8cae-f0bc00f8c357" providerId="ADAL" clId="{6C1D8AF7-4ECD-4939-A865-6AEA8EC305AF}" dt="2025-09-12T03:16:41.583" v="2076"/>
        <pc:sldMkLst>
          <pc:docMk/>
          <pc:sldMk cId="2942076459" sldId="371"/>
        </pc:sldMkLst>
        <pc:graphicFrameChg chg="modGraphic">
          <ac:chgData name="Sobantu, Mziwandile" userId="ccba375e-43da-4d84-8cae-f0bc00f8c357" providerId="ADAL" clId="{6C1D8AF7-4ECD-4939-A865-6AEA8EC305AF}" dt="2025-09-12T02:20:15.444" v="280" actId="20577"/>
          <ac:graphicFrameMkLst>
            <pc:docMk/>
            <pc:sldMk cId="2942076459" sldId="371"/>
            <ac:graphicFrameMk id="3" creationId="{2504B7A5-4FB2-52F4-28BE-30758E7B80BF}"/>
          </ac:graphicFrameMkLst>
        </pc:graphicFrameChg>
        <pc:picChg chg="add mod">
          <ac:chgData name="Sobantu, Mziwandile" userId="ccba375e-43da-4d84-8cae-f0bc00f8c357" providerId="ADAL" clId="{6C1D8AF7-4ECD-4939-A865-6AEA8EC305AF}" dt="2025-09-12T03:16:41.583" v="2076"/>
          <ac:picMkLst>
            <pc:docMk/>
            <pc:sldMk cId="2942076459" sldId="371"/>
            <ac:picMk id="2" creationId="{EE9D8DA7-B92A-DB19-47FF-A3ECB47EB26E}"/>
          </ac:picMkLst>
        </pc:picChg>
      </pc:sldChg>
      <pc:sldChg chg="addSp modSp mod">
        <pc:chgData name="Sobantu, Mziwandile" userId="ccba375e-43da-4d84-8cae-f0bc00f8c357" providerId="ADAL" clId="{6C1D8AF7-4ECD-4939-A865-6AEA8EC305AF}" dt="2025-09-12T03:16:45.472" v="2077"/>
        <pc:sldMkLst>
          <pc:docMk/>
          <pc:sldMk cId="2624706135" sldId="372"/>
        </pc:sldMkLst>
        <pc:spChg chg="mod">
          <ac:chgData name="Sobantu, Mziwandile" userId="ccba375e-43da-4d84-8cae-f0bc00f8c357" providerId="ADAL" clId="{6C1D8AF7-4ECD-4939-A865-6AEA8EC305AF}" dt="2025-09-12T02:25:29.754" v="315" actId="13926"/>
          <ac:spMkLst>
            <pc:docMk/>
            <pc:sldMk cId="2624706135" sldId="372"/>
            <ac:spMk id="3" creationId="{1618AE23-E970-3E6E-D28F-5D1199875EDF}"/>
          </ac:spMkLst>
        </pc:spChg>
        <pc:picChg chg="add mod">
          <ac:chgData name="Sobantu, Mziwandile" userId="ccba375e-43da-4d84-8cae-f0bc00f8c357" providerId="ADAL" clId="{6C1D8AF7-4ECD-4939-A865-6AEA8EC305AF}" dt="2025-09-12T03:16:45.472" v="2077"/>
          <ac:picMkLst>
            <pc:docMk/>
            <pc:sldMk cId="2624706135" sldId="372"/>
            <ac:picMk id="4" creationId="{61227C09-DF02-E7E3-BA7D-3D3E683875AF}"/>
          </ac:picMkLst>
        </pc:picChg>
      </pc:sldChg>
      <pc:sldChg chg="addSp modSp mod">
        <pc:chgData name="Sobantu, Mziwandile" userId="ccba375e-43da-4d84-8cae-f0bc00f8c357" providerId="ADAL" clId="{6C1D8AF7-4ECD-4939-A865-6AEA8EC305AF}" dt="2025-09-12T03:16:56.787" v="2080"/>
        <pc:sldMkLst>
          <pc:docMk/>
          <pc:sldMk cId="1645082454" sldId="373"/>
        </pc:sldMkLst>
        <pc:spChg chg="mod">
          <ac:chgData name="Sobantu, Mziwandile" userId="ccba375e-43da-4d84-8cae-f0bc00f8c357" providerId="ADAL" clId="{6C1D8AF7-4ECD-4939-A865-6AEA8EC305AF}" dt="2025-09-12T02:29:15.469" v="395" actId="20577"/>
          <ac:spMkLst>
            <pc:docMk/>
            <pc:sldMk cId="1645082454" sldId="373"/>
            <ac:spMk id="3" creationId="{CD7859C4-9032-AF29-1F54-D79892A9496D}"/>
          </ac:spMkLst>
        </pc:spChg>
        <pc:picChg chg="add mod">
          <ac:chgData name="Sobantu, Mziwandile" userId="ccba375e-43da-4d84-8cae-f0bc00f8c357" providerId="ADAL" clId="{6C1D8AF7-4ECD-4939-A865-6AEA8EC305AF}" dt="2025-09-12T03:16:56.787" v="2080"/>
          <ac:picMkLst>
            <pc:docMk/>
            <pc:sldMk cId="1645082454" sldId="373"/>
            <ac:picMk id="4" creationId="{39B66EFA-6C36-2C52-EF53-117841041EC6}"/>
          </ac:picMkLst>
        </pc:picChg>
      </pc:sldChg>
      <pc:sldChg chg="addSp modSp mod">
        <pc:chgData name="Sobantu, Mziwandile" userId="ccba375e-43da-4d84-8cae-f0bc00f8c357" providerId="ADAL" clId="{6C1D8AF7-4ECD-4939-A865-6AEA8EC305AF}" dt="2025-09-12T03:16:59.193" v="2081"/>
        <pc:sldMkLst>
          <pc:docMk/>
          <pc:sldMk cId="489691239" sldId="374"/>
        </pc:sldMkLst>
        <pc:spChg chg="mod">
          <ac:chgData name="Sobantu, Mziwandile" userId="ccba375e-43da-4d84-8cae-f0bc00f8c357" providerId="ADAL" clId="{6C1D8AF7-4ECD-4939-A865-6AEA8EC305AF}" dt="2025-09-12T02:31:07.096" v="448" actId="13926"/>
          <ac:spMkLst>
            <pc:docMk/>
            <pc:sldMk cId="489691239" sldId="374"/>
            <ac:spMk id="3" creationId="{04486ECA-D09A-68CC-E047-F3F9B872228A}"/>
          </ac:spMkLst>
        </pc:spChg>
        <pc:picChg chg="add mod">
          <ac:chgData name="Sobantu, Mziwandile" userId="ccba375e-43da-4d84-8cae-f0bc00f8c357" providerId="ADAL" clId="{6C1D8AF7-4ECD-4939-A865-6AEA8EC305AF}" dt="2025-09-12T03:16:59.193" v="2081"/>
          <ac:picMkLst>
            <pc:docMk/>
            <pc:sldMk cId="489691239" sldId="374"/>
            <ac:picMk id="4" creationId="{1B62F1FC-90B8-FB1C-81E4-D608C7C42631}"/>
          </ac:picMkLst>
        </pc:picChg>
      </pc:sldChg>
      <pc:sldChg chg="addSp modSp mod">
        <pc:chgData name="Sobantu, Mziwandile" userId="ccba375e-43da-4d84-8cae-f0bc00f8c357" providerId="ADAL" clId="{6C1D8AF7-4ECD-4939-A865-6AEA8EC305AF}" dt="2025-09-12T03:17:01.469" v="2082"/>
        <pc:sldMkLst>
          <pc:docMk/>
          <pc:sldMk cId="2844931176" sldId="375"/>
        </pc:sldMkLst>
        <pc:spChg chg="mod">
          <ac:chgData name="Sobantu, Mziwandile" userId="ccba375e-43da-4d84-8cae-f0bc00f8c357" providerId="ADAL" clId="{6C1D8AF7-4ECD-4939-A865-6AEA8EC305AF}" dt="2025-09-12T02:31:59.307" v="465" actId="20577"/>
          <ac:spMkLst>
            <pc:docMk/>
            <pc:sldMk cId="2844931176" sldId="375"/>
            <ac:spMk id="3" creationId="{E5D960BD-A5A6-688A-90E5-4620CD29EE2F}"/>
          </ac:spMkLst>
        </pc:spChg>
        <pc:picChg chg="add mod">
          <ac:chgData name="Sobantu, Mziwandile" userId="ccba375e-43da-4d84-8cae-f0bc00f8c357" providerId="ADAL" clId="{6C1D8AF7-4ECD-4939-A865-6AEA8EC305AF}" dt="2025-09-12T03:17:01.469" v="2082"/>
          <ac:picMkLst>
            <pc:docMk/>
            <pc:sldMk cId="2844931176" sldId="375"/>
            <ac:picMk id="4" creationId="{66E0BB50-330A-B831-D8EE-3A4FC5E4583F}"/>
          </ac:picMkLst>
        </pc:picChg>
      </pc:sldChg>
      <pc:sldChg chg="addSp modSp mod">
        <pc:chgData name="Sobantu, Mziwandile" userId="ccba375e-43da-4d84-8cae-f0bc00f8c357" providerId="ADAL" clId="{6C1D8AF7-4ECD-4939-A865-6AEA8EC305AF}" dt="2025-09-12T03:17:04.381" v="2083"/>
        <pc:sldMkLst>
          <pc:docMk/>
          <pc:sldMk cId="1479062081" sldId="376"/>
        </pc:sldMkLst>
        <pc:spChg chg="mod">
          <ac:chgData name="Sobantu, Mziwandile" userId="ccba375e-43da-4d84-8cae-f0bc00f8c357" providerId="ADAL" clId="{6C1D8AF7-4ECD-4939-A865-6AEA8EC305AF}" dt="2025-09-12T02:32:28.873" v="486" actId="20577"/>
          <ac:spMkLst>
            <pc:docMk/>
            <pc:sldMk cId="1479062081" sldId="376"/>
            <ac:spMk id="2" creationId="{54C6787C-AF21-2CEF-A15E-377B2F86DCC6}"/>
          </ac:spMkLst>
        </pc:spChg>
        <pc:spChg chg="mod">
          <ac:chgData name="Sobantu, Mziwandile" userId="ccba375e-43da-4d84-8cae-f0bc00f8c357" providerId="ADAL" clId="{6C1D8AF7-4ECD-4939-A865-6AEA8EC305AF}" dt="2025-09-12T02:32:33.488" v="487" actId="20577"/>
          <ac:spMkLst>
            <pc:docMk/>
            <pc:sldMk cId="1479062081" sldId="376"/>
            <ac:spMk id="3" creationId="{DC0B4D45-BEEC-29A8-3197-2F1089CE23B3}"/>
          </ac:spMkLst>
        </pc:spChg>
        <pc:picChg chg="add mod">
          <ac:chgData name="Sobantu, Mziwandile" userId="ccba375e-43da-4d84-8cae-f0bc00f8c357" providerId="ADAL" clId="{6C1D8AF7-4ECD-4939-A865-6AEA8EC305AF}" dt="2025-09-12T03:17:04.381" v="2083"/>
          <ac:picMkLst>
            <pc:docMk/>
            <pc:sldMk cId="1479062081" sldId="376"/>
            <ac:picMk id="4" creationId="{9FDF26A8-6E39-F8D4-A1FB-0B096012D645}"/>
          </ac:picMkLst>
        </pc:picChg>
      </pc:sldChg>
      <pc:sldChg chg="addSp modSp mod">
        <pc:chgData name="Sobantu, Mziwandile" userId="ccba375e-43da-4d84-8cae-f0bc00f8c357" providerId="ADAL" clId="{6C1D8AF7-4ECD-4939-A865-6AEA8EC305AF}" dt="2025-09-12T03:17:07.024" v="2084"/>
        <pc:sldMkLst>
          <pc:docMk/>
          <pc:sldMk cId="3123018943" sldId="378"/>
        </pc:sldMkLst>
        <pc:spChg chg="mod">
          <ac:chgData name="Sobantu, Mziwandile" userId="ccba375e-43da-4d84-8cae-f0bc00f8c357" providerId="ADAL" clId="{6C1D8AF7-4ECD-4939-A865-6AEA8EC305AF}" dt="2025-09-12T02:39:24.826" v="1033" actId="27636"/>
          <ac:spMkLst>
            <pc:docMk/>
            <pc:sldMk cId="3123018943" sldId="378"/>
            <ac:spMk id="3" creationId="{3D4B5FE2-36A2-856D-6B74-02D6BBF3B950}"/>
          </ac:spMkLst>
        </pc:spChg>
        <pc:picChg chg="add mod">
          <ac:chgData name="Sobantu, Mziwandile" userId="ccba375e-43da-4d84-8cae-f0bc00f8c357" providerId="ADAL" clId="{6C1D8AF7-4ECD-4939-A865-6AEA8EC305AF}" dt="2025-09-12T03:17:07.024" v="2084"/>
          <ac:picMkLst>
            <pc:docMk/>
            <pc:sldMk cId="3123018943" sldId="378"/>
            <ac:picMk id="4" creationId="{F408631D-31B4-6D1B-DF4A-0B47FF986EF7}"/>
          </ac:picMkLst>
        </pc:picChg>
      </pc:sldChg>
      <pc:sldChg chg="addSp modSp mod">
        <pc:chgData name="Sobantu, Mziwandile" userId="ccba375e-43da-4d84-8cae-f0bc00f8c357" providerId="ADAL" clId="{6C1D8AF7-4ECD-4939-A865-6AEA8EC305AF}" dt="2025-09-12T03:17:10.534" v="2085"/>
        <pc:sldMkLst>
          <pc:docMk/>
          <pc:sldMk cId="1742341420" sldId="380"/>
        </pc:sldMkLst>
        <pc:spChg chg="mod">
          <ac:chgData name="Sobantu, Mziwandile" userId="ccba375e-43da-4d84-8cae-f0bc00f8c357" providerId="ADAL" clId="{6C1D8AF7-4ECD-4939-A865-6AEA8EC305AF}" dt="2025-09-12T02:38:06.930" v="857" actId="20577"/>
          <ac:spMkLst>
            <pc:docMk/>
            <pc:sldMk cId="1742341420" sldId="380"/>
            <ac:spMk id="3" creationId="{4BD9B484-2CE4-719E-CFC3-EBEB4152C9C8}"/>
          </ac:spMkLst>
        </pc:spChg>
        <pc:picChg chg="add mod">
          <ac:chgData name="Sobantu, Mziwandile" userId="ccba375e-43da-4d84-8cae-f0bc00f8c357" providerId="ADAL" clId="{6C1D8AF7-4ECD-4939-A865-6AEA8EC305AF}" dt="2025-09-12T03:17:10.534" v="2085"/>
          <ac:picMkLst>
            <pc:docMk/>
            <pc:sldMk cId="1742341420" sldId="380"/>
            <ac:picMk id="4" creationId="{E96C4F2B-ECDE-48CE-3C65-0FE1D78BBCFB}"/>
          </ac:picMkLst>
        </pc:picChg>
      </pc:sldChg>
      <pc:sldChg chg="addSp modSp new mod">
        <pc:chgData name="Sobantu, Mziwandile" userId="ccba375e-43da-4d84-8cae-f0bc00f8c357" providerId="ADAL" clId="{6C1D8AF7-4ECD-4939-A865-6AEA8EC305AF}" dt="2025-09-12T03:16:23.613" v="2072"/>
        <pc:sldMkLst>
          <pc:docMk/>
          <pc:sldMk cId="1956062774" sldId="381"/>
        </pc:sldMkLst>
        <pc:spChg chg="add mod">
          <ac:chgData name="Sobantu, Mziwandile" userId="ccba375e-43da-4d84-8cae-f0bc00f8c357" providerId="ADAL" clId="{6C1D8AF7-4ECD-4939-A865-6AEA8EC305AF}" dt="2025-09-12T02:56:03.307" v="1276" actId="20577"/>
          <ac:spMkLst>
            <pc:docMk/>
            <pc:sldMk cId="1956062774" sldId="381"/>
            <ac:spMk id="3" creationId="{E857F4AB-5573-5020-B41C-6643DF8F64A1}"/>
          </ac:spMkLst>
        </pc:spChg>
        <pc:picChg chg="add mod">
          <ac:chgData name="Sobantu, Mziwandile" userId="ccba375e-43da-4d84-8cae-f0bc00f8c357" providerId="ADAL" clId="{6C1D8AF7-4ECD-4939-A865-6AEA8EC305AF}" dt="2025-09-12T03:16:23.613" v="2072"/>
          <ac:picMkLst>
            <pc:docMk/>
            <pc:sldMk cId="1956062774" sldId="381"/>
            <ac:picMk id="2" creationId="{D79FC811-A1E6-BEEC-15B5-07C1F9121111}"/>
          </ac:picMkLst>
        </pc:picChg>
      </pc:sldChg>
      <pc:sldChg chg="addSp delSp modSp new mod">
        <pc:chgData name="Sobantu, Mziwandile" userId="ccba375e-43da-4d84-8cae-f0bc00f8c357" providerId="ADAL" clId="{6C1D8AF7-4ECD-4939-A865-6AEA8EC305AF}" dt="2025-09-12T03:12:13.584" v="2043" actId="20577"/>
        <pc:sldMkLst>
          <pc:docMk/>
          <pc:sldMk cId="273292489" sldId="382"/>
        </pc:sldMkLst>
        <pc:graphicFrameChg chg="add del">
          <ac:chgData name="Sobantu, Mziwandile" userId="ccba375e-43da-4d84-8cae-f0bc00f8c357" providerId="ADAL" clId="{6C1D8AF7-4ECD-4939-A865-6AEA8EC305AF}" dt="2025-09-12T02:59:02.636" v="1279" actId="3680"/>
          <ac:graphicFrameMkLst>
            <pc:docMk/>
            <pc:sldMk cId="273292489" sldId="382"/>
            <ac:graphicFrameMk id="2" creationId="{E5B7579E-B61B-C2BA-EA5E-4129964AE037}"/>
          </ac:graphicFrameMkLst>
        </pc:graphicFrameChg>
        <pc:graphicFrameChg chg="add mod modGraphic">
          <ac:chgData name="Sobantu, Mziwandile" userId="ccba375e-43da-4d84-8cae-f0bc00f8c357" providerId="ADAL" clId="{6C1D8AF7-4ECD-4939-A865-6AEA8EC305AF}" dt="2025-09-12T03:12:13.584" v="2043" actId="20577"/>
          <ac:graphicFrameMkLst>
            <pc:docMk/>
            <pc:sldMk cId="273292489" sldId="382"/>
            <ac:graphicFrameMk id="3" creationId="{9861783C-09AF-544D-1813-0F58A103395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92355A-7D6A-4393-8466-C80FA8C0BC7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ZA"/>
        </a:p>
      </dgm:t>
    </dgm:pt>
    <dgm:pt modelId="{B069A46D-A2C5-4BA4-8CAD-E9EF16F37961}">
      <dgm:prSet phldrT="[Text]" custT="1"/>
      <dgm:spPr/>
      <dgm:t>
        <a:bodyPr/>
        <a:lstStyle/>
        <a:p>
          <a:r>
            <a:rPr lang="en-US" sz="2000" dirty="0">
              <a:latin typeface="Tahoma" panose="020B0604030504040204" pitchFamily="34" charset="0"/>
              <a:ea typeface="Tahoma" panose="020B0604030504040204" pitchFamily="34" charset="0"/>
              <a:cs typeface="Tahoma" panose="020B0604030504040204" pitchFamily="34" charset="0"/>
            </a:rPr>
            <a:t>Housing Construction </a:t>
          </a:r>
          <a:endParaRPr lang="en-ZA" sz="2000" dirty="0">
            <a:latin typeface="Tahoma" panose="020B0604030504040204" pitchFamily="34" charset="0"/>
            <a:ea typeface="Tahoma" panose="020B0604030504040204" pitchFamily="34" charset="0"/>
            <a:cs typeface="Tahoma" panose="020B0604030504040204" pitchFamily="34" charset="0"/>
          </a:endParaRPr>
        </a:p>
      </dgm:t>
    </dgm:pt>
    <dgm:pt modelId="{DF19593E-22DB-4422-96FC-F27F3A20A0C6}" type="parTrans" cxnId="{62C8080A-B1DC-4504-8E74-13839730C2C2}">
      <dgm:prSet/>
      <dgm:spPr/>
      <dgm:t>
        <a:bodyPr/>
        <a:lstStyle/>
        <a:p>
          <a:endParaRPr lang="en-ZA"/>
        </a:p>
      </dgm:t>
    </dgm:pt>
    <dgm:pt modelId="{5673A9DD-437E-49A2-BCDF-0652B30F547E}" type="sibTrans" cxnId="{62C8080A-B1DC-4504-8E74-13839730C2C2}">
      <dgm:prSet/>
      <dgm:spPr/>
      <dgm:t>
        <a:bodyPr/>
        <a:lstStyle/>
        <a:p>
          <a:endParaRPr lang="en-ZA"/>
        </a:p>
      </dgm:t>
    </dgm:pt>
    <dgm:pt modelId="{16B1740C-24B4-4F37-84E0-9080BF1A3371}">
      <dgm:prSet phldrT="[Text]" custT="1"/>
      <dgm:spPr>
        <a:solidFill>
          <a:srgbClr val="002060"/>
        </a:solidFill>
      </dgm:spPr>
      <dgm:t>
        <a:bodyPr/>
        <a:lstStyle/>
        <a:p>
          <a:r>
            <a:rPr lang="en-US" sz="2000" dirty="0">
              <a:latin typeface="Tahoma" panose="020B0604030504040204" pitchFamily="34" charset="0"/>
              <a:ea typeface="Tahoma" panose="020B0604030504040204" pitchFamily="34" charset="0"/>
              <a:cs typeface="Tahoma" panose="020B0604030504040204" pitchFamily="34" charset="0"/>
            </a:rPr>
            <a:t>Housing Policy  </a:t>
          </a:r>
          <a:endParaRPr lang="en-ZA" sz="2000" dirty="0">
            <a:latin typeface="Tahoma" panose="020B0604030504040204" pitchFamily="34" charset="0"/>
            <a:ea typeface="Tahoma" panose="020B0604030504040204" pitchFamily="34" charset="0"/>
            <a:cs typeface="Tahoma" panose="020B0604030504040204" pitchFamily="34" charset="0"/>
          </a:endParaRPr>
        </a:p>
      </dgm:t>
    </dgm:pt>
    <dgm:pt modelId="{1E205AF7-F89F-412E-8DE1-9EC11A3D3948}" type="parTrans" cxnId="{96FE2F69-35F8-4C00-9CFB-CA61508B63B8}">
      <dgm:prSet/>
      <dgm:spPr/>
      <dgm:t>
        <a:bodyPr/>
        <a:lstStyle/>
        <a:p>
          <a:endParaRPr lang="en-ZA"/>
        </a:p>
      </dgm:t>
    </dgm:pt>
    <dgm:pt modelId="{52A4C67E-7720-440F-9DAB-048E3425CD09}" type="sibTrans" cxnId="{96FE2F69-35F8-4C00-9CFB-CA61508B63B8}">
      <dgm:prSet/>
      <dgm:spPr/>
      <dgm:t>
        <a:bodyPr/>
        <a:lstStyle/>
        <a:p>
          <a:endParaRPr lang="en-ZA"/>
        </a:p>
      </dgm:t>
    </dgm:pt>
    <dgm:pt modelId="{12BF79D8-B010-4B56-941B-DD0E10EFE98E}">
      <dgm:prSet custT="1"/>
      <dgm:spPr>
        <a:solidFill>
          <a:schemeClr val="accent5">
            <a:lumMod val="50000"/>
          </a:schemeClr>
        </a:solidFill>
      </dgm:spPr>
      <dgm:t>
        <a:bodyPr/>
        <a:lstStyle/>
        <a:p>
          <a:r>
            <a:rPr lang="en-US" sz="2000" dirty="0">
              <a:latin typeface="Tahoma" panose="020B0604030504040204" pitchFamily="34" charset="0"/>
              <a:ea typeface="Tahoma" panose="020B0604030504040204" pitchFamily="34" charset="0"/>
              <a:cs typeface="Tahoma" panose="020B0604030504040204" pitchFamily="34" charset="0"/>
            </a:rPr>
            <a:t>Housing Maintenance</a:t>
          </a:r>
          <a:endParaRPr lang="en-ZA" sz="2000" dirty="0">
            <a:latin typeface="Tahoma" panose="020B0604030504040204" pitchFamily="34" charset="0"/>
            <a:ea typeface="Tahoma" panose="020B0604030504040204" pitchFamily="34" charset="0"/>
            <a:cs typeface="Tahoma" panose="020B0604030504040204" pitchFamily="34" charset="0"/>
          </a:endParaRPr>
        </a:p>
      </dgm:t>
    </dgm:pt>
    <dgm:pt modelId="{DAC6A9D4-84D1-4E48-B4EE-3C6127E6E831}" type="parTrans" cxnId="{34474199-57BC-485F-85A7-FCA1BCFD4129}">
      <dgm:prSet/>
      <dgm:spPr/>
      <dgm:t>
        <a:bodyPr/>
        <a:lstStyle/>
        <a:p>
          <a:endParaRPr lang="en-ZA"/>
        </a:p>
      </dgm:t>
    </dgm:pt>
    <dgm:pt modelId="{BD34C05C-66F4-4FC4-A8C9-2DBBE7ED0DC9}" type="sibTrans" cxnId="{34474199-57BC-485F-85A7-FCA1BCFD4129}">
      <dgm:prSet/>
      <dgm:spPr/>
      <dgm:t>
        <a:bodyPr/>
        <a:lstStyle/>
        <a:p>
          <a:endParaRPr lang="en-ZA"/>
        </a:p>
      </dgm:t>
    </dgm:pt>
    <dgm:pt modelId="{2CE6AE3B-A08D-453A-8719-F2FA4ED5BC46}">
      <dgm:prSet custT="1"/>
      <dgm:spPr/>
      <dgm:t>
        <a:bodyPr/>
        <a:lstStyle/>
        <a:p>
          <a:r>
            <a:rPr lang="en-US" sz="2000" dirty="0">
              <a:latin typeface="Tahoma" panose="020B0604030504040204" pitchFamily="34" charset="0"/>
              <a:ea typeface="Tahoma" panose="020B0604030504040204" pitchFamily="34" charset="0"/>
              <a:cs typeface="Tahoma" panose="020B0604030504040204" pitchFamily="34" charset="0"/>
            </a:rPr>
            <a:t>Housing Finance</a:t>
          </a:r>
          <a:endParaRPr lang="en-ZA" sz="2000" dirty="0">
            <a:latin typeface="Tahoma" panose="020B0604030504040204" pitchFamily="34" charset="0"/>
            <a:ea typeface="Tahoma" panose="020B0604030504040204" pitchFamily="34" charset="0"/>
            <a:cs typeface="Tahoma" panose="020B0604030504040204" pitchFamily="34" charset="0"/>
          </a:endParaRPr>
        </a:p>
      </dgm:t>
    </dgm:pt>
    <dgm:pt modelId="{E32E43FD-FD51-4B46-8A9D-264F55E4A205}" type="parTrans" cxnId="{E97F7922-C292-44D4-ACF8-CB57162D07AF}">
      <dgm:prSet/>
      <dgm:spPr/>
      <dgm:t>
        <a:bodyPr/>
        <a:lstStyle/>
        <a:p>
          <a:endParaRPr lang="en-ZA"/>
        </a:p>
      </dgm:t>
    </dgm:pt>
    <dgm:pt modelId="{DFF35431-B152-43B1-AA8B-9B71BF100D29}" type="sibTrans" cxnId="{E97F7922-C292-44D4-ACF8-CB57162D07AF}">
      <dgm:prSet/>
      <dgm:spPr/>
      <dgm:t>
        <a:bodyPr/>
        <a:lstStyle/>
        <a:p>
          <a:endParaRPr lang="en-ZA"/>
        </a:p>
      </dgm:t>
    </dgm:pt>
    <dgm:pt modelId="{913AAC41-D962-408A-ADAB-0B6E87E697B6}" type="pres">
      <dgm:prSet presAssocID="{6492355A-7D6A-4393-8466-C80FA8C0BC75}" presName="Name0" presStyleCnt="0">
        <dgm:presLayoutVars>
          <dgm:chMax val="7"/>
          <dgm:chPref val="7"/>
          <dgm:dir/>
        </dgm:presLayoutVars>
      </dgm:prSet>
      <dgm:spPr/>
    </dgm:pt>
    <dgm:pt modelId="{B2679C8E-57E7-4AF8-90FA-EC06B908D780}" type="pres">
      <dgm:prSet presAssocID="{6492355A-7D6A-4393-8466-C80FA8C0BC75}" presName="Name1" presStyleCnt="0"/>
      <dgm:spPr/>
    </dgm:pt>
    <dgm:pt modelId="{65BBFFA1-D988-460E-ACF1-062D24053219}" type="pres">
      <dgm:prSet presAssocID="{6492355A-7D6A-4393-8466-C80FA8C0BC75}" presName="cycle" presStyleCnt="0"/>
      <dgm:spPr/>
    </dgm:pt>
    <dgm:pt modelId="{20D9005C-8DF4-4D9C-B3CA-23A541E1BE19}" type="pres">
      <dgm:prSet presAssocID="{6492355A-7D6A-4393-8466-C80FA8C0BC75}" presName="srcNode" presStyleLbl="node1" presStyleIdx="0" presStyleCnt="4"/>
      <dgm:spPr/>
    </dgm:pt>
    <dgm:pt modelId="{B4C1D31E-4278-49DE-9A4B-0E40E35983D6}" type="pres">
      <dgm:prSet presAssocID="{6492355A-7D6A-4393-8466-C80FA8C0BC75}" presName="conn" presStyleLbl="parChTrans1D2" presStyleIdx="0" presStyleCnt="1"/>
      <dgm:spPr/>
    </dgm:pt>
    <dgm:pt modelId="{AD867141-DA38-4832-BA0B-9DFD62080612}" type="pres">
      <dgm:prSet presAssocID="{6492355A-7D6A-4393-8466-C80FA8C0BC75}" presName="extraNode" presStyleLbl="node1" presStyleIdx="0" presStyleCnt="4"/>
      <dgm:spPr/>
    </dgm:pt>
    <dgm:pt modelId="{ED536E28-EC10-417B-B628-7134F4A7B70A}" type="pres">
      <dgm:prSet presAssocID="{6492355A-7D6A-4393-8466-C80FA8C0BC75}" presName="dstNode" presStyleLbl="node1" presStyleIdx="0" presStyleCnt="4"/>
      <dgm:spPr/>
    </dgm:pt>
    <dgm:pt modelId="{47655F85-C5E0-4D2D-9153-55F0B6E5CF26}" type="pres">
      <dgm:prSet presAssocID="{B069A46D-A2C5-4BA4-8CAD-E9EF16F37961}" presName="text_1" presStyleLbl="node1" presStyleIdx="0" presStyleCnt="4" custLinFactNeighborX="-440" custLinFactNeighborY="10655">
        <dgm:presLayoutVars>
          <dgm:bulletEnabled val="1"/>
        </dgm:presLayoutVars>
      </dgm:prSet>
      <dgm:spPr/>
    </dgm:pt>
    <dgm:pt modelId="{A3C8F60F-36AC-4CA6-9C19-1DC338F250D5}" type="pres">
      <dgm:prSet presAssocID="{B069A46D-A2C5-4BA4-8CAD-E9EF16F37961}" presName="accent_1" presStyleCnt="0"/>
      <dgm:spPr/>
    </dgm:pt>
    <dgm:pt modelId="{31D0661B-86CC-4B7D-8AE4-B004ACE33905}" type="pres">
      <dgm:prSet presAssocID="{B069A46D-A2C5-4BA4-8CAD-E9EF16F37961}" presName="accentRepeatNode" presStyleLbl="solidFgAcc1" presStyleIdx="0" presStyleCnt="4"/>
      <dgm:spPr/>
    </dgm:pt>
    <dgm:pt modelId="{0792CE57-3E22-43AA-8F20-6DFDFC0DB18F}" type="pres">
      <dgm:prSet presAssocID="{2CE6AE3B-A08D-453A-8719-F2FA4ED5BC46}" presName="text_2" presStyleLbl="node1" presStyleIdx="1" presStyleCnt="4" custLinFactNeighborX="455">
        <dgm:presLayoutVars>
          <dgm:bulletEnabled val="1"/>
        </dgm:presLayoutVars>
      </dgm:prSet>
      <dgm:spPr/>
    </dgm:pt>
    <dgm:pt modelId="{26949666-5596-4A75-B487-4F58FB740E45}" type="pres">
      <dgm:prSet presAssocID="{2CE6AE3B-A08D-453A-8719-F2FA4ED5BC46}" presName="accent_2" presStyleCnt="0"/>
      <dgm:spPr/>
    </dgm:pt>
    <dgm:pt modelId="{7E1C0119-082A-43FE-9EBA-9BC5D28AAE83}" type="pres">
      <dgm:prSet presAssocID="{2CE6AE3B-A08D-453A-8719-F2FA4ED5BC46}" presName="accentRepeatNode" presStyleLbl="solidFgAcc1" presStyleIdx="1" presStyleCnt="4"/>
      <dgm:spPr/>
    </dgm:pt>
    <dgm:pt modelId="{DF08B471-930A-4D0C-B979-ABFD10432A53}" type="pres">
      <dgm:prSet presAssocID="{12BF79D8-B010-4B56-941B-DD0E10EFE98E}" presName="text_3" presStyleLbl="node1" presStyleIdx="2" presStyleCnt="4">
        <dgm:presLayoutVars>
          <dgm:bulletEnabled val="1"/>
        </dgm:presLayoutVars>
      </dgm:prSet>
      <dgm:spPr/>
    </dgm:pt>
    <dgm:pt modelId="{58346BBC-FDA4-4353-A9CE-CA887F555458}" type="pres">
      <dgm:prSet presAssocID="{12BF79D8-B010-4B56-941B-DD0E10EFE98E}" presName="accent_3" presStyleCnt="0"/>
      <dgm:spPr/>
    </dgm:pt>
    <dgm:pt modelId="{97CE4441-FE11-433C-AEAB-DF84CD892195}" type="pres">
      <dgm:prSet presAssocID="{12BF79D8-B010-4B56-941B-DD0E10EFE98E}" presName="accentRepeatNode" presStyleLbl="solidFgAcc1" presStyleIdx="2" presStyleCnt="4"/>
      <dgm:spPr/>
    </dgm:pt>
    <dgm:pt modelId="{2D67E336-6F10-41BA-ADBF-77A8A79DBB1C}" type="pres">
      <dgm:prSet presAssocID="{16B1740C-24B4-4F37-84E0-9080BF1A3371}" presName="text_4" presStyleLbl="node1" presStyleIdx="3" presStyleCnt="4">
        <dgm:presLayoutVars>
          <dgm:bulletEnabled val="1"/>
        </dgm:presLayoutVars>
      </dgm:prSet>
      <dgm:spPr/>
    </dgm:pt>
    <dgm:pt modelId="{6C273A7B-04DD-499F-A80D-FA189DF99844}" type="pres">
      <dgm:prSet presAssocID="{16B1740C-24B4-4F37-84E0-9080BF1A3371}" presName="accent_4" presStyleCnt="0"/>
      <dgm:spPr/>
    </dgm:pt>
    <dgm:pt modelId="{75E9A4F2-C812-44F4-B726-6EB022914EFB}" type="pres">
      <dgm:prSet presAssocID="{16B1740C-24B4-4F37-84E0-9080BF1A3371}" presName="accentRepeatNode" presStyleLbl="solidFgAcc1" presStyleIdx="3" presStyleCnt="4"/>
      <dgm:spPr/>
    </dgm:pt>
  </dgm:ptLst>
  <dgm:cxnLst>
    <dgm:cxn modelId="{CD2A1101-A8E0-4780-AC5C-2FB2DFB23C4D}" type="presOf" srcId="{16B1740C-24B4-4F37-84E0-9080BF1A3371}" destId="{2D67E336-6F10-41BA-ADBF-77A8A79DBB1C}" srcOrd="0" destOrd="0" presId="urn:microsoft.com/office/officeart/2008/layout/VerticalCurvedList"/>
    <dgm:cxn modelId="{62C8080A-B1DC-4504-8E74-13839730C2C2}" srcId="{6492355A-7D6A-4393-8466-C80FA8C0BC75}" destId="{B069A46D-A2C5-4BA4-8CAD-E9EF16F37961}" srcOrd="0" destOrd="0" parTransId="{DF19593E-22DB-4422-96FC-F27F3A20A0C6}" sibTransId="{5673A9DD-437E-49A2-BCDF-0652B30F547E}"/>
    <dgm:cxn modelId="{B5C25D0A-DBB6-4113-B5F7-582B2826AC75}" type="presOf" srcId="{B069A46D-A2C5-4BA4-8CAD-E9EF16F37961}" destId="{47655F85-C5E0-4D2D-9153-55F0B6E5CF26}" srcOrd="0" destOrd="0" presId="urn:microsoft.com/office/officeart/2008/layout/VerticalCurvedList"/>
    <dgm:cxn modelId="{E97F7922-C292-44D4-ACF8-CB57162D07AF}" srcId="{6492355A-7D6A-4393-8466-C80FA8C0BC75}" destId="{2CE6AE3B-A08D-453A-8719-F2FA4ED5BC46}" srcOrd="1" destOrd="0" parTransId="{E32E43FD-FD51-4B46-8A9D-264F55E4A205}" sibTransId="{DFF35431-B152-43B1-AA8B-9B71BF100D29}"/>
    <dgm:cxn modelId="{96FE2F69-35F8-4C00-9CFB-CA61508B63B8}" srcId="{6492355A-7D6A-4393-8466-C80FA8C0BC75}" destId="{16B1740C-24B4-4F37-84E0-9080BF1A3371}" srcOrd="3" destOrd="0" parTransId="{1E205AF7-F89F-412E-8DE1-9EC11A3D3948}" sibTransId="{52A4C67E-7720-440F-9DAB-048E3425CD09}"/>
    <dgm:cxn modelId="{D06EA977-172B-4995-9CB8-C8644D4A9F14}" type="presOf" srcId="{12BF79D8-B010-4B56-941B-DD0E10EFE98E}" destId="{DF08B471-930A-4D0C-B979-ABFD10432A53}" srcOrd="0" destOrd="0" presId="urn:microsoft.com/office/officeart/2008/layout/VerticalCurvedList"/>
    <dgm:cxn modelId="{34474199-57BC-485F-85A7-FCA1BCFD4129}" srcId="{6492355A-7D6A-4393-8466-C80FA8C0BC75}" destId="{12BF79D8-B010-4B56-941B-DD0E10EFE98E}" srcOrd="2" destOrd="0" parTransId="{DAC6A9D4-84D1-4E48-B4EE-3C6127E6E831}" sibTransId="{BD34C05C-66F4-4FC4-A8C9-2DBBE7ED0DC9}"/>
    <dgm:cxn modelId="{646AF5BD-653A-43C4-9835-B959BE35B610}" type="presOf" srcId="{6492355A-7D6A-4393-8466-C80FA8C0BC75}" destId="{913AAC41-D962-408A-ADAB-0B6E87E697B6}" srcOrd="0" destOrd="0" presId="urn:microsoft.com/office/officeart/2008/layout/VerticalCurvedList"/>
    <dgm:cxn modelId="{300A80DE-767B-4D97-A210-78953DDCD69F}" type="presOf" srcId="{5673A9DD-437E-49A2-BCDF-0652B30F547E}" destId="{B4C1D31E-4278-49DE-9A4B-0E40E35983D6}" srcOrd="0" destOrd="0" presId="urn:microsoft.com/office/officeart/2008/layout/VerticalCurvedList"/>
    <dgm:cxn modelId="{C74BB9FB-AAA6-4EC8-9A05-646F8088E6C6}" type="presOf" srcId="{2CE6AE3B-A08D-453A-8719-F2FA4ED5BC46}" destId="{0792CE57-3E22-43AA-8F20-6DFDFC0DB18F}" srcOrd="0" destOrd="0" presId="urn:microsoft.com/office/officeart/2008/layout/VerticalCurvedList"/>
    <dgm:cxn modelId="{26AA32BE-12AF-4DBF-8D20-D51A7593BF3D}" type="presParOf" srcId="{913AAC41-D962-408A-ADAB-0B6E87E697B6}" destId="{B2679C8E-57E7-4AF8-90FA-EC06B908D780}" srcOrd="0" destOrd="0" presId="urn:microsoft.com/office/officeart/2008/layout/VerticalCurvedList"/>
    <dgm:cxn modelId="{4BE6A370-A5E2-4BB2-8F8F-AB6E1447ABC4}" type="presParOf" srcId="{B2679C8E-57E7-4AF8-90FA-EC06B908D780}" destId="{65BBFFA1-D988-460E-ACF1-062D24053219}" srcOrd="0" destOrd="0" presId="urn:microsoft.com/office/officeart/2008/layout/VerticalCurvedList"/>
    <dgm:cxn modelId="{0526B371-3E1D-4332-B908-654441BE486E}" type="presParOf" srcId="{65BBFFA1-D988-460E-ACF1-062D24053219}" destId="{20D9005C-8DF4-4D9C-B3CA-23A541E1BE19}" srcOrd="0" destOrd="0" presId="urn:microsoft.com/office/officeart/2008/layout/VerticalCurvedList"/>
    <dgm:cxn modelId="{BA93BB75-D8D5-4C44-87E3-137CC11F4872}" type="presParOf" srcId="{65BBFFA1-D988-460E-ACF1-062D24053219}" destId="{B4C1D31E-4278-49DE-9A4B-0E40E35983D6}" srcOrd="1" destOrd="0" presId="urn:microsoft.com/office/officeart/2008/layout/VerticalCurvedList"/>
    <dgm:cxn modelId="{6A5F88A3-FD62-41C3-A2C1-AD9396F1B288}" type="presParOf" srcId="{65BBFFA1-D988-460E-ACF1-062D24053219}" destId="{AD867141-DA38-4832-BA0B-9DFD62080612}" srcOrd="2" destOrd="0" presId="urn:microsoft.com/office/officeart/2008/layout/VerticalCurvedList"/>
    <dgm:cxn modelId="{BA6FACE7-C739-4981-A022-C3F0752F1D5C}" type="presParOf" srcId="{65BBFFA1-D988-460E-ACF1-062D24053219}" destId="{ED536E28-EC10-417B-B628-7134F4A7B70A}" srcOrd="3" destOrd="0" presId="urn:microsoft.com/office/officeart/2008/layout/VerticalCurvedList"/>
    <dgm:cxn modelId="{2A55C24A-047B-4C76-8053-10CC761F4FE4}" type="presParOf" srcId="{B2679C8E-57E7-4AF8-90FA-EC06B908D780}" destId="{47655F85-C5E0-4D2D-9153-55F0B6E5CF26}" srcOrd="1" destOrd="0" presId="urn:microsoft.com/office/officeart/2008/layout/VerticalCurvedList"/>
    <dgm:cxn modelId="{08A04CC1-F5C0-451F-A231-29368A80AA65}" type="presParOf" srcId="{B2679C8E-57E7-4AF8-90FA-EC06B908D780}" destId="{A3C8F60F-36AC-4CA6-9C19-1DC338F250D5}" srcOrd="2" destOrd="0" presId="urn:microsoft.com/office/officeart/2008/layout/VerticalCurvedList"/>
    <dgm:cxn modelId="{1835E20E-FE60-447D-84C5-DBC4D292B786}" type="presParOf" srcId="{A3C8F60F-36AC-4CA6-9C19-1DC338F250D5}" destId="{31D0661B-86CC-4B7D-8AE4-B004ACE33905}" srcOrd="0" destOrd="0" presId="urn:microsoft.com/office/officeart/2008/layout/VerticalCurvedList"/>
    <dgm:cxn modelId="{5E1BD9C4-CC77-4D7F-9B62-40631E775291}" type="presParOf" srcId="{B2679C8E-57E7-4AF8-90FA-EC06B908D780}" destId="{0792CE57-3E22-43AA-8F20-6DFDFC0DB18F}" srcOrd="3" destOrd="0" presId="urn:microsoft.com/office/officeart/2008/layout/VerticalCurvedList"/>
    <dgm:cxn modelId="{F372B535-AB15-47F2-A414-EF08FF198D1E}" type="presParOf" srcId="{B2679C8E-57E7-4AF8-90FA-EC06B908D780}" destId="{26949666-5596-4A75-B487-4F58FB740E45}" srcOrd="4" destOrd="0" presId="urn:microsoft.com/office/officeart/2008/layout/VerticalCurvedList"/>
    <dgm:cxn modelId="{8E322D8F-903D-4163-8F46-321323E62D84}" type="presParOf" srcId="{26949666-5596-4A75-B487-4F58FB740E45}" destId="{7E1C0119-082A-43FE-9EBA-9BC5D28AAE83}" srcOrd="0" destOrd="0" presId="urn:microsoft.com/office/officeart/2008/layout/VerticalCurvedList"/>
    <dgm:cxn modelId="{3DE43311-C159-4DBF-93C5-3675B87196FF}" type="presParOf" srcId="{B2679C8E-57E7-4AF8-90FA-EC06B908D780}" destId="{DF08B471-930A-4D0C-B979-ABFD10432A53}" srcOrd="5" destOrd="0" presId="urn:microsoft.com/office/officeart/2008/layout/VerticalCurvedList"/>
    <dgm:cxn modelId="{77F07399-DF5A-4063-B5DC-011C9FEE9D2F}" type="presParOf" srcId="{B2679C8E-57E7-4AF8-90FA-EC06B908D780}" destId="{58346BBC-FDA4-4353-A9CE-CA887F555458}" srcOrd="6" destOrd="0" presId="urn:microsoft.com/office/officeart/2008/layout/VerticalCurvedList"/>
    <dgm:cxn modelId="{5F1926FA-9FAA-4BC1-A5D2-250843F098FF}" type="presParOf" srcId="{58346BBC-FDA4-4353-A9CE-CA887F555458}" destId="{97CE4441-FE11-433C-AEAB-DF84CD892195}" srcOrd="0" destOrd="0" presId="urn:microsoft.com/office/officeart/2008/layout/VerticalCurvedList"/>
    <dgm:cxn modelId="{A1DE8CDD-251B-43C0-B886-04C5D415E9E2}" type="presParOf" srcId="{B2679C8E-57E7-4AF8-90FA-EC06B908D780}" destId="{2D67E336-6F10-41BA-ADBF-77A8A79DBB1C}" srcOrd="7" destOrd="0" presId="urn:microsoft.com/office/officeart/2008/layout/VerticalCurvedList"/>
    <dgm:cxn modelId="{59E62C04-0439-4BA7-82F9-19585063EB5A}" type="presParOf" srcId="{B2679C8E-57E7-4AF8-90FA-EC06B908D780}" destId="{6C273A7B-04DD-499F-A80D-FA189DF99844}" srcOrd="8" destOrd="0" presId="urn:microsoft.com/office/officeart/2008/layout/VerticalCurvedList"/>
    <dgm:cxn modelId="{F5E1BA9A-9AF0-4CB6-BA98-F5809F152579}" type="presParOf" srcId="{6C273A7B-04DD-499F-A80D-FA189DF99844}" destId="{75E9A4F2-C812-44F4-B726-6EB022914EF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58D30E-A6C3-4D73-8043-245A7544519B}" type="doc">
      <dgm:prSet loTypeId="urn:microsoft.com/office/officeart/2005/8/layout/equation2" loCatId="relationship" qsTypeId="urn:microsoft.com/office/officeart/2005/8/quickstyle/simple1" qsCatId="simple" csTypeId="urn:microsoft.com/office/officeart/2005/8/colors/accent1_2" csCatId="accent1" phldr="1"/>
      <dgm:spPr/>
    </dgm:pt>
    <dgm:pt modelId="{3CB199B0-B84D-4CB9-B8B3-0B4043C137C7}">
      <dgm:prSet phldrT="[Text]" custT="1"/>
      <dgm:spPr/>
      <dgm:t>
        <a:bodyPr/>
        <a:lstStyle/>
        <a:p>
          <a:r>
            <a:rPr lang="en-ZA" sz="2000" dirty="0"/>
            <a:t>House</a:t>
          </a:r>
        </a:p>
      </dgm:t>
    </dgm:pt>
    <dgm:pt modelId="{B3DC1001-C800-4D91-B1F2-6DA83BF875B4}" type="parTrans" cxnId="{4A7D6502-E92D-4E0B-B4E6-1408046A5DE4}">
      <dgm:prSet/>
      <dgm:spPr/>
      <dgm:t>
        <a:bodyPr/>
        <a:lstStyle/>
        <a:p>
          <a:endParaRPr lang="en-ZA"/>
        </a:p>
      </dgm:t>
    </dgm:pt>
    <dgm:pt modelId="{79F393EF-C659-4BEE-A919-CD7214F57B50}" type="sibTrans" cxnId="{4A7D6502-E92D-4E0B-B4E6-1408046A5DE4}">
      <dgm:prSet/>
      <dgm:spPr/>
      <dgm:t>
        <a:bodyPr/>
        <a:lstStyle/>
        <a:p>
          <a:endParaRPr lang="en-ZA"/>
        </a:p>
      </dgm:t>
    </dgm:pt>
    <dgm:pt modelId="{9949C2B2-94C4-4668-ADA2-1E58F243D2C9}">
      <dgm:prSet phldrT="[Text]" custT="1"/>
      <dgm:spPr/>
      <dgm:t>
        <a:bodyPr/>
        <a:lstStyle/>
        <a:p>
          <a:r>
            <a:rPr lang="en-ZA" sz="1800" dirty="0"/>
            <a:t>Homemaking</a:t>
          </a:r>
        </a:p>
      </dgm:t>
    </dgm:pt>
    <dgm:pt modelId="{BD42D9B5-B6B5-47E4-A6F6-B959E9697BD6}" type="parTrans" cxnId="{2E7CDEFD-C76C-4790-A95F-E000F78C5894}">
      <dgm:prSet/>
      <dgm:spPr/>
      <dgm:t>
        <a:bodyPr/>
        <a:lstStyle/>
        <a:p>
          <a:endParaRPr lang="en-ZA"/>
        </a:p>
      </dgm:t>
    </dgm:pt>
    <dgm:pt modelId="{20A9A9B4-4133-4D29-BDDF-1CFFC467CE8B}" type="sibTrans" cxnId="{2E7CDEFD-C76C-4790-A95F-E000F78C5894}">
      <dgm:prSet/>
      <dgm:spPr/>
      <dgm:t>
        <a:bodyPr/>
        <a:lstStyle/>
        <a:p>
          <a:endParaRPr lang="en-ZA"/>
        </a:p>
      </dgm:t>
    </dgm:pt>
    <dgm:pt modelId="{946E14EB-FAAF-48E3-86DD-24BE1C399D0C}">
      <dgm:prSet phldrT="[Text]" custT="1"/>
      <dgm:spPr/>
      <dgm:t>
        <a:bodyPr/>
        <a:lstStyle/>
        <a:p>
          <a:r>
            <a:rPr lang="en-ZA" sz="1600" dirty="0"/>
            <a:t>A home</a:t>
          </a:r>
        </a:p>
      </dgm:t>
    </dgm:pt>
    <dgm:pt modelId="{9D521467-CD91-4C76-BAA6-74704EAABB20}" type="parTrans" cxnId="{CD5CD725-46B4-403F-A9B0-9CDFC223C607}">
      <dgm:prSet/>
      <dgm:spPr/>
      <dgm:t>
        <a:bodyPr/>
        <a:lstStyle/>
        <a:p>
          <a:endParaRPr lang="en-ZA"/>
        </a:p>
      </dgm:t>
    </dgm:pt>
    <dgm:pt modelId="{225B2ECD-D231-4C5A-AC45-1A9CC6833BB6}" type="sibTrans" cxnId="{CD5CD725-46B4-403F-A9B0-9CDFC223C607}">
      <dgm:prSet/>
      <dgm:spPr/>
      <dgm:t>
        <a:bodyPr/>
        <a:lstStyle/>
        <a:p>
          <a:endParaRPr lang="en-ZA"/>
        </a:p>
      </dgm:t>
    </dgm:pt>
    <dgm:pt modelId="{65E15085-538A-4C44-9E9A-DF9B60CFC5AF}" type="pres">
      <dgm:prSet presAssocID="{2558D30E-A6C3-4D73-8043-245A7544519B}" presName="Name0" presStyleCnt="0">
        <dgm:presLayoutVars>
          <dgm:dir/>
          <dgm:resizeHandles val="exact"/>
        </dgm:presLayoutVars>
      </dgm:prSet>
      <dgm:spPr/>
    </dgm:pt>
    <dgm:pt modelId="{634A4DDA-858C-4D99-A3A4-308E35BC0842}" type="pres">
      <dgm:prSet presAssocID="{2558D30E-A6C3-4D73-8043-245A7544519B}" presName="vNodes" presStyleCnt="0"/>
      <dgm:spPr/>
    </dgm:pt>
    <dgm:pt modelId="{705E6529-5A4B-4919-A17D-046D09941586}" type="pres">
      <dgm:prSet presAssocID="{3CB199B0-B84D-4CB9-B8B3-0B4043C137C7}" presName="node" presStyleLbl="node1" presStyleIdx="0" presStyleCnt="3" custScaleX="258439" custScaleY="116760" custLinFactNeighborX="11213" custLinFactNeighborY="-42587">
        <dgm:presLayoutVars>
          <dgm:bulletEnabled val="1"/>
        </dgm:presLayoutVars>
      </dgm:prSet>
      <dgm:spPr/>
    </dgm:pt>
    <dgm:pt modelId="{A48DFE38-1295-48A7-AEBB-B98CE9468B3D}" type="pres">
      <dgm:prSet presAssocID="{79F393EF-C659-4BEE-A919-CD7214F57B50}" presName="spacerT" presStyleCnt="0"/>
      <dgm:spPr/>
    </dgm:pt>
    <dgm:pt modelId="{74284634-4DAD-458E-9123-CF6D203EF509}" type="pres">
      <dgm:prSet presAssocID="{79F393EF-C659-4BEE-A919-CD7214F57B50}" presName="sibTrans" presStyleLbl="sibTrans2D1" presStyleIdx="0" presStyleCnt="2"/>
      <dgm:spPr/>
    </dgm:pt>
    <dgm:pt modelId="{21EDE930-336F-4D50-AF8A-588FA1153299}" type="pres">
      <dgm:prSet presAssocID="{79F393EF-C659-4BEE-A919-CD7214F57B50}" presName="spacerB" presStyleCnt="0"/>
      <dgm:spPr/>
    </dgm:pt>
    <dgm:pt modelId="{A2E25C65-3B97-41F4-8124-882B19AF4FF1}" type="pres">
      <dgm:prSet presAssocID="{9949C2B2-94C4-4668-ADA2-1E58F243D2C9}" presName="node" presStyleLbl="node1" presStyleIdx="1" presStyleCnt="3" custScaleX="357110" custScaleY="156126" custLinFactNeighborX="32236" custLinFactNeighborY="17261">
        <dgm:presLayoutVars>
          <dgm:bulletEnabled val="1"/>
        </dgm:presLayoutVars>
      </dgm:prSet>
      <dgm:spPr/>
    </dgm:pt>
    <dgm:pt modelId="{6597B393-0901-4AE8-BF71-52BD394B5AAE}" type="pres">
      <dgm:prSet presAssocID="{2558D30E-A6C3-4D73-8043-245A7544519B}" presName="sibTransLast" presStyleLbl="sibTrans2D1" presStyleIdx="1" presStyleCnt="2" custScaleX="699619" custScaleY="89743" custLinFactX="-245954" custLinFactNeighborX="-300000" custLinFactNeighborY="-43475"/>
      <dgm:spPr/>
    </dgm:pt>
    <dgm:pt modelId="{6390C72A-9E43-44D7-AA71-A90E4CD55AC4}" type="pres">
      <dgm:prSet presAssocID="{2558D30E-A6C3-4D73-8043-245A7544519B}" presName="connectorText" presStyleLbl="sibTrans2D1" presStyleIdx="1" presStyleCnt="2"/>
      <dgm:spPr/>
    </dgm:pt>
    <dgm:pt modelId="{A5D1A1E1-B7CA-46D3-8B62-8D287EC8ADFD}" type="pres">
      <dgm:prSet presAssocID="{2558D30E-A6C3-4D73-8043-245A7544519B}" presName="lastNode" presStyleLbl="node1" presStyleIdx="2" presStyleCnt="3" custScaleX="62272" custScaleY="86230" custLinFactNeighborX="-2573" custLinFactNeighborY="-1041">
        <dgm:presLayoutVars>
          <dgm:bulletEnabled val="1"/>
        </dgm:presLayoutVars>
      </dgm:prSet>
      <dgm:spPr/>
    </dgm:pt>
  </dgm:ptLst>
  <dgm:cxnLst>
    <dgm:cxn modelId="{4A7D6502-E92D-4E0B-B4E6-1408046A5DE4}" srcId="{2558D30E-A6C3-4D73-8043-245A7544519B}" destId="{3CB199B0-B84D-4CB9-B8B3-0B4043C137C7}" srcOrd="0" destOrd="0" parTransId="{B3DC1001-C800-4D91-B1F2-6DA83BF875B4}" sibTransId="{79F393EF-C659-4BEE-A919-CD7214F57B50}"/>
    <dgm:cxn modelId="{D1471E23-404E-478B-8F80-1E5FA9F3A649}" type="presOf" srcId="{79F393EF-C659-4BEE-A919-CD7214F57B50}" destId="{74284634-4DAD-458E-9123-CF6D203EF509}" srcOrd="0" destOrd="0" presId="urn:microsoft.com/office/officeart/2005/8/layout/equation2"/>
    <dgm:cxn modelId="{CD5CD725-46B4-403F-A9B0-9CDFC223C607}" srcId="{2558D30E-A6C3-4D73-8043-245A7544519B}" destId="{946E14EB-FAAF-48E3-86DD-24BE1C399D0C}" srcOrd="2" destOrd="0" parTransId="{9D521467-CD91-4C76-BAA6-74704EAABB20}" sibTransId="{225B2ECD-D231-4C5A-AC45-1A9CC6833BB6}"/>
    <dgm:cxn modelId="{B386CD67-B3AB-4C73-9BB4-A4A368197743}" type="presOf" srcId="{20A9A9B4-4133-4D29-BDDF-1CFFC467CE8B}" destId="{6597B393-0901-4AE8-BF71-52BD394B5AAE}" srcOrd="0" destOrd="0" presId="urn:microsoft.com/office/officeart/2005/8/layout/equation2"/>
    <dgm:cxn modelId="{7C0D407A-E673-4605-99EE-17D3CF029382}" type="presOf" srcId="{20A9A9B4-4133-4D29-BDDF-1CFFC467CE8B}" destId="{6390C72A-9E43-44D7-AA71-A90E4CD55AC4}" srcOrd="1" destOrd="0" presId="urn:microsoft.com/office/officeart/2005/8/layout/equation2"/>
    <dgm:cxn modelId="{F6CC9286-62F6-41C1-BABA-54C8FFF8D47E}" type="presOf" srcId="{946E14EB-FAAF-48E3-86DD-24BE1C399D0C}" destId="{A5D1A1E1-B7CA-46D3-8B62-8D287EC8ADFD}" srcOrd="0" destOrd="0" presId="urn:microsoft.com/office/officeart/2005/8/layout/equation2"/>
    <dgm:cxn modelId="{8301499B-F506-46A0-9E69-74672F214ECA}" type="presOf" srcId="{3CB199B0-B84D-4CB9-B8B3-0B4043C137C7}" destId="{705E6529-5A4B-4919-A17D-046D09941586}" srcOrd="0" destOrd="0" presId="urn:microsoft.com/office/officeart/2005/8/layout/equation2"/>
    <dgm:cxn modelId="{A941A4B4-614B-4866-8E8F-20051BA6A933}" type="presOf" srcId="{9949C2B2-94C4-4668-ADA2-1E58F243D2C9}" destId="{A2E25C65-3B97-41F4-8124-882B19AF4FF1}" srcOrd="0" destOrd="0" presId="urn:microsoft.com/office/officeart/2005/8/layout/equation2"/>
    <dgm:cxn modelId="{3B24CADD-DE18-4482-8439-3AF4BCDEC989}" type="presOf" srcId="{2558D30E-A6C3-4D73-8043-245A7544519B}" destId="{65E15085-538A-4C44-9E9A-DF9B60CFC5AF}" srcOrd="0" destOrd="0" presId="urn:microsoft.com/office/officeart/2005/8/layout/equation2"/>
    <dgm:cxn modelId="{2E7CDEFD-C76C-4790-A95F-E000F78C5894}" srcId="{2558D30E-A6C3-4D73-8043-245A7544519B}" destId="{9949C2B2-94C4-4668-ADA2-1E58F243D2C9}" srcOrd="1" destOrd="0" parTransId="{BD42D9B5-B6B5-47E4-A6F6-B959E9697BD6}" sibTransId="{20A9A9B4-4133-4D29-BDDF-1CFFC467CE8B}"/>
    <dgm:cxn modelId="{F704BDD9-BB87-403C-ABD9-AC65988CBA7E}" type="presParOf" srcId="{65E15085-538A-4C44-9E9A-DF9B60CFC5AF}" destId="{634A4DDA-858C-4D99-A3A4-308E35BC0842}" srcOrd="0" destOrd="0" presId="urn:microsoft.com/office/officeart/2005/8/layout/equation2"/>
    <dgm:cxn modelId="{749D583F-E032-48F9-8F08-481D02924CA8}" type="presParOf" srcId="{634A4DDA-858C-4D99-A3A4-308E35BC0842}" destId="{705E6529-5A4B-4919-A17D-046D09941586}" srcOrd="0" destOrd="0" presId="urn:microsoft.com/office/officeart/2005/8/layout/equation2"/>
    <dgm:cxn modelId="{F897EF5F-A7D7-47FC-8681-0CCDA2D1817F}" type="presParOf" srcId="{634A4DDA-858C-4D99-A3A4-308E35BC0842}" destId="{A48DFE38-1295-48A7-AEBB-B98CE9468B3D}" srcOrd="1" destOrd="0" presId="urn:microsoft.com/office/officeart/2005/8/layout/equation2"/>
    <dgm:cxn modelId="{645F7E34-9EC6-422E-8DCB-C0D92269D60A}" type="presParOf" srcId="{634A4DDA-858C-4D99-A3A4-308E35BC0842}" destId="{74284634-4DAD-458E-9123-CF6D203EF509}" srcOrd="2" destOrd="0" presId="urn:microsoft.com/office/officeart/2005/8/layout/equation2"/>
    <dgm:cxn modelId="{4F6153D1-3653-4684-A1E2-F7B4A0917171}" type="presParOf" srcId="{634A4DDA-858C-4D99-A3A4-308E35BC0842}" destId="{21EDE930-336F-4D50-AF8A-588FA1153299}" srcOrd="3" destOrd="0" presId="urn:microsoft.com/office/officeart/2005/8/layout/equation2"/>
    <dgm:cxn modelId="{CBC601A3-9113-46FD-BD2D-732E9CF55A78}" type="presParOf" srcId="{634A4DDA-858C-4D99-A3A4-308E35BC0842}" destId="{A2E25C65-3B97-41F4-8124-882B19AF4FF1}" srcOrd="4" destOrd="0" presId="urn:microsoft.com/office/officeart/2005/8/layout/equation2"/>
    <dgm:cxn modelId="{D004E274-D18E-4E63-B5BE-CA0552A91AFF}" type="presParOf" srcId="{65E15085-538A-4C44-9E9A-DF9B60CFC5AF}" destId="{6597B393-0901-4AE8-BF71-52BD394B5AAE}" srcOrd="1" destOrd="0" presId="urn:microsoft.com/office/officeart/2005/8/layout/equation2"/>
    <dgm:cxn modelId="{0303C583-5842-42C7-A8FF-03D3973CD80D}" type="presParOf" srcId="{6597B393-0901-4AE8-BF71-52BD394B5AAE}" destId="{6390C72A-9E43-44D7-AA71-A90E4CD55AC4}" srcOrd="0" destOrd="0" presId="urn:microsoft.com/office/officeart/2005/8/layout/equation2"/>
    <dgm:cxn modelId="{CBF39375-5DDB-4FFF-ADED-07D98A01A7DB}" type="presParOf" srcId="{65E15085-538A-4C44-9E9A-DF9B60CFC5AF}" destId="{A5D1A1E1-B7CA-46D3-8B62-8D287EC8ADFD}" srcOrd="2" destOrd="0" presId="urn:microsoft.com/office/officeart/2005/8/layout/equati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C1D31E-4278-49DE-9A4B-0E40E35983D6}">
      <dsp:nvSpPr>
        <dsp:cNvPr id="0" name=""/>
        <dsp:cNvSpPr/>
      </dsp:nvSpPr>
      <dsp:spPr>
        <a:xfrm>
          <a:off x="-3777380" y="-580209"/>
          <a:ext cx="4502332" cy="4502332"/>
        </a:xfrm>
        <a:prstGeom prst="blockArc">
          <a:avLst>
            <a:gd name="adj1" fmla="val 18900000"/>
            <a:gd name="adj2" fmla="val 2700000"/>
            <a:gd name="adj3" fmla="val 480"/>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655F85-C5E0-4D2D-9153-55F0B6E5CF26}">
      <dsp:nvSpPr>
        <dsp:cNvPr id="0" name=""/>
        <dsp:cNvSpPr/>
      </dsp:nvSpPr>
      <dsp:spPr>
        <a:xfrm>
          <a:off x="361049" y="311705"/>
          <a:ext cx="4300645" cy="51412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8083"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Tahoma" panose="020B0604030504040204" pitchFamily="34" charset="0"/>
              <a:ea typeface="Tahoma" panose="020B0604030504040204" pitchFamily="34" charset="0"/>
              <a:cs typeface="Tahoma" panose="020B0604030504040204" pitchFamily="34" charset="0"/>
            </a:rPr>
            <a:t>Housing Construction </a:t>
          </a:r>
          <a:endParaRPr lang="en-ZA" sz="2000" kern="1200" dirty="0">
            <a:latin typeface="Tahoma" panose="020B0604030504040204" pitchFamily="34" charset="0"/>
            <a:ea typeface="Tahoma" panose="020B0604030504040204" pitchFamily="34" charset="0"/>
            <a:cs typeface="Tahoma" panose="020B0604030504040204" pitchFamily="34" charset="0"/>
          </a:endParaRPr>
        </a:p>
      </dsp:txBody>
      <dsp:txXfrm>
        <a:off x="361049" y="311705"/>
        <a:ext cx="4300645" cy="514120"/>
      </dsp:txXfrm>
    </dsp:sp>
    <dsp:sp modelId="{31D0661B-86CC-4B7D-8AE4-B004ACE33905}">
      <dsp:nvSpPr>
        <dsp:cNvPr id="0" name=""/>
        <dsp:cNvSpPr/>
      </dsp:nvSpPr>
      <dsp:spPr>
        <a:xfrm>
          <a:off x="58647" y="192661"/>
          <a:ext cx="642650" cy="642650"/>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92CE57-3E22-43AA-8F20-6DFDFC0DB18F}">
      <dsp:nvSpPr>
        <dsp:cNvPr id="0" name=""/>
        <dsp:cNvSpPr/>
      </dsp:nvSpPr>
      <dsp:spPr>
        <a:xfrm>
          <a:off x="692956" y="1028240"/>
          <a:ext cx="4005888" cy="51412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8083"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Tahoma" panose="020B0604030504040204" pitchFamily="34" charset="0"/>
              <a:ea typeface="Tahoma" panose="020B0604030504040204" pitchFamily="34" charset="0"/>
              <a:cs typeface="Tahoma" panose="020B0604030504040204" pitchFamily="34" charset="0"/>
            </a:rPr>
            <a:t>Housing Finance</a:t>
          </a:r>
          <a:endParaRPr lang="en-ZA" sz="2000" kern="1200" dirty="0">
            <a:latin typeface="Tahoma" panose="020B0604030504040204" pitchFamily="34" charset="0"/>
            <a:ea typeface="Tahoma" panose="020B0604030504040204" pitchFamily="34" charset="0"/>
            <a:cs typeface="Tahoma" panose="020B0604030504040204" pitchFamily="34" charset="0"/>
          </a:endParaRPr>
        </a:p>
      </dsp:txBody>
      <dsp:txXfrm>
        <a:off x="692956" y="1028240"/>
        <a:ext cx="4005888" cy="514120"/>
      </dsp:txXfrm>
    </dsp:sp>
    <dsp:sp modelId="{7E1C0119-082A-43FE-9EBA-9BC5D28AAE83}">
      <dsp:nvSpPr>
        <dsp:cNvPr id="0" name=""/>
        <dsp:cNvSpPr/>
      </dsp:nvSpPr>
      <dsp:spPr>
        <a:xfrm>
          <a:off x="353404" y="963975"/>
          <a:ext cx="642650" cy="642650"/>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08B471-930A-4D0C-B979-ABFD10432A53}">
      <dsp:nvSpPr>
        <dsp:cNvPr id="0" name=""/>
        <dsp:cNvSpPr/>
      </dsp:nvSpPr>
      <dsp:spPr>
        <a:xfrm>
          <a:off x="674729" y="1799553"/>
          <a:ext cx="4005888" cy="514120"/>
        </a:xfrm>
        <a:prstGeom prst="rect">
          <a:avLst/>
        </a:prstGeom>
        <a:solidFill>
          <a:schemeClr val="accent5">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8083"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Tahoma" panose="020B0604030504040204" pitchFamily="34" charset="0"/>
              <a:ea typeface="Tahoma" panose="020B0604030504040204" pitchFamily="34" charset="0"/>
              <a:cs typeface="Tahoma" panose="020B0604030504040204" pitchFamily="34" charset="0"/>
            </a:rPr>
            <a:t>Housing Maintenance</a:t>
          </a:r>
          <a:endParaRPr lang="en-ZA" sz="2000" kern="1200" dirty="0">
            <a:latin typeface="Tahoma" panose="020B0604030504040204" pitchFamily="34" charset="0"/>
            <a:ea typeface="Tahoma" panose="020B0604030504040204" pitchFamily="34" charset="0"/>
            <a:cs typeface="Tahoma" panose="020B0604030504040204" pitchFamily="34" charset="0"/>
          </a:endParaRPr>
        </a:p>
      </dsp:txBody>
      <dsp:txXfrm>
        <a:off x="674729" y="1799553"/>
        <a:ext cx="4005888" cy="514120"/>
      </dsp:txXfrm>
    </dsp:sp>
    <dsp:sp modelId="{97CE4441-FE11-433C-AEAB-DF84CD892195}">
      <dsp:nvSpPr>
        <dsp:cNvPr id="0" name=""/>
        <dsp:cNvSpPr/>
      </dsp:nvSpPr>
      <dsp:spPr>
        <a:xfrm>
          <a:off x="353404" y="1735288"/>
          <a:ext cx="642650" cy="642650"/>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67E336-6F10-41BA-ADBF-77A8A79DBB1C}">
      <dsp:nvSpPr>
        <dsp:cNvPr id="0" name=""/>
        <dsp:cNvSpPr/>
      </dsp:nvSpPr>
      <dsp:spPr>
        <a:xfrm>
          <a:off x="379972" y="2570867"/>
          <a:ext cx="4300645" cy="514120"/>
        </a:xfrm>
        <a:prstGeom prst="rect">
          <a:avLst/>
        </a:prstGeom>
        <a:solidFill>
          <a:srgbClr val="00206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8083"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Tahoma" panose="020B0604030504040204" pitchFamily="34" charset="0"/>
              <a:ea typeface="Tahoma" panose="020B0604030504040204" pitchFamily="34" charset="0"/>
              <a:cs typeface="Tahoma" panose="020B0604030504040204" pitchFamily="34" charset="0"/>
            </a:rPr>
            <a:t>Housing Policy  </a:t>
          </a:r>
          <a:endParaRPr lang="en-ZA" sz="2000" kern="1200" dirty="0">
            <a:latin typeface="Tahoma" panose="020B0604030504040204" pitchFamily="34" charset="0"/>
            <a:ea typeface="Tahoma" panose="020B0604030504040204" pitchFamily="34" charset="0"/>
            <a:cs typeface="Tahoma" panose="020B0604030504040204" pitchFamily="34" charset="0"/>
          </a:endParaRPr>
        </a:p>
      </dsp:txBody>
      <dsp:txXfrm>
        <a:off x="379972" y="2570867"/>
        <a:ext cx="4300645" cy="514120"/>
      </dsp:txXfrm>
    </dsp:sp>
    <dsp:sp modelId="{75E9A4F2-C812-44F4-B726-6EB022914EFB}">
      <dsp:nvSpPr>
        <dsp:cNvPr id="0" name=""/>
        <dsp:cNvSpPr/>
      </dsp:nvSpPr>
      <dsp:spPr>
        <a:xfrm>
          <a:off x="58647" y="2506602"/>
          <a:ext cx="642650" cy="642650"/>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5E6529-5A4B-4919-A17D-046D09941586}">
      <dsp:nvSpPr>
        <dsp:cNvPr id="0" name=""/>
        <dsp:cNvSpPr/>
      </dsp:nvSpPr>
      <dsp:spPr>
        <a:xfrm>
          <a:off x="409242" y="121524"/>
          <a:ext cx="1744681" cy="788228"/>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ZA" sz="2000" kern="1200" dirty="0"/>
            <a:t>House</a:t>
          </a:r>
        </a:p>
      </dsp:txBody>
      <dsp:txXfrm>
        <a:off x="664745" y="236957"/>
        <a:ext cx="1233675" cy="557362"/>
      </dsp:txXfrm>
    </dsp:sp>
    <dsp:sp modelId="{74284634-4DAD-458E-9123-CF6D203EF509}">
      <dsp:nvSpPr>
        <dsp:cNvPr id="0" name=""/>
        <dsp:cNvSpPr/>
      </dsp:nvSpPr>
      <dsp:spPr>
        <a:xfrm>
          <a:off x="1010111" y="987915"/>
          <a:ext cx="391549" cy="391549"/>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ZA" sz="600" kern="1200"/>
        </a:p>
      </dsp:txBody>
      <dsp:txXfrm>
        <a:off x="1062011" y="1137643"/>
        <a:ext cx="287749" cy="92093"/>
      </dsp:txXfrm>
    </dsp:sp>
    <dsp:sp modelId="{A2E25C65-3B97-41F4-8124-882B19AF4FF1}">
      <dsp:nvSpPr>
        <dsp:cNvPr id="0" name=""/>
        <dsp:cNvSpPr/>
      </dsp:nvSpPr>
      <dsp:spPr>
        <a:xfrm>
          <a:off x="218109" y="1443742"/>
          <a:ext cx="2410794" cy="1053982"/>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ZA" sz="1800" kern="1200" dirty="0"/>
            <a:t>Homemaking</a:t>
          </a:r>
        </a:p>
      </dsp:txBody>
      <dsp:txXfrm>
        <a:off x="571162" y="1598094"/>
        <a:ext cx="1704688" cy="745278"/>
      </dsp:txXfrm>
    </dsp:sp>
    <dsp:sp modelId="{6597B393-0901-4AE8-BF71-52BD394B5AAE}">
      <dsp:nvSpPr>
        <dsp:cNvPr id="0" name=""/>
        <dsp:cNvSpPr/>
      </dsp:nvSpPr>
      <dsp:spPr>
        <a:xfrm rot="21586502">
          <a:off x="1841886" y="1082650"/>
          <a:ext cx="689476" cy="2253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ZA" sz="900" kern="1200"/>
        </a:p>
      </dsp:txBody>
      <dsp:txXfrm>
        <a:off x="1841886" y="1127857"/>
        <a:ext cx="621864" cy="135224"/>
      </dsp:txXfrm>
    </dsp:sp>
    <dsp:sp modelId="{A5D1A1E1-B7CA-46D3-8B62-8D287EC8ADFD}">
      <dsp:nvSpPr>
        <dsp:cNvPr id="0" name=""/>
        <dsp:cNvSpPr/>
      </dsp:nvSpPr>
      <dsp:spPr>
        <a:xfrm>
          <a:off x="2814844" y="720385"/>
          <a:ext cx="840777" cy="116425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ZA" sz="1600" kern="1200" dirty="0"/>
            <a:t>A home</a:t>
          </a:r>
        </a:p>
      </dsp:txBody>
      <dsp:txXfrm>
        <a:off x="2937973" y="890885"/>
        <a:ext cx="594519" cy="82325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83595-7B87-4E3E-8BEA-F8BDDEDEA2E9}" type="datetimeFigureOut">
              <a:rPr lang="en-ZA" smtClean="0"/>
              <a:t>2025/09/12</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C2FA1A-BA57-4606-A830-62E72B796AA8}" type="slidenum">
              <a:rPr lang="en-ZA" smtClean="0"/>
              <a:t>‹#›</a:t>
            </a:fld>
            <a:endParaRPr lang="en-ZA"/>
          </a:p>
        </p:txBody>
      </p:sp>
    </p:spTree>
    <p:extLst>
      <p:ext uri="{BB962C8B-B14F-4D97-AF65-F5344CB8AC3E}">
        <p14:creationId xmlns:p14="http://schemas.microsoft.com/office/powerpoint/2010/main" val="118364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A4610-89E7-4954-E259-354FFE01C1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03D91E4F-1F7A-A8CB-8EFA-A5F8CA891E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6226B9AD-A4EA-A692-647E-7ABEF0AA812B}"/>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5" name="Footer Placeholder 4">
            <a:extLst>
              <a:ext uri="{FF2B5EF4-FFF2-40B4-BE49-F238E27FC236}">
                <a16:creationId xmlns:a16="http://schemas.microsoft.com/office/drawing/2014/main" id="{B9F51F69-F98B-6CDB-2250-AF5469D2DC4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9FA3A2B-33A1-8AFB-9055-3BD175FCFAE5}"/>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650422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AEF9-58AB-9F9E-8D93-F64B51AC3BE7}"/>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6EAA5CC1-6F35-DDE1-635E-3A4EF6C136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2BFFA58-6F0B-183B-EE6F-EEEBFB2F9000}"/>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5" name="Footer Placeholder 4">
            <a:extLst>
              <a:ext uri="{FF2B5EF4-FFF2-40B4-BE49-F238E27FC236}">
                <a16:creationId xmlns:a16="http://schemas.microsoft.com/office/drawing/2014/main" id="{F7139119-5FBF-3153-E520-49280ECE1D8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1AA6601-5B6C-A163-022B-2B5057766B8D}"/>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3683902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767F9E-EE2D-3A45-35A4-2CB8DC2BDB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48E72A6-A378-D072-DAA0-0B6B6B36B5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99684804-23A5-5730-432D-D0B2432ECA28}"/>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5" name="Footer Placeholder 4">
            <a:extLst>
              <a:ext uri="{FF2B5EF4-FFF2-40B4-BE49-F238E27FC236}">
                <a16:creationId xmlns:a16="http://schemas.microsoft.com/office/drawing/2014/main" id="{BB5C9214-F58E-6FD0-8701-9877C14F5D5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F75B770-801E-14D5-40AB-2493434E24CB}"/>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3451031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4BC98-3F78-E3AD-B831-0CE152901FC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39B3264-37ED-92E9-9C73-7BFD383023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BB5F961-7908-CD01-2FE4-A51AB855AB36}"/>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5" name="Footer Placeholder 4">
            <a:extLst>
              <a:ext uri="{FF2B5EF4-FFF2-40B4-BE49-F238E27FC236}">
                <a16:creationId xmlns:a16="http://schemas.microsoft.com/office/drawing/2014/main" id="{C934E1A0-EBD3-DB1A-D85E-C6A74004720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BECDEDC-874D-274B-1C05-4E206B306BE0}"/>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133957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847EA-3768-136D-AF40-9BAFF87789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D14EAADD-2334-6006-8FF0-E489B6D1B4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0E4831-F1CC-9889-EB35-05154084B343}"/>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5" name="Footer Placeholder 4">
            <a:extLst>
              <a:ext uri="{FF2B5EF4-FFF2-40B4-BE49-F238E27FC236}">
                <a16:creationId xmlns:a16="http://schemas.microsoft.com/office/drawing/2014/main" id="{84A1A72F-422F-9C36-3657-11EC1AD45DF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13B1F06-38D1-5395-0E1C-680F1DF0F0DC}"/>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958384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16FCF-95B1-E76E-6036-7A1873314D3F}"/>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1E3EFBE-C48B-1DCA-3679-2A02AAB06E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01513043-74AA-A346-5E92-F7CEFC4353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3B38865D-7C04-7056-D4FD-B6B13AE412EE}"/>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6" name="Footer Placeholder 5">
            <a:extLst>
              <a:ext uri="{FF2B5EF4-FFF2-40B4-BE49-F238E27FC236}">
                <a16:creationId xmlns:a16="http://schemas.microsoft.com/office/drawing/2014/main" id="{D9FC973D-A733-9A99-9B6E-19A75C9A337B}"/>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18520EB6-2433-57EA-4854-AF512B3A50A7}"/>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700261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6EA6D-1B02-2ACA-5032-06F6019FF179}"/>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0420712A-ABBB-7C7A-6E68-948542FEE0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1C937A-3087-95C9-4802-E9009B0658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2914D0DB-F149-BB82-6CBF-9D06963F6B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9C3587-C047-E01A-5822-865A8D185F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72582989-E785-D008-02C7-62B7C8F9A968}"/>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8" name="Footer Placeholder 7">
            <a:extLst>
              <a:ext uri="{FF2B5EF4-FFF2-40B4-BE49-F238E27FC236}">
                <a16:creationId xmlns:a16="http://schemas.microsoft.com/office/drawing/2014/main" id="{55DC75B3-D965-EA4B-9AD7-A6EC06069832}"/>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DA33AC43-9F8F-E57C-533D-49773FDECBB6}"/>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422958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A3C7D-69C5-DEE0-6415-D5D6EABAFAF7}"/>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11D0633C-0FFC-0066-F15E-0BB2E2DE9058}"/>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4" name="Footer Placeholder 3">
            <a:extLst>
              <a:ext uri="{FF2B5EF4-FFF2-40B4-BE49-F238E27FC236}">
                <a16:creationId xmlns:a16="http://schemas.microsoft.com/office/drawing/2014/main" id="{8AF207F1-B96A-7AD9-640E-2ED3B79B15AA}"/>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EA4C4427-A9CB-DBE5-43A2-5F57B9636579}"/>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68463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5C05F7-46AD-36C7-724E-F4788883A4CA}"/>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3" name="Footer Placeholder 2">
            <a:extLst>
              <a:ext uri="{FF2B5EF4-FFF2-40B4-BE49-F238E27FC236}">
                <a16:creationId xmlns:a16="http://schemas.microsoft.com/office/drawing/2014/main" id="{F576B68A-3D43-3797-F405-A62617FE05E3}"/>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4DC475BD-9399-6CF0-B826-0C44A256AD83}"/>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125918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FAED3-C764-D7ED-B5B3-BDE6903B25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1F22C6DB-5F83-157A-86A0-8EE44524EB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0F6C02FC-3E59-9D05-6106-55232FBDE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85E425-C9F8-A21E-D56C-4271E4279519}"/>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6" name="Footer Placeholder 5">
            <a:extLst>
              <a:ext uri="{FF2B5EF4-FFF2-40B4-BE49-F238E27FC236}">
                <a16:creationId xmlns:a16="http://schemas.microsoft.com/office/drawing/2014/main" id="{25CB2EB7-BA22-DD0B-5F28-E9B7489E459B}"/>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E721406-0C20-D1BD-30FA-AFD7C985599C}"/>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86320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73F00-D0BA-2C57-78BD-4DFF339DB6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5C9D64BF-A069-8420-B0DE-9AE15E3D51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E5ACF007-5C4B-4543-525B-D86B757F1D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838287-AFC8-6814-4ACC-99B8415A1A07}"/>
              </a:ext>
            </a:extLst>
          </p:cNvPr>
          <p:cNvSpPr>
            <a:spLocks noGrp="1"/>
          </p:cNvSpPr>
          <p:nvPr>
            <p:ph type="dt" sz="half" idx="10"/>
          </p:nvPr>
        </p:nvSpPr>
        <p:spPr/>
        <p:txBody>
          <a:bodyPr/>
          <a:lstStyle/>
          <a:p>
            <a:fld id="{03733B67-9FD5-486A-A91D-D3D00EEE7A87}" type="datetimeFigureOut">
              <a:rPr lang="en-ZA" smtClean="0"/>
              <a:t>2025/09/12</a:t>
            </a:fld>
            <a:endParaRPr lang="en-ZA"/>
          </a:p>
        </p:txBody>
      </p:sp>
      <p:sp>
        <p:nvSpPr>
          <p:cNvPr id="6" name="Footer Placeholder 5">
            <a:extLst>
              <a:ext uri="{FF2B5EF4-FFF2-40B4-BE49-F238E27FC236}">
                <a16:creationId xmlns:a16="http://schemas.microsoft.com/office/drawing/2014/main" id="{EC06FE64-2391-942B-41F3-42C80F3D6EE8}"/>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A14F629-C9D9-B4CF-9951-36296E86580F}"/>
              </a:ext>
            </a:extLst>
          </p:cNvPr>
          <p:cNvSpPr>
            <a:spLocks noGrp="1"/>
          </p:cNvSpPr>
          <p:nvPr>
            <p:ph type="sldNum" sz="quarter" idx="12"/>
          </p:nvPr>
        </p:nvSpPr>
        <p:spPr/>
        <p:txBody>
          <a:bodyPr/>
          <a:lstStyle/>
          <a:p>
            <a:fld id="{EC4DC0BA-EFA1-4592-AD15-877F4689ACF3}" type="slidenum">
              <a:rPr lang="en-ZA" smtClean="0"/>
              <a:t>‹#›</a:t>
            </a:fld>
            <a:endParaRPr lang="en-ZA"/>
          </a:p>
        </p:txBody>
      </p:sp>
    </p:spTree>
    <p:extLst>
      <p:ext uri="{BB962C8B-B14F-4D97-AF65-F5344CB8AC3E}">
        <p14:creationId xmlns:p14="http://schemas.microsoft.com/office/powerpoint/2010/main" val="146083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9A715B-1C32-C708-63AC-8AF174FD26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2721661F-A047-9129-FDAD-8919D6DD6C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A1640B0-06E5-65E5-50F1-ECA1C1B904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3733B67-9FD5-486A-A91D-D3D00EEE7A87}" type="datetimeFigureOut">
              <a:rPr lang="en-ZA" smtClean="0"/>
              <a:t>2025/09/12</a:t>
            </a:fld>
            <a:endParaRPr lang="en-ZA"/>
          </a:p>
        </p:txBody>
      </p:sp>
      <p:sp>
        <p:nvSpPr>
          <p:cNvPr id="5" name="Footer Placeholder 4">
            <a:extLst>
              <a:ext uri="{FF2B5EF4-FFF2-40B4-BE49-F238E27FC236}">
                <a16:creationId xmlns:a16="http://schemas.microsoft.com/office/drawing/2014/main" id="{1C3A0AC6-00F8-CFBE-9480-4E3EB5AA4A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14068D8B-10D3-3A97-6A04-3AF7290CAA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4DC0BA-EFA1-4592-AD15-877F4689ACF3}" type="slidenum">
              <a:rPr lang="en-ZA" smtClean="0"/>
              <a:t>‹#›</a:t>
            </a:fld>
            <a:endParaRPr lang="en-ZA"/>
          </a:p>
        </p:txBody>
      </p:sp>
    </p:spTree>
    <p:extLst>
      <p:ext uri="{BB962C8B-B14F-4D97-AF65-F5344CB8AC3E}">
        <p14:creationId xmlns:p14="http://schemas.microsoft.com/office/powerpoint/2010/main" val="3655113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A3D6D-42E3-1AC7-07EB-636FE0EF8B13}"/>
              </a:ext>
            </a:extLst>
          </p:cNvPr>
          <p:cNvSpPr>
            <a:spLocks noGrp="1"/>
          </p:cNvSpPr>
          <p:nvPr>
            <p:ph type="ctrTitle"/>
          </p:nvPr>
        </p:nvSpPr>
        <p:spPr>
          <a:xfrm>
            <a:off x="1562100" y="-268513"/>
            <a:ext cx="9601200" cy="3073399"/>
          </a:xfrm>
        </p:spPr>
        <p:txBody>
          <a:bodyPr>
            <a:normAutofit/>
          </a:bodyPr>
          <a:lstStyle/>
          <a:p>
            <a:r>
              <a:rPr lang="en-US" sz="3100" b="1" dirty="0">
                <a:latin typeface="Arial" panose="020B0604020202020204" pitchFamily="34" charset="0"/>
                <a:cs typeface="Arial" panose="020B0604020202020204" pitchFamily="34" charset="0"/>
              </a:rPr>
              <a:t>The Intersection of Housing, Wellbeing and Black Female-headed Households in </a:t>
            </a:r>
            <a:r>
              <a:rPr lang="en-US" sz="3100" b="1" dirty="0" err="1">
                <a:latin typeface="Arial" panose="020B0604020202020204" pitchFamily="34" charset="0"/>
                <a:cs typeface="Arial" panose="020B0604020202020204" pitchFamily="34" charset="0"/>
              </a:rPr>
              <a:t>Katlehong</a:t>
            </a:r>
            <a:r>
              <a:rPr lang="en-US" sz="3100" b="1" dirty="0">
                <a:latin typeface="Arial" panose="020B0604020202020204" pitchFamily="34" charset="0"/>
                <a:cs typeface="Arial" panose="020B0604020202020204" pitchFamily="34" charset="0"/>
              </a:rPr>
              <a:t> Township, Johannesburg: Any Relevance for the Sustainable Goals?</a:t>
            </a:r>
            <a:br>
              <a:rPr lang="en-US" dirty="0">
                <a:latin typeface="Arial" panose="020B0604020202020204" pitchFamily="34" charset="0"/>
                <a:cs typeface="Arial" panose="020B0604020202020204" pitchFamily="34" charset="0"/>
              </a:rPr>
            </a:br>
            <a:endParaRPr lang="en-ZA"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62293A68-858A-B4C6-E160-EFBDE41FB34C}"/>
              </a:ext>
            </a:extLst>
          </p:cNvPr>
          <p:cNvSpPr>
            <a:spLocks noGrp="1"/>
          </p:cNvSpPr>
          <p:nvPr>
            <p:ph type="subTitle" idx="1"/>
          </p:nvPr>
        </p:nvSpPr>
        <p:spPr>
          <a:xfrm>
            <a:off x="1790700" y="4112493"/>
            <a:ext cx="9144000" cy="1739900"/>
          </a:xfrm>
        </p:spPr>
        <p:txBody>
          <a:bodyPr>
            <a:normAutofit/>
          </a:bodyPr>
          <a:lstStyle/>
          <a:p>
            <a:r>
              <a:rPr lang="en-ZA" sz="2800" b="1" dirty="0">
                <a:latin typeface="Arial" panose="020B0604020202020204" pitchFamily="34" charset="0"/>
                <a:cs typeface="Arial" panose="020B0604020202020204" pitchFamily="34" charset="0"/>
              </a:rPr>
              <a:t>12 September 2025</a:t>
            </a:r>
          </a:p>
        </p:txBody>
      </p:sp>
      <p:sp>
        <p:nvSpPr>
          <p:cNvPr id="5" name="TextBox 4">
            <a:extLst>
              <a:ext uri="{FF2B5EF4-FFF2-40B4-BE49-F238E27FC236}">
                <a16:creationId xmlns:a16="http://schemas.microsoft.com/office/drawing/2014/main" id="{D9C48917-5602-ED81-554E-3E4732D2B7D5}"/>
              </a:ext>
            </a:extLst>
          </p:cNvPr>
          <p:cNvSpPr txBox="1"/>
          <p:nvPr/>
        </p:nvSpPr>
        <p:spPr>
          <a:xfrm>
            <a:off x="3282043" y="2382260"/>
            <a:ext cx="6096000" cy="954107"/>
          </a:xfrm>
          <a:prstGeom prst="rect">
            <a:avLst/>
          </a:prstGeom>
          <a:noFill/>
        </p:spPr>
        <p:txBody>
          <a:bodyPr wrap="square">
            <a:spAutoFit/>
          </a:bodyPr>
          <a:lstStyle/>
          <a:p>
            <a:pPr algn="ctr"/>
            <a:r>
              <a:rPr lang="en-US" sz="2800" b="1" dirty="0">
                <a:latin typeface="Arial" panose="020B0604020202020204" pitchFamily="34" charset="0"/>
                <a:cs typeface="Arial" panose="020B0604020202020204" pitchFamily="34" charset="0"/>
              </a:rPr>
              <a:t>Ms A Marutlulle; Prof M Sobantu </a:t>
            </a:r>
          </a:p>
          <a:p>
            <a:pPr algn="ctr"/>
            <a:r>
              <a:rPr lang="en-US" sz="2800" b="1" dirty="0">
                <a:latin typeface="Arial" panose="020B0604020202020204" pitchFamily="34" charset="0"/>
                <a:cs typeface="Arial" panose="020B0604020202020204" pitchFamily="34" charset="0"/>
              </a:rPr>
              <a:t>University of Johannesburg</a:t>
            </a:r>
          </a:p>
        </p:txBody>
      </p:sp>
      <p:pic>
        <p:nvPicPr>
          <p:cNvPr id="6" name="Picture 5">
            <a:extLst>
              <a:ext uri="{FF2B5EF4-FFF2-40B4-BE49-F238E27FC236}">
                <a16:creationId xmlns:a16="http://schemas.microsoft.com/office/drawing/2014/main" id="{BF2246BC-32DF-E0DA-A8C5-143ECAA4060C}"/>
              </a:ext>
            </a:extLst>
          </p:cNvPr>
          <p:cNvPicPr>
            <a:picLocks noChangeAspect="1"/>
          </p:cNvPicPr>
          <p:nvPr/>
        </p:nvPicPr>
        <p:blipFill>
          <a:blip r:embed="rId2"/>
          <a:stretch>
            <a:fillRect/>
          </a:stretch>
        </p:blipFill>
        <p:spPr>
          <a:xfrm>
            <a:off x="4694464" y="5029407"/>
            <a:ext cx="2324100" cy="1752600"/>
          </a:xfrm>
          <a:prstGeom prst="rect">
            <a:avLst/>
          </a:prstGeom>
        </p:spPr>
      </p:pic>
      <p:pic>
        <p:nvPicPr>
          <p:cNvPr id="7" name="Picture 6">
            <a:extLst>
              <a:ext uri="{FF2B5EF4-FFF2-40B4-BE49-F238E27FC236}">
                <a16:creationId xmlns:a16="http://schemas.microsoft.com/office/drawing/2014/main" id="{A7ED7815-CADB-3186-B034-527206EE10CD}"/>
              </a:ext>
            </a:extLst>
          </p:cNvPr>
          <p:cNvPicPr>
            <a:picLocks noChangeAspect="1"/>
          </p:cNvPicPr>
          <p:nvPr/>
        </p:nvPicPr>
        <p:blipFill>
          <a:blip r:embed="rId3"/>
          <a:stretch>
            <a:fillRect/>
          </a:stretch>
        </p:blipFill>
        <p:spPr>
          <a:xfrm>
            <a:off x="0" y="0"/>
            <a:ext cx="1276416" cy="1066855"/>
          </a:xfrm>
          <a:prstGeom prst="rect">
            <a:avLst/>
          </a:prstGeom>
        </p:spPr>
      </p:pic>
    </p:spTree>
    <p:extLst>
      <p:ext uri="{BB962C8B-B14F-4D97-AF65-F5344CB8AC3E}">
        <p14:creationId xmlns:p14="http://schemas.microsoft.com/office/powerpoint/2010/main" val="1628059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41703-86D7-653B-2720-BDDD853322C7}"/>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Methodology</a:t>
            </a:r>
          </a:p>
        </p:txBody>
      </p:sp>
      <p:sp>
        <p:nvSpPr>
          <p:cNvPr id="3" name="Content Placeholder 2">
            <a:extLst>
              <a:ext uri="{FF2B5EF4-FFF2-40B4-BE49-F238E27FC236}">
                <a16:creationId xmlns:a16="http://schemas.microsoft.com/office/drawing/2014/main" id="{3BF2EF69-DA3D-0022-CC74-70C2831E96DB}"/>
              </a:ext>
            </a:extLst>
          </p:cNvPr>
          <p:cNvSpPr>
            <a:spLocks noGrp="1"/>
          </p:cNvSpPr>
          <p:nvPr>
            <p:ph idx="1"/>
          </p:nvPr>
        </p:nvSpPr>
        <p:spPr>
          <a:xfrm>
            <a:off x="838200" y="1690688"/>
            <a:ext cx="10515600" cy="4802187"/>
          </a:xfrm>
        </p:spPr>
        <p:txBody>
          <a:bodyPr>
            <a:normAutofit fontScale="92500"/>
          </a:bodyPr>
          <a:lstStyle/>
          <a:p>
            <a:pPr algn="just"/>
            <a:r>
              <a:rPr lang="en-ZA" dirty="0">
                <a:latin typeface="Arial" panose="020B0604020202020204" pitchFamily="34" charset="0"/>
                <a:cs typeface="Arial" panose="020B0604020202020204" pitchFamily="34" charset="0"/>
              </a:rPr>
              <a:t>Conducted at </a:t>
            </a:r>
            <a:r>
              <a:rPr lang="en-ZA" dirty="0" err="1">
                <a:latin typeface="Arial" panose="020B0604020202020204" pitchFamily="34" charset="0"/>
                <a:cs typeface="Arial" panose="020B0604020202020204" pitchFamily="34" charset="0"/>
              </a:rPr>
              <a:t>Katlehong</a:t>
            </a:r>
            <a:r>
              <a:rPr lang="en-ZA" dirty="0">
                <a:latin typeface="Arial" panose="020B0604020202020204" pitchFamily="34" charset="0"/>
                <a:cs typeface="Arial" panose="020B0604020202020204" pitchFamily="34" charset="0"/>
              </a:rPr>
              <a:t>, Gauteng Province. </a:t>
            </a:r>
          </a:p>
          <a:p>
            <a:pPr algn="just"/>
            <a:r>
              <a:rPr lang="en-ZA" dirty="0">
                <a:latin typeface="Arial" panose="020B0604020202020204" pitchFamily="34" charset="0"/>
                <a:cs typeface="Arial" panose="020B0604020202020204" pitchFamily="34" charset="0"/>
              </a:rPr>
              <a:t>Qualitative approach, interpretivist design to understand the subjective meanings and lived experiences (</a:t>
            </a:r>
            <a:r>
              <a:rPr lang="en-GB" dirty="0">
                <a:latin typeface="Arial" panose="020B0604020202020204" pitchFamily="34" charset="0"/>
                <a:cs typeface="Arial" panose="020B0604020202020204" pitchFamily="34" charset="0"/>
              </a:rPr>
              <a:t>Creswell &amp; </a:t>
            </a:r>
            <a:r>
              <a:rPr lang="en-GB" dirty="0" err="1">
                <a:latin typeface="Arial" panose="020B0604020202020204" pitchFamily="34" charset="0"/>
                <a:cs typeface="Arial" panose="020B0604020202020204" pitchFamily="34" charset="0"/>
              </a:rPr>
              <a:t>Poth</a:t>
            </a:r>
            <a:r>
              <a:rPr lang="en-GB" dirty="0">
                <a:latin typeface="Arial" panose="020B0604020202020204" pitchFamily="34" charset="0"/>
                <a:cs typeface="Arial" panose="020B0604020202020204" pitchFamily="34" charset="0"/>
              </a:rPr>
              <a:t>, 2018). </a:t>
            </a:r>
          </a:p>
          <a:p>
            <a:pPr algn="just"/>
            <a:r>
              <a:rPr lang="en-GB" dirty="0">
                <a:latin typeface="Arial" panose="020B0604020202020204" pitchFamily="34" charset="0"/>
                <a:cs typeface="Arial" panose="020B0604020202020204" pitchFamily="34" charset="0"/>
              </a:rPr>
              <a:t>Eight females heading households were selected through snowball sampling</a:t>
            </a:r>
          </a:p>
          <a:p>
            <a:pPr algn="just"/>
            <a:r>
              <a:rPr lang="en-GB" dirty="0">
                <a:latin typeface="Arial" panose="020B0604020202020204" pitchFamily="34" charset="0"/>
                <a:cs typeface="Arial" panose="020B0604020202020204" pitchFamily="34" charset="0"/>
              </a:rPr>
              <a:t>Criteria: 1) black single mothers who head their households; 2) reside in </a:t>
            </a:r>
            <a:r>
              <a:rPr lang="en-GB" dirty="0" err="1">
                <a:latin typeface="Arial" panose="020B0604020202020204" pitchFamily="34" charset="0"/>
                <a:cs typeface="Arial" panose="020B0604020202020204" pitchFamily="34" charset="0"/>
              </a:rPr>
              <a:t>Katlehong</a:t>
            </a:r>
            <a:r>
              <a:rPr lang="en-GB" dirty="0">
                <a:latin typeface="Arial" panose="020B0604020202020204" pitchFamily="34" charset="0"/>
                <a:cs typeface="Arial" panose="020B0604020202020204" pitchFamily="34" charset="0"/>
              </a:rPr>
              <a:t> for the past 12 months; 3) own housing (informal/backyard dwelling); 4) either employed or unemployed; 5) available and willing to participate in the study.</a:t>
            </a:r>
          </a:p>
          <a:p>
            <a:pPr algn="just"/>
            <a:r>
              <a:rPr lang="en-GB" dirty="0">
                <a:latin typeface="Arial" panose="020B0604020202020204" pitchFamily="34" charset="0"/>
                <a:cs typeface="Arial" panose="020B0604020202020204" pitchFamily="34" charset="0"/>
              </a:rPr>
              <a:t>Pilot study </a:t>
            </a:r>
          </a:p>
          <a:p>
            <a:pPr algn="just"/>
            <a:r>
              <a:rPr lang="en-GB" dirty="0">
                <a:latin typeface="Arial" panose="020B0604020202020204" pitchFamily="34" charset="0"/>
                <a:cs typeface="Arial" panose="020B0604020202020204" pitchFamily="34" charset="0"/>
              </a:rPr>
              <a:t>Semi-structured interviews</a:t>
            </a:r>
            <a:endParaRPr lang="en-ZA" dirty="0">
              <a:latin typeface="Arial" panose="020B0604020202020204" pitchFamily="34" charset="0"/>
              <a:cs typeface="Arial" panose="020B0604020202020204" pitchFamily="34" charset="0"/>
            </a:endParaRPr>
          </a:p>
          <a:p>
            <a:endParaRPr lang="en-GB" dirty="0"/>
          </a:p>
        </p:txBody>
      </p:sp>
      <p:pic>
        <p:nvPicPr>
          <p:cNvPr id="4" name="Picture 3">
            <a:extLst>
              <a:ext uri="{FF2B5EF4-FFF2-40B4-BE49-F238E27FC236}">
                <a16:creationId xmlns:a16="http://schemas.microsoft.com/office/drawing/2014/main" id="{CC843129-84E5-6B81-B811-391D4F8D7B3E}"/>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2786813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861783C-09AF-544D-1813-0F58A1033950}"/>
              </a:ext>
            </a:extLst>
          </p:cNvPr>
          <p:cNvGraphicFramePr>
            <a:graphicFrameLocks noGrp="1"/>
          </p:cNvGraphicFramePr>
          <p:nvPr>
            <p:extLst>
              <p:ext uri="{D42A27DB-BD31-4B8C-83A1-F6EECF244321}">
                <p14:modId xmlns:p14="http://schemas.microsoft.com/office/powerpoint/2010/main" val="1786624384"/>
              </p:ext>
            </p:extLst>
          </p:nvPr>
        </p:nvGraphicFramePr>
        <p:xfrm>
          <a:off x="135466" y="719663"/>
          <a:ext cx="11686416" cy="6204287"/>
        </p:xfrm>
        <a:graphic>
          <a:graphicData uri="http://schemas.openxmlformats.org/drawingml/2006/table">
            <a:tbl>
              <a:tblPr firstRow="1" bandRow="1">
                <a:tableStyleId>{5C22544A-7EE6-4342-B048-85BDC9FD1C3A}</a:tableStyleId>
              </a:tblPr>
              <a:tblGrid>
                <a:gridCol w="1460802">
                  <a:extLst>
                    <a:ext uri="{9D8B030D-6E8A-4147-A177-3AD203B41FA5}">
                      <a16:colId xmlns:a16="http://schemas.microsoft.com/office/drawing/2014/main" val="2900237875"/>
                    </a:ext>
                  </a:extLst>
                </a:gridCol>
                <a:gridCol w="1460802">
                  <a:extLst>
                    <a:ext uri="{9D8B030D-6E8A-4147-A177-3AD203B41FA5}">
                      <a16:colId xmlns:a16="http://schemas.microsoft.com/office/drawing/2014/main" val="1165480723"/>
                    </a:ext>
                  </a:extLst>
                </a:gridCol>
                <a:gridCol w="1460802">
                  <a:extLst>
                    <a:ext uri="{9D8B030D-6E8A-4147-A177-3AD203B41FA5}">
                      <a16:colId xmlns:a16="http://schemas.microsoft.com/office/drawing/2014/main" val="1865932683"/>
                    </a:ext>
                  </a:extLst>
                </a:gridCol>
                <a:gridCol w="1460802">
                  <a:extLst>
                    <a:ext uri="{9D8B030D-6E8A-4147-A177-3AD203B41FA5}">
                      <a16:colId xmlns:a16="http://schemas.microsoft.com/office/drawing/2014/main" val="655933284"/>
                    </a:ext>
                  </a:extLst>
                </a:gridCol>
                <a:gridCol w="1460802">
                  <a:extLst>
                    <a:ext uri="{9D8B030D-6E8A-4147-A177-3AD203B41FA5}">
                      <a16:colId xmlns:a16="http://schemas.microsoft.com/office/drawing/2014/main" val="4142840716"/>
                    </a:ext>
                  </a:extLst>
                </a:gridCol>
                <a:gridCol w="1460802">
                  <a:extLst>
                    <a:ext uri="{9D8B030D-6E8A-4147-A177-3AD203B41FA5}">
                      <a16:colId xmlns:a16="http://schemas.microsoft.com/office/drawing/2014/main" val="2497979520"/>
                    </a:ext>
                  </a:extLst>
                </a:gridCol>
                <a:gridCol w="1460802">
                  <a:extLst>
                    <a:ext uri="{9D8B030D-6E8A-4147-A177-3AD203B41FA5}">
                      <a16:colId xmlns:a16="http://schemas.microsoft.com/office/drawing/2014/main" val="1314787867"/>
                    </a:ext>
                  </a:extLst>
                </a:gridCol>
                <a:gridCol w="1460802">
                  <a:extLst>
                    <a:ext uri="{9D8B030D-6E8A-4147-A177-3AD203B41FA5}">
                      <a16:colId xmlns:a16="http://schemas.microsoft.com/office/drawing/2014/main" val="1126449285"/>
                    </a:ext>
                  </a:extLst>
                </a:gridCol>
              </a:tblGrid>
              <a:tr h="553826">
                <a:tc>
                  <a:txBody>
                    <a:bodyPr/>
                    <a:lstStyle/>
                    <a:p>
                      <a:r>
                        <a:rPr lang="en-ZA" sz="1800" dirty="0">
                          <a:latin typeface="Arial" panose="020B0604020202020204" pitchFamily="34" charset="0"/>
                          <a:cs typeface="Arial" panose="020B0604020202020204" pitchFamily="34" charset="0"/>
                        </a:rPr>
                        <a:t>P/Name </a:t>
                      </a:r>
                    </a:p>
                  </a:txBody>
                  <a:tcPr/>
                </a:tc>
                <a:tc>
                  <a:txBody>
                    <a:bodyPr/>
                    <a:lstStyle/>
                    <a:p>
                      <a:r>
                        <a:rPr lang="en-ZA" sz="1800" dirty="0">
                          <a:latin typeface="Arial" panose="020B0604020202020204" pitchFamily="34" charset="0"/>
                          <a:cs typeface="Arial" panose="020B0604020202020204" pitchFamily="34" charset="0"/>
                        </a:rPr>
                        <a:t>Age</a:t>
                      </a:r>
                    </a:p>
                  </a:txBody>
                  <a:tcPr/>
                </a:tc>
                <a:tc>
                  <a:txBody>
                    <a:bodyPr/>
                    <a:lstStyle/>
                    <a:p>
                      <a:r>
                        <a:rPr lang="en-ZA" sz="1800" dirty="0">
                          <a:latin typeface="Arial" panose="020B0604020202020204" pitchFamily="34" charset="0"/>
                          <a:cs typeface="Arial" panose="020B0604020202020204" pitchFamily="34" charset="0"/>
                        </a:rPr>
                        <a:t>Race &amp; Gender  </a:t>
                      </a:r>
                    </a:p>
                  </a:txBody>
                  <a:tcPr/>
                </a:tc>
                <a:tc>
                  <a:txBody>
                    <a:bodyPr/>
                    <a:lstStyle/>
                    <a:p>
                      <a:r>
                        <a:rPr lang="en-ZA" sz="1800" dirty="0">
                          <a:latin typeface="Arial" panose="020B0604020202020204" pitchFamily="34" charset="0"/>
                          <a:cs typeface="Arial" panose="020B0604020202020204" pitchFamily="34" charset="0"/>
                        </a:rPr>
                        <a:t>Marital </a:t>
                      </a:r>
                      <a:r>
                        <a:rPr lang="en-ZA" sz="1800" dirty="0" err="1">
                          <a:latin typeface="Arial" panose="020B0604020202020204" pitchFamily="34" charset="0"/>
                          <a:cs typeface="Arial" panose="020B0604020202020204" pitchFamily="34" charset="0"/>
                        </a:rPr>
                        <a:t>StaTus</a:t>
                      </a:r>
                      <a:endParaRPr lang="en-ZA" sz="1800" dirty="0">
                        <a:latin typeface="Arial" panose="020B0604020202020204" pitchFamily="34" charset="0"/>
                        <a:cs typeface="Arial" panose="020B0604020202020204" pitchFamily="34" charset="0"/>
                      </a:endParaRPr>
                    </a:p>
                  </a:txBody>
                  <a:tcPr/>
                </a:tc>
                <a:tc>
                  <a:txBody>
                    <a:bodyPr/>
                    <a:lstStyle/>
                    <a:p>
                      <a:r>
                        <a:rPr lang="en-ZA" sz="1800" dirty="0">
                          <a:latin typeface="Arial" panose="020B0604020202020204" pitchFamily="34" charset="0"/>
                          <a:cs typeface="Arial" panose="020B0604020202020204" pitchFamily="34" charset="0"/>
                        </a:rPr>
                        <a:t>Years in </a:t>
                      </a:r>
                      <a:r>
                        <a:rPr lang="en-ZA" sz="1800" dirty="0" err="1">
                          <a:latin typeface="Arial" panose="020B0604020202020204" pitchFamily="34" charset="0"/>
                          <a:cs typeface="Arial" panose="020B0604020202020204" pitchFamily="34" charset="0"/>
                        </a:rPr>
                        <a:t>Katlehong</a:t>
                      </a:r>
                      <a:endParaRPr lang="en-ZA" sz="1800" dirty="0">
                        <a:latin typeface="Arial" panose="020B0604020202020204" pitchFamily="34" charset="0"/>
                        <a:cs typeface="Arial" panose="020B0604020202020204" pitchFamily="34" charset="0"/>
                      </a:endParaRPr>
                    </a:p>
                  </a:txBody>
                  <a:tcPr/>
                </a:tc>
                <a:tc>
                  <a:txBody>
                    <a:bodyPr/>
                    <a:lstStyle/>
                    <a:p>
                      <a:r>
                        <a:rPr lang="en-ZA" sz="1800" dirty="0">
                          <a:latin typeface="Arial" panose="020B0604020202020204" pitchFamily="34" charset="0"/>
                          <a:cs typeface="Arial" panose="020B0604020202020204" pitchFamily="34" charset="0"/>
                        </a:rPr>
                        <a:t>No. of dependents</a:t>
                      </a:r>
                    </a:p>
                  </a:txBody>
                  <a:tcPr/>
                </a:tc>
                <a:tc>
                  <a:txBody>
                    <a:bodyPr/>
                    <a:lstStyle/>
                    <a:p>
                      <a:r>
                        <a:rPr lang="en-ZA" sz="1800" dirty="0">
                          <a:latin typeface="Arial" panose="020B0604020202020204" pitchFamily="34" charset="0"/>
                          <a:cs typeface="Arial" panose="020B0604020202020204" pitchFamily="34" charset="0"/>
                        </a:rPr>
                        <a:t>Housing type</a:t>
                      </a:r>
                    </a:p>
                  </a:txBody>
                  <a:tcPr/>
                </a:tc>
                <a:tc>
                  <a:txBody>
                    <a:bodyPr/>
                    <a:lstStyle/>
                    <a:p>
                      <a:r>
                        <a:rPr lang="en-ZA" sz="1800" dirty="0">
                          <a:latin typeface="Arial" panose="020B0604020202020204" pitchFamily="34" charset="0"/>
                          <a:cs typeface="Arial" panose="020B0604020202020204" pitchFamily="34" charset="0"/>
                        </a:rPr>
                        <a:t>Livelihood</a:t>
                      </a:r>
                    </a:p>
                  </a:txBody>
                  <a:tcPr/>
                </a:tc>
                <a:extLst>
                  <a:ext uri="{0D108BD9-81ED-4DB2-BD59-A6C34878D82A}">
                    <a16:rowId xmlns:a16="http://schemas.microsoft.com/office/drawing/2014/main" val="4226705580"/>
                  </a:ext>
                </a:extLst>
              </a:tr>
              <a:tr h="686771">
                <a:tc>
                  <a:txBody>
                    <a:bodyPr/>
                    <a:lstStyle/>
                    <a:p>
                      <a:r>
                        <a:rPr lang="en-ZA" sz="1800" dirty="0" err="1">
                          <a:latin typeface="Arial" panose="020B0604020202020204" pitchFamily="34" charset="0"/>
                          <a:cs typeface="Arial" panose="020B0604020202020204" pitchFamily="34" charset="0"/>
                        </a:rPr>
                        <a:t>Deliwe</a:t>
                      </a:r>
                      <a:endParaRPr lang="en-ZA" sz="1800" dirty="0">
                        <a:latin typeface="Arial" panose="020B0604020202020204" pitchFamily="34" charset="0"/>
                        <a:cs typeface="Arial" panose="020B0604020202020204" pitchFamily="34" charset="0"/>
                      </a:endParaRPr>
                    </a:p>
                  </a:txBody>
                  <a:tcPr/>
                </a:tc>
                <a:tc>
                  <a:txBody>
                    <a:bodyPr/>
                    <a:lstStyle/>
                    <a:p>
                      <a:r>
                        <a:rPr lang="en-ZA" sz="1800" dirty="0">
                          <a:latin typeface="Arial" panose="020B0604020202020204" pitchFamily="34" charset="0"/>
                          <a:cs typeface="Arial" panose="020B0604020202020204" pitchFamily="34" charset="0"/>
                        </a:rPr>
                        <a:t>29</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 </a:t>
                      </a:r>
                    </a:p>
                  </a:txBody>
                  <a:tcPr/>
                </a:tc>
                <a:tc>
                  <a:txBody>
                    <a:bodyPr/>
                    <a:lstStyle/>
                    <a:p>
                      <a:r>
                        <a:rPr lang="en-ZA" sz="1800" dirty="0">
                          <a:latin typeface="Arial" panose="020B0604020202020204" pitchFamily="34" charset="0"/>
                          <a:cs typeface="Arial" panose="020B0604020202020204" pitchFamily="34" charset="0"/>
                        </a:rPr>
                        <a:t>5 </a:t>
                      </a:r>
                    </a:p>
                  </a:txBody>
                  <a:tcPr/>
                </a:tc>
                <a:tc>
                  <a:txBody>
                    <a:bodyPr/>
                    <a:lstStyle/>
                    <a:p>
                      <a:r>
                        <a:rPr lang="en-ZA" sz="1800" dirty="0">
                          <a:latin typeface="Arial" panose="020B0604020202020204" pitchFamily="34" charset="0"/>
                          <a:cs typeface="Arial" panose="020B0604020202020204" pitchFamily="34" charset="0"/>
                        </a:rPr>
                        <a:t>2 </a:t>
                      </a:r>
                    </a:p>
                  </a:txBody>
                  <a:tcPr/>
                </a:tc>
                <a:tc>
                  <a:txBody>
                    <a:bodyPr/>
                    <a:lstStyle/>
                    <a:p>
                      <a:r>
                        <a:rPr lang="en-ZA" sz="1800" dirty="0">
                          <a:latin typeface="Arial" panose="020B0604020202020204" pitchFamily="34" charset="0"/>
                          <a:cs typeface="Arial" panose="020B0604020202020204" pitchFamily="34" charset="0"/>
                        </a:rPr>
                        <a:t>Informal</a:t>
                      </a:r>
                    </a:p>
                  </a:txBody>
                  <a:tcPr/>
                </a:tc>
                <a:tc>
                  <a:txBody>
                    <a:bodyPr/>
                    <a:lstStyle/>
                    <a:p>
                      <a:r>
                        <a:rPr lang="en-ZA" sz="1800" dirty="0">
                          <a:latin typeface="Arial" panose="020B0604020202020204" pitchFamily="34" charset="0"/>
                          <a:cs typeface="Arial" panose="020B0604020202020204" pitchFamily="34" charset="0"/>
                        </a:rPr>
                        <a:t>LIPJ</a:t>
                      </a:r>
                    </a:p>
                  </a:txBody>
                  <a:tcPr/>
                </a:tc>
                <a:extLst>
                  <a:ext uri="{0D108BD9-81ED-4DB2-BD59-A6C34878D82A}">
                    <a16:rowId xmlns:a16="http://schemas.microsoft.com/office/drawing/2014/main" val="252052323"/>
                  </a:ext>
                </a:extLst>
              </a:tr>
              <a:tr h="553826">
                <a:tc>
                  <a:txBody>
                    <a:bodyPr/>
                    <a:lstStyle/>
                    <a:p>
                      <a:r>
                        <a:rPr lang="en-ZA" sz="1800" dirty="0">
                          <a:latin typeface="Arial" panose="020B0604020202020204" pitchFamily="34" charset="0"/>
                          <a:cs typeface="Arial" panose="020B0604020202020204" pitchFamily="34" charset="0"/>
                        </a:rPr>
                        <a:t>Ntombi</a:t>
                      </a:r>
                    </a:p>
                  </a:txBody>
                  <a:tcPr/>
                </a:tc>
                <a:tc>
                  <a:txBody>
                    <a:bodyPr/>
                    <a:lstStyle/>
                    <a:p>
                      <a:r>
                        <a:rPr lang="en-ZA" sz="1800" dirty="0">
                          <a:latin typeface="Arial" panose="020B0604020202020204" pitchFamily="34" charset="0"/>
                          <a:cs typeface="Arial" panose="020B0604020202020204" pitchFamily="34" charset="0"/>
                        </a:rPr>
                        <a:t>29</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a:t>
                      </a:r>
                    </a:p>
                  </a:txBody>
                  <a:tcPr/>
                </a:tc>
                <a:tc>
                  <a:txBody>
                    <a:bodyPr/>
                    <a:lstStyle/>
                    <a:p>
                      <a:r>
                        <a:rPr lang="en-ZA" sz="1800" dirty="0">
                          <a:latin typeface="Arial" panose="020B0604020202020204" pitchFamily="34" charset="0"/>
                          <a:cs typeface="Arial" panose="020B0604020202020204" pitchFamily="34" charset="0"/>
                        </a:rPr>
                        <a:t>10</a:t>
                      </a:r>
                    </a:p>
                  </a:txBody>
                  <a:tcPr/>
                </a:tc>
                <a:tc>
                  <a:txBody>
                    <a:bodyPr/>
                    <a:lstStyle/>
                    <a:p>
                      <a:r>
                        <a:rPr lang="en-ZA" sz="1800" dirty="0">
                          <a:latin typeface="Arial" panose="020B0604020202020204" pitchFamily="34" charset="0"/>
                          <a:cs typeface="Arial" panose="020B0604020202020204" pitchFamily="34" charset="0"/>
                        </a:rPr>
                        <a:t>2</a:t>
                      </a:r>
                    </a:p>
                  </a:txBody>
                  <a:tcPr/>
                </a:tc>
                <a:tc>
                  <a:txBody>
                    <a:bodyPr/>
                    <a:lstStyle/>
                    <a:p>
                      <a:r>
                        <a:rPr lang="en-ZA" sz="1800" dirty="0">
                          <a:latin typeface="Arial" panose="020B0604020202020204" pitchFamily="34" charset="0"/>
                          <a:cs typeface="Arial" panose="020B0604020202020204" pitchFamily="34" charset="0"/>
                        </a:rPr>
                        <a:t>Informal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800" dirty="0">
                          <a:latin typeface="Arial" panose="020B0604020202020204" pitchFamily="34" charset="0"/>
                          <a:cs typeface="Arial" panose="020B0604020202020204" pitchFamily="34" charset="0"/>
                        </a:rPr>
                        <a:t>LIPJ</a:t>
                      </a:r>
                    </a:p>
                  </a:txBody>
                  <a:tcPr/>
                </a:tc>
                <a:extLst>
                  <a:ext uri="{0D108BD9-81ED-4DB2-BD59-A6C34878D82A}">
                    <a16:rowId xmlns:a16="http://schemas.microsoft.com/office/drawing/2014/main" val="637066294"/>
                  </a:ext>
                </a:extLst>
              </a:tr>
              <a:tr h="553826">
                <a:tc>
                  <a:txBody>
                    <a:bodyPr/>
                    <a:lstStyle/>
                    <a:p>
                      <a:r>
                        <a:rPr lang="en-ZA" sz="1800" dirty="0" err="1">
                          <a:latin typeface="Arial" panose="020B0604020202020204" pitchFamily="34" charset="0"/>
                          <a:cs typeface="Arial" panose="020B0604020202020204" pitchFamily="34" charset="0"/>
                        </a:rPr>
                        <a:t>Liziwe</a:t>
                      </a:r>
                      <a:endParaRPr lang="en-ZA" sz="1800" dirty="0">
                        <a:latin typeface="Arial" panose="020B0604020202020204" pitchFamily="34" charset="0"/>
                        <a:cs typeface="Arial" panose="020B0604020202020204" pitchFamily="34" charset="0"/>
                      </a:endParaRPr>
                    </a:p>
                  </a:txBody>
                  <a:tcPr/>
                </a:tc>
                <a:tc>
                  <a:txBody>
                    <a:bodyPr/>
                    <a:lstStyle/>
                    <a:p>
                      <a:r>
                        <a:rPr lang="en-ZA" sz="1800" dirty="0">
                          <a:latin typeface="Arial" panose="020B0604020202020204" pitchFamily="34" charset="0"/>
                          <a:cs typeface="Arial" panose="020B0604020202020204" pitchFamily="34" charset="0"/>
                        </a:rPr>
                        <a:t>27</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 </a:t>
                      </a:r>
                    </a:p>
                  </a:txBody>
                  <a:tcPr/>
                </a:tc>
                <a:tc>
                  <a:txBody>
                    <a:bodyPr/>
                    <a:lstStyle/>
                    <a:p>
                      <a:r>
                        <a:rPr lang="en-ZA" sz="1800" dirty="0">
                          <a:latin typeface="Arial" panose="020B0604020202020204" pitchFamily="34" charset="0"/>
                          <a:cs typeface="Arial" panose="020B0604020202020204" pitchFamily="34" charset="0"/>
                        </a:rPr>
                        <a:t>4</a:t>
                      </a:r>
                    </a:p>
                  </a:txBody>
                  <a:tcPr/>
                </a:tc>
                <a:tc>
                  <a:txBody>
                    <a:bodyPr/>
                    <a:lstStyle/>
                    <a:p>
                      <a:r>
                        <a:rPr lang="en-ZA" sz="1800" dirty="0">
                          <a:latin typeface="Arial" panose="020B0604020202020204" pitchFamily="34" charset="0"/>
                          <a:cs typeface="Arial" panose="020B0604020202020204" pitchFamily="34" charset="0"/>
                        </a:rPr>
                        <a:t>2</a:t>
                      </a:r>
                    </a:p>
                  </a:txBody>
                  <a:tcPr/>
                </a:tc>
                <a:tc>
                  <a:txBody>
                    <a:bodyPr/>
                    <a:lstStyle/>
                    <a:p>
                      <a:r>
                        <a:rPr lang="en-ZA" sz="1800" dirty="0">
                          <a:latin typeface="Arial" panose="020B0604020202020204" pitchFamily="34" charset="0"/>
                          <a:cs typeface="Arial" panose="020B0604020202020204" pitchFamily="34" charset="0"/>
                        </a:rPr>
                        <a:t>Informal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800" dirty="0">
                          <a:latin typeface="Arial" panose="020B0604020202020204" pitchFamily="34" charset="0"/>
                          <a:cs typeface="Arial" panose="020B0604020202020204" pitchFamily="34" charset="0"/>
                        </a:rPr>
                        <a:t>LIPJ</a:t>
                      </a:r>
                    </a:p>
                  </a:txBody>
                  <a:tcPr/>
                </a:tc>
                <a:extLst>
                  <a:ext uri="{0D108BD9-81ED-4DB2-BD59-A6C34878D82A}">
                    <a16:rowId xmlns:a16="http://schemas.microsoft.com/office/drawing/2014/main" val="579081515"/>
                  </a:ext>
                </a:extLst>
              </a:tr>
              <a:tr h="577218">
                <a:tc>
                  <a:txBody>
                    <a:bodyPr/>
                    <a:lstStyle/>
                    <a:p>
                      <a:r>
                        <a:rPr lang="en-ZA" sz="1800" dirty="0">
                          <a:latin typeface="Arial" panose="020B0604020202020204" pitchFamily="34" charset="0"/>
                          <a:cs typeface="Arial" panose="020B0604020202020204" pitchFamily="34" charset="0"/>
                        </a:rPr>
                        <a:t>Mbali</a:t>
                      </a:r>
                    </a:p>
                  </a:txBody>
                  <a:tcPr/>
                </a:tc>
                <a:tc>
                  <a:txBody>
                    <a:bodyPr/>
                    <a:lstStyle/>
                    <a:p>
                      <a:r>
                        <a:rPr lang="en-ZA" sz="1800" dirty="0">
                          <a:latin typeface="Arial" panose="020B0604020202020204" pitchFamily="34" charset="0"/>
                          <a:cs typeface="Arial" panose="020B0604020202020204" pitchFamily="34" charset="0"/>
                        </a:rPr>
                        <a:t>25</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 </a:t>
                      </a:r>
                    </a:p>
                  </a:txBody>
                  <a:tcPr/>
                </a:tc>
                <a:tc>
                  <a:txBody>
                    <a:bodyPr/>
                    <a:lstStyle/>
                    <a:p>
                      <a:r>
                        <a:rPr lang="en-ZA" sz="1800" dirty="0">
                          <a:latin typeface="Arial" panose="020B0604020202020204" pitchFamily="34" charset="0"/>
                          <a:cs typeface="Arial" panose="020B0604020202020204" pitchFamily="34" charset="0"/>
                        </a:rPr>
                        <a:t>3</a:t>
                      </a:r>
                    </a:p>
                  </a:txBody>
                  <a:tcPr/>
                </a:tc>
                <a:tc>
                  <a:txBody>
                    <a:bodyPr/>
                    <a:lstStyle/>
                    <a:p>
                      <a:r>
                        <a:rPr lang="en-ZA" sz="1800" dirty="0">
                          <a:latin typeface="Arial" panose="020B0604020202020204" pitchFamily="34" charset="0"/>
                          <a:cs typeface="Arial" panose="020B0604020202020204" pitchFamily="34" charset="0"/>
                        </a:rPr>
                        <a:t>3</a:t>
                      </a:r>
                    </a:p>
                  </a:txBody>
                  <a:tcPr/>
                </a:tc>
                <a:tc>
                  <a:txBody>
                    <a:bodyPr/>
                    <a:lstStyle/>
                    <a:p>
                      <a:r>
                        <a:rPr lang="en-ZA" sz="1800" dirty="0">
                          <a:latin typeface="Arial" panose="020B0604020202020204" pitchFamily="34" charset="0"/>
                          <a:cs typeface="Arial" panose="020B0604020202020204" pitchFamily="34" charset="0"/>
                        </a:rPr>
                        <a:t>informal</a:t>
                      </a:r>
                    </a:p>
                  </a:txBody>
                  <a:tcPr/>
                </a:tc>
                <a:tc>
                  <a:txBody>
                    <a:bodyPr/>
                    <a:lstStyle/>
                    <a:p>
                      <a:r>
                        <a:rPr lang="en-ZA" sz="1800" dirty="0">
                          <a:latin typeface="Arial" panose="020B0604020202020204" pitchFamily="34" charset="0"/>
                          <a:cs typeface="Arial" panose="020B0604020202020204" pitchFamily="34" charset="0"/>
                        </a:rPr>
                        <a:t>Unemployed</a:t>
                      </a:r>
                    </a:p>
                  </a:txBody>
                  <a:tcPr/>
                </a:tc>
                <a:extLst>
                  <a:ext uri="{0D108BD9-81ED-4DB2-BD59-A6C34878D82A}">
                    <a16:rowId xmlns:a16="http://schemas.microsoft.com/office/drawing/2014/main" val="2192163161"/>
                  </a:ext>
                </a:extLst>
              </a:tr>
              <a:tr h="553826">
                <a:tc>
                  <a:txBody>
                    <a:bodyPr/>
                    <a:lstStyle/>
                    <a:p>
                      <a:r>
                        <a:rPr lang="en-ZA" sz="1800" dirty="0">
                          <a:latin typeface="Arial" panose="020B0604020202020204" pitchFamily="34" charset="0"/>
                          <a:cs typeface="Arial" panose="020B0604020202020204" pitchFamily="34" charset="0"/>
                        </a:rPr>
                        <a:t>Sibongile </a:t>
                      </a:r>
                    </a:p>
                  </a:txBody>
                  <a:tcPr/>
                </a:tc>
                <a:tc>
                  <a:txBody>
                    <a:bodyPr/>
                    <a:lstStyle/>
                    <a:p>
                      <a:r>
                        <a:rPr lang="en-ZA" sz="1800" dirty="0">
                          <a:latin typeface="Arial" panose="020B0604020202020204" pitchFamily="34" charset="0"/>
                          <a:cs typeface="Arial" panose="020B0604020202020204" pitchFamily="34" charset="0"/>
                        </a:rPr>
                        <a:t>32</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 </a:t>
                      </a:r>
                    </a:p>
                  </a:txBody>
                  <a:tcPr/>
                </a:tc>
                <a:tc>
                  <a:txBody>
                    <a:bodyPr/>
                    <a:lstStyle/>
                    <a:p>
                      <a:r>
                        <a:rPr lang="en-ZA" sz="1800" dirty="0">
                          <a:latin typeface="Arial" panose="020B0604020202020204" pitchFamily="34" charset="0"/>
                          <a:cs typeface="Arial" panose="020B0604020202020204" pitchFamily="34" charset="0"/>
                        </a:rPr>
                        <a:t>30</a:t>
                      </a:r>
                    </a:p>
                  </a:txBody>
                  <a:tcPr/>
                </a:tc>
                <a:tc>
                  <a:txBody>
                    <a:bodyPr/>
                    <a:lstStyle/>
                    <a:p>
                      <a:r>
                        <a:rPr lang="en-ZA" sz="1800" dirty="0">
                          <a:latin typeface="Arial" panose="020B0604020202020204" pitchFamily="34" charset="0"/>
                          <a:cs typeface="Arial" panose="020B0604020202020204" pitchFamily="34" charset="0"/>
                        </a:rPr>
                        <a:t>1</a:t>
                      </a:r>
                    </a:p>
                  </a:txBody>
                  <a:tcPr/>
                </a:tc>
                <a:tc>
                  <a:txBody>
                    <a:bodyPr/>
                    <a:lstStyle/>
                    <a:p>
                      <a:r>
                        <a:rPr lang="en-ZA" sz="1800" dirty="0">
                          <a:latin typeface="Arial" panose="020B0604020202020204" pitchFamily="34" charset="0"/>
                          <a:cs typeface="Arial" panose="020B0604020202020204" pitchFamily="34" charset="0"/>
                        </a:rPr>
                        <a:t>Informal </a:t>
                      </a:r>
                    </a:p>
                  </a:txBody>
                  <a:tcPr/>
                </a:tc>
                <a:tc>
                  <a:txBody>
                    <a:bodyPr/>
                    <a:lstStyle/>
                    <a:p>
                      <a:r>
                        <a:rPr lang="en-ZA" sz="1800" dirty="0">
                          <a:latin typeface="Arial" panose="020B0604020202020204" pitchFamily="34" charset="0"/>
                          <a:cs typeface="Arial" panose="020B0604020202020204" pitchFamily="34" charset="0"/>
                        </a:rPr>
                        <a:t>Unemployed</a:t>
                      </a:r>
                    </a:p>
                  </a:txBody>
                  <a:tcPr/>
                </a:tc>
                <a:extLst>
                  <a:ext uri="{0D108BD9-81ED-4DB2-BD59-A6C34878D82A}">
                    <a16:rowId xmlns:a16="http://schemas.microsoft.com/office/drawing/2014/main" val="3360862392"/>
                  </a:ext>
                </a:extLst>
              </a:tr>
              <a:tr h="553826">
                <a:tc>
                  <a:txBody>
                    <a:bodyPr/>
                    <a:lstStyle/>
                    <a:p>
                      <a:r>
                        <a:rPr lang="en-ZA" sz="1800" dirty="0">
                          <a:latin typeface="Arial" panose="020B0604020202020204" pitchFamily="34" charset="0"/>
                          <a:cs typeface="Arial" panose="020B0604020202020204" pitchFamily="34" charset="0"/>
                        </a:rPr>
                        <a:t>Thobekile </a:t>
                      </a:r>
                    </a:p>
                  </a:txBody>
                  <a:tcPr/>
                </a:tc>
                <a:tc>
                  <a:txBody>
                    <a:bodyPr/>
                    <a:lstStyle/>
                    <a:p>
                      <a:r>
                        <a:rPr lang="en-ZA" sz="1800" dirty="0">
                          <a:latin typeface="Arial" panose="020B0604020202020204" pitchFamily="34" charset="0"/>
                          <a:cs typeface="Arial" panose="020B0604020202020204" pitchFamily="34" charset="0"/>
                        </a:rPr>
                        <a:t>35</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a:t>
                      </a:r>
                    </a:p>
                  </a:txBody>
                  <a:tcPr/>
                </a:tc>
                <a:tc>
                  <a:txBody>
                    <a:bodyPr/>
                    <a:lstStyle/>
                    <a:p>
                      <a:r>
                        <a:rPr lang="en-ZA" sz="1800" dirty="0">
                          <a:latin typeface="Arial" panose="020B0604020202020204" pitchFamily="34" charset="0"/>
                          <a:cs typeface="Arial" panose="020B0604020202020204" pitchFamily="34" charset="0"/>
                        </a:rPr>
                        <a:t>15 </a:t>
                      </a:r>
                    </a:p>
                  </a:txBody>
                  <a:tcPr/>
                </a:tc>
                <a:tc>
                  <a:txBody>
                    <a:bodyPr/>
                    <a:lstStyle/>
                    <a:p>
                      <a:r>
                        <a:rPr lang="en-ZA" sz="1800" dirty="0">
                          <a:latin typeface="Arial" panose="020B0604020202020204" pitchFamily="34" charset="0"/>
                          <a:cs typeface="Arial" panose="020B0604020202020204" pitchFamily="34" charset="0"/>
                        </a:rPr>
                        <a:t>3</a:t>
                      </a:r>
                    </a:p>
                  </a:txBody>
                  <a:tcPr/>
                </a:tc>
                <a:tc>
                  <a:txBody>
                    <a:bodyPr/>
                    <a:lstStyle/>
                    <a:p>
                      <a:r>
                        <a:rPr lang="en-ZA" sz="1800" dirty="0">
                          <a:latin typeface="Arial" panose="020B0604020202020204" pitchFamily="34" charset="0"/>
                          <a:cs typeface="Arial" panose="020B0604020202020204" pitchFamily="34" charset="0"/>
                        </a:rPr>
                        <a:t>Informal </a:t>
                      </a:r>
                    </a:p>
                  </a:txBody>
                  <a:tcPr/>
                </a:tc>
                <a:tc>
                  <a:txBody>
                    <a:bodyPr/>
                    <a:lstStyle/>
                    <a:p>
                      <a:r>
                        <a:rPr lang="en-ZA" sz="1800" dirty="0">
                          <a:latin typeface="Arial" panose="020B0604020202020204" pitchFamily="34" charset="0"/>
                          <a:cs typeface="Arial" panose="020B0604020202020204" pitchFamily="34" charset="0"/>
                        </a:rPr>
                        <a:t>LIPJ</a:t>
                      </a:r>
                    </a:p>
                  </a:txBody>
                  <a:tcPr/>
                </a:tc>
                <a:extLst>
                  <a:ext uri="{0D108BD9-81ED-4DB2-BD59-A6C34878D82A}">
                    <a16:rowId xmlns:a16="http://schemas.microsoft.com/office/drawing/2014/main" val="805593925"/>
                  </a:ext>
                </a:extLst>
              </a:tr>
              <a:tr h="553826">
                <a:tc>
                  <a:txBody>
                    <a:bodyPr/>
                    <a:lstStyle/>
                    <a:p>
                      <a:r>
                        <a:rPr lang="en-ZA" sz="1800" dirty="0">
                          <a:latin typeface="Arial" panose="020B0604020202020204" pitchFamily="34" charset="0"/>
                          <a:cs typeface="Arial" panose="020B0604020202020204" pitchFamily="34" charset="0"/>
                        </a:rPr>
                        <a:t>Phindile </a:t>
                      </a:r>
                    </a:p>
                  </a:txBody>
                  <a:tcPr/>
                </a:tc>
                <a:tc>
                  <a:txBody>
                    <a:bodyPr/>
                    <a:lstStyle/>
                    <a:p>
                      <a:r>
                        <a:rPr lang="en-ZA" sz="1800" dirty="0">
                          <a:latin typeface="Arial" panose="020B0604020202020204" pitchFamily="34" charset="0"/>
                          <a:cs typeface="Arial" panose="020B0604020202020204" pitchFamily="34" charset="0"/>
                        </a:rPr>
                        <a:t>30</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 </a:t>
                      </a:r>
                    </a:p>
                  </a:txBody>
                  <a:tcPr/>
                </a:tc>
                <a:tc>
                  <a:txBody>
                    <a:bodyPr/>
                    <a:lstStyle/>
                    <a:p>
                      <a:r>
                        <a:rPr lang="en-ZA" sz="1800" dirty="0">
                          <a:latin typeface="Arial" panose="020B0604020202020204" pitchFamily="34" charset="0"/>
                          <a:cs typeface="Arial" panose="020B0604020202020204" pitchFamily="34" charset="0"/>
                        </a:rPr>
                        <a:t>5</a:t>
                      </a:r>
                    </a:p>
                  </a:txBody>
                  <a:tcPr/>
                </a:tc>
                <a:tc>
                  <a:txBody>
                    <a:bodyPr/>
                    <a:lstStyle/>
                    <a:p>
                      <a:r>
                        <a:rPr lang="en-ZA" sz="1800" dirty="0">
                          <a:latin typeface="Arial" panose="020B0604020202020204" pitchFamily="34" charset="0"/>
                          <a:cs typeface="Arial" panose="020B0604020202020204" pitchFamily="34" charset="0"/>
                        </a:rPr>
                        <a:t>3</a:t>
                      </a:r>
                    </a:p>
                  </a:txBody>
                  <a:tcPr/>
                </a:tc>
                <a:tc>
                  <a:txBody>
                    <a:bodyPr/>
                    <a:lstStyle/>
                    <a:p>
                      <a:r>
                        <a:rPr lang="en-ZA" sz="1800" dirty="0" err="1">
                          <a:latin typeface="Arial" panose="020B0604020202020204" pitchFamily="34" charset="0"/>
                          <a:cs typeface="Arial" panose="020B0604020202020204" pitchFamily="34" charset="0"/>
                        </a:rPr>
                        <a:t>Infornal</a:t>
                      </a:r>
                      <a:r>
                        <a:rPr lang="en-ZA" sz="1800" dirty="0">
                          <a:latin typeface="Arial" panose="020B0604020202020204" pitchFamily="34" charset="0"/>
                          <a:cs typeface="Arial" panose="020B0604020202020204" pitchFamily="34" charset="0"/>
                        </a:rPr>
                        <a:t> </a:t>
                      </a:r>
                    </a:p>
                  </a:txBody>
                  <a:tcPr/>
                </a:tc>
                <a:tc>
                  <a:txBody>
                    <a:bodyPr/>
                    <a:lstStyle/>
                    <a:p>
                      <a:r>
                        <a:rPr lang="en-ZA" sz="1800" dirty="0">
                          <a:latin typeface="Arial" panose="020B0604020202020204" pitchFamily="34" charset="0"/>
                          <a:cs typeface="Arial" panose="020B0604020202020204" pitchFamily="34" charset="0"/>
                        </a:rPr>
                        <a:t>LIPJ</a:t>
                      </a:r>
                    </a:p>
                  </a:txBody>
                  <a:tcPr/>
                </a:tc>
                <a:extLst>
                  <a:ext uri="{0D108BD9-81ED-4DB2-BD59-A6C34878D82A}">
                    <a16:rowId xmlns:a16="http://schemas.microsoft.com/office/drawing/2014/main" val="3871512139"/>
                  </a:ext>
                </a:extLst>
              </a:tr>
              <a:tr h="553826">
                <a:tc>
                  <a:txBody>
                    <a:bodyPr/>
                    <a:lstStyle/>
                    <a:p>
                      <a:r>
                        <a:rPr lang="en-ZA" sz="1800" dirty="0">
                          <a:latin typeface="Arial" panose="020B0604020202020204" pitchFamily="34" charset="0"/>
                          <a:cs typeface="Arial" panose="020B0604020202020204" pitchFamily="34" charset="0"/>
                        </a:rPr>
                        <a:t>Kazi</a:t>
                      </a:r>
                    </a:p>
                  </a:txBody>
                  <a:tcPr/>
                </a:tc>
                <a:tc>
                  <a:txBody>
                    <a:bodyPr/>
                    <a:lstStyle/>
                    <a:p>
                      <a:r>
                        <a:rPr lang="en-ZA" sz="1800" dirty="0">
                          <a:latin typeface="Arial" panose="020B0604020202020204" pitchFamily="34" charset="0"/>
                          <a:cs typeface="Arial" panose="020B0604020202020204" pitchFamily="34" charset="0"/>
                        </a:rPr>
                        <a:t>31</a:t>
                      </a:r>
                    </a:p>
                  </a:txBody>
                  <a:tcPr/>
                </a:tc>
                <a:tc>
                  <a:txBody>
                    <a:bodyPr/>
                    <a:lstStyle/>
                    <a:p>
                      <a:r>
                        <a:rPr lang="en-ZA" sz="1800" dirty="0">
                          <a:latin typeface="Arial" panose="020B0604020202020204" pitchFamily="34" charset="0"/>
                          <a:cs typeface="Arial" panose="020B0604020202020204" pitchFamily="34" charset="0"/>
                        </a:rPr>
                        <a:t>BF</a:t>
                      </a:r>
                    </a:p>
                  </a:txBody>
                  <a:tcPr/>
                </a:tc>
                <a:tc>
                  <a:txBody>
                    <a:bodyPr/>
                    <a:lstStyle/>
                    <a:p>
                      <a:r>
                        <a:rPr lang="en-ZA" sz="1800" dirty="0">
                          <a:latin typeface="Arial" panose="020B0604020202020204" pitchFamily="34" charset="0"/>
                          <a:cs typeface="Arial" panose="020B0604020202020204" pitchFamily="34" charset="0"/>
                        </a:rPr>
                        <a:t>Single </a:t>
                      </a:r>
                    </a:p>
                  </a:txBody>
                  <a:tcPr/>
                </a:tc>
                <a:tc>
                  <a:txBody>
                    <a:bodyPr/>
                    <a:lstStyle/>
                    <a:p>
                      <a:r>
                        <a:rPr lang="en-ZA" sz="1800" dirty="0">
                          <a:latin typeface="Arial" panose="020B0604020202020204" pitchFamily="34" charset="0"/>
                          <a:cs typeface="Arial" panose="020B0604020202020204" pitchFamily="34" charset="0"/>
                        </a:rPr>
                        <a:t>31</a:t>
                      </a:r>
                    </a:p>
                  </a:txBody>
                  <a:tcPr/>
                </a:tc>
                <a:tc>
                  <a:txBody>
                    <a:bodyPr/>
                    <a:lstStyle/>
                    <a:p>
                      <a:r>
                        <a:rPr lang="en-ZA" sz="1800" dirty="0">
                          <a:latin typeface="Arial" panose="020B0604020202020204" pitchFamily="34" charset="0"/>
                          <a:cs typeface="Arial" panose="020B0604020202020204" pitchFamily="34" charset="0"/>
                        </a:rPr>
                        <a:t>1</a:t>
                      </a:r>
                    </a:p>
                  </a:txBody>
                  <a:tcPr/>
                </a:tc>
                <a:tc>
                  <a:txBody>
                    <a:bodyPr/>
                    <a:lstStyle/>
                    <a:p>
                      <a:r>
                        <a:rPr lang="en-ZA" sz="1800" dirty="0">
                          <a:latin typeface="Arial" panose="020B0604020202020204" pitchFamily="34" charset="0"/>
                          <a:cs typeface="Arial" panose="020B0604020202020204" pitchFamily="34" charset="0"/>
                        </a:rPr>
                        <a:t>Informal </a:t>
                      </a:r>
                    </a:p>
                  </a:txBody>
                  <a:tcPr/>
                </a:tc>
                <a:tc>
                  <a:txBody>
                    <a:bodyPr/>
                    <a:lstStyle/>
                    <a:p>
                      <a:r>
                        <a:rPr lang="en-ZA" sz="1800" dirty="0">
                          <a:latin typeface="Arial" panose="020B0604020202020204" pitchFamily="34" charset="0"/>
                          <a:cs typeface="Arial" panose="020B0604020202020204" pitchFamily="34" charset="0"/>
                        </a:rPr>
                        <a:t>LIPJ</a:t>
                      </a:r>
                    </a:p>
                  </a:txBody>
                  <a:tcPr/>
                </a:tc>
                <a:extLst>
                  <a:ext uri="{0D108BD9-81ED-4DB2-BD59-A6C34878D82A}">
                    <a16:rowId xmlns:a16="http://schemas.microsoft.com/office/drawing/2014/main" val="969896837"/>
                  </a:ext>
                </a:extLst>
              </a:tr>
              <a:tr h="553826">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a:latin typeface="Arial" panose="020B0604020202020204" pitchFamily="34" charset="0"/>
                        <a:cs typeface="Arial" panose="020B0604020202020204" pitchFamily="34" charset="0"/>
                      </a:endParaRPr>
                    </a:p>
                  </a:txBody>
                  <a:tcPr/>
                </a:tc>
                <a:tc>
                  <a:txBody>
                    <a:bodyPr/>
                    <a:lstStyle/>
                    <a:p>
                      <a:endParaRPr lang="en-ZA"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40509839"/>
                  </a:ext>
                </a:extLst>
              </a:tr>
            </a:tbl>
          </a:graphicData>
        </a:graphic>
      </p:graphicFrame>
    </p:spTree>
    <p:extLst>
      <p:ext uri="{BB962C8B-B14F-4D97-AF65-F5344CB8AC3E}">
        <p14:creationId xmlns:p14="http://schemas.microsoft.com/office/powerpoint/2010/main" val="273292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504B7A5-4FB2-52F4-28BE-30758E7B80BF}"/>
              </a:ext>
            </a:extLst>
          </p:cNvPr>
          <p:cNvGraphicFramePr>
            <a:graphicFrameLocks noGrp="1"/>
          </p:cNvGraphicFramePr>
          <p:nvPr>
            <p:extLst>
              <p:ext uri="{D42A27DB-BD31-4B8C-83A1-F6EECF244321}">
                <p14:modId xmlns:p14="http://schemas.microsoft.com/office/powerpoint/2010/main" val="1089749277"/>
              </p:ext>
            </p:extLst>
          </p:nvPr>
        </p:nvGraphicFramePr>
        <p:xfrm>
          <a:off x="2032000" y="719666"/>
          <a:ext cx="8128000" cy="5253779"/>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176198403"/>
                    </a:ext>
                  </a:extLst>
                </a:gridCol>
                <a:gridCol w="4064000">
                  <a:extLst>
                    <a:ext uri="{9D8B030D-6E8A-4147-A177-3AD203B41FA5}">
                      <a16:colId xmlns:a16="http://schemas.microsoft.com/office/drawing/2014/main" val="745350507"/>
                    </a:ext>
                  </a:extLst>
                </a:gridCol>
              </a:tblGrid>
              <a:tr h="370840">
                <a:tc>
                  <a:txBody>
                    <a:bodyPr/>
                    <a:lstStyle/>
                    <a:p>
                      <a:r>
                        <a:rPr lang="en-ZA" dirty="0">
                          <a:latin typeface="Arial" panose="020B0604020202020204" pitchFamily="34" charset="0"/>
                          <a:cs typeface="Arial" panose="020B0604020202020204" pitchFamily="34" charset="0"/>
                        </a:rPr>
                        <a:t>Broad Themes</a:t>
                      </a:r>
                    </a:p>
                  </a:txBody>
                  <a:tcPr/>
                </a:tc>
                <a:tc>
                  <a:txBody>
                    <a:bodyPr/>
                    <a:lstStyle/>
                    <a:p>
                      <a:r>
                        <a:rPr lang="en-ZA" dirty="0">
                          <a:latin typeface="Arial" panose="020B0604020202020204" pitchFamily="34" charset="0"/>
                          <a:cs typeface="Arial" panose="020B0604020202020204" pitchFamily="34" charset="0"/>
                        </a:rPr>
                        <a:t>Sub-themes</a:t>
                      </a:r>
                    </a:p>
                  </a:txBody>
                  <a:tcPr/>
                </a:tc>
                <a:extLst>
                  <a:ext uri="{0D108BD9-81ED-4DB2-BD59-A6C34878D82A}">
                    <a16:rowId xmlns:a16="http://schemas.microsoft.com/office/drawing/2014/main" val="4025285725"/>
                  </a:ext>
                </a:extLst>
              </a:tr>
              <a:tr h="370840">
                <a:tc>
                  <a:txBody>
                    <a:bodyPr/>
                    <a:lstStyle/>
                    <a:p>
                      <a:r>
                        <a:rPr lang="en-ZA" dirty="0">
                          <a:latin typeface="Arial" panose="020B0604020202020204" pitchFamily="34" charset="0"/>
                          <a:cs typeface="Arial" panose="020B0604020202020204" pitchFamily="34" charset="0"/>
                        </a:rPr>
                        <a:t>Black FHHs’ understanding of housing</a:t>
                      </a:r>
                    </a:p>
                  </a:txBody>
                  <a:tcPr/>
                </a:tc>
                <a:tc>
                  <a:txBody>
                    <a:bodyPr/>
                    <a:lstStyle/>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As a physical structure and shelter</a:t>
                      </a:r>
                    </a:p>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Housing and the neighbourhood</a:t>
                      </a:r>
                    </a:p>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As a socio-economic project </a:t>
                      </a:r>
                    </a:p>
                  </a:txBody>
                  <a:tcPr/>
                </a:tc>
                <a:extLst>
                  <a:ext uri="{0D108BD9-81ED-4DB2-BD59-A6C34878D82A}">
                    <a16:rowId xmlns:a16="http://schemas.microsoft.com/office/drawing/2014/main" val="1091547189"/>
                  </a:ext>
                </a:extLst>
              </a:tr>
              <a:tr h="370840">
                <a:tc>
                  <a:txBody>
                    <a:bodyPr/>
                    <a:lstStyle/>
                    <a:p>
                      <a:r>
                        <a:rPr lang="en-ZA" dirty="0">
                          <a:latin typeface="Arial" panose="020B0604020202020204" pitchFamily="34" charset="0"/>
                          <a:cs typeface="Arial" panose="020B0604020202020204" pitchFamily="34" charset="0"/>
                        </a:rPr>
                        <a:t>Adequacy of the dwelling</a:t>
                      </a:r>
                    </a:p>
                  </a:txBody>
                  <a:tcPr/>
                </a:tc>
                <a:tc>
                  <a:txBody>
                    <a:bodyPr/>
                    <a:lstStyle/>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Size of the dwelling </a:t>
                      </a:r>
                    </a:p>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In relation to basic services </a:t>
                      </a:r>
                    </a:p>
                  </a:txBody>
                  <a:tcPr/>
                </a:tc>
                <a:extLst>
                  <a:ext uri="{0D108BD9-81ED-4DB2-BD59-A6C34878D82A}">
                    <a16:rowId xmlns:a16="http://schemas.microsoft.com/office/drawing/2014/main" val="1619071068"/>
                  </a:ext>
                </a:extLst>
              </a:tr>
              <a:tr h="344701">
                <a:tc>
                  <a:txBody>
                    <a:bodyPr/>
                    <a:lstStyle/>
                    <a:p>
                      <a:r>
                        <a:rPr lang="en-ZA" dirty="0">
                          <a:latin typeface="Arial" panose="020B0604020202020204" pitchFamily="34" charset="0"/>
                          <a:cs typeface="Arial" panose="020B0604020202020204" pitchFamily="34" charset="0"/>
                        </a:rPr>
                        <a:t>The value of housing for/to FHHs</a:t>
                      </a:r>
                    </a:p>
                  </a:txBody>
                  <a:tcPr/>
                </a:tc>
                <a:tc>
                  <a:txBody>
                    <a:bodyPr/>
                    <a:lstStyle/>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Provision of shelter </a:t>
                      </a:r>
                    </a:p>
                    <a:p>
                      <a:pPr marL="285750" indent="-285750">
                        <a:buFont typeface="Wingdings" panose="05000000000000000000" pitchFamily="2" charset="2"/>
                        <a:buChar char="§"/>
                      </a:pPr>
                      <a:r>
                        <a:rPr lang="en-ZA" dirty="0">
                          <a:latin typeface="Arial" panose="020B0604020202020204" pitchFamily="34" charset="0"/>
                          <a:cs typeface="Arial" panose="020B0604020202020204" pitchFamily="34" charset="0"/>
                        </a:rPr>
                        <a:t>As a safety net </a:t>
                      </a:r>
                    </a:p>
                  </a:txBody>
                  <a:tcPr/>
                </a:tc>
                <a:extLst>
                  <a:ext uri="{0D108BD9-81ED-4DB2-BD59-A6C34878D82A}">
                    <a16:rowId xmlns:a16="http://schemas.microsoft.com/office/drawing/2014/main" val="759420284"/>
                  </a:ext>
                </a:extLst>
              </a:tr>
              <a:tr h="370840">
                <a:tc>
                  <a:txBody>
                    <a:bodyPr/>
                    <a:lstStyle/>
                    <a:p>
                      <a:r>
                        <a:rPr lang="en-ZA" dirty="0">
                          <a:latin typeface="Arial" panose="020B0604020202020204" pitchFamily="34" charset="0"/>
                          <a:cs typeface="Arial" panose="020B0604020202020204" pitchFamily="34" charset="0"/>
                        </a:rPr>
                        <a:t>Housing and subjective wellbeing </a:t>
                      </a:r>
                    </a:p>
                  </a:txBody>
                  <a:tcPr/>
                </a:tc>
                <a:tc>
                  <a:txBody>
                    <a:bodyPr/>
                    <a:lstStyle/>
                    <a:p>
                      <a:pPr marL="285750" indent="-285750">
                        <a:buFont typeface="Arial" panose="020B0604020202020204" pitchFamily="34" charset="0"/>
                        <a:buChar char="•"/>
                      </a:pPr>
                      <a:r>
                        <a:rPr lang="en-ZA" dirty="0">
                          <a:latin typeface="Arial" panose="020B0604020202020204" pitchFamily="34" charset="0"/>
                          <a:cs typeface="Arial" panose="020B0604020202020204" pitchFamily="34" charset="0"/>
                        </a:rPr>
                        <a:t>Physical wellbeing </a:t>
                      </a:r>
                    </a:p>
                    <a:p>
                      <a:pPr marL="285750" indent="-285750">
                        <a:buFont typeface="Arial" panose="020B0604020202020204" pitchFamily="34" charset="0"/>
                        <a:buChar char="•"/>
                      </a:pPr>
                      <a:r>
                        <a:rPr lang="en-ZA" dirty="0" err="1">
                          <a:latin typeface="Arial" panose="020B0604020202020204" pitchFamily="34" charset="0"/>
                          <a:cs typeface="Arial" panose="020B0604020202020204" pitchFamily="34" charset="0"/>
                        </a:rPr>
                        <a:t>Pyschoemotional</a:t>
                      </a:r>
                      <a:r>
                        <a:rPr lang="en-ZA" dirty="0">
                          <a:latin typeface="Arial" panose="020B0604020202020204" pitchFamily="34" charset="0"/>
                          <a:cs typeface="Arial" panose="020B0604020202020204" pitchFamily="34" charset="0"/>
                        </a:rPr>
                        <a:t> wellbeing </a:t>
                      </a:r>
                    </a:p>
                    <a:p>
                      <a:pPr marL="285750" indent="-285750">
                        <a:buFont typeface="Arial" panose="020B0604020202020204" pitchFamily="34" charset="0"/>
                        <a:buChar char="•"/>
                      </a:pPr>
                      <a:r>
                        <a:rPr lang="en-ZA" dirty="0">
                          <a:latin typeface="Arial" panose="020B0604020202020204" pitchFamily="34" charset="0"/>
                          <a:cs typeface="Arial" panose="020B0604020202020204" pitchFamily="34" charset="0"/>
                        </a:rPr>
                        <a:t>Social wellbeing </a:t>
                      </a:r>
                    </a:p>
                    <a:p>
                      <a:pPr marL="285750" indent="-285750">
                        <a:buFont typeface="Arial" panose="020B0604020202020204" pitchFamily="34" charset="0"/>
                        <a:buChar char="•"/>
                      </a:pPr>
                      <a:r>
                        <a:rPr lang="en-ZA" dirty="0">
                          <a:latin typeface="Arial" panose="020B0604020202020204" pitchFamily="34" charset="0"/>
                          <a:cs typeface="Arial" panose="020B0604020202020204" pitchFamily="34" charset="0"/>
                        </a:rPr>
                        <a:t>Economic wellbeing cultural wellbeing </a:t>
                      </a:r>
                    </a:p>
                  </a:txBody>
                  <a:tcPr/>
                </a:tc>
                <a:extLst>
                  <a:ext uri="{0D108BD9-81ED-4DB2-BD59-A6C34878D82A}">
                    <a16:rowId xmlns:a16="http://schemas.microsoft.com/office/drawing/2014/main" val="4072436461"/>
                  </a:ext>
                </a:extLst>
              </a:tr>
              <a:tr h="483659">
                <a:tc>
                  <a:txBody>
                    <a:bodyPr/>
                    <a:lstStyle/>
                    <a:p>
                      <a:r>
                        <a:rPr lang="en-ZA" dirty="0">
                          <a:latin typeface="Arial" panose="020B0604020202020204" pitchFamily="34" charset="0"/>
                          <a:cs typeface="Arial" panose="020B0604020202020204" pitchFamily="34" charset="0"/>
                        </a:rPr>
                        <a:t>Recommendations </a:t>
                      </a:r>
                    </a:p>
                  </a:txBody>
                  <a:tcPr/>
                </a:tc>
                <a:tc>
                  <a:txBody>
                    <a:bodyPr/>
                    <a:lstStyle/>
                    <a:p>
                      <a:endParaRPr lang="en-ZA"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85039097"/>
                  </a:ext>
                </a:extLst>
              </a:tr>
              <a:tr h="370840">
                <a:tc>
                  <a:txBody>
                    <a:bodyPr/>
                    <a:lstStyle/>
                    <a:p>
                      <a:endParaRPr lang="en-ZA" dirty="0">
                        <a:latin typeface="Arial" panose="020B0604020202020204" pitchFamily="34" charset="0"/>
                        <a:cs typeface="Arial" panose="020B0604020202020204" pitchFamily="34" charset="0"/>
                      </a:endParaRPr>
                    </a:p>
                  </a:txBody>
                  <a:tcPr/>
                </a:tc>
                <a:tc>
                  <a:txBody>
                    <a:bodyPr/>
                    <a:lstStyle/>
                    <a:p>
                      <a:endParaRPr lang="en-ZA">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44401777"/>
                  </a:ext>
                </a:extLst>
              </a:tr>
              <a:tr h="370840">
                <a:tc>
                  <a:txBody>
                    <a:bodyPr/>
                    <a:lstStyle/>
                    <a:p>
                      <a:endParaRPr lang="en-ZA">
                        <a:latin typeface="Arial" panose="020B0604020202020204" pitchFamily="34" charset="0"/>
                        <a:cs typeface="Arial" panose="020B0604020202020204" pitchFamily="34" charset="0"/>
                      </a:endParaRPr>
                    </a:p>
                  </a:txBody>
                  <a:tcPr/>
                </a:tc>
                <a:tc>
                  <a:txBody>
                    <a:bodyPr/>
                    <a:lstStyle/>
                    <a:p>
                      <a:endParaRPr lang="en-ZA"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66029130"/>
                  </a:ext>
                </a:extLst>
              </a:tr>
            </a:tbl>
          </a:graphicData>
        </a:graphic>
      </p:graphicFrame>
      <p:pic>
        <p:nvPicPr>
          <p:cNvPr id="2" name="Picture 1">
            <a:extLst>
              <a:ext uri="{FF2B5EF4-FFF2-40B4-BE49-F238E27FC236}">
                <a16:creationId xmlns:a16="http://schemas.microsoft.com/office/drawing/2014/main" id="{EE9D8DA7-B92A-DB19-47FF-A3ECB47EB26E}"/>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2942076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259C2-9D61-9D71-9F77-05DE738A3FEB}"/>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As a physical structure and shelter</a:t>
            </a:r>
          </a:p>
        </p:txBody>
      </p:sp>
      <p:sp>
        <p:nvSpPr>
          <p:cNvPr id="3" name="Content Placeholder 2">
            <a:extLst>
              <a:ext uri="{FF2B5EF4-FFF2-40B4-BE49-F238E27FC236}">
                <a16:creationId xmlns:a16="http://schemas.microsoft.com/office/drawing/2014/main" id="{1618AE23-E970-3E6E-D28F-5D1199875EDF}"/>
              </a:ext>
            </a:extLst>
          </p:cNvPr>
          <p:cNvSpPr>
            <a:spLocks noGrp="1"/>
          </p:cNvSpPr>
          <p:nvPr>
            <p:ph idx="1"/>
          </p:nvPr>
        </p:nvSpPr>
        <p:spPr>
          <a:xfrm>
            <a:off x="838200" y="1825625"/>
            <a:ext cx="10515600" cy="4760232"/>
          </a:xfrm>
        </p:spPr>
        <p:txBody>
          <a:bodyPr>
            <a:normAutofit fontScale="92500" lnSpcReduction="20000"/>
          </a:bodyPr>
          <a:lstStyle/>
          <a:p>
            <a:r>
              <a:rPr lang="en-GB" dirty="0">
                <a:latin typeface="Arial" panose="020B0604020202020204" pitchFamily="34" charset="0"/>
                <a:cs typeface="Arial" panose="020B0604020202020204" pitchFamily="34" charset="0"/>
              </a:rPr>
              <a:t>“Four walls, um, protection... </a:t>
            </a:r>
            <a:r>
              <a:rPr lang="en-GB" dirty="0">
                <a:highlight>
                  <a:srgbClr val="FFFF00"/>
                </a:highlight>
                <a:latin typeface="Arial" panose="020B0604020202020204" pitchFamily="34" charset="0"/>
                <a:cs typeface="Arial" panose="020B0604020202020204" pitchFamily="34" charset="0"/>
              </a:rPr>
              <a:t>like it's a building</a:t>
            </a:r>
            <a:r>
              <a:rPr lang="en-GB" dirty="0">
                <a:latin typeface="Arial" panose="020B0604020202020204" pitchFamily="34" charset="0"/>
                <a:cs typeface="Arial" panose="020B0604020202020204" pitchFamily="34" charset="0"/>
              </a:rPr>
              <a:t>, you know, a home. Like, </a:t>
            </a:r>
            <a:r>
              <a:rPr lang="en-GB" dirty="0">
                <a:highlight>
                  <a:srgbClr val="00FF00"/>
                </a:highlight>
                <a:latin typeface="Arial" panose="020B0604020202020204" pitchFamily="34" charset="0"/>
                <a:cs typeface="Arial" panose="020B0604020202020204" pitchFamily="34" charset="0"/>
              </a:rPr>
              <a:t>it's just a building</a:t>
            </a:r>
            <a:r>
              <a:rPr lang="en-GB" dirty="0">
                <a:latin typeface="Arial" panose="020B0604020202020204" pitchFamily="34" charset="0"/>
                <a:cs typeface="Arial" panose="020B0604020202020204" pitchFamily="34" charset="0"/>
              </a:rPr>
              <a:t>, you know, with a family inside.” </a:t>
            </a:r>
            <a:endParaRPr lang="en-ZA"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“Um, for me, I'd say maybe where I live… Yeah, where I'm currently sheltered (laughing)”</a:t>
            </a:r>
          </a:p>
          <a:p>
            <a:endParaRPr lang="en-ZA"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a:t>
            </a:r>
            <a:r>
              <a:rPr lang="en-GB" dirty="0">
                <a:highlight>
                  <a:srgbClr val="FFFF00"/>
                </a:highlight>
                <a:latin typeface="Arial" panose="020B0604020202020204" pitchFamily="34" charset="0"/>
                <a:cs typeface="Arial" panose="020B0604020202020204" pitchFamily="34" charset="0"/>
              </a:rPr>
              <a:t>a structure</a:t>
            </a:r>
            <a:r>
              <a:rPr lang="en-GB" dirty="0">
                <a:latin typeface="Arial" panose="020B0604020202020204" pitchFamily="34" charset="0"/>
                <a:cs typeface="Arial" panose="020B0604020202020204" pitchFamily="34" charset="0"/>
              </a:rPr>
              <a:t>; like, you know, where people live”</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“It, it borders us, it gives us privacy. So if I am in a certain house and then I have a fencing around my house, it gives me privacy.” </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“First it's the structure and the area, the environment, and the, yeah, </a:t>
            </a:r>
            <a:r>
              <a:rPr lang="en-GB" dirty="0">
                <a:highlight>
                  <a:srgbClr val="C0C0C0"/>
                </a:highlight>
                <a:latin typeface="Arial" panose="020B0604020202020204" pitchFamily="34" charset="0"/>
                <a:cs typeface="Arial" panose="020B0604020202020204" pitchFamily="34" charset="0"/>
              </a:rPr>
              <a:t>surroundings</a:t>
            </a:r>
            <a:r>
              <a:rPr lang="en-GB" dirty="0">
                <a:latin typeface="Arial" panose="020B0604020202020204" pitchFamily="34" charset="0"/>
                <a:cs typeface="Arial" panose="020B0604020202020204" pitchFamily="34" charset="0"/>
              </a:rPr>
              <a:t>.”</a:t>
            </a:r>
            <a:endParaRPr lang="en-ZA" dirty="0">
              <a:latin typeface="Arial" panose="020B0604020202020204" pitchFamily="34" charset="0"/>
              <a:cs typeface="Arial" panose="020B0604020202020204" pitchFamily="34" charset="0"/>
            </a:endParaRPr>
          </a:p>
          <a:p>
            <a:endParaRPr lang="en-ZA" dirty="0">
              <a:latin typeface="Arial" panose="020B0604020202020204" pitchFamily="34" charset="0"/>
              <a:cs typeface="Arial" panose="020B0604020202020204" pitchFamily="34" charset="0"/>
            </a:endParaRPr>
          </a:p>
          <a:p>
            <a:endParaRPr lang="en-ZA" dirty="0">
              <a:latin typeface="Arial" panose="020B0604020202020204" pitchFamily="34" charset="0"/>
              <a:cs typeface="Arial" panose="020B0604020202020204" pitchFamily="34" charset="0"/>
            </a:endParaRPr>
          </a:p>
          <a:p>
            <a:endParaRPr lang="en-ZA" dirty="0"/>
          </a:p>
        </p:txBody>
      </p:sp>
      <p:pic>
        <p:nvPicPr>
          <p:cNvPr id="4" name="Picture 3">
            <a:extLst>
              <a:ext uri="{FF2B5EF4-FFF2-40B4-BE49-F238E27FC236}">
                <a16:creationId xmlns:a16="http://schemas.microsoft.com/office/drawing/2014/main" id="{61227C09-DF02-E7E3-BA7D-3D3E683875AF}"/>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2624706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21B92-5452-9D33-F057-9683E1397B19}"/>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As a socio-economic project </a:t>
            </a:r>
          </a:p>
        </p:txBody>
      </p:sp>
      <p:sp>
        <p:nvSpPr>
          <p:cNvPr id="3" name="Content Placeholder 2">
            <a:extLst>
              <a:ext uri="{FF2B5EF4-FFF2-40B4-BE49-F238E27FC236}">
                <a16:creationId xmlns:a16="http://schemas.microsoft.com/office/drawing/2014/main" id="{D99A0293-0C90-4FED-E286-15124F724BF5}"/>
              </a:ext>
            </a:extLst>
          </p:cNvPr>
          <p:cNvSpPr>
            <a:spLocks noGrp="1"/>
          </p:cNvSpPr>
          <p:nvPr>
            <p:ph idx="1"/>
          </p:nvPr>
        </p:nvSpPr>
        <p:spPr/>
        <p:txBody>
          <a:bodyPr>
            <a:normAutofit fontScale="92500" lnSpcReduction="20000"/>
          </a:bodyPr>
          <a:lstStyle/>
          <a:p>
            <a:r>
              <a:rPr lang="en-GB" dirty="0">
                <a:latin typeface="Arial" panose="020B0604020202020204" pitchFamily="34" charset="0"/>
                <a:cs typeface="Arial" panose="020B0604020202020204" pitchFamily="34" charset="0"/>
              </a:rPr>
              <a:t>“It's, it's land and then on that land, people bought, um, or people bought or buy …  </a:t>
            </a:r>
            <a:r>
              <a:rPr lang="en-GB" dirty="0">
                <a:highlight>
                  <a:srgbClr val="FFFF00"/>
                </a:highlight>
                <a:latin typeface="Arial" panose="020B0604020202020204" pitchFamily="34" charset="0"/>
                <a:cs typeface="Arial" panose="020B0604020202020204" pitchFamily="34" charset="0"/>
              </a:rPr>
              <a:t>like you buy a stand, there's land, you buy a stand and then a house is built; and then within no time that place is like a township or suburb. So all those houses that were built on that land is my understanding of, of housing</a:t>
            </a:r>
            <a:r>
              <a:rPr lang="en-GB" dirty="0">
                <a:latin typeface="Arial" panose="020B0604020202020204" pitchFamily="34" charset="0"/>
                <a:cs typeface="Arial" panose="020B0604020202020204" pitchFamily="34" charset="0"/>
              </a:rPr>
              <a:t>.”</a:t>
            </a:r>
            <a:endParaRPr lang="en-ZA"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“Um, well.. [inaudible]. Didn't see that one coming. Um, understanding of housing, uh, </a:t>
            </a:r>
            <a:r>
              <a:rPr lang="en-GB" dirty="0">
                <a:highlight>
                  <a:srgbClr val="00FFFF"/>
                </a:highlight>
                <a:latin typeface="Arial" panose="020B0604020202020204" pitchFamily="34" charset="0"/>
                <a:cs typeface="Arial" panose="020B0604020202020204" pitchFamily="34" charset="0"/>
              </a:rPr>
              <a:t>both in a private and in a public sector, obviously it's a project or whereby houses are offered or even buying a house where obviously we need to stay in as part of the basic needs as human beings</a:t>
            </a:r>
            <a:r>
              <a:rPr lang="en-GB" dirty="0">
                <a:latin typeface="Arial" panose="020B0604020202020204" pitchFamily="34" charset="0"/>
                <a:cs typeface="Arial" panose="020B0604020202020204" pitchFamily="34" charset="0"/>
              </a:rPr>
              <a:t>.”</a:t>
            </a:r>
          </a:p>
          <a:p>
            <a:r>
              <a:rPr lang="en-GB" dirty="0">
                <a:latin typeface="Arial" panose="020B0604020202020204" pitchFamily="34" charset="0"/>
                <a:cs typeface="Arial" panose="020B0604020202020204" pitchFamily="34" charset="0"/>
              </a:rPr>
              <a:t>“Um, my understanding of housing, it entails being, um, Fully or partially responsible for the, what its day-to-day </a:t>
            </a:r>
            <a:r>
              <a:rPr lang="en-GB" dirty="0" err="1">
                <a:latin typeface="Arial" panose="020B0604020202020204" pitchFamily="34" charset="0"/>
                <a:cs typeface="Arial" panose="020B0604020202020204" pitchFamily="34" charset="0"/>
              </a:rPr>
              <a:t>runnings</a:t>
            </a:r>
            <a:r>
              <a:rPr lang="en-GB" dirty="0">
                <a:latin typeface="Arial" panose="020B0604020202020204" pitchFamily="34" charset="0"/>
                <a:cs typeface="Arial" panose="020B0604020202020204" pitchFamily="34" charset="0"/>
              </a:rPr>
              <a:t> of the household. </a:t>
            </a:r>
            <a:r>
              <a:rPr lang="en-GB" dirty="0">
                <a:highlight>
                  <a:srgbClr val="FF00FF"/>
                </a:highlight>
                <a:latin typeface="Arial" panose="020B0604020202020204" pitchFamily="34" charset="0"/>
                <a:cs typeface="Arial" panose="020B0604020202020204" pitchFamily="34" charset="0"/>
              </a:rPr>
              <a:t>Financially as well, and the upkeeping of everybody who will be dependent on you</a:t>
            </a:r>
            <a:r>
              <a:rPr lang="en-GB" dirty="0">
                <a:latin typeface="Arial" panose="020B0604020202020204" pitchFamily="34" charset="0"/>
                <a:cs typeface="Arial" panose="020B0604020202020204" pitchFamily="34" charset="0"/>
              </a:rPr>
              <a:t>”. </a:t>
            </a:r>
            <a:endParaRPr lang="en-ZA" dirty="0">
              <a:latin typeface="Arial" panose="020B0604020202020204" pitchFamily="34" charset="0"/>
              <a:cs typeface="Arial" panose="020B0604020202020204" pitchFamily="34" charset="0"/>
            </a:endParaRPr>
          </a:p>
          <a:p>
            <a:endParaRPr lang="en-ZA" dirty="0"/>
          </a:p>
          <a:p>
            <a:endParaRPr lang="en-ZA" dirty="0"/>
          </a:p>
        </p:txBody>
      </p:sp>
      <p:pic>
        <p:nvPicPr>
          <p:cNvPr id="4" name="Picture 3">
            <a:extLst>
              <a:ext uri="{FF2B5EF4-FFF2-40B4-BE49-F238E27FC236}">
                <a16:creationId xmlns:a16="http://schemas.microsoft.com/office/drawing/2014/main" id="{20296011-E6F4-4C02-EF6D-891D68B8DA51}"/>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2154823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BA1B0-0BD1-1FF8-DA59-76CCB172C396}"/>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Physical wellbeing</a:t>
            </a:r>
          </a:p>
        </p:txBody>
      </p:sp>
      <p:sp>
        <p:nvSpPr>
          <p:cNvPr id="3" name="Content Placeholder 2">
            <a:extLst>
              <a:ext uri="{FF2B5EF4-FFF2-40B4-BE49-F238E27FC236}">
                <a16:creationId xmlns:a16="http://schemas.microsoft.com/office/drawing/2014/main" id="{C73F2280-15BA-BCD2-112B-FB7A93540505}"/>
              </a:ext>
            </a:extLst>
          </p:cNvPr>
          <p:cNvSpPr>
            <a:spLocks noGrp="1"/>
          </p:cNvSpPr>
          <p:nvPr>
            <p:ph idx="1"/>
          </p:nvPr>
        </p:nvSpPr>
        <p:spPr>
          <a:xfrm>
            <a:off x="838200" y="1690688"/>
            <a:ext cx="10515600" cy="4802187"/>
          </a:xfrm>
        </p:spPr>
        <p:txBody>
          <a:bodyPr>
            <a:normAutofit fontScale="92500" lnSpcReduction="10000"/>
          </a:bodyPr>
          <a:lstStyle/>
          <a:p>
            <a:pPr algn="just"/>
            <a:r>
              <a:rPr lang="en-GB" dirty="0">
                <a:latin typeface="Arial" panose="020B0604020202020204" pitchFamily="34" charset="0"/>
                <a:cs typeface="Arial" panose="020B0604020202020204" pitchFamily="34" charset="0"/>
              </a:rPr>
              <a:t>“I haven't been okay. I've always been coughing, you know?" </a:t>
            </a:r>
          </a:p>
          <a:p>
            <a:pPr algn="just"/>
            <a:r>
              <a:rPr lang="en-GB" dirty="0">
                <a:latin typeface="Arial" panose="020B0604020202020204" pitchFamily="34" charset="0"/>
                <a:cs typeface="Arial" panose="020B0604020202020204" pitchFamily="34" charset="0"/>
              </a:rPr>
              <a:t>“I always have flu (laughing). So, I don't know if it's maybe part of that or it's just my weak immune system.” </a:t>
            </a:r>
          </a:p>
          <a:p>
            <a:pPr algn="just"/>
            <a:r>
              <a:rPr lang="en-GB" dirty="0">
                <a:latin typeface="Arial" panose="020B0604020202020204" pitchFamily="34" charset="0"/>
                <a:cs typeface="Arial" panose="020B0604020202020204" pitchFamily="34" charset="0"/>
              </a:rPr>
              <a:t>“I get sick a lot... there’s cracks here, cracks there. Um, when it's winter, it’s really cold, very cold because I'm in the ceiling, the doors, you know, all these places that have cracks that are open, it makes me sick, I get very, very sick." </a:t>
            </a:r>
            <a:endParaRPr lang="en-ZA" dirty="0">
              <a:latin typeface="Arial" panose="020B0604020202020204" pitchFamily="34" charset="0"/>
              <a:cs typeface="Arial" panose="020B0604020202020204" pitchFamily="34" charset="0"/>
            </a:endParaRPr>
          </a:p>
          <a:p>
            <a:pPr algn="just"/>
            <a:r>
              <a:rPr lang="en-GB" dirty="0">
                <a:latin typeface="Arial" panose="020B0604020202020204" pitchFamily="34" charset="0"/>
                <a:cs typeface="Arial" panose="020B0604020202020204" pitchFamily="34" charset="0"/>
              </a:rPr>
              <a:t>"I do have sinuses…” </a:t>
            </a:r>
          </a:p>
          <a:p>
            <a:pPr algn="just"/>
            <a:r>
              <a:rPr lang="en-GB" dirty="0">
                <a:latin typeface="Arial" panose="020B0604020202020204" pitchFamily="34" charset="0"/>
                <a:cs typeface="Arial" panose="020B0604020202020204" pitchFamily="34" charset="0"/>
              </a:rPr>
              <a:t>"Um, because I also have sinuses, you know, just like my children. So, um, it also like my chest, I don't know, like something is wrong with my chest. Like I cough a lot. Yeah. I don't know if it's the dust or maybe it's just health problems.”</a:t>
            </a:r>
            <a:endParaRPr lang="en-ZA" dirty="0">
              <a:latin typeface="Arial" panose="020B0604020202020204" pitchFamily="34" charset="0"/>
              <a:cs typeface="Arial" panose="020B0604020202020204" pitchFamily="34" charset="0"/>
            </a:endParaRPr>
          </a:p>
          <a:p>
            <a:pPr algn="just"/>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7F1F981-2FA3-AC50-0F05-66707C7B6B53}"/>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3896962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D7AA8-4AB7-6B66-BC2C-5C8FD7FB13A9}"/>
              </a:ext>
            </a:extLst>
          </p:cNvPr>
          <p:cNvSpPr>
            <a:spLocks noGrp="1"/>
          </p:cNvSpPr>
          <p:nvPr>
            <p:ph type="title"/>
          </p:nvPr>
        </p:nvSpPr>
        <p:spPr/>
        <p:txBody>
          <a:bodyPr/>
          <a:lstStyle/>
          <a:p>
            <a:pPr algn="ctr"/>
            <a:r>
              <a:rPr lang="en-ZA" b="1" dirty="0" err="1">
                <a:latin typeface="Arial" panose="020B0604020202020204" pitchFamily="34" charset="0"/>
                <a:cs typeface="Arial" panose="020B0604020202020204" pitchFamily="34" charset="0"/>
              </a:rPr>
              <a:t>Psychoemotional</a:t>
            </a:r>
            <a:r>
              <a:rPr lang="en-ZA" b="1" dirty="0">
                <a:latin typeface="Arial" panose="020B0604020202020204" pitchFamily="34" charset="0"/>
                <a:cs typeface="Arial" panose="020B0604020202020204" pitchFamily="34" charset="0"/>
              </a:rPr>
              <a:t> wellbeing</a:t>
            </a:r>
          </a:p>
        </p:txBody>
      </p:sp>
      <p:sp>
        <p:nvSpPr>
          <p:cNvPr id="3" name="Content Placeholder 2">
            <a:extLst>
              <a:ext uri="{FF2B5EF4-FFF2-40B4-BE49-F238E27FC236}">
                <a16:creationId xmlns:a16="http://schemas.microsoft.com/office/drawing/2014/main" id="{CD7859C4-9032-AF29-1F54-D79892A9496D}"/>
              </a:ext>
            </a:extLst>
          </p:cNvPr>
          <p:cNvSpPr>
            <a:spLocks noGrp="1"/>
          </p:cNvSpPr>
          <p:nvPr>
            <p:ph idx="1"/>
          </p:nvPr>
        </p:nvSpPr>
        <p:spPr>
          <a:xfrm>
            <a:off x="838200" y="1690688"/>
            <a:ext cx="10515600" cy="4486275"/>
          </a:xfrm>
        </p:spPr>
        <p:txBody>
          <a:bodyPr>
            <a:normAutofit fontScale="92500" lnSpcReduction="10000"/>
          </a:bodyPr>
          <a:lstStyle/>
          <a:p>
            <a:r>
              <a:rPr lang="en-GB" dirty="0">
                <a:latin typeface="Arial" panose="020B0604020202020204" pitchFamily="34" charset="0"/>
                <a:cs typeface="Arial" panose="020B0604020202020204" pitchFamily="34" charset="0"/>
              </a:rPr>
              <a:t>“Um, emotionally, um, I would like to you, um, </a:t>
            </a:r>
            <a:r>
              <a:rPr lang="en-GB" dirty="0">
                <a:highlight>
                  <a:srgbClr val="00FF00"/>
                </a:highlight>
                <a:latin typeface="Arial" panose="020B0604020202020204" pitchFamily="34" charset="0"/>
                <a:cs typeface="Arial" panose="020B0604020202020204" pitchFamily="34" charset="0"/>
              </a:rPr>
              <a:t>living in a shack frustrates you from time to time. Um, reason being, I'm not, I'm not able, not having the freedom of movement inside the house. So, it frustrates a lot</a:t>
            </a:r>
            <a:r>
              <a:rPr lang="en-GB" dirty="0">
                <a:latin typeface="Arial" panose="020B0604020202020204" pitchFamily="34" charset="0"/>
                <a:cs typeface="Arial" panose="020B0604020202020204" pitchFamily="34" charset="0"/>
              </a:rPr>
              <a:t>.” </a:t>
            </a:r>
          </a:p>
          <a:p>
            <a:r>
              <a:rPr lang="en-GB" dirty="0">
                <a:latin typeface="Arial" panose="020B0604020202020204" pitchFamily="34" charset="0"/>
                <a:cs typeface="Arial" panose="020B0604020202020204" pitchFamily="34" charset="0"/>
              </a:rPr>
              <a:t>"…it really makes me sad… Because I know that I’ve </a:t>
            </a:r>
            <a:r>
              <a:rPr lang="en-GB" dirty="0" err="1">
                <a:latin typeface="Arial" panose="020B0604020202020204" pitchFamily="34" charset="0"/>
                <a:cs typeface="Arial" panose="020B0604020202020204" pitchFamily="34" charset="0"/>
              </a:rPr>
              <a:t>I've</a:t>
            </a:r>
            <a:r>
              <a:rPr lang="en-GB" dirty="0">
                <a:latin typeface="Arial" panose="020B0604020202020204" pitchFamily="34" charset="0"/>
                <a:cs typeface="Arial" panose="020B0604020202020204" pitchFamily="34" charset="0"/>
              </a:rPr>
              <a:t> seen better and I know that there is better out there and that is what </a:t>
            </a:r>
            <a:r>
              <a:rPr lang="en-GB" dirty="0">
                <a:highlight>
                  <a:srgbClr val="00FFFF"/>
                </a:highlight>
                <a:latin typeface="Arial" panose="020B0604020202020204" pitchFamily="34" charset="0"/>
                <a:cs typeface="Arial" panose="020B0604020202020204" pitchFamily="34" charset="0"/>
              </a:rPr>
              <a:t>I would like for myself and especially for my children</a:t>
            </a:r>
            <a:r>
              <a:rPr lang="en-GB" dirty="0">
                <a:latin typeface="Arial" panose="020B0604020202020204" pitchFamily="34" charset="0"/>
                <a:cs typeface="Arial" panose="020B0604020202020204" pitchFamily="34" charset="0"/>
              </a:rPr>
              <a:t>, you know Uh, </a:t>
            </a:r>
            <a:r>
              <a:rPr lang="en-GB" dirty="0">
                <a:highlight>
                  <a:srgbClr val="FFFF00"/>
                </a:highlight>
                <a:latin typeface="Arial" panose="020B0604020202020204" pitchFamily="34" charset="0"/>
                <a:cs typeface="Arial" panose="020B0604020202020204" pitchFamily="34" charset="0"/>
              </a:rPr>
              <a:t>I grew up very poor and I don't want my children to experience that as well...</a:t>
            </a:r>
            <a:r>
              <a:rPr lang="en-GB" dirty="0">
                <a:latin typeface="Arial" panose="020B0604020202020204" pitchFamily="34" charset="0"/>
                <a:cs typeface="Arial" panose="020B0604020202020204" pitchFamily="34" charset="0"/>
              </a:rPr>
              <a:t>" </a:t>
            </a:r>
          </a:p>
          <a:p>
            <a:r>
              <a:rPr lang="en-GB" dirty="0">
                <a:latin typeface="Arial" panose="020B0604020202020204" pitchFamily="34" charset="0"/>
                <a:cs typeface="Arial" panose="020B0604020202020204" pitchFamily="34" charset="0"/>
              </a:rPr>
              <a:t>“</a:t>
            </a:r>
            <a:r>
              <a:rPr lang="en-GB" dirty="0">
                <a:highlight>
                  <a:srgbClr val="00FF00"/>
                </a:highlight>
                <a:latin typeface="Arial" panose="020B0604020202020204" pitchFamily="34" charset="0"/>
                <a:cs typeface="Arial" panose="020B0604020202020204" pitchFamily="34" charset="0"/>
              </a:rPr>
              <a:t>I'll cry a lot, you know, just thinking about a lot of things like stressing because obviously I'm the only one who's providing in the house...”</a:t>
            </a:r>
            <a:r>
              <a:rPr lang="en-GB" dirty="0">
                <a:latin typeface="Arial" panose="020B0604020202020204" pitchFamily="34" charset="0"/>
                <a:cs typeface="Arial" panose="020B0604020202020204" pitchFamily="34" charset="0"/>
              </a:rPr>
              <a:t> </a:t>
            </a:r>
            <a:endParaRPr lang="en-ZA"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"I always cry every day…”</a:t>
            </a:r>
            <a:endParaRPr lang="en-ZA" dirty="0">
              <a:latin typeface="Arial" panose="020B0604020202020204" pitchFamily="34" charset="0"/>
              <a:cs typeface="Arial" panose="020B0604020202020204" pitchFamily="34" charset="0"/>
            </a:endParaRPr>
          </a:p>
          <a:p>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9B66EFA-6C36-2C52-EF53-117841041EC6}"/>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1645082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2D5C1-9C11-4808-56D5-5D4E3CDAC24F}"/>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Social wellbeing </a:t>
            </a:r>
          </a:p>
        </p:txBody>
      </p:sp>
      <p:sp>
        <p:nvSpPr>
          <p:cNvPr id="3" name="Content Placeholder 2">
            <a:extLst>
              <a:ext uri="{FF2B5EF4-FFF2-40B4-BE49-F238E27FC236}">
                <a16:creationId xmlns:a16="http://schemas.microsoft.com/office/drawing/2014/main" id="{04486ECA-D09A-68CC-E047-F3F9B872228A}"/>
              </a:ext>
            </a:extLst>
          </p:cNvPr>
          <p:cNvSpPr>
            <a:spLocks noGrp="1"/>
          </p:cNvSpPr>
          <p:nvPr>
            <p:ph idx="1"/>
          </p:nvPr>
        </p:nvSpPr>
        <p:spPr>
          <a:xfrm>
            <a:off x="838200" y="1690688"/>
            <a:ext cx="10515600" cy="4802187"/>
          </a:xfrm>
        </p:spPr>
        <p:txBody>
          <a:bodyPr>
            <a:normAutofit fontScale="92500" lnSpcReduction="10000"/>
          </a:bodyPr>
          <a:lstStyle/>
          <a:p>
            <a:r>
              <a:rPr lang="en-GB" dirty="0">
                <a:latin typeface="Arial" panose="020B0604020202020204" pitchFamily="34" charset="0"/>
                <a:cs typeface="Arial" panose="020B0604020202020204" pitchFamily="34" charset="0"/>
              </a:rPr>
              <a:t>“…when, when something happens, um, when, when we, maybe like someone breaks into one of our houses, we come together as a community and deal with the person. So I think we, we are quite united in that sense." </a:t>
            </a:r>
          </a:p>
          <a:p>
            <a:r>
              <a:rPr lang="en-GB" dirty="0">
                <a:latin typeface="Arial" panose="020B0604020202020204" pitchFamily="34" charset="0"/>
                <a:cs typeface="Arial" panose="020B0604020202020204" pitchFamily="34" charset="0"/>
              </a:rPr>
              <a:t>“…my community is very supportive. We talk to each other, we talk to each other about our problems, you know, it's like, yeah. So I feel like, you know, I feel much better.” </a:t>
            </a:r>
          </a:p>
          <a:p>
            <a:r>
              <a:rPr lang="en-GB" dirty="0">
                <a:latin typeface="Arial" panose="020B0604020202020204" pitchFamily="34" charset="0"/>
                <a:cs typeface="Arial" panose="020B0604020202020204" pitchFamily="34" charset="0"/>
              </a:rPr>
              <a:t>“I can always count on the community members for help</a:t>
            </a:r>
          </a:p>
          <a:p>
            <a:r>
              <a:rPr lang="en-GB" dirty="0">
                <a:latin typeface="Arial" panose="020B0604020202020204" pitchFamily="34" charset="0"/>
                <a:cs typeface="Arial" panose="020B0604020202020204" pitchFamily="34" charset="0"/>
              </a:rPr>
              <a:t>“We're not far apart in terms of the neighbours and the rest of the community. You can easily call in a neighbour from your door and they'll be able to hear what you need from them… within the community, we can easily, uh, communicate amongst ourselves.” </a:t>
            </a:r>
          </a:p>
          <a:p>
            <a:r>
              <a:rPr lang="en-GB" dirty="0">
                <a:latin typeface="Arial" panose="020B0604020202020204" pitchFamily="34" charset="0"/>
                <a:cs typeface="Arial" panose="020B0604020202020204" pitchFamily="34" charset="0"/>
              </a:rPr>
              <a:t>face maybe a situation..."</a:t>
            </a:r>
            <a:endParaRPr lang="en-ZA" dirty="0">
              <a:latin typeface="Arial" panose="020B0604020202020204" pitchFamily="34" charset="0"/>
              <a:cs typeface="Arial" panose="020B0604020202020204" pitchFamily="34" charset="0"/>
            </a:endParaRPr>
          </a:p>
          <a:p>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1B62F1FC-90B8-FB1C-81E4-D608C7C42631}"/>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489691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9CE4-092E-C99B-A4B6-4B6D59A01E5F}"/>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Economic wellbeing</a:t>
            </a:r>
          </a:p>
        </p:txBody>
      </p:sp>
      <p:sp>
        <p:nvSpPr>
          <p:cNvPr id="3" name="Content Placeholder 2">
            <a:extLst>
              <a:ext uri="{FF2B5EF4-FFF2-40B4-BE49-F238E27FC236}">
                <a16:creationId xmlns:a16="http://schemas.microsoft.com/office/drawing/2014/main" id="{E5D960BD-A5A6-688A-90E5-4620CD29EE2F}"/>
              </a:ext>
            </a:extLst>
          </p:cNvPr>
          <p:cNvSpPr>
            <a:spLocks noGrp="1"/>
          </p:cNvSpPr>
          <p:nvPr>
            <p:ph idx="1"/>
          </p:nvPr>
        </p:nvSpPr>
        <p:spPr>
          <a:xfrm>
            <a:off x="838200" y="1825625"/>
            <a:ext cx="10515600" cy="4520746"/>
          </a:xfrm>
        </p:spPr>
        <p:txBody>
          <a:bodyPr>
            <a:normAutofit fontScale="92500" lnSpcReduction="10000"/>
          </a:bodyPr>
          <a:lstStyle/>
          <a:p>
            <a:r>
              <a:rPr lang="en-GB" dirty="0">
                <a:latin typeface="Arial" panose="020B0604020202020204" pitchFamily="34" charset="0"/>
                <a:cs typeface="Arial" panose="020B0604020202020204" pitchFamily="34" charset="0"/>
              </a:rPr>
              <a:t>" So financially it does become a bit steep in the pocket because you need to pay for both material and labour.  Um, from fixing from time to time.” </a:t>
            </a:r>
          </a:p>
          <a:p>
            <a:r>
              <a:rPr lang="en-GB" dirty="0">
                <a:latin typeface="Arial" panose="020B0604020202020204" pitchFamily="34" charset="0"/>
                <a:cs typeface="Arial" panose="020B0604020202020204" pitchFamily="34" charset="0"/>
              </a:rPr>
              <a:t>" My children are always sick. I have to go and you know, take them to the clinic buy the medicine... So like I hardly have money in my pocket, you know, because I have to spend my money on something." </a:t>
            </a:r>
          </a:p>
          <a:p>
            <a:r>
              <a:rPr lang="en-GB" dirty="0">
                <a:latin typeface="Arial" panose="020B0604020202020204" pitchFamily="34" charset="0"/>
                <a:cs typeface="Arial" panose="020B0604020202020204" pitchFamily="34" charset="0"/>
              </a:rPr>
              <a:t>Um, I feel like it doesn't do much because I mean, the only thing that I do is, um, by electricity…I don't have to pay rent.  It just aids me, you know, financially…" </a:t>
            </a:r>
          </a:p>
          <a:p>
            <a:r>
              <a:rPr lang="en-GB" dirty="0">
                <a:latin typeface="Arial" panose="020B0604020202020204" pitchFamily="34" charset="0"/>
                <a:cs typeface="Arial" panose="020B0604020202020204" pitchFamily="34" charset="0"/>
              </a:rPr>
              <a:t>" Um,  it has financially as well, um, due to the repairs, obviously, and the break-ins.."</a:t>
            </a:r>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66E0BB50-330A-B831-D8EE-3A4FC5E4583F}"/>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2844931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6787C-AF21-2CEF-A15E-377B2F86DCC6}"/>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Cultural and spiritual wellbeing</a:t>
            </a:r>
          </a:p>
        </p:txBody>
      </p:sp>
      <p:sp>
        <p:nvSpPr>
          <p:cNvPr id="3" name="Content Placeholder 2">
            <a:extLst>
              <a:ext uri="{FF2B5EF4-FFF2-40B4-BE49-F238E27FC236}">
                <a16:creationId xmlns:a16="http://schemas.microsoft.com/office/drawing/2014/main" id="{DC0B4D45-BEEC-29A8-3197-2F1089CE23B3}"/>
              </a:ext>
            </a:extLst>
          </p:cNvPr>
          <p:cNvSpPr>
            <a:spLocks noGrp="1"/>
          </p:cNvSpPr>
          <p:nvPr>
            <p:ph idx="1"/>
          </p:nvPr>
        </p:nvSpPr>
        <p:spPr/>
        <p:txBody>
          <a:bodyPr/>
          <a:lstStyle/>
          <a:p>
            <a:r>
              <a:rPr lang="en-GB" dirty="0">
                <a:latin typeface="Arial" panose="020B0604020202020204" pitchFamily="34" charset="0"/>
                <a:cs typeface="Arial" panose="020B0604020202020204" pitchFamily="34" charset="0"/>
              </a:rPr>
              <a:t>“… I like to talk to my ancestors and, you know, so we burn incense and things like that. But then, because we live in this small space, I feel like I'm limited. And I also can't do it in the yard.” </a:t>
            </a:r>
          </a:p>
          <a:p>
            <a:r>
              <a:rPr lang="en-GB" dirty="0">
                <a:latin typeface="Arial" panose="020B0604020202020204" pitchFamily="34" charset="0"/>
                <a:cs typeface="Arial" panose="020B0604020202020204" pitchFamily="34" charset="0"/>
              </a:rPr>
              <a:t>"Um, I can go to church freely um, yeah, I can go to church and Um, no one judges anyone here So yeah."</a:t>
            </a:r>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FDF26A8-6E39-F8D4-A1FB-0B096012D645}"/>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1479062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FC19F-8F96-D755-67E3-1C7E7A6C9D08}"/>
              </a:ext>
            </a:extLst>
          </p:cNvPr>
          <p:cNvSpPr>
            <a:spLocks noGrp="1"/>
          </p:cNvSpPr>
          <p:nvPr>
            <p:ph type="title"/>
          </p:nvPr>
        </p:nvSpPr>
        <p:spPr>
          <a:xfrm>
            <a:off x="838200" y="141514"/>
            <a:ext cx="10515600" cy="1325563"/>
          </a:xfrm>
        </p:spPr>
        <p:txBody>
          <a:bodyPr/>
          <a:lstStyle/>
          <a:p>
            <a:pPr algn="ctr"/>
            <a:r>
              <a:rPr lang="en-ZA" b="1" dirty="0"/>
              <a:t>Introduction</a:t>
            </a:r>
          </a:p>
        </p:txBody>
      </p:sp>
      <p:sp>
        <p:nvSpPr>
          <p:cNvPr id="3" name="Content Placeholder 2">
            <a:extLst>
              <a:ext uri="{FF2B5EF4-FFF2-40B4-BE49-F238E27FC236}">
                <a16:creationId xmlns:a16="http://schemas.microsoft.com/office/drawing/2014/main" id="{696E795B-E6B7-5143-E779-16388C260744}"/>
              </a:ext>
            </a:extLst>
          </p:cNvPr>
          <p:cNvSpPr>
            <a:spLocks noGrp="1"/>
          </p:cNvSpPr>
          <p:nvPr>
            <p:ph idx="1"/>
          </p:nvPr>
        </p:nvSpPr>
        <p:spPr>
          <a:xfrm>
            <a:off x="544285" y="1371600"/>
            <a:ext cx="10809515" cy="5344886"/>
          </a:xfrm>
        </p:spPr>
        <p:txBody>
          <a:bodyPr>
            <a:normAutofit fontScale="85000" lnSpcReduction="20000"/>
          </a:bodyPr>
          <a:lstStyle/>
          <a:p>
            <a:pPr algn="just"/>
            <a:r>
              <a:rPr lang="en-US" sz="3100" dirty="0">
                <a:latin typeface="Arial" panose="020B0604020202020204" pitchFamily="34" charset="0"/>
                <a:cs typeface="Arial" panose="020B0604020202020204" pitchFamily="34" charset="0"/>
              </a:rPr>
              <a:t>Raniga and Ngcobo (2014) defined female-headed households (FHHs) as households that are headed by women, who are mostly single, and where there is no father figure.</a:t>
            </a:r>
          </a:p>
          <a:p>
            <a:pPr algn="just"/>
            <a:r>
              <a:rPr lang="en-ZA" sz="3100" dirty="0">
                <a:latin typeface="Arial" panose="020B0604020202020204" pitchFamily="34" charset="0"/>
                <a:cs typeface="Arial" panose="020B0604020202020204" pitchFamily="34" charset="0"/>
              </a:rPr>
              <a:t>Black female headed households are an increasing demographic feature of the country’s population. </a:t>
            </a:r>
          </a:p>
          <a:p>
            <a:pPr algn="just"/>
            <a:r>
              <a:rPr lang="en-ZA" sz="3100" dirty="0">
                <a:latin typeface="Arial" panose="020B0604020202020204" pitchFamily="34" charset="0"/>
                <a:cs typeface="Arial" panose="020B0604020202020204" pitchFamily="34" charset="0"/>
              </a:rPr>
              <a:t>Many of them continue to live in poor housing that lacks basic services such as water, electricity and sanitation. </a:t>
            </a:r>
          </a:p>
          <a:p>
            <a:pPr algn="just"/>
            <a:r>
              <a:rPr lang="en-ZA" sz="3100" dirty="0">
                <a:latin typeface="Arial" panose="020B0604020202020204" pitchFamily="34" charset="0"/>
                <a:cs typeface="Arial" panose="020B0604020202020204" pitchFamily="34" charset="0"/>
              </a:rPr>
              <a:t>Courtesy of the legacy of apartheid, many women including FHHs face systemic challenges of feminisation of poverty, and are excluded from the economy. </a:t>
            </a:r>
          </a:p>
          <a:p>
            <a:pPr algn="just"/>
            <a:r>
              <a:rPr lang="en-ZA" sz="3100" dirty="0">
                <a:latin typeface="Arial" panose="020B0604020202020204" pitchFamily="34" charset="0"/>
                <a:cs typeface="Arial" panose="020B0604020202020204" pitchFamily="34" charset="0"/>
              </a:rPr>
              <a:t>This impacts their quality of life and subjective wellbeing. </a:t>
            </a:r>
          </a:p>
          <a:p>
            <a:pPr algn="just"/>
            <a:r>
              <a:rPr lang="en-ZA" sz="3100" dirty="0">
                <a:latin typeface="Arial" panose="020B0604020202020204" pitchFamily="34" charset="0"/>
                <a:cs typeface="Arial" panose="020B0604020202020204" pitchFamily="34" charset="0"/>
              </a:rPr>
              <a:t>All this is despite the post-1994 government’s effort to provide subsidy housing for the poor in the country. </a:t>
            </a:r>
          </a:p>
          <a:p>
            <a:pPr algn="just"/>
            <a:r>
              <a:rPr lang="en-ZA" sz="3100" dirty="0">
                <a:latin typeface="Arial" panose="020B0604020202020204" pitchFamily="34" charset="0"/>
                <a:cs typeface="Arial" panose="020B0604020202020204" pitchFamily="34" charset="0"/>
              </a:rPr>
              <a:t>Although there has been research focus on FHHs, there is still a dearth of social work literature on housing, wellbeing and the Sustainable Development Goals</a:t>
            </a:r>
          </a:p>
          <a:p>
            <a:pPr algn="just"/>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12AFED5-0D26-0E99-0F21-F0698EA78A7B}"/>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4265397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D0ED9-48D3-8B93-38A0-AF72FA5176D7}"/>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Conclusion</a:t>
            </a:r>
          </a:p>
        </p:txBody>
      </p:sp>
      <p:sp>
        <p:nvSpPr>
          <p:cNvPr id="3" name="Content Placeholder 2">
            <a:extLst>
              <a:ext uri="{FF2B5EF4-FFF2-40B4-BE49-F238E27FC236}">
                <a16:creationId xmlns:a16="http://schemas.microsoft.com/office/drawing/2014/main" id="{3D4B5FE2-36A2-856D-6B74-02D6BBF3B950}"/>
              </a:ext>
            </a:extLst>
          </p:cNvPr>
          <p:cNvSpPr>
            <a:spLocks noGrp="1"/>
          </p:cNvSpPr>
          <p:nvPr>
            <p:ph idx="1"/>
          </p:nvPr>
        </p:nvSpPr>
        <p:spPr>
          <a:xfrm>
            <a:off x="838200" y="1502229"/>
            <a:ext cx="10515600" cy="4990645"/>
          </a:xfrm>
        </p:spPr>
        <p:txBody>
          <a:bodyPr>
            <a:normAutofit fontScale="92500" lnSpcReduction="10000"/>
          </a:bodyPr>
          <a:lstStyle/>
          <a:p>
            <a:pPr algn="just"/>
            <a:r>
              <a:rPr lang="en-ZA" dirty="0">
                <a:latin typeface="Arial" panose="020B0604020202020204" pitchFamily="34" charset="0"/>
                <a:cs typeface="Arial" panose="020B0604020202020204" pitchFamily="34" charset="0"/>
              </a:rPr>
              <a:t>The study explored the lived housing experiences of FHHs </a:t>
            </a:r>
          </a:p>
          <a:p>
            <a:pPr algn="just"/>
            <a:r>
              <a:rPr lang="en-ZA" dirty="0">
                <a:latin typeface="Arial" panose="020B0604020202020204" pitchFamily="34" charset="0"/>
                <a:cs typeface="Arial" panose="020B0604020202020204" pitchFamily="34" charset="0"/>
              </a:rPr>
              <a:t>The findings showed that some FHHs appreciate the physical shelter and protection that they get from housing.</a:t>
            </a:r>
          </a:p>
          <a:p>
            <a:pPr algn="just"/>
            <a:r>
              <a:rPr lang="en-ZA" dirty="0">
                <a:latin typeface="Arial" panose="020B0604020202020204" pitchFamily="34" charset="0"/>
                <a:cs typeface="Arial" panose="020B0604020202020204" pitchFamily="34" charset="0"/>
              </a:rPr>
              <a:t>However, the majority are emotionally depressed because of the cold- and dust-related sicknesses from the inadequate dwellings</a:t>
            </a:r>
          </a:p>
          <a:p>
            <a:pPr algn="just"/>
            <a:r>
              <a:rPr lang="en-ZA" dirty="0">
                <a:latin typeface="Arial" panose="020B0604020202020204" pitchFamily="34" charset="0"/>
                <a:cs typeface="Arial" panose="020B0604020202020204" pitchFamily="34" charset="0"/>
              </a:rPr>
              <a:t>Socially, they have rely on social capital and solidarity in confronting crime for example. </a:t>
            </a:r>
          </a:p>
          <a:p>
            <a:pPr algn="just"/>
            <a:r>
              <a:rPr lang="en-ZA" dirty="0">
                <a:latin typeface="Arial" panose="020B0604020202020204" pitchFamily="34" charset="0"/>
                <a:cs typeface="Arial" panose="020B0604020202020204" pitchFamily="34" charset="0"/>
              </a:rPr>
              <a:t>The houses are not conducive for other cultural and spiritual rituals and activities. </a:t>
            </a:r>
          </a:p>
          <a:p>
            <a:pPr algn="just"/>
            <a:r>
              <a:rPr lang="en-ZA" dirty="0">
                <a:latin typeface="Arial" panose="020B0604020202020204" pitchFamily="34" charset="0"/>
                <a:cs typeface="Arial" panose="020B0604020202020204" pitchFamily="34" charset="0"/>
              </a:rPr>
              <a:t>Findings resonates with Sobantu, Muleya and Mmola (2025), Sobantu and Noyoo (2022), Adonis (2020)</a:t>
            </a:r>
          </a:p>
          <a:p>
            <a:pPr algn="just"/>
            <a:r>
              <a:rPr lang="en-ZA" dirty="0">
                <a:latin typeface="Arial" panose="020B0604020202020204" pitchFamily="34" charset="0"/>
                <a:cs typeface="Arial" panose="020B0604020202020204" pitchFamily="34" charset="0"/>
              </a:rPr>
              <a:t>Housing as a multiplier connector to services, bridging the micro-macro, and achieving a number of the SDGs. </a:t>
            </a:r>
          </a:p>
          <a:p>
            <a:pPr algn="just"/>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408631D-31B4-6D1B-DF4A-0B47FF986EF7}"/>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3123018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8597-FA55-7E74-B360-67119D6CD317}"/>
              </a:ext>
            </a:extLst>
          </p:cNvPr>
          <p:cNvSpPr>
            <a:spLocks noGrp="1"/>
          </p:cNvSpPr>
          <p:nvPr>
            <p:ph type="title"/>
          </p:nvPr>
        </p:nvSpPr>
        <p:spPr/>
        <p:txBody>
          <a:bodyPr/>
          <a:lstStyle/>
          <a:p>
            <a:pPr algn="ctr"/>
            <a:r>
              <a:rPr lang="en-ZA" b="1" dirty="0"/>
              <a:t>Recommendations</a:t>
            </a:r>
          </a:p>
        </p:txBody>
      </p:sp>
      <p:sp>
        <p:nvSpPr>
          <p:cNvPr id="3" name="Content Placeholder 2">
            <a:extLst>
              <a:ext uri="{FF2B5EF4-FFF2-40B4-BE49-F238E27FC236}">
                <a16:creationId xmlns:a16="http://schemas.microsoft.com/office/drawing/2014/main" id="{4BD9B484-2CE4-719E-CFC3-EBEB4152C9C8}"/>
              </a:ext>
            </a:extLst>
          </p:cNvPr>
          <p:cNvSpPr>
            <a:spLocks noGrp="1"/>
          </p:cNvSpPr>
          <p:nvPr>
            <p:ph idx="1"/>
          </p:nvPr>
        </p:nvSpPr>
        <p:spPr/>
        <p:txBody>
          <a:bodyPr>
            <a:normAutofit/>
          </a:bodyPr>
          <a:lstStyle/>
          <a:p>
            <a:pPr algn="just"/>
            <a:r>
              <a:rPr lang="en-ZA" dirty="0">
                <a:latin typeface="Arial" panose="020B0604020202020204" pitchFamily="34" charset="0"/>
                <a:cs typeface="Arial" panose="020B0604020202020204" pitchFamily="34" charset="0"/>
              </a:rPr>
              <a:t>More interest in housing by social workers for developmental social work</a:t>
            </a:r>
          </a:p>
          <a:p>
            <a:pPr algn="just"/>
            <a:r>
              <a:rPr lang="en-ZA" dirty="0">
                <a:latin typeface="Arial" panose="020B0604020202020204" pitchFamily="34" charset="0"/>
                <a:cs typeface="Arial" panose="020B0604020202020204" pitchFamily="34" charset="0"/>
              </a:rPr>
              <a:t>More social work research (clinical and community). </a:t>
            </a:r>
          </a:p>
          <a:p>
            <a:pPr algn="just"/>
            <a:r>
              <a:rPr lang="en-ZA" dirty="0">
                <a:latin typeface="Arial" panose="020B0604020202020204" pitchFamily="34" charset="0"/>
                <a:cs typeface="Arial" panose="020B0604020202020204" pitchFamily="34" charset="0"/>
              </a:rPr>
              <a:t>Advocacy and policy practice</a:t>
            </a:r>
          </a:p>
        </p:txBody>
      </p:sp>
      <p:pic>
        <p:nvPicPr>
          <p:cNvPr id="4" name="Picture 3">
            <a:extLst>
              <a:ext uri="{FF2B5EF4-FFF2-40B4-BE49-F238E27FC236}">
                <a16:creationId xmlns:a16="http://schemas.microsoft.com/office/drawing/2014/main" id="{E96C4F2B-ECDE-48CE-3C65-0FE1D78BBCFB}"/>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1742341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4">
            <a:extLst>
              <a:ext uri="{FF2B5EF4-FFF2-40B4-BE49-F238E27FC236}">
                <a16:creationId xmlns:a16="http://schemas.microsoft.com/office/drawing/2014/main" id="{6E57844F-EA40-2460-B8D4-83A2F7E1A46F}"/>
              </a:ext>
            </a:extLst>
          </p:cNvPr>
          <p:cNvGraphicFramePr>
            <a:graphicFrameLocks/>
          </p:cNvGraphicFramePr>
          <p:nvPr>
            <p:extLst>
              <p:ext uri="{D42A27DB-BD31-4B8C-83A1-F6EECF244321}">
                <p14:modId xmlns:p14="http://schemas.microsoft.com/office/powerpoint/2010/main" val="4069835287"/>
              </p:ext>
            </p:extLst>
          </p:nvPr>
        </p:nvGraphicFramePr>
        <p:xfrm>
          <a:off x="348344" y="1"/>
          <a:ext cx="4724400" cy="33419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BCCA8EEC-8DB2-9EBF-8DAF-7A9C8D1E02F1}"/>
              </a:ext>
            </a:extLst>
          </p:cNvPr>
          <p:cNvSpPr txBox="1"/>
          <p:nvPr/>
        </p:nvSpPr>
        <p:spPr>
          <a:xfrm>
            <a:off x="5638800" y="335143"/>
            <a:ext cx="6096000" cy="1477328"/>
          </a:xfrm>
          <a:prstGeom prst="rect">
            <a:avLst/>
          </a:prstGeom>
          <a:noFill/>
        </p:spPr>
        <p:txBody>
          <a:bodyPr wrap="square">
            <a:spAutoFit/>
          </a:bodyPr>
          <a:lstStyle/>
          <a:p>
            <a:pPr algn="ct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Housing as an activity</a:t>
            </a:r>
          </a:p>
          <a:p>
            <a:pPr algn="just"/>
            <a:r>
              <a:rPr lang="en-ZA"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It can also be understood as the total of activities that governments, individuals, and stakeholders in the society engage in to shelter the population (Hohman, 2013).</a:t>
            </a:r>
          </a:p>
          <a:p>
            <a:pPr algn="just"/>
            <a:r>
              <a:rPr lang="en-US" dirty="0">
                <a:latin typeface="Tahoma" panose="020B0604030504040204" pitchFamily="34" charset="0"/>
                <a:ea typeface="Tahoma" panose="020B0604030504040204" pitchFamily="34" charset="0"/>
                <a:cs typeface="Tahoma" panose="020B0604030504040204" pitchFamily="34" charset="0"/>
              </a:rPr>
              <a:t> </a:t>
            </a:r>
            <a:endParaRPr lang="en-ZA"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Diagram 4">
            <a:extLst>
              <a:ext uri="{FF2B5EF4-FFF2-40B4-BE49-F238E27FC236}">
                <a16:creationId xmlns:a16="http://schemas.microsoft.com/office/drawing/2014/main" id="{92B5CADE-46A9-DE6F-4F91-DB2260654592}"/>
              </a:ext>
            </a:extLst>
          </p:cNvPr>
          <p:cNvGraphicFramePr/>
          <p:nvPr>
            <p:extLst>
              <p:ext uri="{D42A27DB-BD31-4B8C-83A1-F6EECF244321}">
                <p14:modId xmlns:p14="http://schemas.microsoft.com/office/powerpoint/2010/main" val="2544983216"/>
              </p:ext>
            </p:extLst>
          </p:nvPr>
        </p:nvGraphicFramePr>
        <p:xfrm>
          <a:off x="6095998" y="1812471"/>
          <a:ext cx="3657601" cy="26331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Picture 5" descr="A pyramid of five colors&#10;&#10;Description automatically generated with medium confidence">
            <a:extLst>
              <a:ext uri="{FF2B5EF4-FFF2-40B4-BE49-F238E27FC236}">
                <a16:creationId xmlns:a16="http://schemas.microsoft.com/office/drawing/2014/main" id="{E0D82517-FCA2-B403-2704-6F47AC1808AE}"/>
              </a:ext>
            </a:extLst>
          </p:cNvPr>
          <p:cNvPicPr>
            <a:picLocks noChangeAspect="1"/>
          </p:cNvPicPr>
          <p:nvPr/>
        </p:nvPicPr>
        <p:blipFill>
          <a:blip r:embed="rId12"/>
          <a:stretch>
            <a:fillRect/>
          </a:stretch>
        </p:blipFill>
        <p:spPr>
          <a:xfrm>
            <a:off x="200025" y="3167743"/>
            <a:ext cx="4423581" cy="3559630"/>
          </a:xfrm>
          <a:prstGeom prst="rect">
            <a:avLst/>
          </a:prstGeom>
        </p:spPr>
      </p:pic>
      <p:sp>
        <p:nvSpPr>
          <p:cNvPr id="9" name="TextBox 8">
            <a:extLst>
              <a:ext uri="{FF2B5EF4-FFF2-40B4-BE49-F238E27FC236}">
                <a16:creationId xmlns:a16="http://schemas.microsoft.com/office/drawing/2014/main" id="{3AA3EF98-6058-4930-AECF-9CA77ABD96D5}"/>
              </a:ext>
            </a:extLst>
          </p:cNvPr>
          <p:cNvSpPr txBox="1"/>
          <p:nvPr/>
        </p:nvSpPr>
        <p:spPr>
          <a:xfrm>
            <a:off x="6030686" y="5359785"/>
            <a:ext cx="6096000" cy="362087"/>
          </a:xfrm>
          <a:prstGeom prst="rect">
            <a:avLst/>
          </a:prstGeom>
          <a:noFill/>
        </p:spPr>
        <p:txBody>
          <a:bodyPr wrap="square">
            <a:spAutoFit/>
          </a:bodyPr>
          <a:lstStyle/>
          <a:p>
            <a:pPr>
              <a:lnSpc>
                <a:spcPct val="107000"/>
              </a:lnSpc>
              <a:spcAft>
                <a:spcPts val="800"/>
              </a:spcAft>
              <a:buNone/>
            </a:pPr>
            <a:r>
              <a:rPr lang="en-US" b="1" kern="100" dirty="0">
                <a:latin typeface="Tahoma" panose="020B0604030504040204" pitchFamily="34" charset="0"/>
                <a:ea typeface="Tahoma" panose="020B0604030504040204" pitchFamily="34" charset="0"/>
                <a:cs typeface="Tahoma" panose="020B0604030504040204" pitchFamily="34" charset="0"/>
              </a:rPr>
              <a:t>Housing as a</a:t>
            </a:r>
            <a:r>
              <a:rPr lang="en-US" sz="1800" b="1" kern="100" dirty="0">
                <a:effectLst/>
                <a:latin typeface="Tahoma" panose="020B0604030504040204" pitchFamily="34" charset="0"/>
                <a:ea typeface="Tahoma" panose="020B0604030504040204" pitchFamily="34" charset="0"/>
                <a:cs typeface="Tahoma" panose="020B0604030504040204" pitchFamily="34" charset="0"/>
              </a:rPr>
              <a:t>n integral component of welfare </a:t>
            </a:r>
            <a:endParaRPr lang="en-ZA" sz="1800" b="1" kern="100" dirty="0">
              <a:effectLst/>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044664B1-E5B9-CA10-712A-A48F8436F9B9}"/>
              </a:ext>
            </a:extLst>
          </p:cNvPr>
          <p:cNvPicPr>
            <a:picLocks noChangeAspect="1"/>
          </p:cNvPicPr>
          <p:nvPr/>
        </p:nvPicPr>
        <p:blipFill>
          <a:blip r:embed="rId13"/>
          <a:stretch>
            <a:fillRect/>
          </a:stretch>
        </p:blipFill>
        <p:spPr>
          <a:xfrm>
            <a:off x="10915584" y="5721872"/>
            <a:ext cx="1276416" cy="1066855"/>
          </a:xfrm>
          <a:prstGeom prst="rect">
            <a:avLst/>
          </a:prstGeom>
        </p:spPr>
      </p:pic>
    </p:spTree>
    <p:extLst>
      <p:ext uri="{BB962C8B-B14F-4D97-AF65-F5344CB8AC3E}">
        <p14:creationId xmlns:p14="http://schemas.microsoft.com/office/powerpoint/2010/main" val="2930490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7B7F1-DBA8-E12E-F11E-C1508286FBD2}"/>
              </a:ext>
            </a:extLst>
          </p:cNvPr>
          <p:cNvSpPr>
            <a:spLocks noGrp="1"/>
          </p:cNvSpPr>
          <p:nvPr>
            <p:ph type="title"/>
          </p:nvPr>
        </p:nvSpPr>
        <p:spPr>
          <a:xfrm>
            <a:off x="800100" y="286603"/>
            <a:ext cx="10839450" cy="1450757"/>
          </a:xfrm>
        </p:spPr>
        <p:txBody>
          <a:bodyPr/>
          <a:lstStyle/>
          <a:p>
            <a:pPr algn="ct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Housing and the SDGs</a:t>
            </a:r>
            <a:endParaRPr lang="en-ZA"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269E566C-47F6-166F-EEE3-31613135323B}"/>
              </a:ext>
            </a:extLst>
          </p:cNvPr>
          <p:cNvSpPr>
            <a:spLocks noGrp="1"/>
          </p:cNvSpPr>
          <p:nvPr>
            <p:ph idx="1"/>
          </p:nvPr>
        </p:nvSpPr>
        <p:spPr>
          <a:xfrm>
            <a:off x="619125" y="1737360"/>
            <a:ext cx="11096625" cy="4592320"/>
          </a:xfrm>
        </p:spPr>
        <p:txBody>
          <a:bodyPr>
            <a:normAutofit/>
          </a:bodyPr>
          <a:lstStyle/>
          <a:p>
            <a:pPr marL="0" indent="0">
              <a:buNone/>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Housing is a critical driver for 13 out of 17 sustainable goals; leaving noone behind </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1: No poverty </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5: Gender Equality </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6: Clean water and sanitation</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7: Affordable and clean energy</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8: Decent work and economic growth</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10: Reduced inequalities </a:t>
            </a:r>
          </a:p>
          <a:p>
            <a:pPr>
              <a:buFont typeface="Wingdings" panose="05000000000000000000" pitchFamily="2" charset="2"/>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Goal 11: Sustainable cities and communities </a:t>
            </a:r>
          </a:p>
          <a:p>
            <a:pPr>
              <a:buFont typeface="Wingdings" panose="05000000000000000000" pitchFamily="2" charset="2"/>
              <a:buChar char="§"/>
            </a:pPr>
            <a:endParaRPr lang="en-ZA"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4A2EF033-DB75-4B65-3780-D65D809E90C8}"/>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82108629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0136-4407-7C9A-E547-3C9AE4C0C8D8}"/>
              </a:ext>
            </a:extLst>
          </p:cNvPr>
          <p:cNvSpPr>
            <a:spLocks noGrp="1"/>
          </p:cNvSpPr>
          <p:nvPr>
            <p:ph type="title"/>
          </p:nvPr>
        </p:nvSpPr>
        <p:spPr/>
        <p:txBody>
          <a:bodyPr/>
          <a:lstStyle/>
          <a:p>
            <a:pPr algn="ctr"/>
            <a:r>
              <a:rPr lang="en-ZA" b="1" dirty="0"/>
              <a:t>The right to adequate housing </a:t>
            </a:r>
          </a:p>
        </p:txBody>
      </p:sp>
      <p:sp>
        <p:nvSpPr>
          <p:cNvPr id="3" name="Content Placeholder 2">
            <a:extLst>
              <a:ext uri="{FF2B5EF4-FFF2-40B4-BE49-F238E27FC236}">
                <a16:creationId xmlns:a16="http://schemas.microsoft.com/office/drawing/2014/main" id="{E97522F7-C5C9-D666-36D4-EBAF014230DB}"/>
              </a:ext>
            </a:extLst>
          </p:cNvPr>
          <p:cNvSpPr>
            <a:spLocks noGrp="1"/>
          </p:cNvSpPr>
          <p:nvPr>
            <p:ph idx="1"/>
          </p:nvPr>
        </p:nvSpPr>
        <p:spPr>
          <a:xfrm>
            <a:off x="631371" y="1690688"/>
            <a:ext cx="10831286" cy="4802187"/>
          </a:xfrm>
        </p:spPr>
        <p:txBody>
          <a:bodyPr>
            <a:normAutofit/>
          </a:bodyPr>
          <a:lstStyle/>
          <a:p>
            <a:pPr algn="just"/>
            <a:r>
              <a:rPr lang="en-ZA" dirty="0">
                <a:latin typeface="Arial" panose="020B0604020202020204" pitchFamily="34" charset="0"/>
                <a:cs typeface="Arial" panose="020B0604020202020204" pitchFamily="34" charset="0"/>
              </a:rPr>
              <a:t>Definition of adequate housing; accessibility, integrated….</a:t>
            </a:r>
          </a:p>
          <a:p>
            <a:pPr algn="just"/>
            <a:r>
              <a:rPr lang="en-ZA" dirty="0">
                <a:latin typeface="Arial" panose="020B0604020202020204" pitchFamily="34" charset="0"/>
                <a:cs typeface="Arial" panose="020B0604020202020204" pitchFamily="34" charset="0"/>
              </a:rPr>
              <a:t>As enshrined in the International Bill of Rights </a:t>
            </a:r>
          </a:p>
          <a:p>
            <a:pPr algn="just"/>
            <a:r>
              <a:rPr lang="en-ZA" dirty="0">
                <a:latin typeface="Arial" panose="020B0604020202020204" pitchFamily="34" charset="0"/>
                <a:cs typeface="Arial" panose="020B0604020202020204" pitchFamily="34" charset="0"/>
              </a:rPr>
              <a:t>Section 26 of South Africa’s Constitution and its Bill of Rights</a:t>
            </a:r>
          </a:p>
          <a:p>
            <a:pPr algn="just"/>
            <a:r>
              <a:rPr lang="en-ZA" dirty="0">
                <a:latin typeface="Arial" panose="020B0604020202020204" pitchFamily="34" charset="0"/>
                <a:cs typeface="Arial" panose="020B0604020202020204" pitchFamily="34" charset="0"/>
              </a:rPr>
              <a:t>White Paper for Housing</a:t>
            </a:r>
          </a:p>
          <a:p>
            <a:pPr algn="just"/>
            <a:r>
              <a:rPr lang="en-ZA" dirty="0">
                <a:latin typeface="Arial" panose="020B0604020202020204" pitchFamily="34" charset="0"/>
                <a:cs typeface="Arial" panose="020B0604020202020204" pitchFamily="34" charset="0"/>
              </a:rPr>
              <a:t>Draft White Paper for Human Settlements (</a:t>
            </a:r>
            <a:r>
              <a:rPr lang="en-ZA" dirty="0" err="1">
                <a:latin typeface="Arial" panose="020B0604020202020204" pitchFamily="34" charset="0"/>
                <a:cs typeface="Arial" panose="020B0604020202020204" pitchFamily="34" charset="0"/>
              </a:rPr>
              <a:t>esp</a:t>
            </a:r>
            <a:r>
              <a:rPr lang="en-ZA" dirty="0">
                <a:latin typeface="Arial" panose="020B0604020202020204" pitchFamily="34" charset="0"/>
                <a:cs typeface="Arial" panose="020B0604020202020204" pitchFamily="34" charset="0"/>
              </a:rPr>
              <a:t> </a:t>
            </a:r>
            <a:r>
              <a:rPr lang="en-ZA" b="1" dirty="0">
                <a:latin typeface="Arial" panose="020B0604020202020204" pitchFamily="34" charset="0"/>
                <a:cs typeface="Arial" panose="020B0604020202020204" pitchFamily="34" charset="0"/>
              </a:rPr>
              <a:t>SDG 11</a:t>
            </a:r>
            <a:r>
              <a:rPr lang="en-ZA" dirty="0">
                <a:latin typeface="Arial" panose="020B0604020202020204" pitchFamily="34" charset="0"/>
                <a:cs typeface="Arial" panose="020B0604020202020204" pitchFamily="34" charset="0"/>
              </a:rPr>
              <a:t>)</a:t>
            </a:r>
          </a:p>
          <a:p>
            <a:pPr algn="just"/>
            <a:r>
              <a:rPr lang="en-ZA" dirty="0">
                <a:latin typeface="Arial" panose="020B0604020202020204" pitchFamily="34" charset="0"/>
                <a:cs typeface="Arial" panose="020B0604020202020204" pitchFamily="34" charset="0"/>
              </a:rPr>
              <a:t>All the above resonate with the view that ‘</a:t>
            </a:r>
            <a:r>
              <a:rPr lang="en-ZA" i="1" dirty="0">
                <a:latin typeface="Arial" panose="020B0604020202020204" pitchFamily="34" charset="0"/>
                <a:cs typeface="Arial" panose="020B0604020202020204" pitchFamily="34" charset="0"/>
              </a:rPr>
              <a:t>housing is a verb</a:t>
            </a:r>
            <a:r>
              <a:rPr lang="en-ZA" dirty="0">
                <a:latin typeface="Arial" panose="020B0604020202020204" pitchFamily="34" charset="0"/>
                <a:cs typeface="Arial" panose="020B0604020202020204" pitchFamily="34" charset="0"/>
              </a:rPr>
              <a:t>’ (Turner, 1978). </a:t>
            </a:r>
          </a:p>
          <a:p>
            <a:pPr algn="just"/>
            <a:r>
              <a:rPr lang="en-GB" dirty="0">
                <a:latin typeface="Arial" panose="020B0604020202020204" pitchFamily="34" charset="0"/>
                <a:cs typeface="Arial" panose="020B0604020202020204" pitchFamily="34" charset="0"/>
              </a:rPr>
              <a:t>This emphasises the dynamic and participatory nature of housing processes rather than viewing it solely as a static object or commodity (Cohen, 2015). </a:t>
            </a:r>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3503084-CE65-8E98-467B-7E74125ED29C}"/>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2130025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28E10-6743-4029-1F01-3BF2EFA0447E}"/>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Female-headed households and Wellbeing </a:t>
            </a:r>
          </a:p>
        </p:txBody>
      </p:sp>
      <p:sp>
        <p:nvSpPr>
          <p:cNvPr id="3" name="Content Placeholder 2">
            <a:extLst>
              <a:ext uri="{FF2B5EF4-FFF2-40B4-BE49-F238E27FC236}">
                <a16:creationId xmlns:a16="http://schemas.microsoft.com/office/drawing/2014/main" id="{BF665514-4625-C842-A84D-DEABB8E3BAAA}"/>
              </a:ext>
            </a:extLst>
          </p:cNvPr>
          <p:cNvSpPr>
            <a:spLocks noGrp="1"/>
          </p:cNvSpPr>
          <p:nvPr>
            <p:ph idx="1"/>
          </p:nvPr>
        </p:nvSpPr>
        <p:spPr>
          <a:xfrm>
            <a:off x="557213" y="1825625"/>
            <a:ext cx="11187112" cy="4956176"/>
          </a:xfrm>
        </p:spPr>
        <p:txBody>
          <a:bodyPr>
            <a:normAutofit fontScale="85000" lnSpcReduction="20000"/>
          </a:bodyPr>
          <a:lstStyle/>
          <a:p>
            <a:pPr algn="just"/>
            <a:r>
              <a:rPr lang="en-US" dirty="0">
                <a:latin typeface="Arial" panose="020B0604020202020204" pitchFamily="34" charset="0"/>
                <a:cs typeface="Arial" panose="020B0604020202020204" pitchFamily="34" charset="0"/>
              </a:rPr>
              <a:t>Literature indicates that there is a direct correlation between housing and wellbeing, and rape and other crimes against women and their children. FHHs and women of all categories are much safer and more secure in adequate housing than in some informal settlements or when homeless</a:t>
            </a:r>
          </a:p>
          <a:p>
            <a:pPr algn="just"/>
            <a:r>
              <a:rPr lang="en-ZA" dirty="0">
                <a:latin typeface="Arial" panose="020B0604020202020204" pitchFamily="34" charset="0"/>
                <a:cs typeface="Arial" panose="020B0604020202020204" pitchFamily="34" charset="0"/>
              </a:rPr>
              <a:t>Housing an important welfare item important for redistribution and extending access to other rights</a:t>
            </a:r>
          </a:p>
          <a:p>
            <a:pPr algn="just"/>
            <a:r>
              <a:rPr lang="en-GB" dirty="0">
                <a:latin typeface="Arial" panose="020B0604020202020204" pitchFamily="34" charset="0"/>
                <a:cs typeface="Arial" panose="020B0604020202020204" pitchFamily="34" charset="0"/>
              </a:rPr>
              <a:t>Gendered and racialised poverty. Domestic responsibilities further limit women's ability to pursue higher-paying employment, leading them to opt for fewer working hours or lower-paying jobs compatible with childcare</a:t>
            </a:r>
          </a:p>
          <a:p>
            <a:pPr algn="just"/>
            <a:r>
              <a:rPr lang="en-GB" dirty="0">
                <a:latin typeface="Arial" panose="020B0604020202020204" pitchFamily="34" charset="0"/>
                <a:cs typeface="Arial" panose="020B0604020202020204" pitchFamily="34" charset="0"/>
              </a:rPr>
              <a:t>Over 47% of South African women aged 15 to 64 are economically inactive, compared to 31% for men (Republic of South Africa, 2024). </a:t>
            </a:r>
          </a:p>
          <a:p>
            <a:pPr algn="just"/>
            <a:r>
              <a:rPr lang="en-GB" dirty="0">
                <a:latin typeface="Arial" panose="020B0604020202020204" pitchFamily="34" charset="0"/>
                <a:cs typeface="Arial" panose="020B0604020202020204" pitchFamily="34" charset="0"/>
              </a:rPr>
              <a:t>Their economic disadvantage perpetuates a cycle of poverty and impacting on their wellbeing.</a:t>
            </a:r>
          </a:p>
          <a:p>
            <a:pPr algn="just"/>
            <a:r>
              <a:rPr lang="en-GB" dirty="0">
                <a:latin typeface="Arial" panose="020B0604020202020204" pitchFamily="34" charset="0"/>
                <a:cs typeface="Arial" panose="020B0604020202020204" pitchFamily="34" charset="0"/>
              </a:rPr>
              <a:t>Moreover, in developing countries, FHHs demand recognition and attention as they lack access to productive gainful employment, markets, and even resources like land</a:t>
            </a:r>
          </a:p>
        </p:txBody>
      </p:sp>
      <p:pic>
        <p:nvPicPr>
          <p:cNvPr id="4" name="Picture 3">
            <a:extLst>
              <a:ext uri="{FF2B5EF4-FFF2-40B4-BE49-F238E27FC236}">
                <a16:creationId xmlns:a16="http://schemas.microsoft.com/office/drawing/2014/main" id="{0F70F4BD-4C11-6F40-0CCE-DF5EB5FAE952}"/>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1599626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57F4AB-5573-5020-B41C-6643DF8F64A1}"/>
              </a:ext>
            </a:extLst>
          </p:cNvPr>
          <p:cNvSpPr txBox="1"/>
          <p:nvPr/>
        </p:nvSpPr>
        <p:spPr>
          <a:xfrm>
            <a:off x="2405743" y="745982"/>
            <a:ext cx="7151914" cy="4893647"/>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Worth noting are the variations of FHHs, which include “older women … women with disabilities, women who are single parents, childless women, divorcees, and women who are not and never have been married” (</a:t>
            </a:r>
            <a:r>
              <a:rPr lang="en-US" sz="2400" dirty="0" err="1">
                <a:latin typeface="Arial" panose="020B0604020202020204" pitchFamily="34" charset="0"/>
                <a:cs typeface="Arial" panose="020B0604020202020204" pitchFamily="34" charset="0"/>
              </a:rPr>
              <a:t>Tually</a:t>
            </a:r>
            <a:r>
              <a:rPr lang="en-US" sz="2400" dirty="0">
                <a:latin typeface="Arial" panose="020B0604020202020204" pitchFamily="34" charset="0"/>
                <a:cs typeface="Arial" panose="020B0604020202020204" pitchFamily="34" charset="0"/>
              </a:rPr>
              <a:t> 2011, 38). Many others are widows who find themselves homeless with their children after the death of their husbands (Adonis 2020; </a:t>
            </a:r>
            <a:r>
              <a:rPr lang="en-US" sz="2400" dirty="0" err="1">
                <a:latin typeface="Arial" panose="020B0604020202020204" pitchFamily="34" charset="0"/>
                <a:cs typeface="Arial" panose="020B0604020202020204" pitchFamily="34" charset="0"/>
              </a:rPr>
              <a:t>Zaroba</a:t>
            </a:r>
            <a:r>
              <a:rPr lang="en-US" sz="2400" dirty="0">
                <a:latin typeface="Arial" panose="020B0604020202020204" pitchFamily="34" charset="0"/>
                <a:cs typeface="Arial" panose="020B0604020202020204" pitchFamily="34" charset="0"/>
              </a:rPr>
              <a:t> 2016). As heads of families (households) who are </a:t>
            </a:r>
            <a:r>
              <a:rPr lang="en-US" sz="2400" dirty="0" err="1">
                <a:latin typeface="Arial" panose="020B0604020202020204" pitchFamily="34" charset="0"/>
                <a:cs typeface="Arial" panose="020B0604020202020204" pitchFamily="34" charset="0"/>
              </a:rPr>
              <a:t>recognised</a:t>
            </a:r>
            <a:r>
              <a:rPr lang="en-US" sz="2400" dirty="0">
                <a:latin typeface="Arial" panose="020B0604020202020204" pitchFamily="34" charset="0"/>
                <a:cs typeface="Arial" panose="020B0604020202020204" pitchFamily="34" charset="0"/>
              </a:rPr>
              <a:t> by their dependents, they assume de facto breadwinner roles in addition to presiding over key decisions associated with taking care of their families (Sobantu, Muleya &amp; Mmola, 2025, p. 2)</a:t>
            </a:r>
            <a:endParaRPr lang="en-ZA" sz="24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79FC811-A1E6-BEEC-15B5-07C1F9121111}"/>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1956062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6F0F-BBBF-0FC0-DF36-F11F64A01888}"/>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The theoretical frameworks</a:t>
            </a:r>
          </a:p>
        </p:txBody>
      </p:sp>
      <p:sp>
        <p:nvSpPr>
          <p:cNvPr id="3" name="Content Placeholder 2">
            <a:extLst>
              <a:ext uri="{FF2B5EF4-FFF2-40B4-BE49-F238E27FC236}">
                <a16:creationId xmlns:a16="http://schemas.microsoft.com/office/drawing/2014/main" id="{3EC2EDDA-5514-E43E-918A-34BEF437410D}"/>
              </a:ext>
            </a:extLst>
          </p:cNvPr>
          <p:cNvSpPr>
            <a:spLocks noGrp="1"/>
          </p:cNvSpPr>
          <p:nvPr>
            <p:ph idx="1"/>
          </p:nvPr>
        </p:nvSpPr>
        <p:spPr>
          <a:xfrm>
            <a:off x="838200" y="1690688"/>
            <a:ext cx="10515600" cy="4802187"/>
          </a:xfrm>
        </p:spPr>
        <p:txBody>
          <a:bodyPr>
            <a:normAutofit fontScale="92500" lnSpcReduction="10000"/>
          </a:bodyPr>
          <a:lstStyle/>
          <a:p>
            <a:pPr algn="just"/>
            <a:r>
              <a:rPr lang="en-GB" dirty="0">
                <a:latin typeface="Arial" panose="020B0604020202020204" pitchFamily="34" charset="0"/>
                <a:cs typeface="Arial" panose="020B0604020202020204" pitchFamily="34" charset="0"/>
              </a:rPr>
              <a:t>Social exclusion as the main theoretical framework. </a:t>
            </a:r>
          </a:p>
          <a:p>
            <a:pPr algn="just"/>
            <a:r>
              <a:rPr lang="en-GB" dirty="0">
                <a:latin typeface="Arial" panose="020B0604020202020204" pitchFamily="34" charset="0"/>
                <a:cs typeface="Arial" panose="020B0604020202020204" pitchFamily="34" charset="0"/>
              </a:rPr>
              <a:t>It provided a framework to understand the way these women are systematically marginalised, economically, socially, and culturally, due to the enduring apartheid legacy and ongoing socio-economic disparities. </a:t>
            </a:r>
          </a:p>
          <a:p>
            <a:pPr algn="just"/>
            <a:r>
              <a:rPr lang="en-GB" dirty="0">
                <a:latin typeface="Arial" panose="020B0604020202020204" pitchFamily="34" charset="0"/>
                <a:cs typeface="Arial" panose="020B0604020202020204" pitchFamily="34" charset="0"/>
              </a:rPr>
              <a:t>This theoretical lens assisted in highlighting how such exclusion impacts their housing experiences and overall well-being, with supporting insight provided by studies such as that done by Sobantu (2021). </a:t>
            </a:r>
          </a:p>
          <a:p>
            <a:pPr algn="just"/>
            <a:r>
              <a:rPr lang="en-GB" dirty="0">
                <a:latin typeface="Arial" panose="020B0604020202020204" pitchFamily="34" charset="0"/>
                <a:cs typeface="Arial" panose="020B0604020202020204" pitchFamily="34" charset="0"/>
              </a:rPr>
              <a:t>The social development theory framework which views housing not just as a need, but as a right that is integral to fostering economic and social integration of women and FHHs, achieving SDGs 1, 5, 8, 10 &amp; 11). </a:t>
            </a:r>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52AEF504-2F82-0261-3F28-5F0997D189E2}"/>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1173265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57AA8-BED6-AF72-6D60-4FE0CB75A666}"/>
              </a:ext>
            </a:extLst>
          </p:cNvPr>
          <p:cNvSpPr>
            <a:spLocks noGrp="1"/>
          </p:cNvSpPr>
          <p:nvPr>
            <p:ph type="title"/>
          </p:nvPr>
        </p:nvSpPr>
        <p:spPr/>
        <p:txBody>
          <a:bodyPr/>
          <a:lstStyle/>
          <a:p>
            <a:pPr algn="ctr"/>
            <a:r>
              <a:rPr lang="en-ZA" b="1" dirty="0">
                <a:latin typeface="Arial" panose="020B0604020202020204" pitchFamily="34" charset="0"/>
                <a:cs typeface="Arial" panose="020B0604020202020204" pitchFamily="34" charset="0"/>
              </a:rPr>
              <a:t>The aim of the study </a:t>
            </a:r>
          </a:p>
        </p:txBody>
      </p:sp>
      <p:sp>
        <p:nvSpPr>
          <p:cNvPr id="3" name="Content Placeholder 2">
            <a:extLst>
              <a:ext uri="{FF2B5EF4-FFF2-40B4-BE49-F238E27FC236}">
                <a16:creationId xmlns:a16="http://schemas.microsoft.com/office/drawing/2014/main" id="{F99EBA74-7AC0-9998-76AD-082584B51831}"/>
              </a:ext>
            </a:extLst>
          </p:cNvPr>
          <p:cNvSpPr>
            <a:spLocks noGrp="1"/>
          </p:cNvSpPr>
          <p:nvPr>
            <p:ph idx="1"/>
          </p:nvPr>
        </p:nvSpPr>
        <p:spPr>
          <a:xfrm>
            <a:off x="838200" y="1690688"/>
            <a:ext cx="10515600" cy="4579483"/>
          </a:xfrm>
        </p:spPr>
        <p:txBody>
          <a:bodyPr/>
          <a:lstStyle/>
          <a:p>
            <a:pPr algn="just"/>
            <a:r>
              <a:rPr lang="en-GB" dirty="0">
                <a:latin typeface="Arial" panose="020B0604020202020204" pitchFamily="34" charset="0"/>
                <a:cs typeface="Arial" panose="020B0604020202020204" pitchFamily="34" charset="0"/>
              </a:rPr>
              <a:t>The study aimed to explore the housing experiences and subjective well-being of black FHHs in </a:t>
            </a:r>
            <a:r>
              <a:rPr lang="en-GB" dirty="0" err="1">
                <a:latin typeface="Arial" panose="020B0604020202020204" pitchFamily="34" charset="0"/>
                <a:cs typeface="Arial" panose="020B0604020202020204" pitchFamily="34" charset="0"/>
              </a:rPr>
              <a:t>Katlehong</a:t>
            </a:r>
            <a:r>
              <a:rPr lang="en-GB" dirty="0">
                <a:latin typeface="Arial" panose="020B0604020202020204" pitchFamily="34" charset="0"/>
                <a:cs typeface="Arial" panose="020B0604020202020204" pitchFamily="34" charset="0"/>
              </a:rPr>
              <a:t> township of Johannesburg, SA. The study was informed by the following objectives:</a:t>
            </a:r>
            <a:endParaRPr lang="en-ZA" dirty="0">
              <a:latin typeface="Arial" panose="020B0604020202020204" pitchFamily="34" charset="0"/>
              <a:cs typeface="Arial" panose="020B0604020202020204" pitchFamily="34" charset="0"/>
            </a:endParaRPr>
          </a:p>
          <a:p>
            <a:pPr lvl="1" algn="just"/>
            <a:r>
              <a:rPr lang="en-GB" dirty="0">
                <a:latin typeface="Arial" panose="020B0604020202020204" pitchFamily="34" charset="0"/>
                <a:cs typeface="Arial" panose="020B0604020202020204" pitchFamily="34" charset="0"/>
              </a:rPr>
              <a:t>To explore black FHHs’ understanding of housing.</a:t>
            </a:r>
            <a:endParaRPr lang="en-ZA" dirty="0">
              <a:latin typeface="Arial" panose="020B0604020202020204" pitchFamily="34" charset="0"/>
              <a:cs typeface="Arial" panose="020B0604020202020204" pitchFamily="34" charset="0"/>
            </a:endParaRPr>
          </a:p>
          <a:p>
            <a:pPr lvl="1" algn="just"/>
            <a:r>
              <a:rPr lang="en-GB" dirty="0">
                <a:latin typeface="Arial" panose="020B0604020202020204" pitchFamily="34" charset="0"/>
                <a:cs typeface="Arial" panose="020B0604020202020204" pitchFamily="34" charset="0"/>
              </a:rPr>
              <a:t>To explore the participants' physical, emotional, psychological, social, economic, and cultural well-being concerning their housing situation.</a:t>
            </a:r>
            <a:endParaRPr lang="en-ZA" dirty="0">
              <a:latin typeface="Arial" panose="020B0604020202020204" pitchFamily="34" charset="0"/>
              <a:cs typeface="Arial" panose="020B0604020202020204" pitchFamily="34" charset="0"/>
            </a:endParaRPr>
          </a:p>
          <a:p>
            <a:pPr lvl="1" algn="just"/>
            <a:r>
              <a:rPr lang="en-GB" dirty="0">
                <a:latin typeface="Arial" panose="020B0604020202020204" pitchFamily="34" charset="0"/>
                <a:cs typeface="Arial" panose="020B0604020202020204" pitchFamily="34" charset="0"/>
              </a:rPr>
              <a:t>To generate recommendations for policy practice regarding housing.</a:t>
            </a:r>
            <a:endParaRPr lang="en-Z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E236A8D-40EA-D2C9-1CF7-5AF3CEC3EE20}"/>
              </a:ext>
            </a:extLst>
          </p:cNvPr>
          <p:cNvPicPr>
            <a:picLocks noChangeAspect="1"/>
          </p:cNvPicPr>
          <p:nvPr/>
        </p:nvPicPr>
        <p:blipFill>
          <a:blip r:embed="rId2"/>
          <a:stretch>
            <a:fillRect/>
          </a:stretch>
        </p:blipFill>
        <p:spPr>
          <a:xfrm>
            <a:off x="0" y="0"/>
            <a:ext cx="1276416" cy="1066855"/>
          </a:xfrm>
          <a:prstGeom prst="rect">
            <a:avLst/>
          </a:prstGeom>
        </p:spPr>
      </p:pic>
    </p:spTree>
    <p:extLst>
      <p:ext uri="{BB962C8B-B14F-4D97-AF65-F5344CB8AC3E}">
        <p14:creationId xmlns:p14="http://schemas.microsoft.com/office/powerpoint/2010/main" val="3835866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981</TotalTime>
  <Words>2292</Words>
  <Application>Microsoft Office PowerPoint</Application>
  <PresentationFormat>Widescreen</PresentationFormat>
  <Paragraphs>207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Aptos Display</vt:lpstr>
      <vt:lpstr>Arial</vt:lpstr>
      <vt:lpstr>Tahoma</vt:lpstr>
      <vt:lpstr>Wingdings</vt:lpstr>
      <vt:lpstr>Office Theme</vt:lpstr>
      <vt:lpstr>The Intersection of Housing, Wellbeing and Black Female-headed Households in Katlehong Township, Johannesburg: Any Relevance for the Sustainable Goals? </vt:lpstr>
      <vt:lpstr>Introduction</vt:lpstr>
      <vt:lpstr>PowerPoint Presentation</vt:lpstr>
      <vt:lpstr>Housing and the SDGs</vt:lpstr>
      <vt:lpstr>The right to adequate housing </vt:lpstr>
      <vt:lpstr>Female-headed households and Wellbeing </vt:lpstr>
      <vt:lpstr>PowerPoint Presentation</vt:lpstr>
      <vt:lpstr>The theoretical frameworks</vt:lpstr>
      <vt:lpstr>The aim of the study </vt:lpstr>
      <vt:lpstr>Methodology</vt:lpstr>
      <vt:lpstr>PowerPoint Presentation</vt:lpstr>
      <vt:lpstr>PowerPoint Presentation</vt:lpstr>
      <vt:lpstr>As a physical structure and shelter</vt:lpstr>
      <vt:lpstr>As a socio-economic project </vt:lpstr>
      <vt:lpstr>Physical wellbeing</vt:lpstr>
      <vt:lpstr>Psychoemotional wellbeing</vt:lpstr>
      <vt:lpstr>Social wellbeing </vt:lpstr>
      <vt:lpstr>Economic wellbeing</vt:lpstr>
      <vt:lpstr>Cultural and spiritual wellbeing</vt:lpstr>
      <vt:lpstr>Conclusion</vt:lpstr>
      <vt:lpstr>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Sobantu, Mziwandile</dc:creator>
  <cp:lastModifiedBy>Sobantu, Mziwandile</cp:lastModifiedBy>
  <cp:revision>3</cp:revision>
  <dcterms:created xsi:type="dcterms:W3CDTF">2025-09-11T08:14:35Z</dcterms:created>
  <dcterms:modified xsi:type="dcterms:W3CDTF">2025-09-12T03:17:40Z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31be4-bb77-46d3-b866-62153466896a_Enabled">
    <vt:lpwstr>true</vt:lpwstr>
  </property>
  <property fmtid="{D5CDD505-2E9C-101B-9397-08002B2CF9AE}" pid="3" name="MSIP_Label_b0d31be4-bb77-46d3-b866-62153466896a_SetDate">
    <vt:lpwstr>2025-09-11T08:19:08Z</vt:lpwstr>
  </property>
  <property fmtid="{D5CDD505-2E9C-101B-9397-08002B2CF9AE}" pid="4" name="MSIP_Label_b0d31be4-bb77-46d3-b866-62153466896a_Method">
    <vt:lpwstr>Standard</vt:lpwstr>
  </property>
  <property fmtid="{D5CDD505-2E9C-101B-9397-08002B2CF9AE}" pid="5" name="MSIP_Label_b0d31be4-bb77-46d3-b866-62153466896a_Name">
    <vt:lpwstr>Public</vt:lpwstr>
  </property>
  <property fmtid="{D5CDD505-2E9C-101B-9397-08002B2CF9AE}" pid="6" name="MSIP_Label_b0d31be4-bb77-46d3-b866-62153466896a_SiteId">
    <vt:lpwstr>fa785acd-36ef-41bc-8a94-89841327e045</vt:lpwstr>
  </property>
  <property fmtid="{D5CDD505-2E9C-101B-9397-08002B2CF9AE}" pid="7" name="MSIP_Label_b0d31be4-bb77-46d3-b866-62153466896a_ActionId">
    <vt:lpwstr>d752315a-30e5-4bfe-bf9f-255cdb9603b5</vt:lpwstr>
  </property>
  <property fmtid="{D5CDD505-2E9C-101B-9397-08002B2CF9AE}" pid="8" name="MSIP_Label_b0d31be4-bb77-46d3-b866-62153466896a_ContentBits">
    <vt:lpwstr>0</vt:lpwstr>
  </property>
  <property fmtid="{D5CDD505-2E9C-101B-9397-08002B2CF9AE}" pid="9" name="MSIP_Label_b0d31be4-bb77-46d3-b866-62153466896a_Tag">
    <vt:lpwstr>10, 3, 0, 1</vt:lpwstr>
  </property>
</Properties>
</file>