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1"/>
  </p:notesMasterIdLst>
  <p:sldIdLst>
    <p:sldId id="257" r:id="rId6"/>
    <p:sldId id="258" r:id="rId7"/>
    <p:sldId id="260" r:id="rId8"/>
    <p:sldId id="294" r:id="rId9"/>
    <p:sldId id="288" r:id="rId10"/>
    <p:sldId id="300" r:id="rId11"/>
    <p:sldId id="292" r:id="rId12"/>
    <p:sldId id="295" r:id="rId13"/>
    <p:sldId id="296" r:id="rId14"/>
    <p:sldId id="299" r:id="rId15"/>
    <p:sldId id="297" r:id="rId16"/>
    <p:sldId id="302" r:id="rId17"/>
    <p:sldId id="303" r:id="rId18"/>
    <p:sldId id="268" r:id="rId19"/>
    <p:sldId id="291" r:id="rId2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monde Matilda Mbhele" initials="NMM" lastIdx="1" clrIdx="0">
    <p:extLst>
      <p:ext uri="{19B8F6BF-5375-455C-9EA6-DF929625EA0E}">
        <p15:presenceInfo xmlns:p15="http://schemas.microsoft.com/office/powerpoint/2012/main" userId="S::MbheleN8@ukzn.ac.za::47ca0fb5-84f6-4494-b9b3-2675801e73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B23"/>
    <a:srgbClr val="FF0002"/>
    <a:srgbClr val="ED1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71ABB-F430-0A51-A790-D3A073503632}" v="288" dt="2024-11-06T11:19:29.161"/>
    <p1510:client id="{13793915-2DAE-EA38-513F-0DE51B8ECE8E}" v="712" dt="2024-11-05T22:42:56.595"/>
    <p1510:client id="{322E957E-D065-5071-5C7F-2FA17B88BBEE}" v="625" dt="2024-11-06T10:11:22.857"/>
    <p1510:client id="{34EE7DC7-0E42-89D0-4463-941E004CAF7A}" v="1468" dt="2024-11-06T10:07:50.236"/>
    <p1510:client id="{5394F5FA-1692-A406-053B-C3E4D97BB8FB}" v="3" dt="2024-11-06T05:23:21.258"/>
    <p1510:client id="{68F2E88B-3BB7-FD48-A380-AC5487351658}" v="222" dt="2024-11-06T05:34:08.216"/>
    <p1510:client id="{BADA58DB-1519-5A82-7248-4BFB75AE2B78}" v="310" dt="2024-11-06T12:11:21.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77" autoAdjust="0"/>
  </p:normalViewPr>
  <p:slideViewPr>
    <p:cSldViewPr snapToGrid="0">
      <p:cViewPr varScale="1">
        <p:scale>
          <a:sx n="57" d="100"/>
          <a:sy n="57" d="100"/>
        </p:scale>
        <p:origin x="17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39BE4-87E0-421F-AB79-9CB0C57B704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AF723E5D-54CA-470A-A577-6784EA57EF32}">
      <dgm:prSet phldrT="[Text]" custT="1"/>
      <dgm:spPr>
        <a:xfrm>
          <a:off x="2349448" y="1682"/>
          <a:ext cx="966890" cy="966890"/>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700">
              <a:solidFill>
                <a:sysClr val="window" lastClr="FFFFFF"/>
              </a:solidFill>
              <a:latin typeface="Aptos" panose="02110004020202020204"/>
              <a:ea typeface="+mn-ea"/>
              <a:cs typeface="+mn-cs"/>
            </a:rPr>
            <a:t>1. Maintaining Client Safety</a:t>
          </a:r>
        </a:p>
      </dgm:t>
    </dgm:pt>
    <dgm:pt modelId="{FA3D54B6-F517-4AE9-A4C8-DF6249FB9DC5}" type="parTrans" cxnId="{D2BFAC09-A93E-4D0C-BCD7-33C149B1CE3E}">
      <dgm:prSet/>
      <dgm:spPr/>
      <dgm:t>
        <a:bodyPr/>
        <a:lstStyle/>
        <a:p>
          <a:endParaRPr lang="en-ZA"/>
        </a:p>
      </dgm:t>
    </dgm:pt>
    <dgm:pt modelId="{2E065297-1F61-46C6-9E83-EB8A5039BB94}" type="sibTrans" cxnId="{D2BFAC09-A93E-4D0C-BCD7-33C149B1CE3E}">
      <dgm:prSet/>
      <dgm:spPr>
        <a:xfrm rot="1542857">
          <a:off x="3351781" y="633678"/>
          <a:ext cx="256782" cy="326325"/>
        </a:xfrm>
        <a:prstGeom prst="rightArrow">
          <a:avLst>
            <a:gd name="adj1" fmla="val 60000"/>
            <a:gd name="adj2" fmla="val 50000"/>
          </a:avLst>
        </a:prstGeom>
        <a:solidFill>
          <a:srgbClr val="156082">
            <a:tint val="60000"/>
            <a:hueOff val="0"/>
            <a:satOff val="0"/>
            <a:lumOff val="0"/>
            <a:alphaOff val="0"/>
          </a:srgbClr>
        </a:solidFill>
        <a:ln>
          <a:noFill/>
        </a:ln>
        <a:effectLst/>
      </dgm:spPr>
      <dgm:t>
        <a:bodyPr/>
        <a:lstStyle/>
        <a:p>
          <a:pPr>
            <a:buNone/>
          </a:pPr>
          <a:endParaRPr lang="en-ZA">
            <a:solidFill>
              <a:sysClr val="window" lastClr="FFFFFF"/>
            </a:solidFill>
            <a:latin typeface="Aptos" panose="02110004020202020204"/>
            <a:ea typeface="+mn-ea"/>
            <a:cs typeface="+mn-cs"/>
          </a:endParaRPr>
        </a:p>
      </dgm:t>
    </dgm:pt>
    <dgm:pt modelId="{B5B951CA-B612-443B-9694-242BE5147F0A}">
      <dgm:prSet phldrT="[Text]" custT="1"/>
      <dgm:spPr>
        <a:xfrm>
          <a:off x="3075141" y="3181151"/>
          <a:ext cx="966890" cy="966890"/>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700" dirty="0">
              <a:solidFill>
                <a:sysClr val="window" lastClr="FFFFFF"/>
              </a:solidFill>
              <a:latin typeface="Aptos" panose="02110004020202020204"/>
              <a:ea typeface="+mn-ea"/>
              <a:cs typeface="+mn-cs"/>
            </a:rPr>
            <a:t>4.</a:t>
          </a:r>
        </a:p>
        <a:p>
          <a:pPr>
            <a:buNone/>
          </a:pPr>
          <a:r>
            <a:rPr lang="en-ZA" sz="700" dirty="0">
              <a:solidFill>
                <a:sysClr val="window" lastClr="FFFFFF"/>
              </a:solidFill>
              <a:latin typeface="Aptos" panose="02110004020202020204"/>
              <a:ea typeface="+mn-ea"/>
              <a:cs typeface="+mn-cs"/>
            </a:rPr>
            <a:t>Empowerment. Voice and Choice   </a:t>
          </a:r>
        </a:p>
      </dgm:t>
    </dgm:pt>
    <dgm:pt modelId="{A97783C3-2B81-42CA-8894-3FF7DCD22247}" type="parTrans" cxnId="{59D9F449-009C-426B-A685-B7562FBA0C4D}">
      <dgm:prSet/>
      <dgm:spPr/>
      <dgm:t>
        <a:bodyPr/>
        <a:lstStyle/>
        <a:p>
          <a:endParaRPr lang="en-ZA"/>
        </a:p>
      </dgm:t>
    </dgm:pt>
    <dgm:pt modelId="{1889D62A-3677-4808-A163-A781B9102D60}" type="sibTrans" cxnId="{59D9F449-009C-426B-A685-B7562FBA0C4D}">
      <dgm:prSet/>
      <dgm:spPr>
        <a:xfrm rot="10800000">
          <a:off x="2711769" y="3501434"/>
          <a:ext cx="256782" cy="326325"/>
        </a:xfrm>
        <a:prstGeom prst="rightArrow">
          <a:avLst>
            <a:gd name="adj1" fmla="val 60000"/>
            <a:gd name="adj2" fmla="val 50000"/>
          </a:avLst>
        </a:prstGeom>
        <a:solidFill>
          <a:srgbClr val="156082">
            <a:tint val="60000"/>
            <a:hueOff val="0"/>
            <a:satOff val="0"/>
            <a:lumOff val="0"/>
            <a:alphaOff val="0"/>
          </a:srgbClr>
        </a:solidFill>
        <a:ln>
          <a:noFill/>
        </a:ln>
        <a:effectLst/>
      </dgm:spPr>
      <dgm:t>
        <a:bodyPr/>
        <a:lstStyle/>
        <a:p>
          <a:pPr>
            <a:buNone/>
          </a:pPr>
          <a:endParaRPr lang="en-ZA">
            <a:solidFill>
              <a:sysClr val="window" lastClr="FFFFFF"/>
            </a:solidFill>
            <a:latin typeface="Aptos" panose="02110004020202020204"/>
            <a:ea typeface="+mn-ea"/>
            <a:cs typeface="+mn-cs"/>
          </a:endParaRPr>
        </a:p>
      </dgm:t>
    </dgm:pt>
    <dgm:pt modelId="{6EA11A12-4E23-481B-B8B7-5B4135EFBCE3}">
      <dgm:prSet phldrT="[Text]" custT="1"/>
      <dgm:spPr>
        <a:xfrm>
          <a:off x="1623754" y="3181151"/>
          <a:ext cx="966890" cy="966890"/>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700" dirty="0">
              <a:solidFill>
                <a:sysClr val="window" lastClr="FFFFFF"/>
              </a:solidFill>
              <a:latin typeface="Aptos" panose="02110004020202020204"/>
              <a:ea typeface="+mn-ea"/>
              <a:cs typeface="+mn-cs"/>
            </a:rPr>
            <a:t>5. Collaboration</a:t>
          </a:r>
        </a:p>
      </dgm:t>
    </dgm:pt>
    <dgm:pt modelId="{EF6AE1F4-4AF7-4F43-B499-6492A3FC3499}" type="parTrans" cxnId="{A9A8DF8D-E0D0-4271-BA34-EE3214589719}">
      <dgm:prSet/>
      <dgm:spPr/>
      <dgm:t>
        <a:bodyPr/>
        <a:lstStyle/>
        <a:p>
          <a:endParaRPr lang="en-ZA"/>
        </a:p>
      </dgm:t>
    </dgm:pt>
    <dgm:pt modelId="{C8F177FC-A026-47F1-8FA6-7DED62ED42DC}" type="sibTrans" cxnId="{A9A8DF8D-E0D0-4271-BA34-EE3214589719}">
      <dgm:prSet/>
      <dgm:spPr>
        <a:xfrm rot="13885714">
          <a:off x="1530877" y="2939746"/>
          <a:ext cx="256782" cy="326325"/>
        </a:xfrm>
        <a:prstGeom prst="rightArrow">
          <a:avLst>
            <a:gd name="adj1" fmla="val 60000"/>
            <a:gd name="adj2" fmla="val 50000"/>
          </a:avLst>
        </a:prstGeom>
        <a:solidFill>
          <a:srgbClr val="156082">
            <a:tint val="60000"/>
            <a:hueOff val="0"/>
            <a:satOff val="0"/>
            <a:lumOff val="0"/>
            <a:alphaOff val="0"/>
          </a:srgbClr>
        </a:solidFill>
        <a:ln>
          <a:noFill/>
        </a:ln>
        <a:effectLst/>
      </dgm:spPr>
      <dgm:t>
        <a:bodyPr/>
        <a:lstStyle/>
        <a:p>
          <a:pPr>
            <a:buNone/>
          </a:pPr>
          <a:endParaRPr lang="en-ZA">
            <a:solidFill>
              <a:sysClr val="window" lastClr="FFFFFF"/>
            </a:solidFill>
            <a:latin typeface="Aptos" panose="02110004020202020204"/>
            <a:ea typeface="+mn-ea"/>
            <a:cs typeface="+mn-cs"/>
          </a:endParaRPr>
        </a:p>
      </dgm:t>
    </dgm:pt>
    <dgm:pt modelId="{77574EBC-67DA-4E1B-B8F7-E27486243F06}">
      <dgm:prSet phldrT="[Text]" custT="1"/>
      <dgm:spPr>
        <a:xfrm>
          <a:off x="718830" y="2046412"/>
          <a:ext cx="966890" cy="966890"/>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700" dirty="0">
              <a:solidFill>
                <a:sysClr val="window" lastClr="FFFFFF"/>
              </a:solidFill>
              <a:latin typeface="Aptos" panose="02110004020202020204"/>
              <a:ea typeface="+mn-ea"/>
              <a:cs typeface="+mn-cs"/>
            </a:rPr>
            <a:t>6. </a:t>
          </a:r>
        </a:p>
        <a:p>
          <a:pPr>
            <a:buNone/>
          </a:pPr>
          <a:r>
            <a:rPr lang="en-ZA" sz="700" dirty="0">
              <a:solidFill>
                <a:sysClr val="window" lastClr="FFFFFF"/>
              </a:solidFill>
              <a:latin typeface="Aptos" panose="02110004020202020204"/>
              <a:ea typeface="+mn-ea"/>
              <a:cs typeface="+mn-cs"/>
            </a:rPr>
            <a:t>Identity, culture and </a:t>
          </a:r>
          <a:r>
            <a:rPr lang="en-ZA" sz="800" dirty="0">
              <a:solidFill>
                <a:sysClr val="window" lastClr="FFFFFF"/>
              </a:solidFill>
              <a:latin typeface="Aptos" panose="02110004020202020204"/>
              <a:ea typeface="+mn-ea"/>
              <a:cs typeface="+mn-cs"/>
            </a:rPr>
            <a:t>context</a:t>
          </a:r>
          <a:endParaRPr lang="en-ZA" sz="700" dirty="0">
            <a:solidFill>
              <a:sysClr val="window" lastClr="FFFFFF"/>
            </a:solidFill>
            <a:latin typeface="Aptos" panose="02110004020202020204"/>
            <a:ea typeface="+mn-ea"/>
            <a:cs typeface="+mn-cs"/>
          </a:endParaRPr>
        </a:p>
      </dgm:t>
    </dgm:pt>
    <dgm:pt modelId="{D03DE493-461A-4760-8B7D-DC3F51867C95}" type="parTrans" cxnId="{17CB397F-6099-44EF-9AB2-64745B5631B0}">
      <dgm:prSet/>
      <dgm:spPr/>
      <dgm:t>
        <a:bodyPr/>
        <a:lstStyle/>
        <a:p>
          <a:endParaRPr lang="en-ZA"/>
        </a:p>
      </dgm:t>
    </dgm:pt>
    <dgm:pt modelId="{1B35E2A6-464E-4D62-876A-C16D9F2D1047}" type="sibTrans" cxnId="{17CB397F-6099-44EF-9AB2-64745B5631B0}">
      <dgm:prSet/>
      <dgm:spPr>
        <a:xfrm rot="16971429">
          <a:off x="1233749" y="1666281"/>
          <a:ext cx="256782" cy="326325"/>
        </a:xfrm>
        <a:prstGeom prst="rightArrow">
          <a:avLst>
            <a:gd name="adj1" fmla="val 60000"/>
            <a:gd name="adj2" fmla="val 50000"/>
          </a:avLst>
        </a:prstGeom>
        <a:solidFill>
          <a:srgbClr val="156082">
            <a:tint val="60000"/>
            <a:hueOff val="0"/>
            <a:satOff val="0"/>
            <a:lumOff val="0"/>
            <a:alphaOff val="0"/>
          </a:srgbClr>
        </a:solidFill>
        <a:ln>
          <a:noFill/>
        </a:ln>
        <a:effectLst/>
      </dgm:spPr>
      <dgm:t>
        <a:bodyPr/>
        <a:lstStyle/>
        <a:p>
          <a:pPr>
            <a:buNone/>
          </a:pPr>
          <a:endParaRPr lang="en-ZA">
            <a:solidFill>
              <a:sysClr val="window" lastClr="FFFFFF"/>
            </a:solidFill>
            <a:latin typeface="Aptos" panose="02110004020202020204"/>
            <a:ea typeface="+mn-ea"/>
            <a:cs typeface="+mn-cs"/>
          </a:endParaRPr>
        </a:p>
      </dgm:t>
    </dgm:pt>
    <dgm:pt modelId="{660B5F2E-DD91-4411-BDE4-989C1FCE9F1E}">
      <dgm:prSet phldrT="[Text]" custT="1"/>
      <dgm:spPr>
        <a:xfrm>
          <a:off x="1041794" y="631415"/>
          <a:ext cx="966890" cy="966890"/>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700" dirty="0">
              <a:solidFill>
                <a:sysClr val="window" lastClr="FFFFFF"/>
              </a:solidFill>
              <a:latin typeface="Aptos" panose="02110004020202020204"/>
              <a:ea typeface="+mn-ea"/>
              <a:cs typeface="+mn-cs"/>
            </a:rPr>
            <a:t>7.</a:t>
          </a:r>
        </a:p>
        <a:p>
          <a:pPr>
            <a:buNone/>
          </a:pPr>
          <a:r>
            <a:rPr lang="en-ZA" sz="700" dirty="0">
              <a:solidFill>
                <a:sysClr val="window" lastClr="FFFFFF"/>
              </a:solidFill>
              <a:latin typeface="Aptos" panose="02110004020202020204"/>
              <a:ea typeface="+mn-ea"/>
              <a:cs typeface="+mn-cs"/>
            </a:rPr>
            <a:t> The Me I want to be </a:t>
          </a:r>
        </a:p>
      </dgm:t>
    </dgm:pt>
    <dgm:pt modelId="{7ACBB170-E760-428A-B645-3D3D2455D081}" type="parTrans" cxnId="{707E9315-F162-4E0A-8C03-3F4D4449AA0A}">
      <dgm:prSet/>
      <dgm:spPr/>
      <dgm:t>
        <a:bodyPr/>
        <a:lstStyle/>
        <a:p>
          <a:endParaRPr lang="en-ZA"/>
        </a:p>
      </dgm:t>
    </dgm:pt>
    <dgm:pt modelId="{BF5474C7-A590-4F22-89F3-E04E617AEA31}" type="sibTrans" cxnId="{707E9315-F162-4E0A-8C03-3F4D4449AA0A}">
      <dgm:prSet/>
      <dgm:spPr>
        <a:xfrm rot="20057143">
          <a:off x="2044127" y="639984"/>
          <a:ext cx="256782" cy="326325"/>
        </a:xfrm>
        <a:prstGeom prst="rightArrow">
          <a:avLst>
            <a:gd name="adj1" fmla="val 60000"/>
            <a:gd name="adj2" fmla="val 50000"/>
          </a:avLst>
        </a:prstGeom>
        <a:solidFill>
          <a:srgbClr val="156082">
            <a:tint val="60000"/>
            <a:hueOff val="0"/>
            <a:satOff val="0"/>
            <a:lumOff val="0"/>
            <a:alphaOff val="0"/>
          </a:srgbClr>
        </a:solidFill>
        <a:ln>
          <a:noFill/>
        </a:ln>
        <a:effectLst/>
      </dgm:spPr>
      <dgm:t>
        <a:bodyPr/>
        <a:lstStyle/>
        <a:p>
          <a:pPr>
            <a:buNone/>
          </a:pPr>
          <a:endParaRPr lang="en-ZA">
            <a:solidFill>
              <a:sysClr val="window" lastClr="FFFFFF"/>
            </a:solidFill>
            <a:latin typeface="Aptos" panose="02110004020202020204"/>
            <a:ea typeface="+mn-ea"/>
            <a:cs typeface="+mn-cs"/>
          </a:endParaRPr>
        </a:p>
      </dgm:t>
    </dgm:pt>
    <dgm:pt modelId="{353B83A6-B54D-4A9E-8C39-125D8D0A2099}">
      <dgm:prSet custT="1"/>
      <dgm:spPr>
        <a:xfrm>
          <a:off x="3980065" y="2046412"/>
          <a:ext cx="966890" cy="966890"/>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700" dirty="0">
              <a:solidFill>
                <a:sysClr val="window" lastClr="FFFFFF"/>
              </a:solidFill>
              <a:latin typeface="Aptos" panose="02110004020202020204"/>
              <a:ea typeface="+mn-ea"/>
              <a:cs typeface="+mn-cs"/>
            </a:rPr>
            <a:t>3. </a:t>
          </a:r>
        </a:p>
        <a:p>
          <a:pPr>
            <a:buNone/>
          </a:pPr>
          <a:r>
            <a:rPr lang="en-ZA" sz="700" dirty="0">
              <a:solidFill>
                <a:sysClr val="window" lastClr="FFFFFF"/>
              </a:solidFill>
              <a:latin typeface="Aptos" panose="02110004020202020204"/>
              <a:ea typeface="+mn-ea"/>
              <a:cs typeface="+mn-cs"/>
            </a:rPr>
            <a:t>Peer support and Mutual Self-Help</a:t>
          </a:r>
        </a:p>
      </dgm:t>
    </dgm:pt>
    <dgm:pt modelId="{AD237677-6895-47A1-804A-806A9D6FFBD9}" type="parTrans" cxnId="{B07BDA02-A64B-410B-8311-73990D0D003F}">
      <dgm:prSet/>
      <dgm:spPr/>
      <dgm:t>
        <a:bodyPr/>
        <a:lstStyle/>
        <a:p>
          <a:endParaRPr lang="en-ZA"/>
        </a:p>
      </dgm:t>
    </dgm:pt>
    <dgm:pt modelId="{C5E52D27-2ACC-4120-B09C-31B4EAA0B682}" type="sibTrans" cxnId="{B07BDA02-A64B-410B-8311-73990D0D003F}">
      <dgm:prSet/>
      <dgm:spPr>
        <a:xfrm rot="7714286">
          <a:off x="3887188" y="2928382"/>
          <a:ext cx="256782" cy="326325"/>
        </a:xfrm>
        <a:prstGeom prst="rightArrow">
          <a:avLst>
            <a:gd name="adj1" fmla="val 60000"/>
            <a:gd name="adj2" fmla="val 50000"/>
          </a:avLst>
        </a:prstGeom>
        <a:solidFill>
          <a:srgbClr val="156082">
            <a:tint val="60000"/>
            <a:hueOff val="0"/>
            <a:satOff val="0"/>
            <a:lumOff val="0"/>
            <a:alphaOff val="0"/>
          </a:srgbClr>
        </a:solidFill>
        <a:ln>
          <a:noFill/>
        </a:ln>
        <a:effectLst/>
      </dgm:spPr>
      <dgm:t>
        <a:bodyPr/>
        <a:lstStyle/>
        <a:p>
          <a:pPr>
            <a:buNone/>
          </a:pPr>
          <a:endParaRPr lang="en-ZA">
            <a:solidFill>
              <a:sysClr val="window" lastClr="FFFFFF"/>
            </a:solidFill>
            <a:latin typeface="Aptos" panose="02110004020202020204"/>
            <a:ea typeface="+mn-ea"/>
            <a:cs typeface="+mn-cs"/>
          </a:endParaRPr>
        </a:p>
      </dgm:t>
    </dgm:pt>
    <dgm:pt modelId="{2CAD6FFA-6AAB-4B45-9A37-C84998CCC598}">
      <dgm:prSet custT="1"/>
      <dgm:spPr>
        <a:xfrm>
          <a:off x="3657101" y="631415"/>
          <a:ext cx="966890" cy="966890"/>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ZA" sz="700">
              <a:solidFill>
                <a:sysClr val="window" lastClr="FFFFFF"/>
              </a:solidFill>
              <a:latin typeface="Aptos" panose="02110004020202020204"/>
              <a:ea typeface="+mn-ea"/>
              <a:cs typeface="+mn-cs"/>
            </a:rPr>
            <a:t>2. Trustworthin-ess and transparency</a:t>
          </a:r>
        </a:p>
      </dgm:t>
    </dgm:pt>
    <dgm:pt modelId="{E81EA132-2D05-4E7C-84AD-AAB73268DA3A}" type="parTrans" cxnId="{5B11AAF6-811E-4F2E-915B-CB89F246B632}">
      <dgm:prSet/>
      <dgm:spPr/>
      <dgm:t>
        <a:bodyPr/>
        <a:lstStyle/>
        <a:p>
          <a:endParaRPr lang="en-ZA"/>
        </a:p>
      </dgm:t>
    </dgm:pt>
    <dgm:pt modelId="{250DBF6F-9602-4F36-92F6-FCE64F97B2F1}" type="sibTrans" cxnId="{5B11AAF6-811E-4F2E-915B-CB89F246B632}">
      <dgm:prSet/>
      <dgm:spPr>
        <a:xfrm rot="4628571">
          <a:off x="4172020" y="1652111"/>
          <a:ext cx="256782" cy="326325"/>
        </a:xfrm>
        <a:prstGeom prst="rightArrow">
          <a:avLst>
            <a:gd name="adj1" fmla="val 60000"/>
            <a:gd name="adj2" fmla="val 50000"/>
          </a:avLst>
        </a:prstGeom>
        <a:solidFill>
          <a:srgbClr val="156082">
            <a:tint val="60000"/>
            <a:hueOff val="0"/>
            <a:satOff val="0"/>
            <a:lumOff val="0"/>
            <a:alphaOff val="0"/>
          </a:srgbClr>
        </a:solidFill>
        <a:ln>
          <a:noFill/>
        </a:ln>
        <a:effectLst/>
      </dgm:spPr>
      <dgm:t>
        <a:bodyPr/>
        <a:lstStyle/>
        <a:p>
          <a:pPr>
            <a:buNone/>
          </a:pPr>
          <a:endParaRPr lang="en-ZA">
            <a:solidFill>
              <a:sysClr val="window" lastClr="FFFFFF"/>
            </a:solidFill>
            <a:latin typeface="Aptos" panose="02110004020202020204"/>
            <a:ea typeface="+mn-ea"/>
            <a:cs typeface="+mn-cs"/>
          </a:endParaRPr>
        </a:p>
      </dgm:t>
    </dgm:pt>
    <dgm:pt modelId="{910806BC-F9B0-4785-B0EF-1BADE62ACDA4}" type="pres">
      <dgm:prSet presAssocID="{9D639BE4-87E0-421F-AB79-9CB0C57B704B}" presName="cycle" presStyleCnt="0">
        <dgm:presLayoutVars>
          <dgm:dir/>
          <dgm:resizeHandles val="exact"/>
        </dgm:presLayoutVars>
      </dgm:prSet>
      <dgm:spPr/>
    </dgm:pt>
    <dgm:pt modelId="{5EBE3C6A-D2E4-4468-94A6-C7F6DDD30388}" type="pres">
      <dgm:prSet presAssocID="{AF723E5D-54CA-470A-A577-6784EA57EF32}" presName="node" presStyleLbl="node1" presStyleIdx="0" presStyleCnt="7">
        <dgm:presLayoutVars>
          <dgm:bulletEnabled val="1"/>
        </dgm:presLayoutVars>
      </dgm:prSet>
      <dgm:spPr/>
    </dgm:pt>
    <dgm:pt modelId="{F36A2E6C-823D-40F6-8356-3EA113AD6224}" type="pres">
      <dgm:prSet presAssocID="{2E065297-1F61-46C6-9E83-EB8A5039BB94}" presName="sibTrans" presStyleLbl="sibTrans2D1" presStyleIdx="0" presStyleCnt="7"/>
      <dgm:spPr/>
    </dgm:pt>
    <dgm:pt modelId="{6E466AF2-0777-4546-8E76-313D762DD2C5}" type="pres">
      <dgm:prSet presAssocID="{2E065297-1F61-46C6-9E83-EB8A5039BB94}" presName="connectorText" presStyleLbl="sibTrans2D1" presStyleIdx="0" presStyleCnt="7"/>
      <dgm:spPr/>
    </dgm:pt>
    <dgm:pt modelId="{88E6EA4A-19DA-4B26-B568-CDC41BEDFB27}" type="pres">
      <dgm:prSet presAssocID="{2CAD6FFA-6AAB-4B45-9A37-C84998CCC598}" presName="node" presStyleLbl="node1" presStyleIdx="1" presStyleCnt="7">
        <dgm:presLayoutVars>
          <dgm:bulletEnabled val="1"/>
        </dgm:presLayoutVars>
      </dgm:prSet>
      <dgm:spPr/>
    </dgm:pt>
    <dgm:pt modelId="{5F96C185-FE1A-41A2-9E58-D68E1B18B669}" type="pres">
      <dgm:prSet presAssocID="{250DBF6F-9602-4F36-92F6-FCE64F97B2F1}" presName="sibTrans" presStyleLbl="sibTrans2D1" presStyleIdx="1" presStyleCnt="7"/>
      <dgm:spPr/>
    </dgm:pt>
    <dgm:pt modelId="{A4394106-ED90-44FD-B454-B35975ADF2F1}" type="pres">
      <dgm:prSet presAssocID="{250DBF6F-9602-4F36-92F6-FCE64F97B2F1}" presName="connectorText" presStyleLbl="sibTrans2D1" presStyleIdx="1" presStyleCnt="7"/>
      <dgm:spPr/>
    </dgm:pt>
    <dgm:pt modelId="{39F3DB0E-C294-4A2F-8BF5-C95E3F99CB44}" type="pres">
      <dgm:prSet presAssocID="{353B83A6-B54D-4A9E-8C39-125D8D0A2099}" presName="node" presStyleLbl="node1" presStyleIdx="2" presStyleCnt="7">
        <dgm:presLayoutVars>
          <dgm:bulletEnabled val="1"/>
        </dgm:presLayoutVars>
      </dgm:prSet>
      <dgm:spPr/>
    </dgm:pt>
    <dgm:pt modelId="{1FA6D49B-10A4-4492-99E0-7C5565449B32}" type="pres">
      <dgm:prSet presAssocID="{C5E52D27-2ACC-4120-B09C-31B4EAA0B682}" presName="sibTrans" presStyleLbl="sibTrans2D1" presStyleIdx="2" presStyleCnt="7"/>
      <dgm:spPr/>
    </dgm:pt>
    <dgm:pt modelId="{895067BC-0531-441F-AAAC-8DDD3A8E67E9}" type="pres">
      <dgm:prSet presAssocID="{C5E52D27-2ACC-4120-B09C-31B4EAA0B682}" presName="connectorText" presStyleLbl="sibTrans2D1" presStyleIdx="2" presStyleCnt="7"/>
      <dgm:spPr/>
    </dgm:pt>
    <dgm:pt modelId="{27C064C8-516F-480F-93C5-5B4AA58498F2}" type="pres">
      <dgm:prSet presAssocID="{B5B951CA-B612-443B-9694-242BE5147F0A}" presName="node" presStyleLbl="node1" presStyleIdx="3" presStyleCnt="7">
        <dgm:presLayoutVars>
          <dgm:bulletEnabled val="1"/>
        </dgm:presLayoutVars>
      </dgm:prSet>
      <dgm:spPr/>
    </dgm:pt>
    <dgm:pt modelId="{D1988452-5D3D-4691-8430-A54F81D18242}" type="pres">
      <dgm:prSet presAssocID="{1889D62A-3677-4808-A163-A781B9102D60}" presName="sibTrans" presStyleLbl="sibTrans2D1" presStyleIdx="3" presStyleCnt="7"/>
      <dgm:spPr/>
    </dgm:pt>
    <dgm:pt modelId="{0299BD41-069A-4016-B89B-915DE6B75234}" type="pres">
      <dgm:prSet presAssocID="{1889D62A-3677-4808-A163-A781B9102D60}" presName="connectorText" presStyleLbl="sibTrans2D1" presStyleIdx="3" presStyleCnt="7"/>
      <dgm:spPr/>
    </dgm:pt>
    <dgm:pt modelId="{F119A402-D677-48C9-9F7D-D2F772E1B0F0}" type="pres">
      <dgm:prSet presAssocID="{6EA11A12-4E23-481B-B8B7-5B4135EFBCE3}" presName="node" presStyleLbl="node1" presStyleIdx="4" presStyleCnt="7">
        <dgm:presLayoutVars>
          <dgm:bulletEnabled val="1"/>
        </dgm:presLayoutVars>
      </dgm:prSet>
      <dgm:spPr/>
    </dgm:pt>
    <dgm:pt modelId="{F0666D17-48DD-4391-899E-476390FCEA00}" type="pres">
      <dgm:prSet presAssocID="{C8F177FC-A026-47F1-8FA6-7DED62ED42DC}" presName="sibTrans" presStyleLbl="sibTrans2D1" presStyleIdx="4" presStyleCnt="7"/>
      <dgm:spPr/>
    </dgm:pt>
    <dgm:pt modelId="{F06A73DE-209A-4AC1-9523-2DA82A634B45}" type="pres">
      <dgm:prSet presAssocID="{C8F177FC-A026-47F1-8FA6-7DED62ED42DC}" presName="connectorText" presStyleLbl="sibTrans2D1" presStyleIdx="4" presStyleCnt="7"/>
      <dgm:spPr/>
    </dgm:pt>
    <dgm:pt modelId="{37D6063F-0F55-4AC0-9FEF-7AFB85F01E21}" type="pres">
      <dgm:prSet presAssocID="{77574EBC-67DA-4E1B-B8F7-E27486243F06}" presName="node" presStyleLbl="node1" presStyleIdx="5" presStyleCnt="7">
        <dgm:presLayoutVars>
          <dgm:bulletEnabled val="1"/>
        </dgm:presLayoutVars>
      </dgm:prSet>
      <dgm:spPr/>
    </dgm:pt>
    <dgm:pt modelId="{DF998885-B9D0-4572-AA15-F41DDBC5E490}" type="pres">
      <dgm:prSet presAssocID="{1B35E2A6-464E-4D62-876A-C16D9F2D1047}" presName="sibTrans" presStyleLbl="sibTrans2D1" presStyleIdx="5" presStyleCnt="7"/>
      <dgm:spPr/>
    </dgm:pt>
    <dgm:pt modelId="{3EAD2865-A595-4433-BD6F-BAE8614D3440}" type="pres">
      <dgm:prSet presAssocID="{1B35E2A6-464E-4D62-876A-C16D9F2D1047}" presName="connectorText" presStyleLbl="sibTrans2D1" presStyleIdx="5" presStyleCnt="7"/>
      <dgm:spPr/>
    </dgm:pt>
    <dgm:pt modelId="{FE1E925F-D77B-4953-94BC-8B58D4967EAB}" type="pres">
      <dgm:prSet presAssocID="{660B5F2E-DD91-4411-BDE4-989C1FCE9F1E}" presName="node" presStyleLbl="node1" presStyleIdx="6" presStyleCnt="7">
        <dgm:presLayoutVars>
          <dgm:bulletEnabled val="1"/>
        </dgm:presLayoutVars>
      </dgm:prSet>
      <dgm:spPr/>
    </dgm:pt>
    <dgm:pt modelId="{EBE52CC5-FBCF-4878-88E4-1BF294510A3A}" type="pres">
      <dgm:prSet presAssocID="{BF5474C7-A590-4F22-89F3-E04E617AEA31}" presName="sibTrans" presStyleLbl="sibTrans2D1" presStyleIdx="6" presStyleCnt="7"/>
      <dgm:spPr/>
    </dgm:pt>
    <dgm:pt modelId="{F3EB1D68-EC77-47F0-B2D5-477787AD8B5F}" type="pres">
      <dgm:prSet presAssocID="{BF5474C7-A590-4F22-89F3-E04E617AEA31}" presName="connectorText" presStyleLbl="sibTrans2D1" presStyleIdx="6" presStyleCnt="7"/>
      <dgm:spPr/>
    </dgm:pt>
  </dgm:ptLst>
  <dgm:cxnLst>
    <dgm:cxn modelId="{B07BDA02-A64B-410B-8311-73990D0D003F}" srcId="{9D639BE4-87E0-421F-AB79-9CB0C57B704B}" destId="{353B83A6-B54D-4A9E-8C39-125D8D0A2099}" srcOrd="2" destOrd="0" parTransId="{AD237677-6895-47A1-804A-806A9D6FFBD9}" sibTransId="{C5E52D27-2ACC-4120-B09C-31B4EAA0B682}"/>
    <dgm:cxn modelId="{D2BFAC09-A93E-4D0C-BCD7-33C149B1CE3E}" srcId="{9D639BE4-87E0-421F-AB79-9CB0C57B704B}" destId="{AF723E5D-54CA-470A-A577-6784EA57EF32}" srcOrd="0" destOrd="0" parTransId="{FA3D54B6-F517-4AE9-A4C8-DF6249FB9DC5}" sibTransId="{2E065297-1F61-46C6-9E83-EB8A5039BB94}"/>
    <dgm:cxn modelId="{707E9315-F162-4E0A-8C03-3F4D4449AA0A}" srcId="{9D639BE4-87E0-421F-AB79-9CB0C57B704B}" destId="{660B5F2E-DD91-4411-BDE4-989C1FCE9F1E}" srcOrd="6" destOrd="0" parTransId="{7ACBB170-E760-428A-B645-3D3D2455D081}" sibTransId="{BF5474C7-A590-4F22-89F3-E04E617AEA31}"/>
    <dgm:cxn modelId="{B6478E1F-D2E7-4998-87B6-BEAD1AB2117B}" type="presOf" srcId="{C8F177FC-A026-47F1-8FA6-7DED62ED42DC}" destId="{F06A73DE-209A-4AC1-9523-2DA82A634B45}" srcOrd="1" destOrd="0" presId="urn:microsoft.com/office/officeart/2005/8/layout/cycle2"/>
    <dgm:cxn modelId="{623AB720-CFF3-4EC5-BA06-461B8A683685}" type="presOf" srcId="{C5E52D27-2ACC-4120-B09C-31B4EAA0B682}" destId="{895067BC-0531-441F-AAAC-8DDD3A8E67E9}" srcOrd="1" destOrd="0" presId="urn:microsoft.com/office/officeart/2005/8/layout/cycle2"/>
    <dgm:cxn modelId="{DA5C103E-E309-4781-83FA-ED57C0F7F1F8}" type="presOf" srcId="{250DBF6F-9602-4F36-92F6-FCE64F97B2F1}" destId="{A4394106-ED90-44FD-B454-B35975ADF2F1}" srcOrd="1" destOrd="0" presId="urn:microsoft.com/office/officeart/2005/8/layout/cycle2"/>
    <dgm:cxn modelId="{7F58225B-5EEA-437A-94F3-371F21FF7295}" type="presOf" srcId="{BF5474C7-A590-4F22-89F3-E04E617AEA31}" destId="{EBE52CC5-FBCF-4878-88E4-1BF294510A3A}" srcOrd="0" destOrd="0" presId="urn:microsoft.com/office/officeart/2005/8/layout/cycle2"/>
    <dgm:cxn modelId="{0DD10D60-8E41-4921-9137-847A2E19D085}" type="presOf" srcId="{1B35E2A6-464E-4D62-876A-C16D9F2D1047}" destId="{DF998885-B9D0-4572-AA15-F41DDBC5E490}" srcOrd="0" destOrd="0" presId="urn:microsoft.com/office/officeart/2005/8/layout/cycle2"/>
    <dgm:cxn modelId="{EC783A64-A532-4DE2-93BF-BBF97E320F8E}" type="presOf" srcId="{9D639BE4-87E0-421F-AB79-9CB0C57B704B}" destId="{910806BC-F9B0-4785-B0EF-1BADE62ACDA4}" srcOrd="0" destOrd="0" presId="urn:microsoft.com/office/officeart/2005/8/layout/cycle2"/>
    <dgm:cxn modelId="{59D9F449-009C-426B-A685-B7562FBA0C4D}" srcId="{9D639BE4-87E0-421F-AB79-9CB0C57B704B}" destId="{B5B951CA-B612-443B-9694-242BE5147F0A}" srcOrd="3" destOrd="0" parTransId="{A97783C3-2B81-42CA-8894-3FF7DCD22247}" sibTransId="{1889D62A-3677-4808-A163-A781B9102D60}"/>
    <dgm:cxn modelId="{905D8F51-6431-4B9F-9259-1D528BB4E40A}" type="presOf" srcId="{B5B951CA-B612-443B-9694-242BE5147F0A}" destId="{27C064C8-516F-480F-93C5-5B4AA58498F2}" srcOrd="0" destOrd="0" presId="urn:microsoft.com/office/officeart/2005/8/layout/cycle2"/>
    <dgm:cxn modelId="{D08F1457-A6BB-49A7-90D5-5FA4FFCBFA00}" type="presOf" srcId="{AF723E5D-54CA-470A-A577-6784EA57EF32}" destId="{5EBE3C6A-D2E4-4468-94A6-C7F6DDD30388}" srcOrd="0" destOrd="0" presId="urn:microsoft.com/office/officeart/2005/8/layout/cycle2"/>
    <dgm:cxn modelId="{AFB1B578-EA14-4F7E-A0A1-A9C395AD6955}" type="presOf" srcId="{1B35E2A6-464E-4D62-876A-C16D9F2D1047}" destId="{3EAD2865-A595-4433-BD6F-BAE8614D3440}" srcOrd="1" destOrd="0" presId="urn:microsoft.com/office/officeart/2005/8/layout/cycle2"/>
    <dgm:cxn modelId="{17CB397F-6099-44EF-9AB2-64745B5631B0}" srcId="{9D639BE4-87E0-421F-AB79-9CB0C57B704B}" destId="{77574EBC-67DA-4E1B-B8F7-E27486243F06}" srcOrd="5" destOrd="0" parTransId="{D03DE493-461A-4760-8B7D-DC3F51867C95}" sibTransId="{1B35E2A6-464E-4D62-876A-C16D9F2D1047}"/>
    <dgm:cxn modelId="{B6A2F082-AC2F-4412-ACF6-04AA9B4BFFAA}" type="presOf" srcId="{C5E52D27-2ACC-4120-B09C-31B4EAA0B682}" destId="{1FA6D49B-10A4-4492-99E0-7C5565449B32}" srcOrd="0" destOrd="0" presId="urn:microsoft.com/office/officeart/2005/8/layout/cycle2"/>
    <dgm:cxn modelId="{D1013B84-A6AB-4CBF-80A9-9047625C29FB}" type="presOf" srcId="{C8F177FC-A026-47F1-8FA6-7DED62ED42DC}" destId="{F0666D17-48DD-4391-899E-476390FCEA00}" srcOrd="0" destOrd="0" presId="urn:microsoft.com/office/officeart/2005/8/layout/cycle2"/>
    <dgm:cxn modelId="{A9A8DF8D-E0D0-4271-BA34-EE3214589719}" srcId="{9D639BE4-87E0-421F-AB79-9CB0C57B704B}" destId="{6EA11A12-4E23-481B-B8B7-5B4135EFBCE3}" srcOrd="4" destOrd="0" parTransId="{EF6AE1F4-4AF7-4F43-B499-6492A3FC3499}" sibTransId="{C8F177FC-A026-47F1-8FA6-7DED62ED42DC}"/>
    <dgm:cxn modelId="{3A89DFA3-F4F3-4904-9D87-48E8F1C1BF68}" type="presOf" srcId="{250DBF6F-9602-4F36-92F6-FCE64F97B2F1}" destId="{5F96C185-FE1A-41A2-9E58-D68E1B18B669}" srcOrd="0" destOrd="0" presId="urn:microsoft.com/office/officeart/2005/8/layout/cycle2"/>
    <dgm:cxn modelId="{2E0B71A5-8485-44B8-83ED-8CEECA37BBD2}" type="presOf" srcId="{2E065297-1F61-46C6-9E83-EB8A5039BB94}" destId="{F36A2E6C-823D-40F6-8356-3EA113AD6224}" srcOrd="0" destOrd="0" presId="urn:microsoft.com/office/officeart/2005/8/layout/cycle2"/>
    <dgm:cxn modelId="{8E7AB5BB-6E45-49A6-BD1A-17C553330332}" type="presOf" srcId="{353B83A6-B54D-4A9E-8C39-125D8D0A2099}" destId="{39F3DB0E-C294-4A2F-8BF5-C95E3F99CB44}" srcOrd="0" destOrd="0" presId="urn:microsoft.com/office/officeart/2005/8/layout/cycle2"/>
    <dgm:cxn modelId="{6206BDBE-74F2-4B51-923F-FA7E516AB8CD}" type="presOf" srcId="{2E065297-1F61-46C6-9E83-EB8A5039BB94}" destId="{6E466AF2-0777-4546-8E76-313D762DD2C5}" srcOrd="1" destOrd="0" presId="urn:microsoft.com/office/officeart/2005/8/layout/cycle2"/>
    <dgm:cxn modelId="{B890E8C1-A81F-47DB-80D5-25B062FF8DC8}" type="presOf" srcId="{1889D62A-3677-4808-A163-A781B9102D60}" destId="{0299BD41-069A-4016-B89B-915DE6B75234}" srcOrd="1" destOrd="0" presId="urn:microsoft.com/office/officeart/2005/8/layout/cycle2"/>
    <dgm:cxn modelId="{7EEE40C4-7F6B-4C73-BCB9-124DC748FC54}" type="presOf" srcId="{77574EBC-67DA-4E1B-B8F7-E27486243F06}" destId="{37D6063F-0F55-4AC0-9FEF-7AFB85F01E21}" srcOrd="0" destOrd="0" presId="urn:microsoft.com/office/officeart/2005/8/layout/cycle2"/>
    <dgm:cxn modelId="{6B61C6C8-3A7E-471A-B275-1BEBFACD3176}" type="presOf" srcId="{1889D62A-3677-4808-A163-A781B9102D60}" destId="{D1988452-5D3D-4691-8430-A54F81D18242}" srcOrd="0" destOrd="0" presId="urn:microsoft.com/office/officeart/2005/8/layout/cycle2"/>
    <dgm:cxn modelId="{5D6C36C9-EDEB-4D6E-9F3D-9AB8745C562E}" type="presOf" srcId="{2CAD6FFA-6AAB-4B45-9A37-C84998CCC598}" destId="{88E6EA4A-19DA-4B26-B568-CDC41BEDFB27}" srcOrd="0" destOrd="0" presId="urn:microsoft.com/office/officeart/2005/8/layout/cycle2"/>
    <dgm:cxn modelId="{F9E712DC-29EC-4C03-BD3A-8551FBFC0020}" type="presOf" srcId="{BF5474C7-A590-4F22-89F3-E04E617AEA31}" destId="{F3EB1D68-EC77-47F0-B2D5-477787AD8B5F}" srcOrd="1" destOrd="0" presId="urn:microsoft.com/office/officeart/2005/8/layout/cycle2"/>
    <dgm:cxn modelId="{3E1F39F1-90CE-4328-8F8E-6495DBDFC749}" type="presOf" srcId="{6EA11A12-4E23-481B-B8B7-5B4135EFBCE3}" destId="{F119A402-D677-48C9-9F7D-D2F772E1B0F0}" srcOrd="0" destOrd="0" presId="urn:microsoft.com/office/officeart/2005/8/layout/cycle2"/>
    <dgm:cxn modelId="{E8CD90F3-92B8-4F1A-A2B9-AE6A7E66562D}" type="presOf" srcId="{660B5F2E-DD91-4411-BDE4-989C1FCE9F1E}" destId="{FE1E925F-D77B-4953-94BC-8B58D4967EAB}" srcOrd="0" destOrd="0" presId="urn:microsoft.com/office/officeart/2005/8/layout/cycle2"/>
    <dgm:cxn modelId="{5B11AAF6-811E-4F2E-915B-CB89F246B632}" srcId="{9D639BE4-87E0-421F-AB79-9CB0C57B704B}" destId="{2CAD6FFA-6AAB-4B45-9A37-C84998CCC598}" srcOrd="1" destOrd="0" parTransId="{E81EA132-2D05-4E7C-84AD-AAB73268DA3A}" sibTransId="{250DBF6F-9602-4F36-92F6-FCE64F97B2F1}"/>
    <dgm:cxn modelId="{94199146-251B-49D7-B4B9-AA0E5033C641}" type="presParOf" srcId="{910806BC-F9B0-4785-B0EF-1BADE62ACDA4}" destId="{5EBE3C6A-D2E4-4468-94A6-C7F6DDD30388}" srcOrd="0" destOrd="0" presId="urn:microsoft.com/office/officeart/2005/8/layout/cycle2"/>
    <dgm:cxn modelId="{BB2BDBDD-978C-4C09-9932-E506DAC0DA00}" type="presParOf" srcId="{910806BC-F9B0-4785-B0EF-1BADE62ACDA4}" destId="{F36A2E6C-823D-40F6-8356-3EA113AD6224}" srcOrd="1" destOrd="0" presId="urn:microsoft.com/office/officeart/2005/8/layout/cycle2"/>
    <dgm:cxn modelId="{5EBF71E1-BA1E-4438-A1AD-6FDC29B7C362}" type="presParOf" srcId="{F36A2E6C-823D-40F6-8356-3EA113AD6224}" destId="{6E466AF2-0777-4546-8E76-313D762DD2C5}" srcOrd="0" destOrd="0" presId="urn:microsoft.com/office/officeart/2005/8/layout/cycle2"/>
    <dgm:cxn modelId="{9BF11249-4D51-4150-9EF9-E31EED5F22C4}" type="presParOf" srcId="{910806BC-F9B0-4785-B0EF-1BADE62ACDA4}" destId="{88E6EA4A-19DA-4B26-B568-CDC41BEDFB27}" srcOrd="2" destOrd="0" presId="urn:microsoft.com/office/officeart/2005/8/layout/cycle2"/>
    <dgm:cxn modelId="{C5DE1A7E-C9E2-4233-9C50-0D26761BE444}" type="presParOf" srcId="{910806BC-F9B0-4785-B0EF-1BADE62ACDA4}" destId="{5F96C185-FE1A-41A2-9E58-D68E1B18B669}" srcOrd="3" destOrd="0" presId="urn:microsoft.com/office/officeart/2005/8/layout/cycle2"/>
    <dgm:cxn modelId="{F9FD0FAC-A4F8-4AEE-86F6-1A25B8DD4FA8}" type="presParOf" srcId="{5F96C185-FE1A-41A2-9E58-D68E1B18B669}" destId="{A4394106-ED90-44FD-B454-B35975ADF2F1}" srcOrd="0" destOrd="0" presId="urn:microsoft.com/office/officeart/2005/8/layout/cycle2"/>
    <dgm:cxn modelId="{2292A97A-2BBE-4E4A-AC74-9F0716BF250C}" type="presParOf" srcId="{910806BC-F9B0-4785-B0EF-1BADE62ACDA4}" destId="{39F3DB0E-C294-4A2F-8BF5-C95E3F99CB44}" srcOrd="4" destOrd="0" presId="urn:microsoft.com/office/officeart/2005/8/layout/cycle2"/>
    <dgm:cxn modelId="{120A40B4-500B-4F61-AFBE-C4A6C024C5B5}" type="presParOf" srcId="{910806BC-F9B0-4785-B0EF-1BADE62ACDA4}" destId="{1FA6D49B-10A4-4492-99E0-7C5565449B32}" srcOrd="5" destOrd="0" presId="urn:microsoft.com/office/officeart/2005/8/layout/cycle2"/>
    <dgm:cxn modelId="{9559D3DF-4800-4E17-AB2C-E51FA6A3AA9E}" type="presParOf" srcId="{1FA6D49B-10A4-4492-99E0-7C5565449B32}" destId="{895067BC-0531-441F-AAAC-8DDD3A8E67E9}" srcOrd="0" destOrd="0" presId="urn:microsoft.com/office/officeart/2005/8/layout/cycle2"/>
    <dgm:cxn modelId="{719FB568-62D6-41B3-A245-BC7BF8B0502B}" type="presParOf" srcId="{910806BC-F9B0-4785-B0EF-1BADE62ACDA4}" destId="{27C064C8-516F-480F-93C5-5B4AA58498F2}" srcOrd="6" destOrd="0" presId="urn:microsoft.com/office/officeart/2005/8/layout/cycle2"/>
    <dgm:cxn modelId="{8B352EE2-F4FD-4854-9E7D-652EA76E8914}" type="presParOf" srcId="{910806BC-F9B0-4785-B0EF-1BADE62ACDA4}" destId="{D1988452-5D3D-4691-8430-A54F81D18242}" srcOrd="7" destOrd="0" presId="urn:microsoft.com/office/officeart/2005/8/layout/cycle2"/>
    <dgm:cxn modelId="{522A2073-7833-4772-804A-54576E0A49DA}" type="presParOf" srcId="{D1988452-5D3D-4691-8430-A54F81D18242}" destId="{0299BD41-069A-4016-B89B-915DE6B75234}" srcOrd="0" destOrd="0" presId="urn:microsoft.com/office/officeart/2005/8/layout/cycle2"/>
    <dgm:cxn modelId="{10BEEF75-6D96-48ED-84FF-600A6BAB4DCF}" type="presParOf" srcId="{910806BC-F9B0-4785-B0EF-1BADE62ACDA4}" destId="{F119A402-D677-48C9-9F7D-D2F772E1B0F0}" srcOrd="8" destOrd="0" presId="urn:microsoft.com/office/officeart/2005/8/layout/cycle2"/>
    <dgm:cxn modelId="{1EB31170-8364-4074-B520-8A538EEB52BC}" type="presParOf" srcId="{910806BC-F9B0-4785-B0EF-1BADE62ACDA4}" destId="{F0666D17-48DD-4391-899E-476390FCEA00}" srcOrd="9" destOrd="0" presId="urn:microsoft.com/office/officeart/2005/8/layout/cycle2"/>
    <dgm:cxn modelId="{C22EA7E1-E99C-4E03-941B-D75465B2B478}" type="presParOf" srcId="{F0666D17-48DD-4391-899E-476390FCEA00}" destId="{F06A73DE-209A-4AC1-9523-2DA82A634B45}" srcOrd="0" destOrd="0" presId="urn:microsoft.com/office/officeart/2005/8/layout/cycle2"/>
    <dgm:cxn modelId="{D4AB01F8-E686-43FE-A3BA-9FC98A4D1765}" type="presParOf" srcId="{910806BC-F9B0-4785-B0EF-1BADE62ACDA4}" destId="{37D6063F-0F55-4AC0-9FEF-7AFB85F01E21}" srcOrd="10" destOrd="0" presId="urn:microsoft.com/office/officeart/2005/8/layout/cycle2"/>
    <dgm:cxn modelId="{881029C6-981A-4BE0-A6D2-A1DCA5872690}" type="presParOf" srcId="{910806BC-F9B0-4785-B0EF-1BADE62ACDA4}" destId="{DF998885-B9D0-4572-AA15-F41DDBC5E490}" srcOrd="11" destOrd="0" presId="urn:microsoft.com/office/officeart/2005/8/layout/cycle2"/>
    <dgm:cxn modelId="{FF69223F-0CE9-45B0-A86D-98261C471620}" type="presParOf" srcId="{DF998885-B9D0-4572-AA15-F41DDBC5E490}" destId="{3EAD2865-A595-4433-BD6F-BAE8614D3440}" srcOrd="0" destOrd="0" presId="urn:microsoft.com/office/officeart/2005/8/layout/cycle2"/>
    <dgm:cxn modelId="{8A11C1DB-0D9B-4FC6-B383-9813ED2E8C8A}" type="presParOf" srcId="{910806BC-F9B0-4785-B0EF-1BADE62ACDA4}" destId="{FE1E925F-D77B-4953-94BC-8B58D4967EAB}" srcOrd="12" destOrd="0" presId="urn:microsoft.com/office/officeart/2005/8/layout/cycle2"/>
    <dgm:cxn modelId="{DE904045-C2D2-4339-9575-65DA96988764}" type="presParOf" srcId="{910806BC-F9B0-4785-B0EF-1BADE62ACDA4}" destId="{EBE52CC5-FBCF-4878-88E4-1BF294510A3A}" srcOrd="13" destOrd="0" presId="urn:microsoft.com/office/officeart/2005/8/layout/cycle2"/>
    <dgm:cxn modelId="{9A0C319E-E89F-4DDC-85A2-EFF1AAF04ABE}" type="presParOf" srcId="{EBE52CC5-FBCF-4878-88E4-1BF294510A3A}" destId="{F3EB1D68-EC77-47F0-B2D5-477787AD8B5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E3C6A-D2E4-4468-94A6-C7F6DDD30388}">
      <dsp:nvSpPr>
        <dsp:cNvPr id="0" name=""/>
        <dsp:cNvSpPr/>
      </dsp:nvSpPr>
      <dsp:spPr>
        <a:xfrm>
          <a:off x="1794861" y="434"/>
          <a:ext cx="732295" cy="732295"/>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kern="1200">
              <a:solidFill>
                <a:sysClr val="window" lastClr="FFFFFF"/>
              </a:solidFill>
              <a:latin typeface="Aptos" panose="02110004020202020204"/>
              <a:ea typeface="+mn-ea"/>
              <a:cs typeface="+mn-cs"/>
            </a:rPr>
            <a:t>1. Maintaining Client Safety</a:t>
          </a:r>
        </a:p>
      </dsp:txBody>
      <dsp:txXfrm>
        <a:off x="1902103" y="107676"/>
        <a:ext cx="517811" cy="517811"/>
      </dsp:txXfrm>
    </dsp:sp>
    <dsp:sp modelId="{F36A2E6C-823D-40F6-8356-3EA113AD6224}">
      <dsp:nvSpPr>
        <dsp:cNvPr id="0" name=""/>
        <dsp:cNvSpPr/>
      </dsp:nvSpPr>
      <dsp:spPr>
        <a:xfrm rot="1542857">
          <a:off x="2554244" y="479387"/>
          <a:ext cx="195231" cy="247149"/>
        </a:xfrm>
        <a:prstGeom prst="rightArrow">
          <a:avLst>
            <a:gd name="adj1" fmla="val 60000"/>
            <a:gd name="adj2" fmla="val 50000"/>
          </a:avLst>
        </a:prstGeom>
        <a:solidFill>
          <a:srgbClr val="15608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solidFill>
              <a:sysClr val="window" lastClr="FFFFFF"/>
            </a:solidFill>
            <a:latin typeface="Aptos" panose="02110004020202020204"/>
            <a:ea typeface="+mn-ea"/>
            <a:cs typeface="+mn-cs"/>
          </a:endParaRPr>
        </a:p>
      </dsp:txBody>
      <dsp:txXfrm>
        <a:off x="2557144" y="516111"/>
        <a:ext cx="136662" cy="148289"/>
      </dsp:txXfrm>
    </dsp:sp>
    <dsp:sp modelId="{88E6EA4A-19DA-4B26-B568-CDC41BEDFB27}">
      <dsp:nvSpPr>
        <dsp:cNvPr id="0" name=""/>
        <dsp:cNvSpPr/>
      </dsp:nvSpPr>
      <dsp:spPr>
        <a:xfrm>
          <a:off x="2786518" y="477990"/>
          <a:ext cx="732295" cy="732295"/>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kern="1200">
              <a:solidFill>
                <a:sysClr val="window" lastClr="FFFFFF"/>
              </a:solidFill>
              <a:latin typeface="Aptos" panose="02110004020202020204"/>
              <a:ea typeface="+mn-ea"/>
              <a:cs typeface="+mn-cs"/>
            </a:rPr>
            <a:t>2. Trustworthin-ess and transparency</a:t>
          </a:r>
        </a:p>
      </dsp:txBody>
      <dsp:txXfrm>
        <a:off x="2893760" y="585232"/>
        <a:ext cx="517811" cy="517811"/>
      </dsp:txXfrm>
    </dsp:sp>
    <dsp:sp modelId="{5F96C185-FE1A-41A2-9E58-D68E1B18B669}">
      <dsp:nvSpPr>
        <dsp:cNvPr id="0" name=""/>
        <dsp:cNvSpPr/>
      </dsp:nvSpPr>
      <dsp:spPr>
        <a:xfrm rot="4628571">
          <a:off x="3176280" y="1251706"/>
          <a:ext cx="195231" cy="247149"/>
        </a:xfrm>
        <a:prstGeom prst="rightArrow">
          <a:avLst>
            <a:gd name="adj1" fmla="val 60000"/>
            <a:gd name="adj2" fmla="val 50000"/>
          </a:avLst>
        </a:prstGeom>
        <a:solidFill>
          <a:srgbClr val="15608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solidFill>
              <a:sysClr val="window" lastClr="FFFFFF"/>
            </a:solidFill>
            <a:latin typeface="Aptos" panose="02110004020202020204"/>
            <a:ea typeface="+mn-ea"/>
            <a:cs typeface="+mn-cs"/>
          </a:endParaRPr>
        </a:p>
      </dsp:txBody>
      <dsp:txXfrm>
        <a:off x="3199048" y="1272586"/>
        <a:ext cx="136662" cy="148289"/>
      </dsp:txXfrm>
    </dsp:sp>
    <dsp:sp modelId="{39F3DB0E-C294-4A2F-8BF5-C95E3F99CB44}">
      <dsp:nvSpPr>
        <dsp:cNvPr id="0" name=""/>
        <dsp:cNvSpPr/>
      </dsp:nvSpPr>
      <dsp:spPr>
        <a:xfrm>
          <a:off x="3031437" y="1551051"/>
          <a:ext cx="732295" cy="732295"/>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3. </a:t>
          </a:r>
        </a:p>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Peer support and Mutual Self-Help</a:t>
          </a:r>
        </a:p>
      </dsp:txBody>
      <dsp:txXfrm>
        <a:off x="3138679" y="1658293"/>
        <a:ext cx="517811" cy="517811"/>
      </dsp:txXfrm>
    </dsp:sp>
    <dsp:sp modelId="{1FA6D49B-10A4-4492-99E0-7C5565449B32}">
      <dsp:nvSpPr>
        <dsp:cNvPr id="0" name=""/>
        <dsp:cNvSpPr/>
      </dsp:nvSpPr>
      <dsp:spPr>
        <a:xfrm rot="7714286">
          <a:off x="2960290" y="2219567"/>
          <a:ext cx="195231" cy="247149"/>
        </a:xfrm>
        <a:prstGeom prst="rightArrow">
          <a:avLst>
            <a:gd name="adj1" fmla="val 60000"/>
            <a:gd name="adj2" fmla="val 50000"/>
          </a:avLst>
        </a:prstGeom>
        <a:solidFill>
          <a:srgbClr val="15608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solidFill>
              <a:sysClr val="window" lastClr="FFFFFF"/>
            </a:solidFill>
            <a:latin typeface="Aptos" panose="02110004020202020204"/>
            <a:ea typeface="+mn-ea"/>
            <a:cs typeface="+mn-cs"/>
          </a:endParaRPr>
        </a:p>
      </dsp:txBody>
      <dsp:txXfrm rot="10800000">
        <a:off x="3007833" y="2246101"/>
        <a:ext cx="136662" cy="148289"/>
      </dsp:txXfrm>
    </dsp:sp>
    <dsp:sp modelId="{27C064C8-516F-480F-93C5-5B4AA58498F2}">
      <dsp:nvSpPr>
        <dsp:cNvPr id="0" name=""/>
        <dsp:cNvSpPr/>
      </dsp:nvSpPr>
      <dsp:spPr>
        <a:xfrm>
          <a:off x="2345189" y="2411578"/>
          <a:ext cx="732295" cy="732295"/>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4.</a:t>
          </a:r>
        </a:p>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Empowerment. Voice and Choice   </a:t>
          </a:r>
        </a:p>
      </dsp:txBody>
      <dsp:txXfrm>
        <a:off x="2452431" y="2518820"/>
        <a:ext cx="517811" cy="517811"/>
      </dsp:txXfrm>
    </dsp:sp>
    <dsp:sp modelId="{D1988452-5D3D-4691-8430-A54F81D18242}">
      <dsp:nvSpPr>
        <dsp:cNvPr id="0" name=""/>
        <dsp:cNvSpPr/>
      </dsp:nvSpPr>
      <dsp:spPr>
        <a:xfrm rot="10800000">
          <a:off x="2068919" y="2654151"/>
          <a:ext cx="195231" cy="247149"/>
        </a:xfrm>
        <a:prstGeom prst="rightArrow">
          <a:avLst>
            <a:gd name="adj1" fmla="val 60000"/>
            <a:gd name="adj2" fmla="val 50000"/>
          </a:avLst>
        </a:prstGeom>
        <a:solidFill>
          <a:srgbClr val="15608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solidFill>
              <a:sysClr val="window" lastClr="FFFFFF"/>
            </a:solidFill>
            <a:latin typeface="Aptos" panose="02110004020202020204"/>
            <a:ea typeface="+mn-ea"/>
            <a:cs typeface="+mn-cs"/>
          </a:endParaRPr>
        </a:p>
      </dsp:txBody>
      <dsp:txXfrm rot="10800000">
        <a:off x="2127488" y="2703581"/>
        <a:ext cx="136662" cy="148289"/>
      </dsp:txXfrm>
    </dsp:sp>
    <dsp:sp modelId="{F119A402-D677-48C9-9F7D-D2F772E1B0F0}">
      <dsp:nvSpPr>
        <dsp:cNvPr id="0" name=""/>
        <dsp:cNvSpPr/>
      </dsp:nvSpPr>
      <dsp:spPr>
        <a:xfrm>
          <a:off x="1244533" y="2411578"/>
          <a:ext cx="732295" cy="732295"/>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5. Collaboration</a:t>
          </a:r>
        </a:p>
      </dsp:txBody>
      <dsp:txXfrm>
        <a:off x="1351775" y="2518820"/>
        <a:ext cx="517811" cy="517811"/>
      </dsp:txXfrm>
    </dsp:sp>
    <dsp:sp modelId="{F0666D17-48DD-4391-899E-476390FCEA00}">
      <dsp:nvSpPr>
        <dsp:cNvPr id="0" name=""/>
        <dsp:cNvSpPr/>
      </dsp:nvSpPr>
      <dsp:spPr>
        <a:xfrm rot="13885714">
          <a:off x="1173386" y="2228207"/>
          <a:ext cx="195231" cy="247149"/>
        </a:xfrm>
        <a:prstGeom prst="rightArrow">
          <a:avLst>
            <a:gd name="adj1" fmla="val 60000"/>
            <a:gd name="adj2" fmla="val 50000"/>
          </a:avLst>
        </a:prstGeom>
        <a:solidFill>
          <a:srgbClr val="15608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solidFill>
              <a:sysClr val="window" lastClr="FFFFFF"/>
            </a:solidFill>
            <a:latin typeface="Aptos" panose="02110004020202020204"/>
            <a:ea typeface="+mn-ea"/>
            <a:cs typeface="+mn-cs"/>
          </a:endParaRPr>
        </a:p>
      </dsp:txBody>
      <dsp:txXfrm rot="10800000">
        <a:off x="1220929" y="2300533"/>
        <a:ext cx="136662" cy="148289"/>
      </dsp:txXfrm>
    </dsp:sp>
    <dsp:sp modelId="{37D6063F-0F55-4AC0-9FEF-7AFB85F01E21}">
      <dsp:nvSpPr>
        <dsp:cNvPr id="0" name=""/>
        <dsp:cNvSpPr/>
      </dsp:nvSpPr>
      <dsp:spPr>
        <a:xfrm>
          <a:off x="558285" y="1551051"/>
          <a:ext cx="732295" cy="732295"/>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6. </a:t>
          </a:r>
        </a:p>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Identity, culture and </a:t>
          </a:r>
          <a:r>
            <a:rPr lang="en-ZA" sz="800" kern="1200" dirty="0">
              <a:solidFill>
                <a:sysClr val="window" lastClr="FFFFFF"/>
              </a:solidFill>
              <a:latin typeface="Aptos" panose="02110004020202020204"/>
              <a:ea typeface="+mn-ea"/>
              <a:cs typeface="+mn-cs"/>
            </a:rPr>
            <a:t>context</a:t>
          </a:r>
          <a:endParaRPr lang="en-ZA" sz="700" kern="1200" dirty="0">
            <a:solidFill>
              <a:sysClr val="window" lastClr="FFFFFF"/>
            </a:solidFill>
            <a:latin typeface="Aptos" panose="02110004020202020204"/>
            <a:ea typeface="+mn-ea"/>
            <a:cs typeface="+mn-cs"/>
          </a:endParaRPr>
        </a:p>
      </dsp:txBody>
      <dsp:txXfrm>
        <a:off x="665527" y="1658293"/>
        <a:ext cx="517811" cy="517811"/>
      </dsp:txXfrm>
    </dsp:sp>
    <dsp:sp modelId="{DF998885-B9D0-4572-AA15-F41DDBC5E490}">
      <dsp:nvSpPr>
        <dsp:cNvPr id="0" name=""/>
        <dsp:cNvSpPr/>
      </dsp:nvSpPr>
      <dsp:spPr>
        <a:xfrm rot="16971429">
          <a:off x="948047" y="1262480"/>
          <a:ext cx="195231" cy="247149"/>
        </a:xfrm>
        <a:prstGeom prst="rightArrow">
          <a:avLst>
            <a:gd name="adj1" fmla="val 60000"/>
            <a:gd name="adj2" fmla="val 50000"/>
          </a:avLst>
        </a:prstGeom>
        <a:solidFill>
          <a:srgbClr val="15608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solidFill>
              <a:sysClr val="window" lastClr="FFFFFF"/>
            </a:solidFill>
            <a:latin typeface="Aptos" panose="02110004020202020204"/>
            <a:ea typeface="+mn-ea"/>
            <a:cs typeface="+mn-cs"/>
          </a:endParaRPr>
        </a:p>
      </dsp:txBody>
      <dsp:txXfrm>
        <a:off x="970815" y="1340460"/>
        <a:ext cx="136662" cy="148289"/>
      </dsp:txXfrm>
    </dsp:sp>
    <dsp:sp modelId="{FE1E925F-D77B-4953-94BC-8B58D4967EAB}">
      <dsp:nvSpPr>
        <dsp:cNvPr id="0" name=""/>
        <dsp:cNvSpPr/>
      </dsp:nvSpPr>
      <dsp:spPr>
        <a:xfrm>
          <a:off x="803204" y="477990"/>
          <a:ext cx="732295" cy="732295"/>
        </a:xfrm>
        <a:prstGeom prst="ellipse">
          <a:avLst/>
        </a:prstGeom>
        <a:solidFill>
          <a:srgbClr val="15608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7.</a:t>
          </a:r>
        </a:p>
        <a:p>
          <a:pPr marL="0" lvl="0" indent="0" algn="ctr" defTabSz="311150">
            <a:lnSpc>
              <a:spcPct val="90000"/>
            </a:lnSpc>
            <a:spcBef>
              <a:spcPct val="0"/>
            </a:spcBef>
            <a:spcAft>
              <a:spcPct val="35000"/>
            </a:spcAft>
            <a:buNone/>
          </a:pPr>
          <a:r>
            <a:rPr lang="en-ZA" sz="700" kern="1200" dirty="0">
              <a:solidFill>
                <a:sysClr val="window" lastClr="FFFFFF"/>
              </a:solidFill>
              <a:latin typeface="Aptos" panose="02110004020202020204"/>
              <a:ea typeface="+mn-ea"/>
              <a:cs typeface="+mn-cs"/>
            </a:rPr>
            <a:t> The Me I want to be </a:t>
          </a:r>
        </a:p>
      </dsp:txBody>
      <dsp:txXfrm>
        <a:off x="910446" y="585232"/>
        <a:ext cx="517811" cy="517811"/>
      </dsp:txXfrm>
    </dsp:sp>
    <dsp:sp modelId="{EBE52CC5-FBCF-4878-88E4-1BF294510A3A}">
      <dsp:nvSpPr>
        <dsp:cNvPr id="0" name=""/>
        <dsp:cNvSpPr/>
      </dsp:nvSpPr>
      <dsp:spPr>
        <a:xfrm rot="20057143">
          <a:off x="1562587" y="484182"/>
          <a:ext cx="195231" cy="247149"/>
        </a:xfrm>
        <a:prstGeom prst="rightArrow">
          <a:avLst>
            <a:gd name="adj1" fmla="val 60000"/>
            <a:gd name="adj2" fmla="val 50000"/>
          </a:avLst>
        </a:prstGeom>
        <a:solidFill>
          <a:srgbClr val="156082">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solidFill>
              <a:sysClr val="window" lastClr="FFFFFF"/>
            </a:solidFill>
            <a:latin typeface="Aptos" panose="02110004020202020204"/>
            <a:ea typeface="+mn-ea"/>
            <a:cs typeface="+mn-cs"/>
          </a:endParaRPr>
        </a:p>
      </dsp:txBody>
      <dsp:txXfrm>
        <a:off x="1565487" y="546318"/>
        <a:ext cx="136662" cy="14828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93017-4DF9-4972-B5DD-0B8B4E05294B}" type="datetimeFigureOut">
              <a:rPr lang="en-ZA" smtClean="0"/>
              <a:t>2025/09/11</a:t>
            </a:fld>
            <a:endParaRPr lang="en-Z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BF1BB-E4F3-45D6-81A7-A5019CB128CC}" type="slidenum">
              <a:rPr lang="en-ZA" smtClean="0"/>
              <a:t>‹#›</a:t>
            </a:fld>
            <a:endParaRPr lang="en-ZA"/>
          </a:p>
        </p:txBody>
      </p:sp>
    </p:spTree>
    <p:extLst>
      <p:ext uri="{BB962C8B-B14F-4D97-AF65-F5344CB8AC3E}">
        <p14:creationId xmlns:p14="http://schemas.microsoft.com/office/powerpoint/2010/main" val="137658298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latin typeface="Times New Roman" panose="02020603050405020304" pitchFamily="18" charset="0"/>
                <a:ea typeface="Times New Roman" panose="02020603050405020304" pitchFamily="18" charset="0"/>
              </a:rPr>
              <a:t>Impacts of GBV transcend the intrapersonal (micro), extends to mezzo and macro. </a:t>
            </a:r>
            <a:r>
              <a:rPr lang="en-US" sz="1000">
                <a:effectLst/>
                <a:latin typeface="Times New Roman" panose="02020603050405020304" pitchFamily="18" charset="0"/>
                <a:ea typeface="Times New Roman" panose="02020603050405020304" pitchFamily="18" charset="0"/>
              </a:rPr>
              <a:t>Particularly </a:t>
            </a:r>
            <a:r>
              <a:rPr lang="en-US" sz="1000" dirty="0">
                <a:effectLst/>
                <a:latin typeface="Times New Roman" panose="02020603050405020304" pitchFamily="18" charset="0"/>
                <a:ea typeface="Times New Roman" panose="02020603050405020304" pitchFamily="18" charset="0"/>
              </a:rPr>
              <a:t>access to health, education, economic productivity and social stability which obstructs progress towards achieving Sustainable Development Goals (</a:t>
            </a:r>
            <a:r>
              <a:rPr lang="en-US" sz="1000" dirty="0" err="1">
                <a:effectLst/>
                <a:latin typeface="Times New Roman" panose="02020603050405020304" pitchFamily="18" charset="0"/>
                <a:ea typeface="Times New Roman" panose="02020603050405020304" pitchFamily="18" charset="0"/>
              </a:rPr>
              <a:t>Ditter</a:t>
            </a:r>
            <a:r>
              <a:rPr lang="en-US" sz="1000" dirty="0">
                <a:effectLst/>
                <a:latin typeface="Times New Roman" panose="02020603050405020304" pitchFamily="18" charset="0"/>
                <a:ea typeface="Times New Roman" panose="02020603050405020304" pitchFamily="18" charset="0"/>
              </a:rPr>
              <a:t> and Qi, 2024</a:t>
            </a:r>
            <a:endParaRPr lang="en-ZA" sz="1000" dirty="0">
              <a:effectLst/>
              <a:latin typeface="Times New Roman" panose="02020603050405020304" pitchFamily="18" charset="0"/>
              <a:ea typeface="Times New Roman" panose="02020603050405020304" pitchFamily="18" charset="0"/>
            </a:endParaRPr>
          </a:p>
          <a:p>
            <a:r>
              <a:rPr lang="en-ZA" sz="1000" dirty="0">
                <a:effectLst/>
                <a:latin typeface="Times New Roman" panose="02020603050405020304" pitchFamily="18" charset="0"/>
                <a:ea typeface="Times New Roman" panose="02020603050405020304" pitchFamily="18" charset="0"/>
              </a:rPr>
              <a:t>SDG 3 (which promotes good health and well-being); and SDG 5 (promotes gender equality) are key goals that highlight the attainment of social progress by alleviating violence against women (United Nations, 2015). </a:t>
            </a:r>
            <a:endParaRPr lang="en-ZA" dirty="0"/>
          </a:p>
        </p:txBody>
      </p:sp>
      <p:sp>
        <p:nvSpPr>
          <p:cNvPr id="4" name="Slide Number Placeholder 3"/>
          <p:cNvSpPr>
            <a:spLocks noGrp="1"/>
          </p:cNvSpPr>
          <p:nvPr>
            <p:ph type="sldNum" sz="quarter" idx="5"/>
          </p:nvPr>
        </p:nvSpPr>
        <p:spPr/>
        <p:txBody>
          <a:bodyPr/>
          <a:lstStyle/>
          <a:p>
            <a:fld id="{DBBBF1BB-E4F3-45D6-81A7-A5019CB128CC}" type="slidenum">
              <a:rPr lang="en-ZA" smtClean="0"/>
              <a:t>3</a:t>
            </a:fld>
            <a:endParaRPr lang="en-ZA"/>
          </a:p>
        </p:txBody>
      </p:sp>
    </p:spTree>
    <p:extLst>
      <p:ext uri="{BB962C8B-B14F-4D97-AF65-F5344CB8AC3E}">
        <p14:creationId xmlns:p14="http://schemas.microsoft.com/office/powerpoint/2010/main" val="13780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SDG goals</a:t>
            </a:r>
            <a:endParaRPr lang="en-ZA" dirty="0"/>
          </a:p>
        </p:txBody>
      </p:sp>
      <p:sp>
        <p:nvSpPr>
          <p:cNvPr id="4" name="Slide Number Placeholder 3"/>
          <p:cNvSpPr>
            <a:spLocks noGrp="1"/>
          </p:cNvSpPr>
          <p:nvPr>
            <p:ph type="sldNum" sz="quarter" idx="5"/>
          </p:nvPr>
        </p:nvSpPr>
        <p:spPr/>
        <p:txBody>
          <a:bodyPr/>
          <a:lstStyle/>
          <a:p>
            <a:fld id="{DBBBF1BB-E4F3-45D6-81A7-A5019CB128CC}" type="slidenum">
              <a:rPr lang="en-ZA" smtClean="0"/>
              <a:t>4</a:t>
            </a:fld>
            <a:endParaRPr lang="en-ZA"/>
          </a:p>
        </p:txBody>
      </p:sp>
    </p:spTree>
    <p:extLst>
      <p:ext uri="{BB962C8B-B14F-4D97-AF65-F5344CB8AC3E}">
        <p14:creationId xmlns:p14="http://schemas.microsoft.com/office/powerpoint/2010/main" val="25423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BBBF1BB-E4F3-45D6-81A7-A5019CB128CC}" type="slidenum">
              <a:rPr lang="en-ZA" smtClean="0"/>
              <a:t>8</a:t>
            </a:fld>
            <a:endParaRPr lang="en-ZA"/>
          </a:p>
        </p:txBody>
      </p:sp>
    </p:spTree>
    <p:extLst>
      <p:ext uri="{BB962C8B-B14F-4D97-AF65-F5344CB8AC3E}">
        <p14:creationId xmlns:p14="http://schemas.microsoft.com/office/powerpoint/2010/main" val="18663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936" kern="1200" dirty="0">
                <a:solidFill>
                  <a:schemeClr val="tx1"/>
                </a:solidFill>
                <a:effectLst/>
                <a:latin typeface="+mn-lt"/>
                <a:ea typeface="+mn-ea"/>
                <a:cs typeface="+mn-cs"/>
              </a:rPr>
              <a:t>Thus, exchange-based relationships may also increase young women’s vulnerability to remain in physically and emotionally abusive relationships which further entraps them in cycles of abuse that may cause physical and psychological traumas (Heron, </a:t>
            </a:r>
            <a:r>
              <a:rPr lang="en-ZA" sz="936" kern="1200" dirty="0" err="1">
                <a:solidFill>
                  <a:schemeClr val="tx1"/>
                </a:solidFill>
                <a:effectLst/>
                <a:latin typeface="+mn-lt"/>
                <a:ea typeface="+mn-ea"/>
                <a:cs typeface="+mn-cs"/>
              </a:rPr>
              <a:t>Eisma</a:t>
            </a:r>
            <a:r>
              <a:rPr lang="en-ZA" sz="936" kern="1200" dirty="0">
                <a:solidFill>
                  <a:schemeClr val="tx1"/>
                </a:solidFill>
                <a:effectLst/>
                <a:latin typeface="+mn-lt"/>
                <a:ea typeface="+mn-ea"/>
                <a:cs typeface="+mn-cs"/>
              </a:rPr>
              <a:t> and Browne, 2022). </a:t>
            </a:r>
            <a:endParaRPr lang="en-ZA" dirty="0"/>
          </a:p>
        </p:txBody>
      </p:sp>
      <p:sp>
        <p:nvSpPr>
          <p:cNvPr id="4" name="Slide Number Placeholder 3"/>
          <p:cNvSpPr>
            <a:spLocks noGrp="1"/>
          </p:cNvSpPr>
          <p:nvPr>
            <p:ph type="sldNum" sz="quarter" idx="5"/>
          </p:nvPr>
        </p:nvSpPr>
        <p:spPr/>
        <p:txBody>
          <a:bodyPr/>
          <a:lstStyle/>
          <a:p>
            <a:fld id="{DBBBF1BB-E4F3-45D6-81A7-A5019CB128CC}" type="slidenum">
              <a:rPr lang="en-ZA" smtClean="0"/>
              <a:t>9</a:t>
            </a:fld>
            <a:endParaRPr lang="en-ZA"/>
          </a:p>
        </p:txBody>
      </p:sp>
    </p:spTree>
    <p:extLst>
      <p:ext uri="{BB962C8B-B14F-4D97-AF65-F5344CB8AC3E}">
        <p14:creationId xmlns:p14="http://schemas.microsoft.com/office/powerpoint/2010/main" val="37235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applicable SDGs</a:t>
            </a:r>
            <a:endParaRPr lang="en-ZA"/>
          </a:p>
        </p:txBody>
      </p:sp>
      <p:sp>
        <p:nvSpPr>
          <p:cNvPr id="4" name="Slide Number Placeholder 3"/>
          <p:cNvSpPr>
            <a:spLocks noGrp="1"/>
          </p:cNvSpPr>
          <p:nvPr>
            <p:ph type="sldNum" sz="quarter" idx="5"/>
          </p:nvPr>
        </p:nvSpPr>
        <p:spPr/>
        <p:txBody>
          <a:bodyPr/>
          <a:lstStyle/>
          <a:p>
            <a:fld id="{DBBBF1BB-E4F3-45D6-81A7-A5019CB128CC}" type="slidenum">
              <a:rPr lang="en-ZA" smtClean="0"/>
              <a:t>13</a:t>
            </a:fld>
            <a:endParaRPr lang="en-ZA"/>
          </a:p>
        </p:txBody>
      </p:sp>
    </p:spTree>
    <p:extLst>
      <p:ext uri="{BB962C8B-B14F-4D97-AF65-F5344CB8AC3E}">
        <p14:creationId xmlns:p14="http://schemas.microsoft.com/office/powerpoint/2010/main" val="2012671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 name="Picture 19" descr="A large building&#10;&#10;Description automatically generated">
            <a:extLst>
              <a:ext uri="{FF2B5EF4-FFF2-40B4-BE49-F238E27FC236}">
                <a16:creationId xmlns:a16="http://schemas.microsoft.com/office/drawing/2014/main" id="{FED8D003-725F-C441-95BC-AF2AE07339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87" t="29266" r="11273" b="4995"/>
          <a:stretch/>
        </p:blipFill>
        <p:spPr>
          <a:xfrm>
            <a:off x="0" y="-94658"/>
            <a:ext cx="9144000" cy="5809650"/>
          </a:xfrm>
          <a:prstGeom prst="rect">
            <a:avLst/>
          </a:prstGeom>
        </p:spPr>
      </p:pic>
      <p:sp>
        <p:nvSpPr>
          <p:cNvPr id="21" name="Rectangle 20">
            <a:extLst>
              <a:ext uri="{FF2B5EF4-FFF2-40B4-BE49-F238E27FC236}">
                <a16:creationId xmlns:a16="http://schemas.microsoft.com/office/drawing/2014/main" id="{B843BCF3-811C-3E4C-8884-07ABE94773E4}"/>
              </a:ext>
            </a:extLst>
          </p:cNvPr>
          <p:cNvSpPr/>
          <p:nvPr userDrawn="1"/>
        </p:nvSpPr>
        <p:spPr>
          <a:xfrm>
            <a:off x="0" y="-94658"/>
            <a:ext cx="9144000" cy="5008724"/>
          </a:xfrm>
          <a:prstGeom prst="rect">
            <a:avLst/>
          </a:prstGeom>
          <a:solidFill>
            <a:srgbClr val="ED1D23">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3"/>
          </a:p>
        </p:txBody>
      </p:sp>
      <p:sp>
        <p:nvSpPr>
          <p:cNvPr id="2" name="Title 1"/>
          <p:cNvSpPr>
            <a:spLocks noGrp="1"/>
          </p:cNvSpPr>
          <p:nvPr>
            <p:ph type="ctrTitle" hasCustomPrompt="1"/>
          </p:nvPr>
        </p:nvSpPr>
        <p:spPr>
          <a:xfrm>
            <a:off x="1143000" y="935302"/>
            <a:ext cx="6858000" cy="1989667"/>
          </a:xfrm>
          <a:noFill/>
        </p:spPr>
        <p:txBody>
          <a:bodyPr anchor="b">
            <a:normAutofit/>
          </a:bodyPr>
          <a:lstStyle>
            <a:lvl1pPr algn="ctr">
              <a:defRPr sz="36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9/11/2025</a:t>
            </a:fld>
            <a:endParaRPr lang="en-US"/>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16" name="TextBox 15">
            <a:extLst>
              <a:ext uri="{FF2B5EF4-FFF2-40B4-BE49-F238E27FC236}">
                <a16:creationId xmlns:a16="http://schemas.microsoft.com/office/drawing/2014/main" id="{ABB49F49-9D7F-944B-ACFA-E438CC8E3309}"/>
              </a:ext>
            </a:extLst>
          </p:cNvPr>
          <p:cNvSpPr txBox="1"/>
          <p:nvPr userDrawn="1"/>
        </p:nvSpPr>
        <p:spPr>
          <a:xfrm>
            <a:off x="8753476" y="931334"/>
            <a:ext cx="184731" cy="254365"/>
          </a:xfrm>
          <a:prstGeom prst="rect">
            <a:avLst/>
          </a:prstGeom>
          <a:noFill/>
        </p:spPr>
        <p:txBody>
          <a:bodyPr wrap="none" rtlCol="0">
            <a:spAutoFit/>
          </a:bodyPr>
          <a:lstStyle/>
          <a:p>
            <a:endParaRPr lang="en-US" sz="1053"/>
          </a:p>
        </p:txBody>
      </p:sp>
      <p:sp>
        <p:nvSpPr>
          <p:cNvPr id="25" name="Rounded Rectangle 24">
            <a:extLst>
              <a:ext uri="{FF2B5EF4-FFF2-40B4-BE49-F238E27FC236}">
                <a16:creationId xmlns:a16="http://schemas.microsoft.com/office/drawing/2014/main" id="{841C0598-0CFE-9E49-9993-96A11DC29743}"/>
              </a:ext>
            </a:extLst>
          </p:cNvPr>
          <p:cNvSpPr/>
          <p:nvPr userDrawn="1"/>
        </p:nvSpPr>
        <p:spPr>
          <a:xfrm>
            <a:off x="3308788" y="-476250"/>
            <a:ext cx="2806262" cy="2624562"/>
          </a:xfrm>
          <a:prstGeom prst="roundRect">
            <a:avLst>
              <a:gd name="adj" fmla="val 75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26" name="Picture 25" descr="A close up of a logo&#10;&#10;Description automatically generated">
            <a:extLst>
              <a:ext uri="{FF2B5EF4-FFF2-40B4-BE49-F238E27FC236}">
                <a16:creationId xmlns:a16="http://schemas.microsoft.com/office/drawing/2014/main" id="{3ED435FA-7E3E-614A-9C88-CAC631A6D3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6900" y="618764"/>
            <a:ext cx="2370038" cy="1189073"/>
          </a:xfrm>
          <a:prstGeom prst="rect">
            <a:avLst/>
          </a:prstGeom>
        </p:spPr>
      </p:pic>
      <p:grpSp>
        <p:nvGrpSpPr>
          <p:cNvPr id="27" name="Group 26">
            <a:extLst>
              <a:ext uri="{FF2B5EF4-FFF2-40B4-BE49-F238E27FC236}">
                <a16:creationId xmlns:a16="http://schemas.microsoft.com/office/drawing/2014/main" id="{466FBAFB-959E-694F-98F1-1D1A79CB66D0}"/>
              </a:ext>
            </a:extLst>
          </p:cNvPr>
          <p:cNvGrpSpPr/>
          <p:nvPr userDrawn="1"/>
        </p:nvGrpSpPr>
        <p:grpSpPr>
          <a:xfrm>
            <a:off x="1657350" y="5027828"/>
            <a:ext cx="5425556" cy="121212"/>
            <a:chOff x="4183306" y="2712911"/>
            <a:chExt cx="2995727" cy="196087"/>
          </a:xfrm>
        </p:grpSpPr>
        <p:sp>
          <p:nvSpPr>
            <p:cNvPr id="28" name="Rectangle 27">
              <a:extLst>
                <a:ext uri="{FF2B5EF4-FFF2-40B4-BE49-F238E27FC236}">
                  <a16:creationId xmlns:a16="http://schemas.microsoft.com/office/drawing/2014/main" id="{85705B04-1FD1-5B48-BD3F-8F2E9610D4D3}"/>
                </a:ext>
              </a:extLst>
            </p:cNvPr>
            <p:cNvSpPr/>
            <p:nvPr userDrawn="1"/>
          </p:nvSpPr>
          <p:spPr>
            <a:xfrm>
              <a:off x="4791433" y="2712911"/>
              <a:ext cx="533400" cy="177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9" name="Rectangle 28">
              <a:extLst>
                <a:ext uri="{FF2B5EF4-FFF2-40B4-BE49-F238E27FC236}">
                  <a16:creationId xmlns:a16="http://schemas.microsoft.com/office/drawing/2014/main" id="{FD4FA6DB-8280-9245-B413-6CBE233CF8DC}"/>
                </a:ext>
              </a:extLst>
            </p:cNvPr>
            <p:cNvSpPr/>
            <p:nvPr userDrawn="1"/>
          </p:nvSpPr>
          <p:spPr>
            <a:xfrm>
              <a:off x="5401033" y="2712911"/>
              <a:ext cx="533400" cy="17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0" name="Rectangle 29">
              <a:extLst>
                <a:ext uri="{FF2B5EF4-FFF2-40B4-BE49-F238E27FC236}">
                  <a16:creationId xmlns:a16="http://schemas.microsoft.com/office/drawing/2014/main" id="{AE95C07D-C3A1-924A-9BEE-919C5336390B}"/>
                </a:ext>
              </a:extLst>
            </p:cNvPr>
            <p:cNvSpPr/>
            <p:nvPr userDrawn="1"/>
          </p:nvSpPr>
          <p:spPr>
            <a:xfrm>
              <a:off x="6023333" y="2712911"/>
              <a:ext cx="533400" cy="17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1" name="Rectangle 30">
              <a:extLst>
                <a:ext uri="{FF2B5EF4-FFF2-40B4-BE49-F238E27FC236}">
                  <a16:creationId xmlns:a16="http://schemas.microsoft.com/office/drawing/2014/main" id="{C34CC3CC-0ABE-784D-AEBF-7780A07FBC47}"/>
                </a:ext>
              </a:extLst>
            </p:cNvPr>
            <p:cNvSpPr/>
            <p:nvPr userDrawn="1"/>
          </p:nvSpPr>
          <p:spPr>
            <a:xfrm>
              <a:off x="6645633" y="2712911"/>
              <a:ext cx="533400" cy="177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32" name="Rectangle 31">
              <a:extLst>
                <a:ext uri="{FF2B5EF4-FFF2-40B4-BE49-F238E27FC236}">
                  <a16:creationId xmlns:a16="http://schemas.microsoft.com/office/drawing/2014/main" id="{9BCD89EE-A65D-1B40-8CB0-BE4BC9403D2C}"/>
                </a:ext>
              </a:extLst>
            </p:cNvPr>
            <p:cNvSpPr/>
            <p:nvPr userDrawn="1"/>
          </p:nvSpPr>
          <p:spPr>
            <a:xfrm>
              <a:off x="4183306" y="2731198"/>
              <a:ext cx="533400" cy="177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grpSp>
        <p:nvGrpSpPr>
          <p:cNvPr id="56" name="Group 55">
            <a:extLst>
              <a:ext uri="{FF2B5EF4-FFF2-40B4-BE49-F238E27FC236}">
                <a16:creationId xmlns:a16="http://schemas.microsoft.com/office/drawing/2014/main" id="{6ED141A9-4621-7E4A-B299-3BEC93146CC7}"/>
              </a:ext>
            </a:extLst>
          </p:cNvPr>
          <p:cNvGrpSpPr/>
          <p:nvPr userDrawn="1"/>
        </p:nvGrpSpPr>
        <p:grpSpPr>
          <a:xfrm>
            <a:off x="0" y="5259916"/>
            <a:ext cx="9144075" cy="458742"/>
            <a:chOff x="-2097782" y="2919259"/>
            <a:chExt cx="16273836" cy="816428"/>
          </a:xfrm>
        </p:grpSpPr>
        <p:sp>
          <p:nvSpPr>
            <p:cNvPr id="57" name="Rectangle 56">
              <a:extLst>
                <a:ext uri="{FF2B5EF4-FFF2-40B4-BE49-F238E27FC236}">
                  <a16:creationId xmlns:a16="http://schemas.microsoft.com/office/drawing/2014/main" id="{4E9C30DE-7264-634C-8119-DADF390CE6C6}"/>
                </a:ext>
              </a:extLst>
            </p:cNvPr>
            <p:cNvSpPr/>
            <p:nvPr/>
          </p:nvSpPr>
          <p:spPr>
            <a:xfrm>
              <a:off x="-2097782" y="2919259"/>
              <a:ext cx="16273836" cy="8164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8" name="Picture 57">
              <a:extLst>
                <a:ext uri="{FF2B5EF4-FFF2-40B4-BE49-F238E27FC236}">
                  <a16:creationId xmlns:a16="http://schemas.microsoft.com/office/drawing/2014/main" id="{D427694B-3DE2-E945-93EF-21A7B2038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857" y="2937008"/>
              <a:ext cx="14561714" cy="780931"/>
            </a:xfrm>
            <a:prstGeom prst="rect">
              <a:avLst/>
            </a:prstGeom>
          </p:spPr>
        </p:pic>
      </p:grpSp>
    </p:spTree>
    <p:extLst>
      <p:ext uri="{BB962C8B-B14F-4D97-AF65-F5344CB8AC3E}">
        <p14:creationId xmlns:p14="http://schemas.microsoft.com/office/powerpoint/2010/main" val="331285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4719" y="381000"/>
            <a:ext cx="2644299" cy="13335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381000"/>
            <a:ext cx="4629150" cy="450320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934719" y="1714500"/>
            <a:ext cx="2644299"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5" name="Group 4">
            <a:extLst>
              <a:ext uri="{FF2B5EF4-FFF2-40B4-BE49-F238E27FC236}">
                <a16:creationId xmlns:a16="http://schemas.microsoft.com/office/drawing/2014/main" id="{A4918BC1-A4C8-1B48-9B8C-72D3EA52C99B}"/>
              </a:ext>
            </a:extLst>
          </p:cNvPr>
          <p:cNvGrpSpPr/>
          <p:nvPr userDrawn="1"/>
        </p:nvGrpSpPr>
        <p:grpSpPr>
          <a:xfrm rot="5400000">
            <a:off x="-851061" y="2936431"/>
            <a:ext cx="3116387" cy="121507"/>
            <a:chOff x="1471563" y="4388072"/>
            <a:chExt cx="3116387" cy="45719"/>
          </a:xfrm>
        </p:grpSpPr>
        <p:sp>
          <p:nvSpPr>
            <p:cNvPr id="6" name="Rectangle 5">
              <a:extLst>
                <a:ext uri="{FF2B5EF4-FFF2-40B4-BE49-F238E27FC236}">
                  <a16:creationId xmlns:a16="http://schemas.microsoft.com/office/drawing/2014/main" id="{73E75764-ECF6-B242-A6B5-5EE9A371DA71}"/>
                </a:ext>
              </a:extLst>
            </p:cNvPr>
            <p:cNvSpPr/>
            <p:nvPr userDrawn="1"/>
          </p:nvSpPr>
          <p:spPr>
            <a:xfrm>
              <a:off x="2123614" y="4388072"/>
              <a:ext cx="530769" cy="45719"/>
            </a:xfrm>
            <a:prstGeom prst="rect">
              <a:avLst/>
            </a:prstGeom>
            <a:solidFill>
              <a:srgbClr val="F99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7A197C-5175-F440-B82E-8B6C5AF6E538}"/>
                </a:ext>
              </a:extLst>
            </p:cNvPr>
            <p:cNvSpPr/>
            <p:nvPr userDrawn="1"/>
          </p:nvSpPr>
          <p:spPr>
            <a:xfrm>
              <a:off x="1471563" y="4388072"/>
              <a:ext cx="530769" cy="457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6871F0-CAC2-9049-9689-E78D9AFD72C7}"/>
                </a:ext>
              </a:extLst>
            </p:cNvPr>
            <p:cNvSpPr/>
            <p:nvPr userDrawn="1"/>
          </p:nvSpPr>
          <p:spPr>
            <a:xfrm>
              <a:off x="2775665" y="4388072"/>
              <a:ext cx="530769" cy="4571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89B91-89DD-C045-9813-CA5A535E5734}"/>
                </a:ext>
              </a:extLst>
            </p:cNvPr>
            <p:cNvSpPr/>
            <p:nvPr userDrawn="1"/>
          </p:nvSpPr>
          <p:spPr>
            <a:xfrm>
              <a:off x="3427251" y="4388072"/>
              <a:ext cx="530769"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A86692-7A85-7C40-A69D-5A141F441928}"/>
                </a:ext>
              </a:extLst>
            </p:cNvPr>
            <p:cNvSpPr/>
            <p:nvPr userDrawn="1"/>
          </p:nvSpPr>
          <p:spPr>
            <a:xfrm>
              <a:off x="4057181" y="4388072"/>
              <a:ext cx="53076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Google Shape;26;p5">
            <a:extLst>
              <a:ext uri="{FF2B5EF4-FFF2-40B4-BE49-F238E27FC236}">
                <a16:creationId xmlns:a16="http://schemas.microsoft.com/office/drawing/2014/main" id="{940C45A7-701E-4947-B577-15B524C0E368}"/>
              </a:ext>
            </a:extLst>
          </p:cNvPr>
          <p:cNvSpPr/>
          <p:nvPr userDrawn="1"/>
        </p:nvSpPr>
        <p:spPr>
          <a:xfrm flipH="1">
            <a:off x="-75" y="0"/>
            <a:ext cx="669600" cy="525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39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68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934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0A968-240A-7245-8217-A91E55D932BC}"/>
              </a:ext>
            </a:extLst>
          </p:cNvPr>
          <p:cNvSpPr>
            <a:spLocks noGrp="1"/>
          </p:cNvSpPr>
          <p:nvPr>
            <p:ph type="ctrTitle"/>
          </p:nvPr>
        </p:nvSpPr>
        <p:spPr>
          <a:xfrm>
            <a:off x="1143000" y="935038"/>
            <a:ext cx="6858000" cy="1990725"/>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972C4E7-9A98-CC48-A26A-CBD175A20405}"/>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334248-2054-C242-A9AB-4869E3BC1864}"/>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5" name="Footer Placeholder 4">
            <a:extLst>
              <a:ext uri="{FF2B5EF4-FFF2-40B4-BE49-F238E27FC236}">
                <a16:creationId xmlns:a16="http://schemas.microsoft.com/office/drawing/2014/main" id="{E7897B2C-D6FC-A747-A163-8273E25EB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62EF4-9975-8448-9312-FC1011EEFA38}"/>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46636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F24E-7FB1-0543-9AF5-7EF632A3D60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0740BA0-4A0A-C146-B4CF-DBC98AB284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E5F988-2071-234F-ADC0-6F3A53E66CC4}"/>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5" name="Footer Placeholder 4">
            <a:extLst>
              <a:ext uri="{FF2B5EF4-FFF2-40B4-BE49-F238E27FC236}">
                <a16:creationId xmlns:a16="http://schemas.microsoft.com/office/drawing/2014/main" id="{85608817-BDC8-C447-931B-26D66F2D3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F06E6-2E72-124F-A496-7C1F02EC408F}"/>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210121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095A-77FA-674E-8D4F-BEBF4A31A948}"/>
              </a:ext>
            </a:extLst>
          </p:cNvPr>
          <p:cNvSpPr>
            <a:spLocks noGrp="1"/>
          </p:cNvSpPr>
          <p:nvPr>
            <p:ph type="title"/>
          </p:nvPr>
        </p:nvSpPr>
        <p:spPr>
          <a:xfrm>
            <a:off x="623888" y="1425575"/>
            <a:ext cx="7886700" cy="2376488"/>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228480A-7354-9241-993B-DC1F95AF811C}"/>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431F5A-B0F4-CB4C-A412-23C4D1630181}"/>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5" name="Footer Placeholder 4">
            <a:extLst>
              <a:ext uri="{FF2B5EF4-FFF2-40B4-BE49-F238E27FC236}">
                <a16:creationId xmlns:a16="http://schemas.microsoft.com/office/drawing/2014/main" id="{15EB34CC-BA0E-2047-B544-5C3061739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77708-B9F8-5043-A591-27884C454CD8}"/>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2594956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D409-FFD5-CA42-BBD0-37FDBDE2A95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849338D-DE16-6F47-BC0D-4ED135AF6EB6}"/>
              </a:ext>
            </a:extLst>
          </p:cNvPr>
          <p:cNvSpPr>
            <a:spLocks noGrp="1"/>
          </p:cNvSpPr>
          <p:nvPr>
            <p:ph sz="half" idx="1"/>
          </p:nvPr>
        </p:nvSpPr>
        <p:spPr>
          <a:xfrm>
            <a:off x="628650" y="1520825"/>
            <a:ext cx="3867150"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9BC137-12E2-AF48-BFA1-661F940F3AB0}"/>
              </a:ext>
            </a:extLst>
          </p:cNvPr>
          <p:cNvSpPr>
            <a:spLocks noGrp="1"/>
          </p:cNvSpPr>
          <p:nvPr>
            <p:ph sz="half" idx="2"/>
          </p:nvPr>
        </p:nvSpPr>
        <p:spPr>
          <a:xfrm>
            <a:off x="4648200" y="1520825"/>
            <a:ext cx="3867150"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0E1632-FFA9-BF4B-B360-10E20153495F}"/>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6" name="Footer Placeholder 5">
            <a:extLst>
              <a:ext uri="{FF2B5EF4-FFF2-40B4-BE49-F238E27FC236}">
                <a16:creationId xmlns:a16="http://schemas.microsoft.com/office/drawing/2014/main" id="{E5229884-63AA-BC4E-87A0-A008A5447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C9C316-1958-5340-B741-532D9338602A}"/>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36496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EE8F-4301-0445-8E57-120240853244}"/>
              </a:ext>
            </a:extLst>
          </p:cNvPr>
          <p:cNvSpPr>
            <a:spLocks noGrp="1"/>
          </p:cNvSpPr>
          <p:nvPr>
            <p:ph type="title"/>
          </p:nvPr>
        </p:nvSpPr>
        <p:spPr>
          <a:xfrm>
            <a:off x="630238" y="304800"/>
            <a:ext cx="7886700" cy="1104900"/>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C5B941-9719-BD40-8939-9FB36FC52827}"/>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72AA04-F0C3-D441-AC88-DCF9908C5883}"/>
              </a:ext>
            </a:extLst>
          </p:cNvPr>
          <p:cNvSpPr>
            <a:spLocks noGrp="1"/>
          </p:cNvSpPr>
          <p:nvPr>
            <p:ph sz="half" idx="2"/>
          </p:nvPr>
        </p:nvSpPr>
        <p:spPr>
          <a:xfrm>
            <a:off x="630238" y="2087563"/>
            <a:ext cx="3868737" cy="30702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F13424A-9AEC-2842-9079-8C02FDEE1BFD}"/>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1A7F662-25D4-B044-9750-0F8C802A7643}"/>
              </a:ext>
            </a:extLst>
          </p:cNvPr>
          <p:cNvSpPr>
            <a:spLocks noGrp="1"/>
          </p:cNvSpPr>
          <p:nvPr>
            <p:ph sz="quarter" idx="4"/>
          </p:nvPr>
        </p:nvSpPr>
        <p:spPr>
          <a:xfrm>
            <a:off x="4629150" y="2087563"/>
            <a:ext cx="3887788" cy="30702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74A622-E3F8-5545-A40F-6B9612A02B19}"/>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8" name="Footer Placeholder 7">
            <a:extLst>
              <a:ext uri="{FF2B5EF4-FFF2-40B4-BE49-F238E27FC236}">
                <a16:creationId xmlns:a16="http://schemas.microsoft.com/office/drawing/2014/main" id="{6ED1834A-DE61-5D4F-A22C-660098E64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E222EE-A628-7E48-8400-7FFA4B59B60F}"/>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3319401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EECC-AC2C-4D4D-B52C-847C95D474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0C6A1B2-5D03-254A-81DA-E6F95F60626D}"/>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4" name="Footer Placeholder 3">
            <a:extLst>
              <a:ext uri="{FF2B5EF4-FFF2-40B4-BE49-F238E27FC236}">
                <a16:creationId xmlns:a16="http://schemas.microsoft.com/office/drawing/2014/main" id="{3A219324-03E8-0040-8CEC-721C17E21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63B31D-408E-3C43-A729-6947B8C1566C}"/>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2504075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68E05-8F29-9D4C-93A7-81589F6E8F90}"/>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3" name="Footer Placeholder 2">
            <a:extLst>
              <a:ext uri="{FF2B5EF4-FFF2-40B4-BE49-F238E27FC236}">
                <a16:creationId xmlns:a16="http://schemas.microsoft.com/office/drawing/2014/main" id="{8C6EA192-D04A-4E41-9B0E-E5B14CA953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7ABFB4-A50B-3540-A810-411A07C8EF3B}"/>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108666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C759EFE-F81B-334F-B13B-37EC077329E4}"/>
              </a:ext>
            </a:extLst>
          </p:cNvPr>
          <p:cNvSpPr/>
          <p:nvPr userDrawn="1"/>
        </p:nvSpPr>
        <p:spPr>
          <a:xfrm>
            <a:off x="-92" y="2857501"/>
            <a:ext cx="9144000" cy="21080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3"/>
          </a:p>
        </p:txBody>
      </p:sp>
      <p:sp>
        <p:nvSpPr>
          <p:cNvPr id="21" name="Rectangle 20">
            <a:extLst>
              <a:ext uri="{FF2B5EF4-FFF2-40B4-BE49-F238E27FC236}">
                <a16:creationId xmlns:a16="http://schemas.microsoft.com/office/drawing/2014/main" id="{B843BCF3-811C-3E4C-8884-07ABE94773E4}"/>
              </a:ext>
            </a:extLst>
          </p:cNvPr>
          <p:cNvSpPr/>
          <p:nvPr userDrawn="1"/>
        </p:nvSpPr>
        <p:spPr>
          <a:xfrm>
            <a:off x="0" y="1"/>
            <a:ext cx="9144000" cy="43891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53"/>
          </a:p>
        </p:txBody>
      </p:sp>
      <p:sp>
        <p:nvSpPr>
          <p:cNvPr id="28" name="Google Shape;14;p3">
            <a:extLst>
              <a:ext uri="{FF2B5EF4-FFF2-40B4-BE49-F238E27FC236}">
                <a16:creationId xmlns:a16="http://schemas.microsoft.com/office/drawing/2014/main" id="{04518476-202D-7E47-83E1-98720C62FE29}"/>
              </a:ext>
            </a:extLst>
          </p:cNvPr>
          <p:cNvSpPr/>
          <p:nvPr userDrawn="1"/>
        </p:nvSpPr>
        <p:spPr>
          <a:xfrm rot="10800000">
            <a:off x="-92" y="1541750"/>
            <a:ext cx="9144000" cy="458742"/>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ctrTitle" hasCustomPrompt="1"/>
          </p:nvPr>
        </p:nvSpPr>
        <p:spPr>
          <a:xfrm>
            <a:off x="447040" y="2189379"/>
            <a:ext cx="8306436" cy="1768866"/>
          </a:xfrm>
          <a:noFill/>
        </p:spPr>
        <p:txBody>
          <a:bodyPr anchor="b">
            <a:normAutofit/>
          </a:bodyPr>
          <a:lstStyle>
            <a:lvl1pPr algn="ctr">
              <a:defRPr sz="3600" b="1">
                <a:solidFill>
                  <a:schemeClr val="bg1"/>
                </a:solidFill>
              </a:defRPr>
            </a:lvl1pPr>
          </a:lstStyle>
          <a:p>
            <a:r>
              <a:rPr lang="en-US"/>
              <a:t>TITLE HERE</a:t>
            </a:r>
          </a:p>
        </p:txBody>
      </p:sp>
      <p:sp>
        <p:nvSpPr>
          <p:cNvPr id="16" name="TextBox 15">
            <a:extLst>
              <a:ext uri="{FF2B5EF4-FFF2-40B4-BE49-F238E27FC236}">
                <a16:creationId xmlns:a16="http://schemas.microsoft.com/office/drawing/2014/main" id="{ABB49F49-9D7F-944B-ACFA-E438CC8E3309}"/>
              </a:ext>
            </a:extLst>
          </p:cNvPr>
          <p:cNvSpPr txBox="1"/>
          <p:nvPr userDrawn="1"/>
        </p:nvSpPr>
        <p:spPr>
          <a:xfrm>
            <a:off x="8753476" y="931334"/>
            <a:ext cx="184731" cy="254365"/>
          </a:xfrm>
          <a:prstGeom prst="rect">
            <a:avLst/>
          </a:prstGeom>
          <a:noFill/>
        </p:spPr>
        <p:txBody>
          <a:bodyPr wrap="none" rtlCol="0">
            <a:spAutoFit/>
          </a:bodyPr>
          <a:lstStyle/>
          <a:p>
            <a:endParaRPr lang="en-US" sz="1053"/>
          </a:p>
        </p:txBody>
      </p:sp>
      <p:grpSp>
        <p:nvGrpSpPr>
          <p:cNvPr id="5" name="Group 4">
            <a:extLst>
              <a:ext uri="{FF2B5EF4-FFF2-40B4-BE49-F238E27FC236}">
                <a16:creationId xmlns:a16="http://schemas.microsoft.com/office/drawing/2014/main" id="{2C95E57B-DE9F-BE44-9A3D-8A19F93C21E4}"/>
              </a:ext>
            </a:extLst>
          </p:cNvPr>
          <p:cNvGrpSpPr/>
          <p:nvPr userDrawn="1"/>
        </p:nvGrpSpPr>
        <p:grpSpPr>
          <a:xfrm>
            <a:off x="0" y="281592"/>
            <a:ext cx="9144000" cy="1628647"/>
            <a:chOff x="0" y="34608"/>
            <a:chExt cx="9144000" cy="1628647"/>
          </a:xfrm>
        </p:grpSpPr>
        <p:pic>
          <p:nvPicPr>
            <p:cNvPr id="4" name="Picture 3" descr="Graphical user interface, application&#10;&#10;Description automatically generated">
              <a:extLst>
                <a:ext uri="{FF2B5EF4-FFF2-40B4-BE49-F238E27FC236}">
                  <a16:creationId xmlns:a16="http://schemas.microsoft.com/office/drawing/2014/main" id="{ED60DCCE-E079-AB44-A7F0-3E467D0D8A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8" t="23254" b="56275"/>
            <a:stretch/>
          </p:blipFill>
          <p:spPr>
            <a:xfrm>
              <a:off x="0" y="34608"/>
              <a:ext cx="9144000" cy="1334325"/>
            </a:xfrm>
            <a:prstGeom prst="rect">
              <a:avLst/>
            </a:prstGeom>
          </p:spPr>
        </p:pic>
        <p:sp>
          <p:nvSpPr>
            <p:cNvPr id="73" name="TextBox 72">
              <a:extLst>
                <a:ext uri="{FF2B5EF4-FFF2-40B4-BE49-F238E27FC236}">
                  <a16:creationId xmlns:a16="http://schemas.microsoft.com/office/drawing/2014/main" id="{F8682243-34FF-304B-AD74-9DF5475B03ED}"/>
                </a:ext>
              </a:extLst>
            </p:cNvPr>
            <p:cNvSpPr txBox="1"/>
            <p:nvPr userDrawn="1"/>
          </p:nvSpPr>
          <p:spPr>
            <a:xfrm>
              <a:off x="3444896" y="1287573"/>
              <a:ext cx="1158349" cy="369332"/>
            </a:xfrm>
            <a:prstGeom prst="rect">
              <a:avLst/>
            </a:prstGeom>
            <a:solidFill>
              <a:srgbClr val="ED1B2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900" b="1" i="0" u="none" strike="noStrike" cap="none">
                  <a:solidFill>
                    <a:schemeClr val="bg1"/>
                  </a:solidFill>
                  <a:effectLst/>
                  <a:latin typeface="Arial"/>
                  <a:ea typeface="Arial"/>
                  <a:cs typeface="Arial"/>
                  <a:sym typeface="Arial"/>
                </a:rPr>
                <a:t>Edgewood </a:t>
              </a:r>
              <a:r>
                <a:rPr lang="en-ZA" sz="900" b="0" i="0" u="none" strike="noStrike" cap="none">
                  <a:solidFill>
                    <a:schemeClr val="bg1"/>
                  </a:solidFill>
                  <a:effectLst/>
                  <a:latin typeface="Arial"/>
                  <a:ea typeface="Arial"/>
                  <a:cs typeface="Arial"/>
                  <a:sym typeface="Arial"/>
                </a:rPr>
                <a:t>Campus</a:t>
              </a:r>
            </a:p>
          </p:txBody>
        </p:sp>
        <p:sp>
          <p:nvSpPr>
            <p:cNvPr id="75" name="TextBox 74">
              <a:extLst>
                <a:ext uri="{FF2B5EF4-FFF2-40B4-BE49-F238E27FC236}">
                  <a16:creationId xmlns:a16="http://schemas.microsoft.com/office/drawing/2014/main" id="{3855B514-09E8-F148-B7CF-A83EA54D7332}"/>
                </a:ext>
              </a:extLst>
            </p:cNvPr>
            <p:cNvSpPr txBox="1"/>
            <p:nvPr userDrawn="1"/>
          </p:nvSpPr>
          <p:spPr>
            <a:xfrm>
              <a:off x="4590765" y="1287773"/>
              <a:ext cx="1142290" cy="369332"/>
            </a:xfrm>
            <a:prstGeom prst="rect">
              <a:avLst/>
            </a:prstGeom>
            <a:solidFill>
              <a:srgbClr val="F99D1A"/>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900" b="1" i="0" u="none" strike="noStrike" cap="none">
                  <a:solidFill>
                    <a:schemeClr val="bg1"/>
                  </a:solidFill>
                  <a:effectLst/>
                  <a:latin typeface="Arial"/>
                  <a:ea typeface="Arial"/>
                  <a:cs typeface="Arial"/>
                  <a:sym typeface="Arial"/>
                </a:rPr>
                <a:t>Howard College </a:t>
              </a:r>
              <a:r>
                <a:rPr lang="en-ZA" sz="900" b="0" i="0" u="none" strike="noStrike" cap="none">
                  <a:solidFill>
                    <a:schemeClr val="bg1"/>
                  </a:solidFill>
                  <a:effectLst/>
                  <a:latin typeface="Arial"/>
                  <a:ea typeface="Arial"/>
                  <a:cs typeface="Arial"/>
                  <a:sym typeface="Arial"/>
                </a:rPr>
                <a:t>Campus</a:t>
              </a:r>
            </a:p>
          </p:txBody>
        </p:sp>
        <p:sp>
          <p:nvSpPr>
            <p:cNvPr id="78" name="TextBox 77">
              <a:extLst>
                <a:ext uri="{FF2B5EF4-FFF2-40B4-BE49-F238E27FC236}">
                  <a16:creationId xmlns:a16="http://schemas.microsoft.com/office/drawing/2014/main" id="{994E92B2-0C34-8948-84A9-50EE9D79CD5D}"/>
                </a:ext>
              </a:extLst>
            </p:cNvPr>
            <p:cNvSpPr txBox="1"/>
            <p:nvPr userDrawn="1"/>
          </p:nvSpPr>
          <p:spPr>
            <a:xfrm>
              <a:off x="5730443" y="1287773"/>
              <a:ext cx="1152865" cy="369332"/>
            </a:xfrm>
            <a:prstGeom prst="rect">
              <a:avLst/>
            </a:prstGeom>
            <a:solidFill>
              <a:srgbClr val="FFDD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900" b="1" i="0" u="none" strike="noStrike" cap="none">
                  <a:solidFill>
                    <a:schemeClr val="bg1"/>
                  </a:solidFill>
                  <a:effectLst/>
                  <a:latin typeface="Arial"/>
                  <a:ea typeface="Arial"/>
                  <a:cs typeface="Arial"/>
                  <a:sym typeface="Arial"/>
                </a:rPr>
                <a:t>Nelson R Mandela </a:t>
              </a:r>
              <a:r>
                <a:rPr lang="en-ZA" sz="900" b="0" i="0" u="none" strike="noStrike" cap="none">
                  <a:solidFill>
                    <a:schemeClr val="bg1"/>
                  </a:solidFill>
                  <a:effectLst/>
                  <a:latin typeface="Arial"/>
                  <a:ea typeface="Arial"/>
                  <a:cs typeface="Arial"/>
                  <a:sym typeface="Arial"/>
                </a:rPr>
                <a:t>Campus</a:t>
              </a:r>
            </a:p>
          </p:txBody>
        </p:sp>
        <p:sp>
          <p:nvSpPr>
            <p:cNvPr id="81" name="TextBox 80">
              <a:extLst>
                <a:ext uri="{FF2B5EF4-FFF2-40B4-BE49-F238E27FC236}">
                  <a16:creationId xmlns:a16="http://schemas.microsoft.com/office/drawing/2014/main" id="{652B25F7-5A4D-F349-80F6-29682255DC3E}"/>
                </a:ext>
              </a:extLst>
            </p:cNvPr>
            <p:cNvSpPr txBox="1"/>
            <p:nvPr userDrawn="1"/>
          </p:nvSpPr>
          <p:spPr>
            <a:xfrm>
              <a:off x="6883400" y="1291076"/>
              <a:ext cx="1127014" cy="369332"/>
            </a:xfrm>
            <a:prstGeom prst="rect">
              <a:avLst/>
            </a:prstGeom>
            <a:solidFill>
              <a:srgbClr val="00A65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ZA" sz="900" b="1" i="0" u="none" strike="noStrike" cap="none">
                  <a:solidFill>
                    <a:schemeClr val="bg1"/>
                  </a:solidFill>
                  <a:effectLst/>
                  <a:latin typeface="Arial"/>
                  <a:ea typeface="Arial"/>
                  <a:cs typeface="Arial"/>
                  <a:sym typeface="Arial"/>
                </a:rPr>
                <a:t>Pietermaritzburg </a:t>
              </a:r>
              <a:r>
                <a:rPr lang="en-ZA" sz="900" b="0" i="0" u="none" strike="noStrike" cap="none">
                  <a:solidFill>
                    <a:schemeClr val="bg1"/>
                  </a:solidFill>
                  <a:effectLst/>
                  <a:latin typeface="Arial"/>
                  <a:ea typeface="Arial"/>
                  <a:cs typeface="Arial"/>
                  <a:sym typeface="Arial"/>
                </a:rPr>
                <a:t>Campus</a:t>
              </a:r>
            </a:p>
          </p:txBody>
        </p:sp>
        <p:sp>
          <p:nvSpPr>
            <p:cNvPr id="83" name="TextBox 82">
              <a:extLst>
                <a:ext uri="{FF2B5EF4-FFF2-40B4-BE49-F238E27FC236}">
                  <a16:creationId xmlns:a16="http://schemas.microsoft.com/office/drawing/2014/main" id="{F32A4E1A-B031-CF43-B21F-E95EEBC34D78}"/>
                </a:ext>
              </a:extLst>
            </p:cNvPr>
            <p:cNvSpPr txBox="1"/>
            <p:nvPr userDrawn="1"/>
          </p:nvSpPr>
          <p:spPr>
            <a:xfrm>
              <a:off x="8010506" y="1293923"/>
              <a:ext cx="1133402" cy="369332"/>
            </a:xfrm>
            <a:prstGeom prst="rect">
              <a:avLst/>
            </a:prstGeom>
            <a:solidFill>
              <a:srgbClr val="00B0F0"/>
            </a:solidFill>
          </p:spPr>
          <p:txBody>
            <a:bodyPr wrap="square" rtlCol="0">
              <a:spAutoFit/>
            </a:bodyPr>
            <a:lstStyle/>
            <a:p>
              <a:pPr algn="ctr"/>
              <a:r>
                <a:rPr lang="en-ZA" sz="900" b="1" i="0" u="none" strike="noStrike" cap="none">
                  <a:solidFill>
                    <a:schemeClr val="bg1"/>
                  </a:solidFill>
                  <a:effectLst/>
                  <a:latin typeface="Arial"/>
                  <a:ea typeface="Arial"/>
                  <a:cs typeface="Arial"/>
                  <a:sym typeface="Arial"/>
                </a:rPr>
                <a:t>Westville</a:t>
              </a:r>
              <a:r>
                <a:rPr lang="en-ZA" sz="900" b="0" i="0" u="none" strike="noStrike" cap="none">
                  <a:solidFill>
                    <a:schemeClr val="bg1"/>
                  </a:solidFill>
                  <a:effectLst/>
                  <a:latin typeface="Arial"/>
                  <a:ea typeface="Arial"/>
                  <a:cs typeface="Arial"/>
                  <a:sym typeface="Arial"/>
                </a:rPr>
                <a:t> Campus</a:t>
              </a:r>
            </a:p>
          </p:txBody>
        </p:sp>
      </p:grpSp>
      <p:grpSp>
        <p:nvGrpSpPr>
          <p:cNvPr id="25" name="Group 24">
            <a:extLst>
              <a:ext uri="{FF2B5EF4-FFF2-40B4-BE49-F238E27FC236}">
                <a16:creationId xmlns:a16="http://schemas.microsoft.com/office/drawing/2014/main" id="{BF0B6B88-060F-574F-A2B3-78201ED21BDA}"/>
              </a:ext>
            </a:extLst>
          </p:cNvPr>
          <p:cNvGrpSpPr/>
          <p:nvPr userDrawn="1"/>
        </p:nvGrpSpPr>
        <p:grpSpPr>
          <a:xfrm>
            <a:off x="0" y="5259916"/>
            <a:ext cx="9144075" cy="458742"/>
            <a:chOff x="-2097782" y="2919259"/>
            <a:chExt cx="16273836" cy="816428"/>
          </a:xfrm>
        </p:grpSpPr>
        <p:sp>
          <p:nvSpPr>
            <p:cNvPr id="26" name="Rectangle 25">
              <a:extLst>
                <a:ext uri="{FF2B5EF4-FFF2-40B4-BE49-F238E27FC236}">
                  <a16:creationId xmlns:a16="http://schemas.microsoft.com/office/drawing/2014/main" id="{CCBCAF14-B59E-3944-935A-C26741577B42}"/>
                </a:ext>
              </a:extLst>
            </p:cNvPr>
            <p:cNvSpPr/>
            <p:nvPr/>
          </p:nvSpPr>
          <p:spPr>
            <a:xfrm>
              <a:off x="-2097782" y="2919259"/>
              <a:ext cx="16273836" cy="8164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7" name="Picture 26">
              <a:extLst>
                <a:ext uri="{FF2B5EF4-FFF2-40B4-BE49-F238E27FC236}">
                  <a16:creationId xmlns:a16="http://schemas.microsoft.com/office/drawing/2014/main" id="{3379F383-2C3A-8F42-AB18-68D760C17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857" y="2937008"/>
              <a:ext cx="14561714" cy="780931"/>
            </a:xfrm>
            <a:prstGeom prst="rect">
              <a:avLst/>
            </a:prstGeom>
          </p:spPr>
        </p:pic>
      </p:grpSp>
    </p:spTree>
    <p:extLst>
      <p:ext uri="{BB962C8B-B14F-4D97-AF65-F5344CB8AC3E}">
        <p14:creationId xmlns:p14="http://schemas.microsoft.com/office/powerpoint/2010/main" val="1240987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B2A0-364F-914C-8878-7A3C1B0211E8}"/>
              </a:ext>
            </a:extLst>
          </p:cNvPr>
          <p:cNvSpPr>
            <a:spLocks noGrp="1"/>
          </p:cNvSpPr>
          <p:nvPr>
            <p:ph type="title"/>
          </p:nvPr>
        </p:nvSpPr>
        <p:spPr>
          <a:xfrm>
            <a:off x="630238" y="381000"/>
            <a:ext cx="2949575" cy="13335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24D17AF-D379-1941-8A17-4099F7F1080A}"/>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933031-1EA1-EC48-A188-F4A5AB587ABE}"/>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B71A20-3825-844C-B335-12CAD64CA3FB}"/>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6" name="Footer Placeholder 5">
            <a:extLst>
              <a:ext uri="{FF2B5EF4-FFF2-40B4-BE49-F238E27FC236}">
                <a16:creationId xmlns:a16="http://schemas.microsoft.com/office/drawing/2014/main" id="{734A2242-43C6-6E48-A912-166559C63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76CEB-CC13-BE43-B66C-620BD0EAFEF7}"/>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3629099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0856-A95B-AF4A-B0DC-C2766B462BA9}"/>
              </a:ext>
            </a:extLst>
          </p:cNvPr>
          <p:cNvSpPr>
            <a:spLocks noGrp="1"/>
          </p:cNvSpPr>
          <p:nvPr>
            <p:ph type="title"/>
          </p:nvPr>
        </p:nvSpPr>
        <p:spPr>
          <a:xfrm>
            <a:off x="630238" y="381000"/>
            <a:ext cx="2949575" cy="13335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30F8E71-96B2-F149-9552-644D3022380C}"/>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D8B291-E890-BF48-B178-B9210E9FD8F3}"/>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CE37D5-3054-2B4A-A48F-57394468A180}"/>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6" name="Footer Placeholder 5">
            <a:extLst>
              <a:ext uri="{FF2B5EF4-FFF2-40B4-BE49-F238E27FC236}">
                <a16:creationId xmlns:a16="http://schemas.microsoft.com/office/drawing/2014/main" id="{4871B4D0-2034-DC4F-83F4-342BC37EC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3E1EE-96D7-284F-9DC3-C5F8E75C44E3}"/>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2675560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CCC4-080D-904F-A285-A8C16EA30FE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3544CF-3609-1645-8E58-7D537D064C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564511-776B-3A43-A3D0-3006FFE6641A}"/>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5" name="Footer Placeholder 4">
            <a:extLst>
              <a:ext uri="{FF2B5EF4-FFF2-40B4-BE49-F238E27FC236}">
                <a16:creationId xmlns:a16="http://schemas.microsoft.com/office/drawing/2014/main" id="{4B873918-9172-124F-8E74-3ABC2CFF14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893FD-E45B-384C-8477-AEE51F94FF94}"/>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2052991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E5310-FDA5-9541-947C-65899E6ABAA2}"/>
              </a:ext>
            </a:extLst>
          </p:cNvPr>
          <p:cNvSpPr>
            <a:spLocks noGrp="1"/>
          </p:cNvSpPr>
          <p:nvPr>
            <p:ph type="title" orient="vert"/>
          </p:nvPr>
        </p:nvSpPr>
        <p:spPr>
          <a:xfrm>
            <a:off x="6543675" y="304800"/>
            <a:ext cx="1971675" cy="4843463"/>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165B304-662E-E346-BC6E-65190BE7BD99}"/>
              </a:ext>
            </a:extLst>
          </p:cNvPr>
          <p:cNvSpPr>
            <a:spLocks noGrp="1"/>
          </p:cNvSpPr>
          <p:nvPr>
            <p:ph type="body" orient="vert" idx="1"/>
          </p:nvPr>
        </p:nvSpPr>
        <p:spPr>
          <a:xfrm>
            <a:off x="628650" y="304800"/>
            <a:ext cx="5762625" cy="48434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A6D397-9313-BD49-90E3-2ED2A8A0E035}"/>
              </a:ext>
            </a:extLst>
          </p:cNvPr>
          <p:cNvSpPr>
            <a:spLocks noGrp="1"/>
          </p:cNvSpPr>
          <p:nvPr>
            <p:ph type="dt" sz="half" idx="10"/>
          </p:nvPr>
        </p:nvSpPr>
        <p:spPr/>
        <p:txBody>
          <a:bodyPr/>
          <a:lstStyle/>
          <a:p>
            <a:fld id="{3323AA23-5F10-F947-A7D9-0B5793093644}" type="datetimeFigureOut">
              <a:rPr lang="en-US" smtClean="0"/>
              <a:t>9/11/2025</a:t>
            </a:fld>
            <a:endParaRPr lang="en-US"/>
          </a:p>
        </p:txBody>
      </p:sp>
      <p:sp>
        <p:nvSpPr>
          <p:cNvPr id="5" name="Footer Placeholder 4">
            <a:extLst>
              <a:ext uri="{FF2B5EF4-FFF2-40B4-BE49-F238E27FC236}">
                <a16:creationId xmlns:a16="http://schemas.microsoft.com/office/drawing/2014/main" id="{C8471CD1-A42A-8B4A-8139-8F83626CE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8ED922-8569-3345-897D-3AAC01504B1D}"/>
              </a:ext>
            </a:extLst>
          </p:cNvPr>
          <p:cNvSpPr>
            <a:spLocks noGrp="1"/>
          </p:cNvSpPr>
          <p:nvPr>
            <p:ph type="sldNum" sz="quarter" idx="12"/>
          </p:nvPr>
        </p:nvSpPr>
        <p:spPr/>
        <p:txBody>
          <a:bodyPr/>
          <a:lstStyle/>
          <a:p>
            <a:fld id="{9094F386-E4E9-F74A-AB95-83FF67B678E3}" type="slidenum">
              <a:rPr lang="en-US" smtClean="0"/>
              <a:t>‹#›</a:t>
            </a:fld>
            <a:endParaRPr lang="en-US"/>
          </a:p>
        </p:txBody>
      </p:sp>
    </p:spTree>
    <p:extLst>
      <p:ext uri="{BB962C8B-B14F-4D97-AF65-F5344CB8AC3E}">
        <p14:creationId xmlns:p14="http://schemas.microsoft.com/office/powerpoint/2010/main" val="124083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Google Shape;14;p3">
            <a:extLst>
              <a:ext uri="{FF2B5EF4-FFF2-40B4-BE49-F238E27FC236}">
                <a16:creationId xmlns:a16="http://schemas.microsoft.com/office/drawing/2014/main" id="{B64B9F79-05A8-B04D-A678-E1BDCFFBDDD3}"/>
              </a:ext>
            </a:extLst>
          </p:cNvPr>
          <p:cNvSpPr/>
          <p:nvPr userDrawn="1"/>
        </p:nvSpPr>
        <p:spPr>
          <a:xfrm rot="10800000">
            <a:off x="-150" y="3082200"/>
            <a:ext cx="9144000" cy="68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5;p3">
            <a:extLst>
              <a:ext uri="{FF2B5EF4-FFF2-40B4-BE49-F238E27FC236}">
                <a16:creationId xmlns:a16="http://schemas.microsoft.com/office/drawing/2014/main" id="{B1208FDA-8849-4241-8CB4-B8CB64B31AD3}"/>
              </a:ext>
            </a:extLst>
          </p:cNvPr>
          <p:cNvSpPr/>
          <p:nvPr userDrawn="1"/>
        </p:nvSpPr>
        <p:spPr>
          <a:xfrm flipH="1">
            <a:off x="-150" y="0"/>
            <a:ext cx="9144000" cy="3082200"/>
          </a:xfrm>
          <a:prstGeom prst="rect">
            <a:avLst/>
          </a:prstGeom>
          <a:solidFill>
            <a:srgbClr val="ED1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p3">
            <a:extLst>
              <a:ext uri="{FF2B5EF4-FFF2-40B4-BE49-F238E27FC236}">
                <a16:creationId xmlns:a16="http://schemas.microsoft.com/office/drawing/2014/main" id="{30A9D084-C6EB-834C-93B4-4A4E19A7ADA5}"/>
              </a:ext>
            </a:extLst>
          </p:cNvPr>
          <p:cNvSpPr txBox="1">
            <a:spLocks noGrp="1"/>
          </p:cNvSpPr>
          <p:nvPr>
            <p:ph type="ctrTitle"/>
          </p:nvPr>
        </p:nvSpPr>
        <p:spPr>
          <a:xfrm>
            <a:off x="1000125" y="471488"/>
            <a:ext cx="7529513" cy="2481371"/>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a:p>
        </p:txBody>
      </p:sp>
      <p:sp>
        <p:nvSpPr>
          <p:cNvPr id="6" name="Google Shape;17;p3">
            <a:extLst>
              <a:ext uri="{FF2B5EF4-FFF2-40B4-BE49-F238E27FC236}">
                <a16:creationId xmlns:a16="http://schemas.microsoft.com/office/drawing/2014/main" id="{C0920B52-E6BE-414A-8CAB-5D2661C9AB30}"/>
              </a:ext>
            </a:extLst>
          </p:cNvPr>
          <p:cNvSpPr txBox="1">
            <a:spLocks noGrp="1"/>
          </p:cNvSpPr>
          <p:nvPr>
            <p:ph type="subTitle" idx="1"/>
          </p:nvPr>
        </p:nvSpPr>
        <p:spPr>
          <a:xfrm>
            <a:off x="1000124" y="3211492"/>
            <a:ext cx="7529513" cy="558358"/>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a:latin typeface="+mn-lt"/>
              </a:defRPr>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a:t>Click to edit Master subtitle style</a:t>
            </a:r>
            <a:endParaRPr/>
          </a:p>
        </p:txBody>
      </p:sp>
      <p:grpSp>
        <p:nvGrpSpPr>
          <p:cNvPr id="7" name="Group 6">
            <a:extLst>
              <a:ext uri="{FF2B5EF4-FFF2-40B4-BE49-F238E27FC236}">
                <a16:creationId xmlns:a16="http://schemas.microsoft.com/office/drawing/2014/main" id="{8A509EB3-7199-4A48-9D0A-10E26B42B4E0}"/>
              </a:ext>
            </a:extLst>
          </p:cNvPr>
          <p:cNvGrpSpPr/>
          <p:nvPr userDrawn="1"/>
        </p:nvGrpSpPr>
        <p:grpSpPr>
          <a:xfrm>
            <a:off x="3021706" y="3082151"/>
            <a:ext cx="3138043" cy="91290"/>
            <a:chOff x="1471563" y="4388072"/>
            <a:chExt cx="3138043" cy="45719"/>
          </a:xfrm>
        </p:grpSpPr>
        <p:sp>
          <p:nvSpPr>
            <p:cNvPr id="8" name="Rectangle 7">
              <a:extLst>
                <a:ext uri="{FF2B5EF4-FFF2-40B4-BE49-F238E27FC236}">
                  <a16:creationId xmlns:a16="http://schemas.microsoft.com/office/drawing/2014/main" id="{38FBF14E-4F49-074E-9426-20197A517126}"/>
                </a:ext>
              </a:extLst>
            </p:cNvPr>
            <p:cNvSpPr/>
            <p:nvPr userDrawn="1"/>
          </p:nvSpPr>
          <p:spPr>
            <a:xfrm>
              <a:off x="1471563" y="4388072"/>
              <a:ext cx="530769" cy="457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9A5215A-5143-F541-A73A-E621666F6381}"/>
                </a:ext>
              </a:extLst>
            </p:cNvPr>
            <p:cNvSpPr/>
            <p:nvPr userDrawn="1"/>
          </p:nvSpPr>
          <p:spPr>
            <a:xfrm>
              <a:off x="2123614" y="4388072"/>
              <a:ext cx="530769" cy="45719"/>
            </a:xfrm>
            <a:prstGeom prst="rect">
              <a:avLst/>
            </a:prstGeom>
            <a:solidFill>
              <a:srgbClr val="F99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75D6B4-6DDB-DA4E-B8D4-6769FB5F0FD8}"/>
                </a:ext>
              </a:extLst>
            </p:cNvPr>
            <p:cNvSpPr/>
            <p:nvPr userDrawn="1"/>
          </p:nvSpPr>
          <p:spPr>
            <a:xfrm>
              <a:off x="2775665" y="4388072"/>
              <a:ext cx="530769" cy="4571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EAFCAB-5B9F-0341-96CC-2598567D73DF}"/>
                </a:ext>
              </a:extLst>
            </p:cNvPr>
            <p:cNvSpPr/>
            <p:nvPr userDrawn="1"/>
          </p:nvSpPr>
          <p:spPr>
            <a:xfrm>
              <a:off x="3427251" y="4388072"/>
              <a:ext cx="530769"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F13636-FB6C-994D-BC2B-32B85C07499A}"/>
                </a:ext>
              </a:extLst>
            </p:cNvPr>
            <p:cNvSpPr/>
            <p:nvPr userDrawn="1"/>
          </p:nvSpPr>
          <p:spPr>
            <a:xfrm>
              <a:off x="4078837" y="4388072"/>
              <a:ext cx="53076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381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9382" y="687917"/>
            <a:ext cx="5665968" cy="4148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5698C4EA-5667-9B4A-B3E1-AB77694E7D4F}"/>
              </a:ext>
            </a:extLst>
          </p:cNvPr>
          <p:cNvGrpSpPr/>
          <p:nvPr userDrawn="1"/>
        </p:nvGrpSpPr>
        <p:grpSpPr>
          <a:xfrm rot="5400000">
            <a:off x="326961" y="2936431"/>
            <a:ext cx="3116387" cy="121507"/>
            <a:chOff x="1471563" y="4388072"/>
            <a:chExt cx="3116387" cy="45719"/>
          </a:xfrm>
        </p:grpSpPr>
        <p:sp>
          <p:nvSpPr>
            <p:cNvPr id="9" name="Rectangle 8">
              <a:extLst>
                <a:ext uri="{FF2B5EF4-FFF2-40B4-BE49-F238E27FC236}">
                  <a16:creationId xmlns:a16="http://schemas.microsoft.com/office/drawing/2014/main" id="{6010ADF6-488D-944C-BB2E-DA8EE2EF8B00}"/>
                </a:ext>
              </a:extLst>
            </p:cNvPr>
            <p:cNvSpPr/>
            <p:nvPr userDrawn="1"/>
          </p:nvSpPr>
          <p:spPr>
            <a:xfrm>
              <a:off x="4057181" y="4388072"/>
              <a:ext cx="53076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2B5FBE-1D89-F442-A494-3E7474009816}"/>
                </a:ext>
              </a:extLst>
            </p:cNvPr>
            <p:cNvSpPr/>
            <p:nvPr userDrawn="1"/>
          </p:nvSpPr>
          <p:spPr>
            <a:xfrm>
              <a:off x="2123614" y="4388072"/>
              <a:ext cx="530769" cy="45719"/>
            </a:xfrm>
            <a:prstGeom prst="rect">
              <a:avLst/>
            </a:prstGeom>
            <a:solidFill>
              <a:srgbClr val="F99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456F6B1-A575-C546-9036-A2AA15B8905A}"/>
                </a:ext>
              </a:extLst>
            </p:cNvPr>
            <p:cNvSpPr/>
            <p:nvPr userDrawn="1"/>
          </p:nvSpPr>
          <p:spPr>
            <a:xfrm>
              <a:off x="1471563" y="4388072"/>
              <a:ext cx="530769" cy="457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FF30D-86D1-B34E-9BB3-6A0E7394F5DA}"/>
                </a:ext>
              </a:extLst>
            </p:cNvPr>
            <p:cNvSpPr/>
            <p:nvPr userDrawn="1"/>
          </p:nvSpPr>
          <p:spPr>
            <a:xfrm>
              <a:off x="2775665" y="4388072"/>
              <a:ext cx="530769" cy="4571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131241-280D-834E-AD82-43BB71F8B8F5}"/>
                </a:ext>
              </a:extLst>
            </p:cNvPr>
            <p:cNvSpPr/>
            <p:nvPr userDrawn="1"/>
          </p:nvSpPr>
          <p:spPr>
            <a:xfrm>
              <a:off x="3427251" y="4388072"/>
              <a:ext cx="530769"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Google Shape;53;p9">
            <a:extLst>
              <a:ext uri="{FF2B5EF4-FFF2-40B4-BE49-F238E27FC236}">
                <a16:creationId xmlns:a16="http://schemas.microsoft.com/office/drawing/2014/main" id="{FAB0D695-3236-C84C-8566-1876B9DA73A4}"/>
              </a:ext>
            </a:extLst>
          </p:cNvPr>
          <p:cNvSpPr/>
          <p:nvPr userDrawn="1"/>
        </p:nvSpPr>
        <p:spPr>
          <a:xfrm flipH="1">
            <a:off x="-75" y="0"/>
            <a:ext cx="1851600" cy="1140000"/>
          </a:xfrm>
          <a:prstGeom prst="rect">
            <a:avLst/>
          </a:prstGeom>
          <a:solidFill>
            <a:srgbClr val="ED1B23"/>
          </a:solidFill>
          <a:ln>
            <a:noFill/>
          </a:ln>
        </p:spPr>
        <p:txBody>
          <a:bodyPr spcFirstLastPara="1" wrap="square" lIns="91425" tIns="91425" rIns="91425" bIns="91425" anchor="b" anchorCtr="0">
            <a:noAutofit/>
          </a:bodyPr>
          <a:lstStyle/>
          <a:p>
            <a:pPr marL="0" marR="0" lvl="0" indent="0" algn="ctr" defTabSz="713232" rtl="0" eaLnBrk="1" fontAlgn="auto" latinLnBrk="0" hangingPunct="1">
              <a:lnSpc>
                <a:spcPct val="100000"/>
              </a:lnSpc>
              <a:spcBef>
                <a:spcPts val="0"/>
              </a:spcBef>
              <a:spcAft>
                <a:spcPts val="0"/>
              </a:spcAft>
              <a:buClrTx/>
              <a:buSzTx/>
              <a:buFontTx/>
              <a:buNone/>
              <a:tabLst/>
              <a:defRPr/>
            </a:pPr>
            <a:fld id="{00000000-1234-1234-1234-123412341234}" type="slidenum">
              <a:rPr lang="en" sz="3600" smtClean="0">
                <a:solidFill>
                  <a:schemeClr val="bg1"/>
                </a:solidFill>
              </a:rPr>
              <a:pPr marL="0" marR="0" lvl="0" indent="0" algn="ctr" defTabSz="713232" rtl="0" eaLnBrk="1" fontAlgn="auto" latinLnBrk="0" hangingPunct="1">
                <a:lnSpc>
                  <a:spcPct val="100000"/>
                </a:lnSpc>
                <a:spcBef>
                  <a:spcPts val="0"/>
                </a:spcBef>
                <a:spcAft>
                  <a:spcPts val="0"/>
                </a:spcAft>
                <a:buClrTx/>
                <a:buSzTx/>
                <a:buFontTx/>
                <a:buNone/>
                <a:tabLst/>
                <a:defRPr/>
              </a:pPr>
              <a:t>‹#›</a:t>
            </a:fld>
            <a:endParaRPr lang="en" sz="3600" kern="1200">
              <a:solidFill>
                <a:schemeClr val="bg1"/>
              </a:solidFill>
              <a:latin typeface="+mn-lt"/>
              <a:ea typeface="+mn-ea"/>
              <a:cs typeface="+mn-cs"/>
            </a:endParaRPr>
          </a:p>
        </p:txBody>
      </p:sp>
      <p:sp>
        <p:nvSpPr>
          <p:cNvPr id="15" name="Google Shape;26;p5">
            <a:extLst>
              <a:ext uri="{FF2B5EF4-FFF2-40B4-BE49-F238E27FC236}">
                <a16:creationId xmlns:a16="http://schemas.microsoft.com/office/drawing/2014/main" id="{BA68B954-9A74-C243-995B-89C0139FD9C5}"/>
              </a:ext>
            </a:extLst>
          </p:cNvPr>
          <p:cNvSpPr/>
          <p:nvPr userDrawn="1"/>
        </p:nvSpPr>
        <p:spPr>
          <a:xfrm flipH="1">
            <a:off x="-75" y="1140000"/>
            <a:ext cx="1851600" cy="4119916"/>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p9">
            <a:extLst>
              <a:ext uri="{FF2B5EF4-FFF2-40B4-BE49-F238E27FC236}">
                <a16:creationId xmlns:a16="http://schemas.microsoft.com/office/drawing/2014/main" id="{F906FF01-0ADE-2C41-86F1-DB2EB29D12B6}"/>
              </a:ext>
            </a:extLst>
          </p:cNvPr>
          <p:cNvSpPr txBox="1">
            <a:spLocks noGrp="1"/>
          </p:cNvSpPr>
          <p:nvPr>
            <p:ph type="title"/>
          </p:nvPr>
        </p:nvSpPr>
        <p:spPr>
          <a:xfrm>
            <a:off x="235225" y="1292400"/>
            <a:ext cx="1381200" cy="3165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None/>
              <a:defRPr sz="1800">
                <a:solidFill>
                  <a:srgbClr val="FFFFFF"/>
                </a:solidFill>
                <a:latin typeface="+mj-lt"/>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r>
              <a:rPr lang="en-US"/>
              <a:t>Click to edit Master title style</a:t>
            </a:r>
            <a:endParaRPr/>
          </a:p>
        </p:txBody>
      </p:sp>
      <p:grpSp>
        <p:nvGrpSpPr>
          <p:cNvPr id="17" name="Group 16">
            <a:extLst>
              <a:ext uri="{FF2B5EF4-FFF2-40B4-BE49-F238E27FC236}">
                <a16:creationId xmlns:a16="http://schemas.microsoft.com/office/drawing/2014/main" id="{ABC7F823-0F25-D541-BF3F-469C862FCE96}"/>
              </a:ext>
            </a:extLst>
          </p:cNvPr>
          <p:cNvGrpSpPr/>
          <p:nvPr userDrawn="1"/>
        </p:nvGrpSpPr>
        <p:grpSpPr>
          <a:xfrm>
            <a:off x="0" y="5259916"/>
            <a:ext cx="9144075" cy="458742"/>
            <a:chOff x="-2097782" y="2919259"/>
            <a:chExt cx="16273836" cy="816428"/>
          </a:xfrm>
        </p:grpSpPr>
        <p:sp>
          <p:nvSpPr>
            <p:cNvPr id="18" name="Rectangle 17">
              <a:extLst>
                <a:ext uri="{FF2B5EF4-FFF2-40B4-BE49-F238E27FC236}">
                  <a16:creationId xmlns:a16="http://schemas.microsoft.com/office/drawing/2014/main" id="{DD6C3C0B-4FF8-294D-B22E-DCF6331CEC77}"/>
                </a:ext>
              </a:extLst>
            </p:cNvPr>
            <p:cNvSpPr/>
            <p:nvPr/>
          </p:nvSpPr>
          <p:spPr>
            <a:xfrm>
              <a:off x="-2097782" y="2919259"/>
              <a:ext cx="16273836" cy="8164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604EA739-34FF-964B-A399-254C1825B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857" y="2937008"/>
              <a:ext cx="14561714" cy="780931"/>
            </a:xfrm>
            <a:prstGeom prst="rect">
              <a:avLst/>
            </a:prstGeom>
          </p:spPr>
        </p:pic>
      </p:grpSp>
    </p:spTree>
    <p:extLst>
      <p:ext uri="{BB962C8B-B14F-4D97-AF65-F5344CB8AC3E}">
        <p14:creationId xmlns:p14="http://schemas.microsoft.com/office/powerpoint/2010/main" val="262832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212152C9-95A1-D94F-B351-EBFF814BB48D}"/>
              </a:ext>
            </a:extLst>
          </p:cNvPr>
          <p:cNvSpPr/>
          <p:nvPr userDrawn="1"/>
        </p:nvSpPr>
        <p:spPr>
          <a:xfrm rot="10800000">
            <a:off x="-150" y="3082200"/>
            <a:ext cx="9144000" cy="68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FA1D9968-2543-CF42-83A6-3FB9CEC48542}"/>
              </a:ext>
            </a:extLst>
          </p:cNvPr>
          <p:cNvGrpSpPr/>
          <p:nvPr userDrawn="1"/>
        </p:nvGrpSpPr>
        <p:grpSpPr>
          <a:xfrm>
            <a:off x="3021706" y="3082151"/>
            <a:ext cx="3138043" cy="91290"/>
            <a:chOff x="1471563" y="4388072"/>
            <a:chExt cx="3138043" cy="45719"/>
          </a:xfrm>
        </p:grpSpPr>
        <p:sp>
          <p:nvSpPr>
            <p:cNvPr id="7" name="Rectangle 6">
              <a:extLst>
                <a:ext uri="{FF2B5EF4-FFF2-40B4-BE49-F238E27FC236}">
                  <a16:creationId xmlns:a16="http://schemas.microsoft.com/office/drawing/2014/main" id="{DA280341-73F6-5648-832C-3DEF675843C9}"/>
                </a:ext>
              </a:extLst>
            </p:cNvPr>
            <p:cNvSpPr/>
            <p:nvPr userDrawn="1"/>
          </p:nvSpPr>
          <p:spPr>
            <a:xfrm>
              <a:off x="1471563" y="4388072"/>
              <a:ext cx="530769" cy="457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FBC72B-CA61-8A4C-B20B-6DF975F54E09}"/>
                </a:ext>
              </a:extLst>
            </p:cNvPr>
            <p:cNvSpPr/>
            <p:nvPr userDrawn="1"/>
          </p:nvSpPr>
          <p:spPr>
            <a:xfrm>
              <a:off x="2123614" y="4388072"/>
              <a:ext cx="530769" cy="45719"/>
            </a:xfrm>
            <a:prstGeom prst="rect">
              <a:avLst/>
            </a:prstGeom>
            <a:solidFill>
              <a:srgbClr val="F99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C4078C-6542-B146-82D5-22B395AD6685}"/>
                </a:ext>
              </a:extLst>
            </p:cNvPr>
            <p:cNvSpPr/>
            <p:nvPr userDrawn="1"/>
          </p:nvSpPr>
          <p:spPr>
            <a:xfrm>
              <a:off x="2775665" y="4388072"/>
              <a:ext cx="530769" cy="4571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70E6E4-69D4-8F4F-948A-19D78972514E}"/>
                </a:ext>
              </a:extLst>
            </p:cNvPr>
            <p:cNvSpPr/>
            <p:nvPr userDrawn="1"/>
          </p:nvSpPr>
          <p:spPr>
            <a:xfrm>
              <a:off x="3427251" y="4388072"/>
              <a:ext cx="530769"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D70A23-DE94-804D-9493-EF538F3FDEB9}"/>
                </a:ext>
              </a:extLst>
            </p:cNvPr>
            <p:cNvSpPr/>
            <p:nvPr userDrawn="1"/>
          </p:nvSpPr>
          <p:spPr>
            <a:xfrm>
              <a:off x="4078837" y="4388072"/>
              <a:ext cx="53076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Google Shape;15;p3">
            <a:extLst>
              <a:ext uri="{FF2B5EF4-FFF2-40B4-BE49-F238E27FC236}">
                <a16:creationId xmlns:a16="http://schemas.microsoft.com/office/drawing/2014/main" id="{9BD7C0AA-7E03-4D4A-8B50-8B9F915BB2AF}"/>
              </a:ext>
            </a:extLst>
          </p:cNvPr>
          <p:cNvSpPr/>
          <p:nvPr userDrawn="1"/>
        </p:nvSpPr>
        <p:spPr>
          <a:xfrm flipH="1">
            <a:off x="-150" y="0"/>
            <a:ext cx="9144000" cy="3082200"/>
          </a:xfrm>
          <a:prstGeom prst="rect">
            <a:avLst/>
          </a:prstGeom>
          <a:solidFill>
            <a:srgbClr val="ED1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623888" y="480219"/>
            <a:ext cx="7886700" cy="2377281"/>
          </a:xfrm>
        </p:spPr>
        <p:txBody>
          <a:bodyPr anchor="b"/>
          <a:lstStyle>
            <a:lvl1pPr>
              <a:defRPr sz="45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3888" y="3901439"/>
            <a:ext cx="7886700" cy="117326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987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3920" y="304271"/>
            <a:ext cx="7631430" cy="835729"/>
          </a:xfrm>
        </p:spPr>
        <p:txBody>
          <a:bodyPr/>
          <a:lstStyle/>
          <a:p>
            <a:r>
              <a:rPr lang="en-US"/>
              <a:t>Click to edit Master title style</a:t>
            </a:r>
          </a:p>
        </p:txBody>
      </p:sp>
      <p:sp>
        <p:nvSpPr>
          <p:cNvPr id="3" name="Content Placeholder 2"/>
          <p:cNvSpPr>
            <a:spLocks noGrp="1"/>
          </p:cNvSpPr>
          <p:nvPr>
            <p:ph sz="half" idx="1"/>
          </p:nvPr>
        </p:nvSpPr>
        <p:spPr>
          <a:xfrm>
            <a:off x="883920" y="1521355"/>
            <a:ext cx="3566573" cy="3518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84420" y="1521355"/>
            <a:ext cx="3566573" cy="3518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440F8887-E7B5-E846-BEDE-92CF0730FD17}"/>
              </a:ext>
            </a:extLst>
          </p:cNvPr>
          <p:cNvGrpSpPr/>
          <p:nvPr userDrawn="1"/>
        </p:nvGrpSpPr>
        <p:grpSpPr>
          <a:xfrm rot="5400000">
            <a:off x="-851061" y="2936431"/>
            <a:ext cx="3116387" cy="121507"/>
            <a:chOff x="1471563" y="4388072"/>
            <a:chExt cx="3116387" cy="45719"/>
          </a:xfrm>
        </p:grpSpPr>
        <p:sp>
          <p:nvSpPr>
            <p:cNvPr id="8" name="Rectangle 7">
              <a:extLst>
                <a:ext uri="{FF2B5EF4-FFF2-40B4-BE49-F238E27FC236}">
                  <a16:creationId xmlns:a16="http://schemas.microsoft.com/office/drawing/2014/main" id="{A2B5A8EC-FADF-2243-9A86-8A7E4E1F6BC7}"/>
                </a:ext>
              </a:extLst>
            </p:cNvPr>
            <p:cNvSpPr/>
            <p:nvPr userDrawn="1"/>
          </p:nvSpPr>
          <p:spPr>
            <a:xfrm>
              <a:off x="2123614" y="4388072"/>
              <a:ext cx="530769" cy="45719"/>
            </a:xfrm>
            <a:prstGeom prst="rect">
              <a:avLst/>
            </a:prstGeom>
            <a:solidFill>
              <a:srgbClr val="F99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649046-0B21-764F-ABFF-ED26CEFAF4E7}"/>
                </a:ext>
              </a:extLst>
            </p:cNvPr>
            <p:cNvSpPr/>
            <p:nvPr userDrawn="1"/>
          </p:nvSpPr>
          <p:spPr>
            <a:xfrm>
              <a:off x="1471563" y="4388072"/>
              <a:ext cx="530769" cy="457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8EB200-12D0-0E47-9579-75637BAF2F9D}"/>
                </a:ext>
              </a:extLst>
            </p:cNvPr>
            <p:cNvSpPr/>
            <p:nvPr userDrawn="1"/>
          </p:nvSpPr>
          <p:spPr>
            <a:xfrm>
              <a:off x="2775665" y="4388072"/>
              <a:ext cx="530769" cy="4571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056A9A-D203-5643-9CE3-537A2D7D455D}"/>
                </a:ext>
              </a:extLst>
            </p:cNvPr>
            <p:cNvSpPr/>
            <p:nvPr userDrawn="1"/>
          </p:nvSpPr>
          <p:spPr>
            <a:xfrm>
              <a:off x="3427251" y="4388072"/>
              <a:ext cx="530769"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A6E82E-E266-084E-9D87-50E03A8F2356}"/>
                </a:ext>
              </a:extLst>
            </p:cNvPr>
            <p:cNvSpPr/>
            <p:nvPr userDrawn="1"/>
          </p:nvSpPr>
          <p:spPr>
            <a:xfrm>
              <a:off x="4057181" y="4388072"/>
              <a:ext cx="53076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Google Shape;26;p5">
            <a:extLst>
              <a:ext uri="{FF2B5EF4-FFF2-40B4-BE49-F238E27FC236}">
                <a16:creationId xmlns:a16="http://schemas.microsoft.com/office/drawing/2014/main" id="{9F21D0C0-CB90-6841-B643-EDAC31FCF230}"/>
              </a:ext>
            </a:extLst>
          </p:cNvPr>
          <p:cNvSpPr/>
          <p:nvPr userDrawn="1"/>
        </p:nvSpPr>
        <p:spPr>
          <a:xfrm flipH="1">
            <a:off x="0" y="0"/>
            <a:ext cx="669600" cy="52527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264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23660B-B067-0247-850C-C873D6006AEB}"/>
              </a:ext>
            </a:extLst>
          </p:cNvPr>
          <p:cNvSpPr/>
          <p:nvPr userDrawn="1"/>
        </p:nvSpPr>
        <p:spPr>
          <a:xfrm>
            <a:off x="0" y="1"/>
            <a:ext cx="9144000" cy="1400969"/>
          </a:xfrm>
          <a:prstGeom prst="rect">
            <a:avLst/>
          </a:prstGeom>
          <a:solidFill>
            <a:srgbClr val="ED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Title 1"/>
          <p:cNvSpPr>
            <a:spLocks noGrp="1"/>
          </p:cNvSpPr>
          <p:nvPr>
            <p:ph type="title" hasCustomPrompt="1"/>
          </p:nvPr>
        </p:nvSpPr>
        <p:spPr>
          <a:xfrm>
            <a:off x="629841" y="304271"/>
            <a:ext cx="7886700" cy="1104636"/>
          </a:xfrm>
        </p:spPr>
        <p:txBody>
          <a:bodyPr/>
          <a:lstStyle>
            <a:lvl1pPr>
              <a:defRPr b="1">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9842" y="1895051"/>
            <a:ext cx="3868340" cy="48436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493123"/>
            <a:ext cx="3868340" cy="254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895051"/>
            <a:ext cx="3887391" cy="48436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493123"/>
            <a:ext cx="3887391" cy="2546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14;p3">
            <a:extLst>
              <a:ext uri="{FF2B5EF4-FFF2-40B4-BE49-F238E27FC236}">
                <a16:creationId xmlns:a16="http://schemas.microsoft.com/office/drawing/2014/main" id="{0E6F93B3-6ABD-0546-BAC6-14FF6312837E}"/>
              </a:ext>
            </a:extLst>
          </p:cNvPr>
          <p:cNvSpPr/>
          <p:nvPr userDrawn="1"/>
        </p:nvSpPr>
        <p:spPr>
          <a:xfrm rot="10800000">
            <a:off x="0" y="1396473"/>
            <a:ext cx="9144000" cy="31670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0CE62828-CE59-0B4D-A7EE-3BD7736A31E1}"/>
              </a:ext>
            </a:extLst>
          </p:cNvPr>
          <p:cNvGrpSpPr/>
          <p:nvPr userDrawn="1"/>
        </p:nvGrpSpPr>
        <p:grpSpPr>
          <a:xfrm>
            <a:off x="3021856" y="1396424"/>
            <a:ext cx="3138043" cy="91290"/>
            <a:chOff x="1471563" y="4388072"/>
            <a:chExt cx="3138043" cy="45719"/>
          </a:xfrm>
        </p:grpSpPr>
        <p:sp>
          <p:nvSpPr>
            <p:cNvPr id="11" name="Rectangle 10">
              <a:extLst>
                <a:ext uri="{FF2B5EF4-FFF2-40B4-BE49-F238E27FC236}">
                  <a16:creationId xmlns:a16="http://schemas.microsoft.com/office/drawing/2014/main" id="{ECBB08DF-BC12-3C46-8F9F-A460D97B0FB5}"/>
                </a:ext>
              </a:extLst>
            </p:cNvPr>
            <p:cNvSpPr/>
            <p:nvPr userDrawn="1"/>
          </p:nvSpPr>
          <p:spPr>
            <a:xfrm>
              <a:off x="1471563" y="4388072"/>
              <a:ext cx="530769" cy="457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EE8CDC-5EC9-C749-9871-763AEEAE7B07}"/>
                </a:ext>
              </a:extLst>
            </p:cNvPr>
            <p:cNvSpPr/>
            <p:nvPr userDrawn="1"/>
          </p:nvSpPr>
          <p:spPr>
            <a:xfrm>
              <a:off x="2123614" y="4388072"/>
              <a:ext cx="530769" cy="45719"/>
            </a:xfrm>
            <a:prstGeom prst="rect">
              <a:avLst/>
            </a:prstGeom>
            <a:solidFill>
              <a:srgbClr val="F99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256768-0A02-B746-B0DE-327A40BEE5E7}"/>
                </a:ext>
              </a:extLst>
            </p:cNvPr>
            <p:cNvSpPr/>
            <p:nvPr userDrawn="1"/>
          </p:nvSpPr>
          <p:spPr>
            <a:xfrm>
              <a:off x="2775665" y="4388072"/>
              <a:ext cx="530769" cy="4571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F4C51B-68E1-E445-AF42-C943276FA471}"/>
                </a:ext>
              </a:extLst>
            </p:cNvPr>
            <p:cNvSpPr/>
            <p:nvPr userDrawn="1"/>
          </p:nvSpPr>
          <p:spPr>
            <a:xfrm>
              <a:off x="3427251" y="4388072"/>
              <a:ext cx="530769"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F837A5-38E2-D040-B65B-61FB16ADED53}"/>
                </a:ext>
              </a:extLst>
            </p:cNvPr>
            <p:cNvSpPr/>
            <p:nvPr userDrawn="1"/>
          </p:nvSpPr>
          <p:spPr>
            <a:xfrm>
              <a:off x="4078837" y="4388072"/>
              <a:ext cx="53076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59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89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4720" y="381000"/>
            <a:ext cx="2854310"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54225" y="381000"/>
            <a:ext cx="4462316" cy="450320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34720" y="1714500"/>
            <a:ext cx="2854310"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6" name="Group 5">
            <a:extLst>
              <a:ext uri="{FF2B5EF4-FFF2-40B4-BE49-F238E27FC236}">
                <a16:creationId xmlns:a16="http://schemas.microsoft.com/office/drawing/2014/main" id="{72944C8D-1738-EC4D-B010-D099A0D7B8AC}"/>
              </a:ext>
            </a:extLst>
          </p:cNvPr>
          <p:cNvGrpSpPr/>
          <p:nvPr userDrawn="1"/>
        </p:nvGrpSpPr>
        <p:grpSpPr>
          <a:xfrm rot="5400000">
            <a:off x="-851061" y="2936431"/>
            <a:ext cx="3116387" cy="121507"/>
            <a:chOff x="1471563" y="4388072"/>
            <a:chExt cx="3116387" cy="45719"/>
          </a:xfrm>
        </p:grpSpPr>
        <p:sp>
          <p:nvSpPr>
            <p:cNvPr id="7" name="Rectangle 6">
              <a:extLst>
                <a:ext uri="{FF2B5EF4-FFF2-40B4-BE49-F238E27FC236}">
                  <a16:creationId xmlns:a16="http://schemas.microsoft.com/office/drawing/2014/main" id="{C60DD798-C7A4-6447-A686-ABA8569F8E5F}"/>
                </a:ext>
              </a:extLst>
            </p:cNvPr>
            <p:cNvSpPr/>
            <p:nvPr userDrawn="1"/>
          </p:nvSpPr>
          <p:spPr>
            <a:xfrm>
              <a:off x="2123614" y="4388072"/>
              <a:ext cx="530769" cy="45719"/>
            </a:xfrm>
            <a:prstGeom prst="rect">
              <a:avLst/>
            </a:prstGeom>
            <a:solidFill>
              <a:srgbClr val="F99D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638E5A-F089-8145-9FCA-3BDC9EE14CA8}"/>
                </a:ext>
              </a:extLst>
            </p:cNvPr>
            <p:cNvSpPr/>
            <p:nvPr userDrawn="1"/>
          </p:nvSpPr>
          <p:spPr>
            <a:xfrm>
              <a:off x="1471563" y="4388072"/>
              <a:ext cx="530769" cy="45719"/>
            </a:xfrm>
            <a:prstGeom prst="rect">
              <a:avLst/>
            </a:prstGeom>
            <a:solidFill>
              <a:srgbClr val="ED1B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119BDE-6D67-314A-B273-4A22E8827E30}"/>
                </a:ext>
              </a:extLst>
            </p:cNvPr>
            <p:cNvSpPr/>
            <p:nvPr userDrawn="1"/>
          </p:nvSpPr>
          <p:spPr>
            <a:xfrm>
              <a:off x="2775665" y="4388072"/>
              <a:ext cx="530769" cy="4571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FFC1C9-8D63-7446-8574-AFCC4878C83A}"/>
                </a:ext>
              </a:extLst>
            </p:cNvPr>
            <p:cNvSpPr/>
            <p:nvPr userDrawn="1"/>
          </p:nvSpPr>
          <p:spPr>
            <a:xfrm>
              <a:off x="3427251" y="4388072"/>
              <a:ext cx="530769"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7614C9-6758-F747-9B5B-D00776F488CA}"/>
                </a:ext>
              </a:extLst>
            </p:cNvPr>
            <p:cNvSpPr/>
            <p:nvPr userDrawn="1"/>
          </p:nvSpPr>
          <p:spPr>
            <a:xfrm>
              <a:off x="4057181" y="4388072"/>
              <a:ext cx="53076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Google Shape;26;p5">
            <a:extLst>
              <a:ext uri="{FF2B5EF4-FFF2-40B4-BE49-F238E27FC236}">
                <a16:creationId xmlns:a16="http://schemas.microsoft.com/office/drawing/2014/main" id="{F6694035-3F6E-1E41-8DDD-3E6D81E83228}"/>
              </a:ext>
            </a:extLst>
          </p:cNvPr>
          <p:cNvSpPr/>
          <p:nvPr userDrawn="1"/>
        </p:nvSpPr>
        <p:spPr>
          <a:xfrm flipH="1">
            <a:off x="-75" y="1140000"/>
            <a:ext cx="669600" cy="410256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5">
            <a:extLst>
              <a:ext uri="{FF2B5EF4-FFF2-40B4-BE49-F238E27FC236}">
                <a16:creationId xmlns:a16="http://schemas.microsoft.com/office/drawing/2014/main" id="{B3D272B4-EA10-A141-8180-C768EE8B967E}"/>
              </a:ext>
            </a:extLst>
          </p:cNvPr>
          <p:cNvSpPr txBox="1">
            <a:spLocks noGrp="1"/>
          </p:cNvSpPr>
          <p:nvPr>
            <p:ph type="sldNum" idx="12"/>
          </p:nvPr>
        </p:nvSpPr>
        <p:spPr>
          <a:xfrm>
            <a:off x="-75" y="0"/>
            <a:ext cx="669600" cy="1140000"/>
          </a:xfrm>
          <a:prstGeom prst="rect">
            <a:avLst/>
          </a:prstGeom>
          <a:solidFill>
            <a:srgbClr val="ED1B23"/>
          </a:solidFill>
        </p:spPr>
        <p:txBody>
          <a:bodyPr spcFirstLastPara="1" wrap="square" lIns="91425" tIns="91425" rIns="91425" bIns="91425" anchor="b" anchorCtr="0">
            <a:noAutofit/>
          </a:bodyPr>
          <a:lstStyle>
            <a:lvl1pPr lvl="0">
              <a:buNone/>
              <a:defRPr sz="1800">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sz="1800"/>
          </a:p>
        </p:txBody>
      </p:sp>
    </p:spTree>
    <p:extLst>
      <p:ext uri="{BB962C8B-B14F-4D97-AF65-F5344CB8AC3E}">
        <p14:creationId xmlns:p14="http://schemas.microsoft.com/office/powerpoint/2010/main" val="186488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9/11/2025</a:t>
            </a:fld>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grpSp>
        <p:nvGrpSpPr>
          <p:cNvPr id="13" name="Group 12">
            <a:extLst>
              <a:ext uri="{FF2B5EF4-FFF2-40B4-BE49-F238E27FC236}">
                <a16:creationId xmlns:a16="http://schemas.microsoft.com/office/drawing/2014/main" id="{C20F6CF4-5DD0-9242-9C8B-B7FCCC0E3F3A}"/>
              </a:ext>
            </a:extLst>
          </p:cNvPr>
          <p:cNvGrpSpPr/>
          <p:nvPr userDrawn="1"/>
        </p:nvGrpSpPr>
        <p:grpSpPr>
          <a:xfrm>
            <a:off x="0" y="5259916"/>
            <a:ext cx="9144075" cy="458742"/>
            <a:chOff x="-2097782" y="2919259"/>
            <a:chExt cx="16273836" cy="816428"/>
          </a:xfrm>
        </p:grpSpPr>
        <p:sp>
          <p:nvSpPr>
            <p:cNvPr id="14" name="Rectangle 13">
              <a:extLst>
                <a:ext uri="{FF2B5EF4-FFF2-40B4-BE49-F238E27FC236}">
                  <a16:creationId xmlns:a16="http://schemas.microsoft.com/office/drawing/2014/main" id="{8A8121F9-A472-6F40-AF30-6C7818B8A360}"/>
                </a:ext>
              </a:extLst>
            </p:cNvPr>
            <p:cNvSpPr/>
            <p:nvPr/>
          </p:nvSpPr>
          <p:spPr>
            <a:xfrm>
              <a:off x="-2097782" y="2919259"/>
              <a:ext cx="16273836" cy="8164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5" name="Picture 14">
              <a:extLst>
                <a:ext uri="{FF2B5EF4-FFF2-40B4-BE49-F238E27FC236}">
                  <a16:creationId xmlns:a16="http://schemas.microsoft.com/office/drawing/2014/main" id="{3B403FCE-C892-A943-8EEC-11AC1A83AF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4857" y="2937008"/>
              <a:ext cx="14561714" cy="780931"/>
            </a:xfrm>
            <a:prstGeom prst="rect">
              <a:avLst/>
            </a:prstGeom>
          </p:spPr>
        </p:pic>
      </p:grpSp>
    </p:spTree>
    <p:extLst>
      <p:ext uri="{BB962C8B-B14F-4D97-AF65-F5344CB8AC3E}">
        <p14:creationId xmlns:p14="http://schemas.microsoft.com/office/powerpoint/2010/main" val="350542343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6" r:id="rId3"/>
    <p:sldLayoutId id="2147483662" r:id="rId4"/>
    <p:sldLayoutId id="2147483663" r:id="rId5"/>
    <p:sldLayoutId id="2147483664" r:id="rId6"/>
    <p:sldLayoutId id="2147483665"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065D4C-3F4C-3941-9362-01183B019261}"/>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4B0CA11-A855-9E41-952F-92358F6CEB96}"/>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29E93E-FEE9-504D-97AF-F327761B1C52}"/>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3323AA23-5F10-F947-A7D9-0B5793093644}" type="datetimeFigureOut">
              <a:rPr lang="en-US" smtClean="0"/>
              <a:t>9/11/2025</a:t>
            </a:fld>
            <a:endParaRPr lang="en-US"/>
          </a:p>
        </p:txBody>
      </p:sp>
      <p:sp>
        <p:nvSpPr>
          <p:cNvPr id="5" name="Footer Placeholder 4">
            <a:extLst>
              <a:ext uri="{FF2B5EF4-FFF2-40B4-BE49-F238E27FC236}">
                <a16:creationId xmlns:a16="http://schemas.microsoft.com/office/drawing/2014/main" id="{B219BF6C-BAC4-D342-A07C-E0E8253CFC6B}"/>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2D4CD6-CCFD-9E49-9C9A-7186CA3CC2F4}"/>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9094F386-E4E9-F74A-AB95-83FF67B678E3}" type="slidenum">
              <a:rPr lang="en-US" smtClean="0"/>
              <a:t>‹#›</a:t>
            </a:fld>
            <a:endParaRPr lang="en-US"/>
          </a:p>
        </p:txBody>
      </p:sp>
    </p:spTree>
    <p:extLst>
      <p:ext uri="{BB962C8B-B14F-4D97-AF65-F5344CB8AC3E}">
        <p14:creationId xmlns:p14="http://schemas.microsoft.com/office/powerpoint/2010/main" val="16472933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5E1F-6B10-7D48-8990-E117813378FF}"/>
              </a:ext>
            </a:extLst>
          </p:cNvPr>
          <p:cNvSpPr>
            <a:spLocks noGrp="1"/>
          </p:cNvSpPr>
          <p:nvPr>
            <p:ph type="ctrTitle"/>
          </p:nvPr>
        </p:nvSpPr>
        <p:spPr>
          <a:xfrm>
            <a:off x="497736" y="2404888"/>
            <a:ext cx="8306436" cy="1445846"/>
          </a:xfrm>
        </p:spPr>
        <p:txBody>
          <a:bodyPr>
            <a:normAutofit fontScale="90000"/>
          </a:bodyPr>
          <a:lstStyle/>
          <a:p>
            <a:pPr>
              <a:lnSpc>
                <a:spcPct val="100000"/>
              </a:lnSpc>
            </a:pPr>
            <a:br>
              <a:rPr lang="en-US" dirty="0"/>
            </a:br>
            <a:br>
              <a:rPr lang="en-US" dirty="0"/>
            </a:br>
            <a:br>
              <a:rPr lang="en-US" dirty="0"/>
            </a:br>
            <a:br>
              <a:rPr lang="en-US" dirty="0"/>
            </a:br>
            <a:br>
              <a:rPr lang="en-US" sz="1800" dirty="0"/>
            </a:br>
            <a:br>
              <a:rPr lang="en-US" sz="1800" dirty="0"/>
            </a:br>
            <a:r>
              <a:rPr lang="en-US" sz="1600" dirty="0"/>
              <a:t>           </a:t>
            </a:r>
            <a:br>
              <a:rPr lang="en-US" sz="1600" dirty="0"/>
            </a:br>
            <a:br>
              <a:rPr lang="en-US" sz="2700" dirty="0">
                <a:solidFill>
                  <a:srgbClr val="FFFFFF"/>
                </a:solidFill>
              </a:rPr>
            </a:br>
            <a:r>
              <a:rPr lang="en-US" sz="2000" dirty="0">
                <a:solidFill>
                  <a:srgbClr val="FFFFFF"/>
                </a:solidFill>
              </a:rPr>
              <a:t>Gender-Based Violence Disclosures (</a:t>
            </a:r>
            <a:r>
              <a:rPr lang="en-US" sz="2000" dirty="0" err="1">
                <a:solidFill>
                  <a:srgbClr val="FFFFFF"/>
                </a:solidFill>
              </a:rPr>
              <a:t>Izigaxa</a:t>
            </a:r>
            <a:r>
              <a:rPr lang="en-US" sz="2000" dirty="0">
                <a:solidFill>
                  <a:srgbClr val="FFFFFF"/>
                </a:solidFill>
              </a:rPr>
              <a:t>) of Young Women Enrolled in a Socioeconomic and Curriculum-Based </a:t>
            </a:r>
            <a:r>
              <a:rPr lang="en-US" sz="2000" dirty="0" err="1">
                <a:solidFill>
                  <a:srgbClr val="FFFFFF"/>
                </a:solidFill>
              </a:rPr>
              <a:t>Programme</a:t>
            </a:r>
            <a:r>
              <a:rPr lang="en-US" sz="2000" dirty="0">
                <a:solidFill>
                  <a:srgbClr val="FFFFFF"/>
                </a:solidFill>
              </a:rPr>
              <a:t> in KwaZulu-Natal, South Africa: Opportunities for integrating Trauma-informed Care </a:t>
            </a:r>
            <a:br>
              <a:rPr lang="en-US" sz="2700" dirty="0">
                <a:solidFill>
                  <a:schemeClr val="accent5">
                    <a:lumMod val="50000"/>
                  </a:schemeClr>
                </a:solidFill>
              </a:rPr>
            </a:br>
            <a:br>
              <a:rPr lang="en-US" sz="1300" dirty="0"/>
            </a:br>
            <a:r>
              <a:rPr lang="en-US" sz="1300" dirty="0"/>
              <a:t>  </a:t>
            </a:r>
            <a:br>
              <a:rPr lang="en-US" sz="1300" dirty="0"/>
            </a:br>
            <a:r>
              <a:rPr lang="en-US" sz="1100" b="0" dirty="0"/>
              <a:t>Dr. Maud </a:t>
            </a:r>
            <a:r>
              <a:rPr lang="en-US" sz="1100" b="0" dirty="0" err="1"/>
              <a:t>Mthembu|Ms</a:t>
            </a:r>
            <a:r>
              <a:rPr lang="en-US" sz="1100" b="0" dirty="0"/>
              <a:t>. Nosipho </a:t>
            </a:r>
            <a:r>
              <a:rPr lang="en-US" sz="1100" b="0" dirty="0" err="1"/>
              <a:t>Funeka</a:t>
            </a:r>
            <a:r>
              <a:rPr lang="en-US" sz="1100" b="0" dirty="0"/>
              <a:t>| Ms. </a:t>
            </a:r>
            <a:r>
              <a:rPr lang="en-US" sz="1100" b="0" dirty="0" err="1"/>
              <a:t>Khanyisa</a:t>
            </a:r>
            <a:r>
              <a:rPr lang="en-US" sz="1100" b="0" dirty="0"/>
              <a:t> Ngwane</a:t>
            </a:r>
            <a:r>
              <a:rPr lang="en-US" sz="1100" b="0" dirty="0">
                <a:solidFill>
                  <a:srgbClr val="FFFFFF"/>
                </a:solidFill>
              </a:rPr>
              <a:t> |Dr. </a:t>
            </a:r>
            <a:r>
              <a:rPr lang="en-US" sz="1100" b="0" dirty="0" err="1">
                <a:solidFill>
                  <a:srgbClr val="FFFFFF"/>
                </a:solidFill>
              </a:rPr>
              <a:t>Nolwazi</a:t>
            </a:r>
            <a:r>
              <a:rPr lang="en-US" sz="1100" b="0" dirty="0">
                <a:solidFill>
                  <a:srgbClr val="FFFFFF"/>
                </a:solidFill>
              </a:rPr>
              <a:t> Ngcobo</a:t>
            </a:r>
            <a:br>
              <a:rPr lang="en-US" sz="1100" b="0" dirty="0"/>
            </a:br>
            <a:r>
              <a:rPr lang="en-US" sz="1100" dirty="0"/>
              <a:t>Ms. </a:t>
            </a:r>
            <a:r>
              <a:rPr lang="en-US" sz="1100" dirty="0" err="1"/>
              <a:t>Thenjiwe</a:t>
            </a:r>
            <a:r>
              <a:rPr lang="en-US" sz="1100" dirty="0"/>
              <a:t> Andiswa Mlotshwa</a:t>
            </a:r>
            <a:r>
              <a:rPr lang="en-US" sz="1100" dirty="0">
                <a:solidFill>
                  <a:srgbClr val="FFFFFF"/>
                </a:solidFill>
              </a:rPr>
              <a:t> </a:t>
            </a:r>
            <a:r>
              <a:rPr lang="en-US" sz="1100" b="0" dirty="0">
                <a:solidFill>
                  <a:srgbClr val="FFFFFF"/>
                </a:solidFill>
              </a:rPr>
              <a:t>|</a:t>
            </a:r>
            <a:r>
              <a:rPr lang="en-US" sz="1100" b="0" dirty="0"/>
              <a:t> Dr. Karine Dube |Dr. Krista Donga</a:t>
            </a:r>
            <a:br>
              <a:rPr lang="en-US" sz="1300" b="0" dirty="0"/>
            </a:br>
            <a:endParaRPr lang="en-US" sz="1800" b="0" dirty="0">
              <a:cs typeface="Calibri Light"/>
            </a:endParaRPr>
          </a:p>
        </p:txBody>
      </p:sp>
      <p:pic>
        <p:nvPicPr>
          <p:cNvPr id="7" name="Picture 6" descr="A white card with text overlay&#10;&#10;Description automatically generated">
            <a:extLst>
              <a:ext uri="{FF2B5EF4-FFF2-40B4-BE49-F238E27FC236}">
                <a16:creationId xmlns:a16="http://schemas.microsoft.com/office/drawing/2014/main" id="{043E69D4-E343-8183-55C6-DDA2E3FA7AEA}"/>
              </a:ext>
            </a:extLst>
          </p:cNvPr>
          <p:cNvPicPr>
            <a:picLocks noChangeAspect="1"/>
          </p:cNvPicPr>
          <p:nvPr/>
        </p:nvPicPr>
        <p:blipFill rotWithShape="1">
          <a:blip r:embed="rId2">
            <a:extLst>
              <a:ext uri="{28A0092B-C50C-407E-A947-70E740481C1C}">
                <a14:useLocalDpi xmlns:a14="http://schemas.microsoft.com/office/drawing/2010/main" val="0"/>
              </a:ext>
            </a:extLst>
          </a:blip>
          <a:srcRect l="20850" t="82301" r="22845" b="9389"/>
          <a:stretch/>
        </p:blipFill>
        <p:spPr>
          <a:xfrm>
            <a:off x="1500553" y="4423507"/>
            <a:ext cx="6300803" cy="742463"/>
          </a:xfrm>
          <a:prstGeom prst="rect">
            <a:avLst/>
          </a:prstGeom>
        </p:spPr>
      </p:pic>
      <p:sp>
        <p:nvSpPr>
          <p:cNvPr id="3" name="TextBox 2">
            <a:extLst>
              <a:ext uri="{FF2B5EF4-FFF2-40B4-BE49-F238E27FC236}">
                <a16:creationId xmlns:a16="http://schemas.microsoft.com/office/drawing/2014/main" id="{4A6DDDB1-612C-36E6-15CB-318ECC0F8A2E}"/>
              </a:ext>
            </a:extLst>
          </p:cNvPr>
          <p:cNvSpPr txBox="1"/>
          <p:nvPr/>
        </p:nvSpPr>
        <p:spPr>
          <a:xfrm>
            <a:off x="1236432" y="3967843"/>
            <a:ext cx="6564924" cy="338554"/>
          </a:xfrm>
          <a:prstGeom prst="rect">
            <a:avLst/>
          </a:prstGeom>
          <a:noFill/>
        </p:spPr>
        <p:txBody>
          <a:bodyPr wrap="square" rtlCol="0">
            <a:spAutoFit/>
          </a:bodyPr>
          <a:lstStyle/>
          <a:p>
            <a:pPr algn="ctr"/>
            <a:r>
              <a:rPr lang="en-US" sz="1600" b="1" dirty="0">
                <a:solidFill>
                  <a:schemeClr val="accent5">
                    <a:lumMod val="60000"/>
                    <a:lumOff val="40000"/>
                  </a:schemeClr>
                </a:solidFill>
                <a:latin typeface="+mj-lt"/>
              </a:rPr>
              <a:t>ASASWEI International Conference 10-12 September 2025</a:t>
            </a:r>
            <a:endParaRPr lang="en-ZA" sz="1600" b="1" dirty="0">
              <a:solidFill>
                <a:schemeClr val="accent5">
                  <a:lumMod val="60000"/>
                  <a:lumOff val="40000"/>
                </a:schemeClr>
              </a:solidFill>
              <a:latin typeface="+mj-lt"/>
            </a:endParaRPr>
          </a:p>
        </p:txBody>
      </p:sp>
    </p:spTree>
    <p:extLst>
      <p:ext uri="{BB962C8B-B14F-4D97-AF65-F5344CB8AC3E}">
        <p14:creationId xmlns:p14="http://schemas.microsoft.com/office/powerpoint/2010/main" val="384210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05F2B1-6210-44A5-AE47-2C9834BDE642}"/>
              </a:ext>
            </a:extLst>
          </p:cNvPr>
          <p:cNvSpPr>
            <a:spLocks noGrp="1"/>
          </p:cNvSpPr>
          <p:nvPr>
            <p:ph idx="1"/>
          </p:nvPr>
        </p:nvSpPr>
        <p:spPr>
          <a:xfrm>
            <a:off x="2032000" y="663808"/>
            <a:ext cx="7112000" cy="4914899"/>
          </a:xfrm>
        </p:spPr>
        <p:txBody>
          <a:bodyPr>
            <a:normAutofit/>
          </a:bodyPr>
          <a:lstStyle/>
          <a:p>
            <a:pPr>
              <a:lnSpc>
                <a:spcPct val="150000"/>
              </a:lnSpc>
            </a:pPr>
            <a:r>
              <a:rPr lang="en-ZA" sz="1400" b="1" dirty="0">
                <a:latin typeface="Times New Roman" panose="02020603050405020304" pitchFamily="18" charset="0"/>
                <a:ea typeface="Aptos"/>
                <a:cs typeface="Times New Roman" panose="02020603050405020304" pitchFamily="18" charset="0"/>
              </a:rPr>
              <a:t>Group work </a:t>
            </a:r>
            <a:r>
              <a:rPr lang="en-ZA" sz="1400" dirty="0">
                <a:latin typeface="Times New Roman" panose="02020603050405020304" pitchFamily="18" charset="0"/>
                <a:ea typeface="Aptos"/>
                <a:cs typeface="Times New Roman" panose="02020603050405020304" pitchFamily="18" charset="0"/>
              </a:rPr>
              <a:t>is the primary method used to </a:t>
            </a:r>
            <a:r>
              <a:rPr lang="en-ZA" sz="1400" b="1" dirty="0">
                <a:latin typeface="Times New Roman" panose="02020603050405020304" pitchFamily="18" charset="0"/>
                <a:ea typeface="Aptos"/>
                <a:cs typeface="Times New Roman" panose="02020603050405020304" pitchFamily="18" charset="0"/>
              </a:rPr>
              <a:t>deliver the SECP classes </a:t>
            </a:r>
            <a:r>
              <a:rPr lang="en-ZA" sz="1400" dirty="0">
                <a:latin typeface="Times New Roman" panose="02020603050405020304" pitchFamily="18" charset="0"/>
                <a:ea typeface="Aptos"/>
                <a:cs typeface="Times New Roman" panose="02020603050405020304" pitchFamily="18" charset="0"/>
              </a:rPr>
              <a:t>which is a method that can potentially enhance </a:t>
            </a:r>
            <a:r>
              <a:rPr lang="en-ZA" sz="1400" b="1" dirty="0">
                <a:latin typeface="Times New Roman" panose="02020603050405020304" pitchFamily="18" charset="0"/>
                <a:ea typeface="Aptos"/>
                <a:cs typeface="Times New Roman" panose="02020603050405020304" pitchFamily="18" charset="0"/>
              </a:rPr>
              <a:t>collective healing </a:t>
            </a:r>
            <a:r>
              <a:rPr lang="en-ZA" sz="1400" dirty="0">
                <a:latin typeface="Times New Roman" panose="02020603050405020304" pitchFamily="18" charset="0"/>
                <a:ea typeface="Aptos"/>
                <a:cs typeface="Times New Roman" panose="02020603050405020304" pitchFamily="18" charset="0"/>
              </a:rPr>
              <a:t>and </a:t>
            </a:r>
            <a:r>
              <a:rPr lang="en-ZA" sz="1400" b="1" dirty="0">
                <a:latin typeface="Times New Roman" panose="02020603050405020304" pitchFamily="18" charset="0"/>
                <a:ea typeface="Aptos"/>
                <a:cs typeface="Times New Roman" panose="02020603050405020304" pitchFamily="18" charset="0"/>
              </a:rPr>
              <a:t>mutual support</a:t>
            </a:r>
            <a:r>
              <a:rPr lang="en-ZA" sz="1400" dirty="0">
                <a:latin typeface="Times New Roman" panose="02020603050405020304" pitchFamily="18" charset="0"/>
                <a:ea typeface="Aptos"/>
                <a:cs typeface="Times New Roman" panose="02020603050405020304" pitchFamily="18" charset="0"/>
              </a:rPr>
              <a:t>.</a:t>
            </a:r>
          </a:p>
          <a:p>
            <a:pPr>
              <a:lnSpc>
                <a:spcPct val="150000"/>
              </a:lnSpc>
            </a:pPr>
            <a:r>
              <a:rPr lang="en-ZA" sz="1400" dirty="0">
                <a:latin typeface="Times New Roman" panose="02020603050405020304" pitchFamily="18" charset="0"/>
                <a:cs typeface="Times New Roman" panose="02020603050405020304" pitchFamily="18" charset="0"/>
              </a:rPr>
              <a:t>GBV survivors </a:t>
            </a:r>
            <a:r>
              <a:rPr lang="en-ZA" sz="1400" b="1" dirty="0">
                <a:latin typeface="Times New Roman" panose="02020603050405020304" pitchFamily="18" charset="0"/>
                <a:cs typeface="Times New Roman" panose="02020603050405020304" pitchFamily="18" charset="0"/>
              </a:rPr>
              <a:t>strategically tested </a:t>
            </a:r>
            <a:r>
              <a:rPr lang="en-ZA" sz="1400" dirty="0">
                <a:latin typeface="Times New Roman" panose="02020603050405020304" pitchFamily="18" charset="0"/>
                <a:cs typeface="Times New Roman" panose="02020603050405020304" pitchFamily="18" charset="0"/>
              </a:rPr>
              <a:t>and then </a:t>
            </a:r>
            <a:r>
              <a:rPr lang="en-ZA" sz="1400" b="1" dirty="0">
                <a:latin typeface="Times New Roman" panose="02020603050405020304" pitchFamily="18" charset="0"/>
                <a:cs typeface="Times New Roman" panose="02020603050405020304" pitchFamily="18" charset="0"/>
              </a:rPr>
              <a:t>disclosed</a:t>
            </a:r>
            <a:r>
              <a:rPr lang="en-ZA" sz="1400" dirty="0">
                <a:latin typeface="Times New Roman" panose="02020603050405020304" pitchFamily="18" charset="0"/>
                <a:cs typeface="Times New Roman" panose="02020603050405020304" pitchFamily="18" charset="0"/>
              </a:rPr>
              <a:t> once the environment was safe. The </a:t>
            </a:r>
            <a:r>
              <a:rPr lang="en-ZA" sz="1400" b="1" dirty="0">
                <a:latin typeface="Times New Roman" panose="02020603050405020304" pitchFamily="18" charset="0"/>
                <a:cs typeface="Times New Roman" panose="02020603050405020304" pitchFamily="18" charset="0"/>
              </a:rPr>
              <a:t>participants’ management </a:t>
            </a:r>
            <a:r>
              <a:rPr lang="en-ZA" sz="1400" dirty="0">
                <a:latin typeface="Times New Roman" panose="02020603050405020304" pitchFamily="18" charset="0"/>
                <a:cs typeface="Times New Roman" panose="02020603050405020304" pitchFamily="18" charset="0"/>
              </a:rPr>
              <a:t>of incremental </a:t>
            </a:r>
            <a:r>
              <a:rPr lang="en-ZA" sz="1400" b="1" dirty="0">
                <a:latin typeface="Times New Roman" panose="02020603050405020304" pitchFamily="18" charset="0"/>
                <a:cs typeface="Times New Roman" panose="02020603050405020304" pitchFamily="18" charset="0"/>
              </a:rPr>
              <a:t>disclosure</a:t>
            </a:r>
            <a:r>
              <a:rPr lang="en-ZA" sz="1400" dirty="0">
                <a:latin typeface="Times New Roman" panose="02020603050405020304" pitchFamily="18" charset="0"/>
                <a:cs typeface="Times New Roman" panose="02020603050405020304" pitchFamily="18" charset="0"/>
              </a:rPr>
              <a:t> </a:t>
            </a:r>
            <a:r>
              <a:rPr lang="en-ZA" sz="1400" b="1" dirty="0">
                <a:latin typeface="Times New Roman" panose="02020603050405020304" pitchFamily="18" charset="0"/>
                <a:cs typeface="Times New Roman" panose="02020603050405020304" pitchFamily="18" charset="0"/>
              </a:rPr>
              <a:t>shaped</a:t>
            </a:r>
            <a:r>
              <a:rPr lang="en-ZA" sz="1400" dirty="0">
                <a:latin typeface="Times New Roman" panose="02020603050405020304" pitchFamily="18" charset="0"/>
                <a:cs typeface="Times New Roman" panose="02020603050405020304" pitchFamily="18" charset="0"/>
              </a:rPr>
              <a:t> the </a:t>
            </a:r>
            <a:r>
              <a:rPr lang="en-ZA" sz="1400" b="1" dirty="0">
                <a:latin typeface="Times New Roman" panose="02020603050405020304" pitchFamily="18" charset="0"/>
                <a:cs typeface="Times New Roman" panose="02020603050405020304" pitchFamily="18" charset="0"/>
              </a:rPr>
              <a:t>outcome</a:t>
            </a:r>
            <a:r>
              <a:rPr lang="en-ZA" sz="1400" dirty="0">
                <a:latin typeface="Times New Roman" panose="02020603050405020304" pitchFamily="18" charset="0"/>
                <a:cs typeface="Times New Roman" panose="02020603050405020304" pitchFamily="18" charset="0"/>
              </a:rPr>
              <a:t>.</a:t>
            </a:r>
          </a:p>
          <a:p>
            <a:pPr>
              <a:lnSpc>
                <a:spcPct val="150000"/>
              </a:lnSpc>
            </a:pPr>
            <a:r>
              <a:rPr lang="en-ZA" sz="1400" b="1" dirty="0">
                <a:latin typeface="Times New Roman" panose="02020603050405020304" pitchFamily="18" charset="0"/>
                <a:ea typeface="Aptos"/>
                <a:cs typeface="Times New Roman" panose="02020603050405020304" pitchFamily="18" charset="0"/>
              </a:rPr>
              <a:t>Awareness</a:t>
            </a:r>
            <a:r>
              <a:rPr lang="en-ZA" sz="1400" dirty="0">
                <a:latin typeface="Times New Roman" panose="02020603050405020304" pitchFamily="18" charset="0"/>
                <a:ea typeface="Aptos"/>
                <a:cs typeface="Times New Roman" panose="02020603050405020304" pitchFamily="18" charset="0"/>
              </a:rPr>
              <a:t> of </a:t>
            </a:r>
            <a:r>
              <a:rPr lang="en-ZA" sz="1400" b="1" dirty="0">
                <a:latin typeface="Times New Roman" panose="02020603050405020304" pitchFamily="18" charset="0"/>
                <a:ea typeface="Aptos"/>
                <a:cs typeface="Times New Roman" panose="02020603050405020304" pitchFamily="18" charset="0"/>
              </a:rPr>
              <a:t>personal beliefs </a:t>
            </a:r>
            <a:r>
              <a:rPr lang="en-ZA" sz="1400" dirty="0">
                <a:latin typeface="Times New Roman" panose="02020603050405020304" pitchFamily="18" charset="0"/>
                <a:ea typeface="Aptos"/>
                <a:cs typeface="Times New Roman" panose="02020603050405020304" pitchFamily="18" charset="0"/>
              </a:rPr>
              <a:t>and </a:t>
            </a:r>
            <a:r>
              <a:rPr lang="en-ZA" sz="1400" b="1" dirty="0">
                <a:latin typeface="Times New Roman" panose="02020603050405020304" pitchFamily="18" charset="0"/>
                <a:ea typeface="Aptos"/>
                <a:cs typeface="Times New Roman" panose="02020603050405020304" pitchFamily="18" charset="0"/>
              </a:rPr>
              <a:t>acknowledging diverse beliefs</a:t>
            </a:r>
            <a:r>
              <a:rPr lang="en-ZA" sz="1400" dirty="0">
                <a:latin typeface="Times New Roman" panose="02020603050405020304" pitchFamily="18" charset="0"/>
                <a:ea typeface="Aptos"/>
                <a:cs typeface="Times New Roman" panose="02020603050405020304" pitchFamily="18" charset="0"/>
              </a:rPr>
              <a:t> were seen by the SECP facilitators as necessary to develop </a:t>
            </a:r>
            <a:r>
              <a:rPr lang="en-ZA" sz="1400" b="1" dirty="0">
                <a:latin typeface="Times New Roman" panose="02020603050405020304" pitchFamily="18" charset="0"/>
                <a:ea typeface="Aptos"/>
                <a:cs typeface="Times New Roman" panose="02020603050405020304" pitchFamily="18" charset="0"/>
              </a:rPr>
              <a:t>authentic relationships</a:t>
            </a:r>
            <a:r>
              <a:rPr lang="en-ZA" sz="1400" dirty="0">
                <a:latin typeface="Times New Roman" panose="02020603050405020304" pitchFamily="18" charset="0"/>
                <a:ea typeface="Aptos"/>
                <a:cs typeface="Times New Roman" panose="02020603050405020304" pitchFamily="18" charset="0"/>
              </a:rPr>
              <a:t> with young women.</a:t>
            </a:r>
          </a:p>
          <a:p>
            <a:pPr>
              <a:lnSpc>
                <a:spcPct val="150000"/>
              </a:lnSpc>
            </a:pPr>
            <a:r>
              <a:rPr lang="en-ZA" sz="1400" dirty="0">
                <a:latin typeface="Times New Roman" panose="02020603050405020304" pitchFamily="18" charset="0"/>
                <a:ea typeface="Aptos"/>
                <a:cs typeface="Times New Roman" panose="02020603050405020304" pitchFamily="18" charset="0"/>
              </a:rPr>
              <a:t>Women’s </a:t>
            </a:r>
            <a:r>
              <a:rPr lang="en-ZA" sz="1400" b="1" dirty="0">
                <a:latin typeface="Times New Roman" panose="02020603050405020304" pitchFamily="18" charset="0"/>
                <a:ea typeface="Aptos"/>
                <a:cs typeface="Times New Roman" panose="02020603050405020304" pitchFamily="18" charset="0"/>
              </a:rPr>
              <a:t>disclosure </a:t>
            </a:r>
            <a:r>
              <a:rPr lang="en-ZA" sz="1400" dirty="0">
                <a:latin typeface="Times New Roman" panose="02020603050405020304" pitchFamily="18" charset="0"/>
                <a:ea typeface="Aptos"/>
                <a:cs typeface="Times New Roman" panose="02020603050405020304" pitchFamily="18" charset="0"/>
              </a:rPr>
              <a:t>of abuse requires the </a:t>
            </a:r>
            <a:r>
              <a:rPr lang="en-ZA" sz="1400" b="1" dirty="0">
                <a:latin typeface="Times New Roman" panose="02020603050405020304" pitchFamily="18" charset="0"/>
                <a:ea typeface="Aptos"/>
                <a:cs typeface="Times New Roman" panose="02020603050405020304" pitchFamily="18" charset="0"/>
              </a:rPr>
              <a:t>listener to attend to verbal and non-verbal </a:t>
            </a:r>
            <a:r>
              <a:rPr lang="en-ZA" sz="1400" dirty="0">
                <a:latin typeface="Times New Roman" panose="02020603050405020304" pitchFamily="18" charset="0"/>
                <a:ea typeface="Aptos"/>
                <a:cs typeface="Times New Roman" panose="02020603050405020304" pitchFamily="18" charset="0"/>
              </a:rPr>
              <a:t>communication while </a:t>
            </a:r>
            <a:r>
              <a:rPr lang="en-ZA" sz="1400" b="1" dirty="0">
                <a:latin typeface="Times New Roman" panose="02020603050405020304" pitchFamily="18" charset="0"/>
                <a:ea typeface="Aptos"/>
                <a:cs typeface="Times New Roman" panose="02020603050405020304" pitchFamily="18" charset="0"/>
              </a:rPr>
              <a:t>respecting</a:t>
            </a:r>
            <a:r>
              <a:rPr lang="en-ZA" sz="1400" dirty="0">
                <a:latin typeface="Times New Roman" panose="02020603050405020304" pitchFamily="18" charset="0"/>
                <a:ea typeface="Aptos"/>
                <a:cs typeface="Times New Roman" panose="02020603050405020304" pitchFamily="18" charset="0"/>
              </a:rPr>
              <a:t> a young woman’s </a:t>
            </a:r>
            <a:r>
              <a:rPr lang="en-ZA" sz="1400" b="1" dirty="0">
                <a:latin typeface="Times New Roman" panose="02020603050405020304" pitchFamily="18" charset="0"/>
                <a:ea typeface="Aptos"/>
                <a:cs typeface="Times New Roman" panose="02020603050405020304" pitchFamily="18" charset="0"/>
              </a:rPr>
              <a:t>choice and agency </a:t>
            </a:r>
            <a:r>
              <a:rPr lang="en-ZA" sz="1400" dirty="0">
                <a:latin typeface="Times New Roman" panose="02020603050405020304" pitchFamily="18" charset="0"/>
                <a:ea typeface="Aptos"/>
                <a:cs typeface="Times New Roman" panose="02020603050405020304" pitchFamily="18" charset="0"/>
              </a:rPr>
              <a:t>regarding when and how they shared their story. </a:t>
            </a:r>
          </a:p>
          <a:p>
            <a:pPr>
              <a:lnSpc>
                <a:spcPct val="150000"/>
              </a:lnSpc>
            </a:pPr>
            <a:r>
              <a:rPr lang="en-ZA" sz="1400" b="1" dirty="0">
                <a:latin typeface="Times New Roman" panose="02020603050405020304" pitchFamily="18" charset="0"/>
                <a:ea typeface="Aptos"/>
                <a:cs typeface="Times New Roman" panose="02020603050405020304" pitchFamily="18" charset="0"/>
              </a:rPr>
              <a:t>Disclosing </a:t>
            </a:r>
            <a:r>
              <a:rPr lang="en-ZA" sz="1400" dirty="0">
                <a:latin typeface="Times New Roman" panose="02020603050405020304" pitchFamily="18" charset="0"/>
                <a:ea typeface="Aptos"/>
                <a:cs typeface="Times New Roman" panose="02020603050405020304" pitchFamily="18" charset="0"/>
              </a:rPr>
              <a:t>GBV may </a:t>
            </a:r>
            <a:r>
              <a:rPr lang="en-ZA" sz="1400" b="1" dirty="0">
                <a:latin typeface="Times New Roman" panose="02020603050405020304" pitchFamily="18" charset="0"/>
                <a:ea typeface="Aptos"/>
                <a:cs typeface="Times New Roman" panose="02020603050405020304" pitchFamily="18" charset="0"/>
              </a:rPr>
              <a:t>not bring immediate solutions </a:t>
            </a:r>
            <a:r>
              <a:rPr lang="en-ZA" sz="1400" dirty="0">
                <a:latin typeface="Times New Roman" panose="02020603050405020304" pitchFamily="18" charset="0"/>
                <a:ea typeface="Aptos"/>
                <a:cs typeface="Times New Roman" panose="02020603050405020304" pitchFamily="18" charset="0"/>
              </a:rPr>
              <a:t>but it </a:t>
            </a:r>
            <a:r>
              <a:rPr lang="en-ZA" sz="1400" b="1" dirty="0">
                <a:latin typeface="Times New Roman" panose="02020603050405020304" pitchFamily="18" charset="0"/>
                <a:ea typeface="Aptos"/>
                <a:cs typeface="Times New Roman" panose="02020603050405020304" pitchFamily="18" charset="0"/>
              </a:rPr>
              <a:t>initiated f</a:t>
            </a:r>
            <a:r>
              <a:rPr lang="en-ZA" sz="1400" dirty="0">
                <a:latin typeface="Times New Roman" panose="02020603050405020304" pitchFamily="18" charset="0"/>
                <a:ea typeface="Aptos"/>
                <a:cs typeface="Times New Roman" panose="02020603050405020304" pitchFamily="18" charset="0"/>
              </a:rPr>
              <a:t>urther </a:t>
            </a:r>
            <a:r>
              <a:rPr lang="en-ZA" sz="1400" b="1" dirty="0">
                <a:latin typeface="Times New Roman" panose="02020603050405020304" pitchFamily="18" charset="0"/>
                <a:ea typeface="Aptos"/>
                <a:cs typeface="Times New Roman" panose="02020603050405020304" pitchFamily="18" charset="0"/>
              </a:rPr>
              <a:t>support </a:t>
            </a:r>
            <a:r>
              <a:rPr lang="en-ZA" sz="1400" dirty="0">
                <a:latin typeface="Times New Roman" panose="02020603050405020304" pitchFamily="18" charset="0"/>
                <a:ea typeface="Aptos"/>
                <a:cs typeface="Times New Roman" panose="02020603050405020304" pitchFamily="18" charset="0"/>
              </a:rPr>
              <a:t>through linkages with </a:t>
            </a:r>
            <a:r>
              <a:rPr lang="en-ZA" sz="1400" b="1" dirty="0">
                <a:latin typeface="Times New Roman" panose="02020603050405020304" pitchFamily="18" charset="0"/>
                <a:ea typeface="Aptos"/>
                <a:cs typeface="Times New Roman" panose="02020603050405020304" pitchFamily="18" charset="0"/>
              </a:rPr>
              <a:t>formal support structures </a:t>
            </a:r>
            <a:r>
              <a:rPr lang="en-ZA" sz="1400" dirty="0">
                <a:latin typeface="Times New Roman" panose="02020603050405020304" pitchFamily="18" charset="0"/>
                <a:ea typeface="Aptos"/>
                <a:cs typeface="Times New Roman" panose="02020603050405020304" pitchFamily="18" charset="0"/>
              </a:rPr>
              <a:t>and </a:t>
            </a:r>
            <a:r>
              <a:rPr lang="en-ZA" sz="1400" b="1" dirty="0">
                <a:latin typeface="Times New Roman" panose="02020603050405020304" pitchFamily="18" charset="0"/>
                <a:ea typeface="Aptos"/>
                <a:cs typeface="Times New Roman" panose="02020603050405020304" pitchFamily="18" charset="0"/>
              </a:rPr>
              <a:t>institutions.</a:t>
            </a:r>
            <a:endParaRPr lang="en-ZA" sz="1400" dirty="0">
              <a:latin typeface="Times New Roman" panose="02020603050405020304" pitchFamily="18" charset="0"/>
              <a:ea typeface="Aptos"/>
              <a:cs typeface="Times New Roman" panose="02020603050405020304" pitchFamily="18" charset="0"/>
            </a:endParaRPr>
          </a:p>
          <a:p>
            <a:endParaRPr lang="en-ZA" dirty="0"/>
          </a:p>
        </p:txBody>
      </p:sp>
      <p:sp>
        <p:nvSpPr>
          <p:cNvPr id="4" name="Title 3">
            <a:extLst>
              <a:ext uri="{FF2B5EF4-FFF2-40B4-BE49-F238E27FC236}">
                <a16:creationId xmlns:a16="http://schemas.microsoft.com/office/drawing/2014/main" id="{B580B8F3-DDFC-4180-8AD2-DB08C0480FA1}"/>
              </a:ext>
            </a:extLst>
          </p:cNvPr>
          <p:cNvSpPr>
            <a:spLocks noGrp="1"/>
          </p:cNvSpPr>
          <p:nvPr>
            <p:ph type="title"/>
          </p:nvPr>
        </p:nvSpPr>
        <p:spPr>
          <a:xfrm>
            <a:off x="264961" y="1195756"/>
            <a:ext cx="1381200" cy="4290644"/>
          </a:xfrm>
        </p:spPr>
        <p:txBody>
          <a:bodyPr/>
          <a:lstStyle/>
          <a:p>
            <a:pPr algn="ctr">
              <a:lnSpc>
                <a:spcPct val="150000"/>
              </a:lnSpc>
              <a:spcAft>
                <a:spcPts val="800"/>
              </a:spcAft>
            </a:pPr>
            <a:r>
              <a:rPr lang="en-ZA" b="1" kern="100" dirty="0">
                <a:solidFill>
                  <a:srgbClr val="00B050"/>
                </a:solidFill>
                <a:latin typeface="Agency FB" panose="020B0503020202020204" pitchFamily="34" charset="0"/>
                <a:ea typeface="Aptos"/>
                <a:cs typeface="Times New Roman" panose="02020603050405020304" pitchFamily="18" charset="0"/>
              </a:rPr>
              <a:t>Theme 3: Integrating Trauma-Informed Care to Support Young Women with GBV Experiences  </a:t>
            </a:r>
            <a:br>
              <a:rPr lang="en-ZA" kern="100" dirty="0">
                <a:latin typeface="Aptos"/>
                <a:ea typeface="Aptos"/>
                <a:cs typeface="Times New Roman" panose="02020603050405020304" pitchFamily="18" charset="0"/>
              </a:rPr>
            </a:br>
            <a:endParaRPr lang="en-ZA" dirty="0"/>
          </a:p>
        </p:txBody>
      </p:sp>
    </p:spTree>
    <p:extLst>
      <p:ext uri="{BB962C8B-B14F-4D97-AF65-F5344CB8AC3E}">
        <p14:creationId xmlns:p14="http://schemas.microsoft.com/office/powerpoint/2010/main" val="136072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A2B380-C5A7-49A2-80C3-8766F69E6889}"/>
              </a:ext>
            </a:extLst>
          </p:cNvPr>
          <p:cNvSpPr>
            <a:spLocks noGrp="1"/>
          </p:cNvSpPr>
          <p:nvPr>
            <p:ph idx="1"/>
          </p:nvPr>
        </p:nvSpPr>
        <p:spPr>
          <a:xfrm>
            <a:off x="2197099" y="416312"/>
            <a:ext cx="6709007" cy="4735551"/>
          </a:xfrm>
        </p:spPr>
        <p:txBody>
          <a:bodyPr>
            <a:normAutofit/>
          </a:bodyPr>
          <a:lstStyle/>
          <a:p>
            <a:pPr algn="just">
              <a:lnSpc>
                <a:spcPct val="150000"/>
              </a:lnSpc>
            </a:pPr>
            <a:r>
              <a:rPr lang="en-ZA" sz="1400" dirty="0">
                <a:latin typeface="Times New Roman" panose="02020603050405020304" pitchFamily="18" charset="0"/>
                <a:ea typeface="Aptos"/>
                <a:cs typeface="Times New Roman" panose="02020603050405020304" pitchFamily="18" charset="0"/>
              </a:rPr>
              <a:t>The </a:t>
            </a:r>
            <a:r>
              <a:rPr lang="en-ZA" sz="1400" b="1" dirty="0">
                <a:latin typeface="Times New Roman" panose="02020603050405020304" pitchFamily="18" charset="0"/>
                <a:ea typeface="Aptos"/>
                <a:cs typeface="Times New Roman" panose="02020603050405020304" pitchFamily="18" charset="0"/>
              </a:rPr>
              <a:t>intersection of GBV </a:t>
            </a:r>
            <a:r>
              <a:rPr lang="en-ZA" sz="1400" dirty="0">
                <a:latin typeface="Times New Roman" panose="02020603050405020304" pitchFamily="18" charset="0"/>
                <a:ea typeface="Aptos"/>
                <a:cs typeface="Times New Roman" panose="02020603050405020304" pitchFamily="18" charset="0"/>
              </a:rPr>
              <a:t>and </a:t>
            </a:r>
            <a:r>
              <a:rPr lang="en-ZA" sz="1400" b="1" dirty="0">
                <a:latin typeface="Times New Roman" panose="02020603050405020304" pitchFamily="18" charset="0"/>
                <a:ea typeface="Aptos"/>
                <a:cs typeface="Times New Roman" panose="02020603050405020304" pitchFamily="18" charset="0"/>
              </a:rPr>
              <a:t>societal structural </a:t>
            </a:r>
            <a:r>
              <a:rPr lang="en-ZA" sz="1400" dirty="0">
                <a:latin typeface="Times New Roman" panose="02020603050405020304" pitchFamily="18" charset="0"/>
                <a:ea typeface="Aptos"/>
                <a:cs typeface="Times New Roman" panose="02020603050405020304" pitchFamily="18" charset="0"/>
              </a:rPr>
              <a:t>challenges remains a key </a:t>
            </a:r>
            <a:r>
              <a:rPr lang="en-ZA" sz="1400" b="1" dirty="0">
                <a:latin typeface="Times New Roman" panose="02020603050405020304" pitchFamily="18" charset="0"/>
                <a:ea typeface="Aptos"/>
                <a:cs typeface="Times New Roman" panose="02020603050405020304" pitchFamily="18" charset="0"/>
              </a:rPr>
              <a:t>hindrance</a:t>
            </a:r>
            <a:r>
              <a:rPr lang="en-ZA" sz="1400" dirty="0">
                <a:latin typeface="Times New Roman" panose="02020603050405020304" pitchFamily="18" charset="0"/>
                <a:ea typeface="Aptos"/>
                <a:cs typeface="Times New Roman" panose="02020603050405020304" pitchFamily="18" charset="0"/>
              </a:rPr>
              <a:t> towards drastic </a:t>
            </a:r>
            <a:r>
              <a:rPr lang="en-ZA" sz="1400" b="1" dirty="0">
                <a:latin typeface="Times New Roman" panose="02020603050405020304" pitchFamily="18" charset="0"/>
                <a:ea typeface="Aptos"/>
                <a:cs typeface="Times New Roman" panose="02020603050405020304" pitchFamily="18" charset="0"/>
              </a:rPr>
              <a:t>progress </a:t>
            </a:r>
            <a:r>
              <a:rPr lang="en-ZA" sz="1400" dirty="0">
                <a:latin typeface="Times New Roman" panose="02020603050405020304" pitchFamily="18" charset="0"/>
                <a:ea typeface="Aptos"/>
                <a:cs typeface="Times New Roman" panose="02020603050405020304" pitchFamily="18" charset="0"/>
              </a:rPr>
              <a:t>for women.</a:t>
            </a:r>
          </a:p>
          <a:p>
            <a:pPr algn="just">
              <a:lnSpc>
                <a:spcPct val="150000"/>
              </a:lnSpc>
            </a:pPr>
            <a:r>
              <a:rPr lang="en-ZA" sz="1400" dirty="0">
                <a:latin typeface="Times New Roman" panose="02020603050405020304" pitchFamily="18" charset="0"/>
                <a:ea typeface="Aptos"/>
                <a:cs typeface="Times New Roman" panose="02020603050405020304" pitchFamily="18" charset="0"/>
              </a:rPr>
              <a:t>The need to </a:t>
            </a:r>
            <a:r>
              <a:rPr lang="en-ZA" sz="1400" b="1" dirty="0">
                <a:latin typeface="Times New Roman" panose="02020603050405020304" pitchFamily="18" charset="0"/>
                <a:ea typeface="Aptos"/>
                <a:cs typeface="Times New Roman" panose="02020603050405020304" pitchFamily="18" charset="0"/>
              </a:rPr>
              <a:t>transform the socioeconomic </a:t>
            </a:r>
            <a:r>
              <a:rPr lang="en-ZA" sz="1400" dirty="0">
                <a:latin typeface="Times New Roman" panose="02020603050405020304" pitchFamily="18" charset="0"/>
                <a:ea typeface="Aptos"/>
                <a:cs typeface="Times New Roman" panose="02020603050405020304" pitchFamily="18" charset="0"/>
              </a:rPr>
              <a:t>conditions of young women was highlighted as </a:t>
            </a:r>
            <a:r>
              <a:rPr lang="en-ZA" sz="1400" b="1" dirty="0">
                <a:latin typeface="Times New Roman" panose="02020603050405020304" pitchFamily="18" charset="0"/>
                <a:ea typeface="Aptos"/>
                <a:cs typeface="Times New Roman" panose="02020603050405020304" pitchFamily="18" charset="0"/>
              </a:rPr>
              <a:t>critical to support GBV survivors</a:t>
            </a:r>
            <a:r>
              <a:rPr lang="en-ZA" sz="1400" dirty="0">
                <a:latin typeface="Times New Roman" panose="02020603050405020304" pitchFamily="18" charset="0"/>
                <a:ea typeface="Aptos"/>
                <a:cs typeface="Times New Roman" panose="02020603050405020304" pitchFamily="18" charset="0"/>
              </a:rPr>
              <a:t>’ </a:t>
            </a:r>
            <a:r>
              <a:rPr lang="en-ZA" sz="1400" b="1" dirty="0">
                <a:latin typeface="Times New Roman" panose="02020603050405020304" pitchFamily="18" charset="0"/>
                <a:ea typeface="Aptos"/>
                <a:cs typeface="Times New Roman" panose="02020603050405020304" pitchFamily="18" charset="0"/>
              </a:rPr>
              <a:t>decision</a:t>
            </a:r>
            <a:r>
              <a:rPr lang="en-ZA" sz="1400" dirty="0">
                <a:latin typeface="Times New Roman" panose="02020603050405020304" pitchFamily="18" charset="0"/>
                <a:ea typeface="Aptos"/>
                <a:cs typeface="Times New Roman" panose="02020603050405020304" pitchFamily="18" charset="0"/>
              </a:rPr>
              <a:t> to </a:t>
            </a:r>
            <a:r>
              <a:rPr lang="en-ZA" sz="1400" b="1" dirty="0">
                <a:latin typeface="Times New Roman" panose="02020603050405020304" pitchFamily="18" charset="0"/>
                <a:ea typeface="Aptos"/>
                <a:cs typeface="Times New Roman" panose="02020603050405020304" pitchFamily="18" charset="0"/>
              </a:rPr>
              <a:t>leave abusive relationships.</a:t>
            </a:r>
          </a:p>
          <a:p>
            <a:pPr algn="just">
              <a:lnSpc>
                <a:spcPct val="150000"/>
              </a:lnSpc>
            </a:pPr>
            <a:r>
              <a:rPr lang="en-ZA" sz="1400" dirty="0">
                <a:latin typeface="Times New Roman" panose="02020603050405020304" pitchFamily="18" charset="0"/>
                <a:ea typeface="Aptos"/>
                <a:cs typeface="Times New Roman" panose="02020603050405020304" pitchFamily="18" charset="0"/>
              </a:rPr>
              <a:t>When young women are </a:t>
            </a:r>
            <a:r>
              <a:rPr lang="en-ZA" sz="1400" b="1" dirty="0">
                <a:latin typeface="Times New Roman" panose="02020603050405020304" pitchFamily="18" charset="0"/>
                <a:ea typeface="Aptos"/>
                <a:cs typeface="Times New Roman" panose="02020603050405020304" pitchFamily="18" charset="0"/>
              </a:rPr>
              <a:t>entrapped in abusive relationships</a:t>
            </a:r>
            <a:r>
              <a:rPr lang="en-ZA" sz="1400" dirty="0">
                <a:latin typeface="Times New Roman" panose="02020603050405020304" pitchFamily="18" charset="0"/>
                <a:ea typeface="Aptos"/>
                <a:cs typeface="Times New Roman" panose="02020603050405020304" pitchFamily="18" charset="0"/>
              </a:rPr>
              <a:t>, it may </a:t>
            </a:r>
            <a:r>
              <a:rPr lang="en-ZA" sz="1400" b="1" dirty="0">
                <a:latin typeface="Times New Roman" panose="02020603050405020304" pitchFamily="18" charset="0"/>
                <a:ea typeface="Aptos"/>
                <a:cs typeface="Times New Roman" panose="02020603050405020304" pitchFamily="18" charset="0"/>
              </a:rPr>
              <a:t>be difficult </a:t>
            </a:r>
            <a:r>
              <a:rPr lang="en-ZA" sz="1400" dirty="0">
                <a:latin typeface="Times New Roman" panose="02020603050405020304" pitchFamily="18" charset="0"/>
                <a:ea typeface="Aptos"/>
                <a:cs typeface="Times New Roman" panose="02020603050405020304" pitchFamily="18" charset="0"/>
              </a:rPr>
              <a:t>for them to </a:t>
            </a:r>
            <a:r>
              <a:rPr lang="en-ZA" sz="1400" b="1" dirty="0">
                <a:latin typeface="Times New Roman" panose="02020603050405020304" pitchFamily="18" charset="0"/>
                <a:ea typeface="Aptos"/>
                <a:cs typeface="Times New Roman" panose="02020603050405020304" pitchFamily="18" charset="0"/>
              </a:rPr>
              <a:t>broaden their horizons </a:t>
            </a:r>
            <a:r>
              <a:rPr lang="en-ZA" sz="1400" dirty="0">
                <a:latin typeface="Times New Roman" panose="02020603050405020304" pitchFamily="18" charset="0"/>
                <a:ea typeface="Aptos"/>
                <a:cs typeface="Times New Roman" panose="02020603050405020304" pitchFamily="18" charset="0"/>
              </a:rPr>
              <a:t>and realise their </a:t>
            </a:r>
            <a:r>
              <a:rPr lang="en-ZA" sz="1400" b="1" dirty="0">
                <a:latin typeface="Times New Roman" panose="02020603050405020304" pitchFamily="18" charset="0"/>
                <a:ea typeface="Aptos"/>
                <a:cs typeface="Times New Roman" panose="02020603050405020304" pitchFamily="18" charset="0"/>
              </a:rPr>
              <a:t>full potential</a:t>
            </a:r>
            <a:r>
              <a:rPr lang="en-ZA" sz="1400" dirty="0">
                <a:latin typeface="Times New Roman" panose="02020603050405020304" pitchFamily="18" charset="0"/>
                <a:ea typeface="Aptos"/>
                <a:cs typeface="Times New Roman" panose="02020603050405020304" pitchFamily="18" charset="0"/>
              </a:rPr>
              <a:t>.</a:t>
            </a:r>
          </a:p>
          <a:p>
            <a:pPr lvl="0" algn="just">
              <a:lnSpc>
                <a:spcPct val="150000"/>
              </a:lnSpc>
            </a:pPr>
            <a:r>
              <a:rPr lang="en-ZA" sz="1400" b="1" dirty="0">
                <a:solidFill>
                  <a:srgbClr val="000000"/>
                </a:solidFill>
                <a:latin typeface="Times New Roman" panose="02020603050405020304" pitchFamily="18" charset="0"/>
                <a:ea typeface="Aptos"/>
                <a:cs typeface="Times New Roman" panose="02020603050405020304" pitchFamily="18" charset="0"/>
              </a:rPr>
              <a:t>WEPs</a:t>
            </a:r>
            <a:r>
              <a:rPr lang="en-ZA" sz="1400" dirty="0">
                <a:solidFill>
                  <a:srgbClr val="000000"/>
                </a:solidFill>
                <a:latin typeface="Times New Roman" panose="02020603050405020304" pitchFamily="18" charset="0"/>
                <a:ea typeface="Aptos"/>
                <a:cs typeface="Times New Roman" panose="02020603050405020304" pitchFamily="18" charset="0"/>
              </a:rPr>
              <a:t> provide young women with </a:t>
            </a:r>
            <a:r>
              <a:rPr lang="en-ZA" sz="1400" b="1" dirty="0">
                <a:solidFill>
                  <a:srgbClr val="000000"/>
                </a:solidFill>
                <a:latin typeface="Times New Roman" panose="02020603050405020304" pitchFamily="18" charset="0"/>
                <a:ea typeface="Aptos"/>
                <a:cs typeface="Times New Roman" panose="02020603050405020304" pitchFamily="18" charset="0"/>
              </a:rPr>
              <a:t>the agency to remain </a:t>
            </a:r>
            <a:r>
              <a:rPr lang="en-ZA" sz="1400" dirty="0">
                <a:solidFill>
                  <a:srgbClr val="000000"/>
                </a:solidFill>
                <a:latin typeface="Times New Roman" panose="02020603050405020304" pitchFamily="18" charset="0"/>
                <a:ea typeface="Aptos"/>
                <a:cs typeface="Times New Roman" panose="02020603050405020304" pitchFamily="18" charset="0"/>
              </a:rPr>
              <a:t>or </a:t>
            </a:r>
            <a:r>
              <a:rPr lang="en-ZA" sz="1400" b="1" dirty="0">
                <a:solidFill>
                  <a:srgbClr val="000000"/>
                </a:solidFill>
                <a:latin typeface="Times New Roman" panose="02020603050405020304" pitchFamily="18" charset="0"/>
                <a:ea typeface="Aptos"/>
                <a:cs typeface="Times New Roman" panose="02020603050405020304" pitchFamily="18" charset="0"/>
              </a:rPr>
              <a:t>leave GBV</a:t>
            </a:r>
            <a:r>
              <a:rPr lang="en-ZA" sz="1400" dirty="0">
                <a:solidFill>
                  <a:srgbClr val="000000"/>
                </a:solidFill>
                <a:latin typeface="Times New Roman" panose="02020603050405020304" pitchFamily="18" charset="0"/>
                <a:ea typeface="Aptos"/>
                <a:cs typeface="Times New Roman" panose="02020603050405020304" pitchFamily="18" charset="0"/>
              </a:rPr>
              <a:t> relationships. These programmes also act as </a:t>
            </a:r>
            <a:r>
              <a:rPr lang="en-ZA" sz="1400" b="1" dirty="0">
                <a:solidFill>
                  <a:srgbClr val="000000"/>
                </a:solidFill>
                <a:latin typeface="Times New Roman" panose="02020603050405020304" pitchFamily="18" charset="0"/>
                <a:ea typeface="Aptos"/>
                <a:cs typeface="Times New Roman" panose="02020603050405020304" pitchFamily="18" charset="0"/>
              </a:rPr>
              <a:t>catalysts for social progress </a:t>
            </a:r>
            <a:r>
              <a:rPr lang="en-ZA" sz="1400" dirty="0">
                <a:solidFill>
                  <a:srgbClr val="000000"/>
                </a:solidFill>
                <a:latin typeface="Times New Roman" panose="02020603050405020304" pitchFamily="18" charset="0"/>
                <a:ea typeface="Aptos"/>
                <a:cs typeface="Times New Roman" panose="02020603050405020304" pitchFamily="18" charset="0"/>
              </a:rPr>
              <a:t>through </a:t>
            </a:r>
            <a:r>
              <a:rPr lang="en-ZA" sz="1400" b="1" dirty="0">
                <a:solidFill>
                  <a:srgbClr val="000000"/>
                </a:solidFill>
                <a:latin typeface="Times New Roman" panose="02020603050405020304" pitchFamily="18" charset="0"/>
                <a:ea typeface="Aptos"/>
                <a:cs typeface="Times New Roman" panose="02020603050405020304" pitchFamily="18" charset="0"/>
              </a:rPr>
              <a:t>problem-solving</a:t>
            </a:r>
            <a:r>
              <a:rPr lang="en-ZA" sz="1400" dirty="0">
                <a:solidFill>
                  <a:srgbClr val="000000"/>
                </a:solidFill>
                <a:latin typeface="Times New Roman" panose="02020603050405020304" pitchFamily="18" charset="0"/>
                <a:ea typeface="Aptos"/>
                <a:cs typeface="Times New Roman" panose="02020603050405020304" pitchFamily="18" charset="0"/>
              </a:rPr>
              <a:t> and the potential to </a:t>
            </a:r>
            <a:r>
              <a:rPr lang="en-ZA" sz="1400" b="1" dirty="0">
                <a:solidFill>
                  <a:srgbClr val="000000"/>
                </a:solidFill>
                <a:latin typeface="Times New Roman" panose="02020603050405020304" pitchFamily="18" charset="0"/>
                <a:ea typeface="Aptos"/>
                <a:cs typeface="Times New Roman" panose="02020603050405020304" pitchFamily="18" charset="0"/>
              </a:rPr>
              <a:t>explore possibilities</a:t>
            </a:r>
            <a:r>
              <a:rPr lang="en-ZA" sz="1400" dirty="0">
                <a:solidFill>
                  <a:srgbClr val="000000"/>
                </a:solidFill>
                <a:latin typeface="Times New Roman" panose="02020603050405020304" pitchFamily="18" charset="0"/>
                <a:ea typeface="Aptos"/>
                <a:cs typeface="Times New Roman" panose="02020603050405020304" pitchFamily="18" charset="0"/>
              </a:rPr>
              <a:t>.</a:t>
            </a:r>
          </a:p>
          <a:p>
            <a:pPr marL="342900" lvl="1" indent="0">
              <a:buNone/>
            </a:pPr>
            <a:r>
              <a:rPr lang="en-ZA" sz="1100" i="1" dirty="0">
                <a:solidFill>
                  <a:srgbClr val="000000"/>
                </a:solidFill>
                <a:latin typeface="Times New Roman" panose="02020603050405020304" pitchFamily="18" charset="0"/>
                <a:cs typeface="Times New Roman" panose="02020603050405020304" pitchFamily="18" charset="0"/>
              </a:rPr>
              <a:t>“When she leaves here, she decides for herself; she has skills of doing a CV so that she is employable, or she has skills she goes back to school. So basically, we do that in class.” </a:t>
            </a:r>
            <a:r>
              <a:rPr lang="en-ZA" sz="1100" dirty="0">
                <a:solidFill>
                  <a:srgbClr val="000000"/>
                </a:solidFill>
                <a:latin typeface="Times New Roman" panose="02020603050405020304" pitchFamily="18" charset="0"/>
                <a:cs typeface="Times New Roman" panose="02020603050405020304" pitchFamily="18" charset="0"/>
              </a:rPr>
              <a:t>(P8)</a:t>
            </a:r>
            <a:endParaRPr lang="en-ZA" sz="800" dirty="0">
              <a:latin typeface="Times New Roman" panose="02020603050405020304" pitchFamily="18" charset="0"/>
              <a:ea typeface="Aptos"/>
              <a:cs typeface="Times New Roman" panose="02020603050405020304" pitchFamily="18" charset="0"/>
            </a:endParaRPr>
          </a:p>
          <a:p>
            <a:pPr algn="just">
              <a:lnSpc>
                <a:spcPct val="150000"/>
              </a:lnSpc>
            </a:pPr>
            <a:r>
              <a:rPr lang="en-ZA" sz="1400" dirty="0">
                <a:latin typeface="Times New Roman" panose="02020603050405020304" pitchFamily="18" charset="0"/>
                <a:ea typeface="Aptos"/>
                <a:cs typeface="Times New Roman" panose="02020603050405020304" pitchFamily="18" charset="0"/>
              </a:rPr>
              <a:t>The </a:t>
            </a:r>
            <a:r>
              <a:rPr lang="en-ZA" sz="1400" b="1" dirty="0">
                <a:latin typeface="Times New Roman" panose="02020603050405020304" pitchFamily="18" charset="0"/>
                <a:ea typeface="Aptos"/>
                <a:cs typeface="Times New Roman" panose="02020603050405020304" pitchFamily="18" charset="0"/>
              </a:rPr>
              <a:t>SECP</a:t>
            </a:r>
            <a:r>
              <a:rPr lang="en-ZA" sz="1400" dirty="0">
                <a:latin typeface="Times New Roman" panose="02020603050405020304" pitchFamily="18" charset="0"/>
                <a:ea typeface="Aptos"/>
                <a:cs typeface="Times New Roman" panose="02020603050405020304" pitchFamily="18" charset="0"/>
              </a:rPr>
              <a:t> has a </a:t>
            </a:r>
            <a:r>
              <a:rPr lang="en-ZA" sz="1400" b="1" dirty="0">
                <a:latin typeface="Times New Roman" panose="02020603050405020304" pitchFamily="18" charset="0"/>
                <a:ea typeface="Aptos"/>
                <a:cs typeface="Times New Roman" panose="02020603050405020304" pitchFamily="18" charset="0"/>
              </a:rPr>
              <a:t>successful completion rate</a:t>
            </a:r>
            <a:r>
              <a:rPr lang="en-ZA" sz="1400" dirty="0">
                <a:latin typeface="Times New Roman" panose="02020603050405020304" pitchFamily="18" charset="0"/>
                <a:ea typeface="Aptos"/>
                <a:cs typeface="Times New Roman" panose="02020603050405020304" pitchFamily="18" charset="0"/>
              </a:rPr>
              <a:t>, </a:t>
            </a:r>
            <a:r>
              <a:rPr lang="en-ZA" sz="1400" b="1" dirty="0">
                <a:latin typeface="Times New Roman" panose="02020603050405020304" pitchFamily="18" charset="0"/>
                <a:ea typeface="Aptos"/>
                <a:cs typeface="Times New Roman" panose="02020603050405020304" pitchFamily="18" charset="0"/>
              </a:rPr>
              <a:t>observable growth </a:t>
            </a:r>
            <a:r>
              <a:rPr lang="en-ZA" sz="1400" dirty="0">
                <a:latin typeface="Times New Roman" panose="02020603050405020304" pitchFamily="18" charset="0"/>
                <a:ea typeface="Aptos"/>
                <a:cs typeface="Times New Roman" panose="02020603050405020304" pitchFamily="18" charset="0"/>
              </a:rPr>
              <a:t>and </a:t>
            </a:r>
            <a:r>
              <a:rPr lang="en-ZA" sz="1400" b="1" dirty="0">
                <a:latin typeface="Times New Roman" panose="02020603050405020304" pitchFamily="18" charset="0"/>
                <a:ea typeface="Aptos"/>
                <a:cs typeface="Times New Roman" panose="02020603050405020304" pitchFamily="18" charset="0"/>
              </a:rPr>
              <a:t>development</a:t>
            </a:r>
            <a:r>
              <a:rPr lang="en-ZA" sz="1400" dirty="0">
                <a:latin typeface="Times New Roman" panose="02020603050405020304" pitchFamily="18" charset="0"/>
                <a:ea typeface="Aptos"/>
                <a:cs typeface="Times New Roman" panose="02020603050405020304" pitchFamily="18" charset="0"/>
              </a:rPr>
              <a:t> in individuals. This progress not only benefits the participants themselves but also contributes to </a:t>
            </a:r>
            <a:r>
              <a:rPr lang="en-ZA" sz="1400" b="1" dirty="0">
                <a:latin typeface="Times New Roman" panose="02020603050405020304" pitchFamily="18" charset="0"/>
                <a:ea typeface="Aptos"/>
                <a:cs typeface="Times New Roman" panose="02020603050405020304" pitchFamily="18" charset="0"/>
              </a:rPr>
              <a:t>broader social advancement</a:t>
            </a:r>
            <a:r>
              <a:rPr lang="en-ZA" sz="1400" dirty="0">
                <a:latin typeface="Times New Roman" panose="02020603050405020304" pitchFamily="18" charset="0"/>
                <a:ea typeface="Aptos"/>
              </a:rPr>
              <a:t>. </a:t>
            </a:r>
            <a:endParaRPr lang="en-ZA" sz="1400" dirty="0"/>
          </a:p>
        </p:txBody>
      </p:sp>
      <p:sp>
        <p:nvSpPr>
          <p:cNvPr id="4" name="Title 3">
            <a:extLst>
              <a:ext uri="{FF2B5EF4-FFF2-40B4-BE49-F238E27FC236}">
                <a16:creationId xmlns:a16="http://schemas.microsoft.com/office/drawing/2014/main" id="{9CDD2688-186B-42AF-819C-C57310DD0D5D}"/>
              </a:ext>
            </a:extLst>
          </p:cNvPr>
          <p:cNvSpPr>
            <a:spLocks noGrp="1"/>
          </p:cNvSpPr>
          <p:nvPr>
            <p:ph type="title"/>
          </p:nvPr>
        </p:nvSpPr>
        <p:spPr>
          <a:xfrm>
            <a:off x="237893" y="1274850"/>
            <a:ext cx="1527215" cy="3165300"/>
          </a:xfrm>
        </p:spPr>
        <p:txBody>
          <a:bodyPr/>
          <a:lstStyle/>
          <a:p>
            <a:pPr algn="ctr">
              <a:lnSpc>
                <a:spcPct val="150000"/>
              </a:lnSpc>
              <a:tabLst>
                <a:tab pos="2362200" algn="l"/>
              </a:tabLst>
            </a:pPr>
            <a:r>
              <a:rPr lang="en-ZA" sz="2000" b="1" kern="100" dirty="0">
                <a:solidFill>
                  <a:srgbClr val="0070C0"/>
                </a:solidFill>
                <a:latin typeface="Agency FB" panose="020B0503020202020204" pitchFamily="34" charset="0"/>
                <a:ea typeface="Aptos"/>
                <a:cs typeface="Times New Roman" panose="02020603050405020304" pitchFamily="18" charset="0"/>
              </a:rPr>
              <a:t>Theme 4:  Building Resilience Through Empowerment Programmes</a:t>
            </a:r>
            <a:br>
              <a:rPr lang="en-ZA" kern="100" dirty="0">
                <a:solidFill>
                  <a:srgbClr val="0070C0"/>
                </a:solidFill>
                <a:latin typeface="Aptos"/>
                <a:ea typeface="Aptos"/>
                <a:cs typeface="Times New Roman" panose="02020603050405020304" pitchFamily="18" charset="0"/>
              </a:rPr>
            </a:br>
            <a:endParaRPr lang="en-ZA" dirty="0">
              <a:solidFill>
                <a:srgbClr val="0070C0"/>
              </a:solidFill>
            </a:endParaRPr>
          </a:p>
        </p:txBody>
      </p:sp>
    </p:spTree>
    <p:extLst>
      <p:ext uri="{BB962C8B-B14F-4D97-AF65-F5344CB8AC3E}">
        <p14:creationId xmlns:p14="http://schemas.microsoft.com/office/powerpoint/2010/main" val="119172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A2B380-C5A7-49A2-80C3-8766F69E6889}"/>
              </a:ext>
            </a:extLst>
          </p:cNvPr>
          <p:cNvSpPr>
            <a:spLocks noGrp="1"/>
          </p:cNvSpPr>
          <p:nvPr>
            <p:ph idx="1"/>
          </p:nvPr>
        </p:nvSpPr>
        <p:spPr>
          <a:xfrm>
            <a:off x="2171700" y="431181"/>
            <a:ext cx="6343650" cy="4405404"/>
          </a:xfrm>
        </p:spPr>
        <p:txBody>
          <a:bodyPr>
            <a:normAutofit lnSpcReduction="10000"/>
          </a:bodyPr>
          <a:lstStyle/>
          <a:p>
            <a:pPr algn="just">
              <a:lnSpc>
                <a:spcPct val="150000"/>
              </a:lnSpc>
            </a:pPr>
            <a:r>
              <a:rPr lang="en-ZA" sz="1400" dirty="0">
                <a:latin typeface="Times New Roman" panose="02020603050405020304" pitchFamily="18" charset="0"/>
                <a:ea typeface="Aptos"/>
              </a:rPr>
              <a:t>The SECP team reported </a:t>
            </a:r>
            <a:r>
              <a:rPr lang="en-ZA" sz="1400" b="1" dirty="0">
                <a:latin typeface="Times New Roman" panose="02020603050405020304" pitchFamily="18" charset="0"/>
                <a:ea typeface="Aptos"/>
              </a:rPr>
              <a:t>underlying pre-existing trauma </a:t>
            </a:r>
            <a:r>
              <a:rPr lang="en-ZA" sz="1400" dirty="0">
                <a:latin typeface="Times New Roman" panose="02020603050405020304" pitchFamily="18" charset="0"/>
                <a:ea typeface="Aptos"/>
              </a:rPr>
              <a:t>and </a:t>
            </a:r>
            <a:r>
              <a:rPr lang="en-ZA" sz="1400" b="1" dirty="0">
                <a:latin typeface="Times New Roman" panose="02020603050405020304" pitchFamily="18" charset="0"/>
                <a:ea typeface="Aptos"/>
              </a:rPr>
              <a:t>experiences associated with GBV </a:t>
            </a:r>
            <a:r>
              <a:rPr lang="en-ZA" sz="1400" dirty="0">
                <a:latin typeface="Times New Roman" panose="02020603050405020304" pitchFamily="18" charset="0"/>
                <a:ea typeface="Aptos"/>
              </a:rPr>
              <a:t>among young women, </a:t>
            </a:r>
            <a:r>
              <a:rPr lang="en-ZA" sz="1400" b="1" dirty="0">
                <a:latin typeface="Times New Roman" panose="02020603050405020304" pitchFamily="18" charset="0"/>
                <a:ea typeface="Aptos"/>
              </a:rPr>
              <a:t>linking them </a:t>
            </a:r>
            <a:r>
              <a:rPr lang="en-ZA" sz="1400" dirty="0">
                <a:latin typeface="Times New Roman" panose="02020603050405020304" pitchFamily="18" charset="0"/>
                <a:ea typeface="Aptos"/>
              </a:rPr>
              <a:t>with </a:t>
            </a:r>
            <a:r>
              <a:rPr lang="en-ZA" sz="1400" b="1" dirty="0">
                <a:latin typeface="Times New Roman" panose="02020603050405020304" pitchFamily="18" charset="0"/>
                <a:ea typeface="Aptos"/>
              </a:rPr>
              <a:t>appropriate support </a:t>
            </a:r>
            <a:r>
              <a:rPr lang="en-ZA" sz="1400" dirty="0">
                <a:latin typeface="Times New Roman" panose="02020603050405020304" pitchFamily="18" charset="0"/>
                <a:ea typeface="Aptos"/>
              </a:rPr>
              <a:t>was </a:t>
            </a:r>
            <a:r>
              <a:rPr lang="en-ZA" sz="1400" b="1" dirty="0">
                <a:latin typeface="Times New Roman" panose="02020603050405020304" pitchFamily="18" charset="0"/>
                <a:ea typeface="Aptos"/>
              </a:rPr>
              <a:t>emphasized.</a:t>
            </a:r>
          </a:p>
          <a:p>
            <a:pPr algn="just">
              <a:lnSpc>
                <a:spcPct val="150000"/>
              </a:lnSpc>
            </a:pPr>
            <a:r>
              <a:rPr lang="en-ZA" sz="1400" dirty="0">
                <a:latin typeface="Times New Roman" panose="02020603050405020304" pitchFamily="18" charset="0"/>
                <a:ea typeface="Aptos"/>
              </a:rPr>
              <a:t>Despite the </a:t>
            </a:r>
            <a:r>
              <a:rPr lang="en-ZA" sz="1400" b="1" dirty="0">
                <a:latin typeface="Times New Roman" panose="02020603050405020304" pitchFamily="18" charset="0"/>
                <a:ea typeface="Aptos"/>
              </a:rPr>
              <a:t>availability of online mental health support services</a:t>
            </a:r>
            <a:r>
              <a:rPr lang="en-ZA" sz="1400" dirty="0">
                <a:latin typeface="Times New Roman" panose="02020603050405020304" pitchFamily="18" charset="0"/>
                <a:ea typeface="Aptos"/>
              </a:rPr>
              <a:t>, the SECP team was </a:t>
            </a:r>
            <a:r>
              <a:rPr lang="en-ZA" sz="1400" b="1" dirty="0">
                <a:latin typeface="Times New Roman" panose="02020603050405020304" pitchFamily="18" charset="0"/>
                <a:ea typeface="Aptos"/>
              </a:rPr>
              <a:t>unsure</a:t>
            </a:r>
            <a:r>
              <a:rPr lang="en-ZA" sz="1400" dirty="0">
                <a:latin typeface="Times New Roman" panose="02020603050405020304" pitchFamily="18" charset="0"/>
                <a:ea typeface="Aptos"/>
              </a:rPr>
              <a:t> whether enrolees </a:t>
            </a:r>
            <a:r>
              <a:rPr lang="en-ZA" sz="1400" b="1" dirty="0">
                <a:latin typeface="Times New Roman" panose="02020603050405020304" pitchFamily="18" charset="0"/>
                <a:ea typeface="Aptos"/>
              </a:rPr>
              <a:t>used these resources</a:t>
            </a:r>
            <a:r>
              <a:rPr lang="en-ZA" sz="1400" dirty="0">
                <a:latin typeface="Times New Roman" panose="02020603050405020304" pitchFamily="18" charset="0"/>
                <a:ea typeface="Aptos"/>
              </a:rPr>
              <a:t>, and the </a:t>
            </a:r>
            <a:r>
              <a:rPr lang="en-ZA" sz="1400" b="1" dirty="0">
                <a:latin typeface="Times New Roman" panose="02020603050405020304" pitchFamily="18" charset="0"/>
                <a:ea typeface="Aptos"/>
              </a:rPr>
              <a:t>continuity of care </a:t>
            </a:r>
            <a:r>
              <a:rPr lang="en-ZA" sz="1400" dirty="0">
                <a:latin typeface="Times New Roman" panose="02020603050405020304" pitchFamily="18" charset="0"/>
                <a:ea typeface="Aptos"/>
              </a:rPr>
              <a:t>was unclear.</a:t>
            </a:r>
          </a:p>
          <a:p>
            <a:pPr algn="just">
              <a:lnSpc>
                <a:spcPct val="150000"/>
              </a:lnSpc>
            </a:pPr>
            <a:r>
              <a:rPr lang="en-ZA" sz="1400" dirty="0">
                <a:latin typeface="Times New Roman" panose="02020603050405020304" pitchFamily="18" charset="0"/>
                <a:ea typeface="Aptos"/>
              </a:rPr>
              <a:t>The value of </a:t>
            </a:r>
            <a:r>
              <a:rPr lang="en-ZA" sz="1400" b="1" dirty="0">
                <a:latin typeface="Times New Roman" panose="02020603050405020304" pitchFamily="18" charset="0"/>
                <a:ea typeface="Aptos"/>
              </a:rPr>
              <a:t>accessible, consistent, in-person professional counselling </a:t>
            </a:r>
            <a:r>
              <a:rPr lang="en-ZA" sz="1400" dirty="0">
                <a:latin typeface="Times New Roman" panose="02020603050405020304" pitchFamily="18" charset="0"/>
                <a:ea typeface="Aptos"/>
              </a:rPr>
              <a:t>was viewed as critical resource for young women.</a:t>
            </a:r>
          </a:p>
          <a:p>
            <a:pPr algn="just">
              <a:lnSpc>
                <a:spcPct val="150000"/>
              </a:lnSpc>
            </a:pPr>
            <a:r>
              <a:rPr lang="en-ZA" sz="1400" dirty="0">
                <a:latin typeface="Times New Roman" panose="02020603050405020304" pitchFamily="18" charset="0"/>
                <a:ea typeface="Aptos"/>
              </a:rPr>
              <a:t>There was a general preference among the team to </a:t>
            </a:r>
            <a:r>
              <a:rPr lang="en-ZA" sz="1400" b="1" dirty="0">
                <a:latin typeface="Times New Roman" panose="02020603050405020304" pitchFamily="18" charset="0"/>
                <a:ea typeface="Aptos"/>
              </a:rPr>
              <a:t>refer SECP enrolees to in-house contact support.</a:t>
            </a:r>
            <a:r>
              <a:rPr lang="en-ZA" sz="1400" dirty="0">
                <a:latin typeface="Times New Roman" panose="02020603050405020304" pitchFamily="18" charset="0"/>
                <a:ea typeface="Aptos"/>
              </a:rPr>
              <a:t> The </a:t>
            </a:r>
            <a:r>
              <a:rPr lang="en-ZA" sz="1400" b="1" dirty="0">
                <a:latin typeface="Times New Roman" panose="02020603050405020304" pitchFamily="18" charset="0"/>
                <a:ea typeface="Aptos"/>
              </a:rPr>
              <a:t>availability of immediate resources is critical </a:t>
            </a:r>
            <a:r>
              <a:rPr lang="en-ZA" sz="1400" dirty="0">
                <a:latin typeface="Times New Roman" panose="02020603050405020304" pitchFamily="18" charset="0"/>
                <a:ea typeface="Aptos"/>
              </a:rPr>
              <a:t>after disclosing the abuse as well as ensuring access to </a:t>
            </a:r>
            <a:r>
              <a:rPr lang="en-ZA" sz="1400" b="1" dirty="0">
                <a:latin typeface="Times New Roman" panose="02020603050405020304" pitchFamily="18" charset="0"/>
                <a:ea typeface="Aptos"/>
              </a:rPr>
              <a:t>immediate a</a:t>
            </a:r>
            <a:r>
              <a:rPr lang="en-ZA" sz="1400" dirty="0">
                <a:latin typeface="Times New Roman" panose="02020603050405020304" pitchFamily="18" charset="0"/>
                <a:ea typeface="Aptos"/>
              </a:rPr>
              <a:t>nd long-term </a:t>
            </a:r>
            <a:r>
              <a:rPr lang="en-ZA" sz="1400" b="1" dirty="0">
                <a:latin typeface="Times New Roman" panose="02020603050405020304" pitchFamily="18" charset="0"/>
                <a:ea typeface="Aptos"/>
              </a:rPr>
              <a:t>counselling</a:t>
            </a:r>
            <a:r>
              <a:rPr lang="en-ZA" sz="1400" dirty="0">
                <a:latin typeface="Times New Roman" panose="02020603050405020304" pitchFamily="18" charset="0"/>
                <a:ea typeface="Aptos"/>
              </a:rPr>
              <a:t>.</a:t>
            </a:r>
          </a:p>
          <a:p>
            <a:pPr algn="just">
              <a:lnSpc>
                <a:spcPct val="150000"/>
              </a:lnSpc>
            </a:pPr>
            <a:r>
              <a:rPr lang="en-US" sz="1400" b="1" dirty="0">
                <a:latin typeface="Times New Roman" panose="02020603050405020304" pitchFamily="18" charset="0"/>
              </a:rPr>
              <a:t>Capacity building</a:t>
            </a:r>
            <a:endParaRPr lang="en-ZA" sz="1400" b="1" dirty="0"/>
          </a:p>
        </p:txBody>
      </p:sp>
      <p:sp>
        <p:nvSpPr>
          <p:cNvPr id="4" name="Title 3">
            <a:extLst>
              <a:ext uri="{FF2B5EF4-FFF2-40B4-BE49-F238E27FC236}">
                <a16:creationId xmlns:a16="http://schemas.microsoft.com/office/drawing/2014/main" id="{9CDD2688-186B-42AF-819C-C57310DD0D5D}"/>
              </a:ext>
            </a:extLst>
          </p:cNvPr>
          <p:cNvSpPr>
            <a:spLocks noGrp="1"/>
          </p:cNvSpPr>
          <p:nvPr>
            <p:ph type="title"/>
          </p:nvPr>
        </p:nvSpPr>
        <p:spPr/>
        <p:txBody>
          <a:bodyPr/>
          <a:lstStyle/>
          <a:p>
            <a:pPr>
              <a:lnSpc>
                <a:spcPct val="150000"/>
              </a:lnSpc>
              <a:tabLst>
                <a:tab pos="2362200" algn="l"/>
              </a:tabLst>
            </a:pPr>
            <a:br>
              <a:rPr lang="en-ZA" kern="100" dirty="0">
                <a:latin typeface="Aptos"/>
                <a:ea typeface="Aptos"/>
                <a:cs typeface="Times New Roman" panose="02020603050405020304" pitchFamily="18" charset="0"/>
              </a:rPr>
            </a:br>
            <a:endParaRPr lang="en-ZA" dirty="0"/>
          </a:p>
        </p:txBody>
      </p:sp>
      <p:sp>
        <p:nvSpPr>
          <p:cNvPr id="2" name="TextBox 1">
            <a:extLst>
              <a:ext uri="{FF2B5EF4-FFF2-40B4-BE49-F238E27FC236}">
                <a16:creationId xmlns:a16="http://schemas.microsoft.com/office/drawing/2014/main" id="{5171C356-B72E-441D-B600-F8EE45CDA8BC}"/>
              </a:ext>
            </a:extLst>
          </p:cNvPr>
          <p:cNvSpPr txBox="1"/>
          <p:nvPr/>
        </p:nvSpPr>
        <p:spPr>
          <a:xfrm>
            <a:off x="104078" y="1292400"/>
            <a:ext cx="1598342" cy="2339808"/>
          </a:xfrm>
          <a:prstGeom prst="rect">
            <a:avLst/>
          </a:prstGeom>
          <a:noFill/>
        </p:spPr>
        <p:txBody>
          <a:bodyPr wrap="square" rtlCol="0">
            <a:spAutoFit/>
          </a:bodyPr>
          <a:lstStyle/>
          <a:p>
            <a:pPr algn="ctr">
              <a:lnSpc>
                <a:spcPct val="150000"/>
              </a:lnSpc>
            </a:pPr>
            <a:r>
              <a:rPr lang="en-ZA" sz="2000" b="1" kern="100" dirty="0">
                <a:solidFill>
                  <a:srgbClr val="C00000"/>
                </a:solidFill>
                <a:latin typeface="Agency FB" panose="020B0503020202020204" pitchFamily="34" charset="0"/>
                <a:ea typeface="Aptos"/>
                <a:cs typeface="Times New Roman" panose="02020603050405020304" pitchFamily="18" charset="0"/>
              </a:rPr>
              <a:t>Theme 5</a:t>
            </a:r>
          </a:p>
          <a:p>
            <a:pPr algn="ctr">
              <a:lnSpc>
                <a:spcPct val="150000"/>
              </a:lnSpc>
            </a:pPr>
            <a:r>
              <a:rPr lang="en-ZA" sz="2000" b="1" kern="100" dirty="0">
                <a:solidFill>
                  <a:srgbClr val="C00000"/>
                </a:solidFill>
                <a:latin typeface="Agency FB" panose="020B0503020202020204" pitchFamily="34" charset="0"/>
                <a:ea typeface="Aptos"/>
                <a:cs typeface="Times New Roman" panose="02020603050405020304" pitchFamily="18" charset="0"/>
              </a:rPr>
              <a:t>The value of Counselling and Intrapersonal support</a:t>
            </a:r>
            <a:endParaRPr lang="en-ZA" sz="1600" dirty="0">
              <a:solidFill>
                <a:srgbClr val="C00000"/>
              </a:solidFill>
              <a:latin typeface="Agency FB" panose="020B0503020202020204" pitchFamily="34" charset="0"/>
            </a:endParaRPr>
          </a:p>
        </p:txBody>
      </p:sp>
    </p:spTree>
    <p:extLst>
      <p:ext uri="{BB962C8B-B14F-4D97-AF65-F5344CB8AC3E}">
        <p14:creationId xmlns:p14="http://schemas.microsoft.com/office/powerpoint/2010/main" val="229589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B10093-2013-4922-BD41-9DD9D6EFB86D}"/>
              </a:ext>
            </a:extLst>
          </p:cNvPr>
          <p:cNvSpPr>
            <a:spLocks noGrp="1"/>
          </p:cNvSpPr>
          <p:nvPr>
            <p:ph type="title"/>
          </p:nvPr>
        </p:nvSpPr>
        <p:spPr/>
        <p:txBody>
          <a:bodyPr>
            <a:normAutofit/>
          </a:bodyPr>
          <a:lstStyle/>
          <a:p>
            <a:pPr algn="ctr"/>
            <a:r>
              <a:rPr lang="en-US" sz="2800" dirty="0">
                <a:latin typeface="Agency FB" panose="020B0503020202020204" pitchFamily="34" charset="0"/>
              </a:rPr>
              <a:t>Recommendations and Conclusion</a:t>
            </a:r>
            <a:endParaRPr lang="en-ZA" sz="2800" dirty="0">
              <a:latin typeface="Agency FB" panose="020B0503020202020204" pitchFamily="34" charset="0"/>
            </a:endParaRPr>
          </a:p>
        </p:txBody>
      </p:sp>
      <p:sp>
        <p:nvSpPr>
          <p:cNvPr id="6" name="Content Placeholder 5">
            <a:extLst>
              <a:ext uri="{FF2B5EF4-FFF2-40B4-BE49-F238E27FC236}">
                <a16:creationId xmlns:a16="http://schemas.microsoft.com/office/drawing/2014/main" id="{0BC365B6-2A44-4534-A0F7-4673049545F6}"/>
              </a:ext>
            </a:extLst>
          </p:cNvPr>
          <p:cNvSpPr>
            <a:spLocks noGrp="1"/>
          </p:cNvSpPr>
          <p:nvPr>
            <p:ph sz="half" idx="2"/>
          </p:nvPr>
        </p:nvSpPr>
        <p:spPr>
          <a:xfrm>
            <a:off x="300942" y="1776760"/>
            <a:ext cx="8553691" cy="3494049"/>
          </a:xfrm>
        </p:spPr>
        <p:txBody>
          <a:bodyPr>
            <a:normAutofit fontScale="92500" lnSpcReduction="20000"/>
          </a:bodyPr>
          <a:lstStyle/>
          <a:p>
            <a:pPr algn="just">
              <a:lnSpc>
                <a:spcPct val="150000"/>
              </a:lnSpc>
            </a:pPr>
            <a:r>
              <a:rPr lang="en-ZA" sz="1400" dirty="0">
                <a:latin typeface="Times New Roman" panose="02020603050405020304" pitchFamily="18" charset="0"/>
                <a:cs typeface="Times New Roman" panose="02020603050405020304" pitchFamily="18" charset="0"/>
              </a:rPr>
              <a:t>WEPs like SECP are </a:t>
            </a:r>
            <a:r>
              <a:rPr lang="en-ZA" sz="1400" b="1" dirty="0">
                <a:latin typeface="Times New Roman" panose="02020603050405020304" pitchFamily="18" charset="0"/>
                <a:cs typeface="Times New Roman" panose="02020603050405020304" pitchFamily="18" charset="0"/>
              </a:rPr>
              <a:t>an effective tool </a:t>
            </a:r>
            <a:r>
              <a:rPr lang="en-ZA" sz="1400" dirty="0">
                <a:latin typeface="Times New Roman" panose="02020603050405020304" pitchFamily="18" charset="0"/>
                <a:cs typeface="Times New Roman" panose="02020603050405020304" pitchFamily="18" charset="0"/>
              </a:rPr>
              <a:t>in influencing </a:t>
            </a:r>
            <a:r>
              <a:rPr lang="en-ZA" sz="1400" b="1" dirty="0">
                <a:latin typeface="Times New Roman" panose="02020603050405020304" pitchFamily="18" charset="0"/>
                <a:cs typeface="Times New Roman" panose="02020603050405020304" pitchFamily="18" charset="0"/>
              </a:rPr>
              <a:t>social progress </a:t>
            </a:r>
            <a:r>
              <a:rPr lang="en-ZA" sz="1400" dirty="0">
                <a:latin typeface="Times New Roman" panose="02020603050405020304" pitchFamily="18" charset="0"/>
                <a:cs typeface="Times New Roman" panose="02020603050405020304" pitchFamily="18" charset="0"/>
              </a:rPr>
              <a:t>through their potential to </a:t>
            </a:r>
            <a:r>
              <a:rPr lang="en-ZA" sz="1400" b="1" dirty="0">
                <a:latin typeface="Times New Roman" panose="02020603050405020304" pitchFamily="18" charset="0"/>
                <a:cs typeface="Times New Roman" panose="02020603050405020304" pitchFamily="18" charset="0"/>
              </a:rPr>
              <a:t>address gender inequalities, promote economic growth </a:t>
            </a:r>
            <a:r>
              <a:rPr lang="en-ZA" sz="1400" dirty="0">
                <a:latin typeface="Times New Roman" panose="02020603050405020304" pitchFamily="18" charset="0"/>
                <a:cs typeface="Times New Roman" panose="02020603050405020304" pitchFamily="18" charset="0"/>
              </a:rPr>
              <a:t>and </a:t>
            </a:r>
            <a:r>
              <a:rPr lang="en-ZA" sz="1400" b="1" dirty="0">
                <a:latin typeface="Times New Roman" panose="02020603050405020304" pitchFamily="18" charset="0"/>
                <a:cs typeface="Times New Roman" panose="02020603050405020304" pitchFamily="18" charset="0"/>
              </a:rPr>
              <a:t>access to healthcare services to support GBV survivors.</a:t>
            </a:r>
          </a:p>
          <a:p>
            <a:pPr algn="just">
              <a:lnSpc>
                <a:spcPct val="150000"/>
              </a:lnSpc>
            </a:pPr>
            <a:r>
              <a:rPr lang="en-ZA" sz="1400" dirty="0">
                <a:latin typeface="Times New Roman" panose="02020603050405020304" pitchFamily="18" charset="0"/>
                <a:cs typeface="Times New Roman" panose="02020603050405020304" pitchFamily="18" charset="0"/>
              </a:rPr>
              <a:t>WEPs effectively </a:t>
            </a:r>
            <a:r>
              <a:rPr lang="en-ZA" sz="1400" b="1" dirty="0">
                <a:latin typeface="Times New Roman" panose="02020603050405020304" pitchFamily="18" charset="0"/>
                <a:cs typeface="Times New Roman" panose="02020603050405020304" pitchFamily="18" charset="0"/>
              </a:rPr>
              <a:t>create physical and psychological safe spaces</a:t>
            </a:r>
            <a:r>
              <a:rPr lang="en-ZA" sz="1400" dirty="0">
                <a:latin typeface="Times New Roman" panose="02020603050405020304" pitchFamily="18" charset="0"/>
                <a:cs typeface="Times New Roman" panose="02020603050405020304" pitchFamily="18" charset="0"/>
              </a:rPr>
              <a:t>, enabling open and meaningful discussions around GBV experiences.</a:t>
            </a:r>
          </a:p>
          <a:p>
            <a:pPr algn="just">
              <a:lnSpc>
                <a:spcPct val="150000"/>
              </a:lnSpc>
            </a:pPr>
            <a:r>
              <a:rPr lang="en-ZA" sz="1400" dirty="0">
                <a:latin typeface="Times New Roman" panose="02020603050405020304" pitchFamily="18" charset="0"/>
                <a:cs typeface="Times New Roman" panose="02020603050405020304" pitchFamily="18" charset="0"/>
              </a:rPr>
              <a:t>WEPS help </a:t>
            </a:r>
            <a:r>
              <a:rPr lang="en-ZA" sz="1400" b="1" dirty="0">
                <a:latin typeface="Times New Roman" panose="02020603050405020304" pitchFamily="18" charset="0"/>
                <a:cs typeface="Times New Roman" panose="02020603050405020304" pitchFamily="18" charset="0"/>
              </a:rPr>
              <a:t>bridge the mental healthcare gap</a:t>
            </a:r>
            <a:r>
              <a:rPr lang="en-ZA" sz="1400" dirty="0">
                <a:latin typeface="Times New Roman" panose="02020603050405020304" pitchFamily="18" charset="0"/>
                <a:cs typeface="Times New Roman" panose="02020603050405020304" pitchFamily="18" charset="0"/>
              </a:rPr>
              <a:t>; however, </a:t>
            </a:r>
            <a:r>
              <a:rPr lang="en-ZA" sz="1400" b="1" dirty="0">
                <a:latin typeface="Times New Roman" panose="02020603050405020304" pitchFamily="18" charset="0"/>
                <a:cs typeface="Times New Roman" panose="02020603050405020304" pitchFamily="18" charset="0"/>
              </a:rPr>
              <a:t>access to professional therapy and counselling </a:t>
            </a:r>
            <a:r>
              <a:rPr lang="en-ZA" sz="1400" dirty="0">
                <a:latin typeface="Times New Roman" panose="02020603050405020304" pitchFamily="18" charset="0"/>
                <a:cs typeface="Times New Roman" panose="02020603050405020304" pitchFamily="18" charset="0"/>
              </a:rPr>
              <a:t>remains </a:t>
            </a:r>
            <a:r>
              <a:rPr lang="en-ZA" sz="1400" b="1" dirty="0">
                <a:latin typeface="Times New Roman" panose="02020603050405020304" pitchFamily="18" charset="0"/>
                <a:cs typeface="Times New Roman" panose="02020603050405020304" pitchFamily="18" charset="0"/>
              </a:rPr>
              <a:t>critical for survivors</a:t>
            </a:r>
            <a:r>
              <a:rPr lang="en-ZA" sz="1400" dirty="0">
                <a:latin typeface="Times New Roman" panose="02020603050405020304" pitchFamily="18" charset="0"/>
                <a:cs typeface="Times New Roman" panose="02020603050405020304" pitchFamily="18" charset="0"/>
              </a:rPr>
              <a:t>.</a:t>
            </a:r>
          </a:p>
          <a:p>
            <a:pPr algn="just">
              <a:lnSpc>
                <a:spcPct val="150000"/>
              </a:lnSpc>
            </a:pPr>
            <a:r>
              <a:rPr lang="en-ZA" sz="1400" b="1" dirty="0">
                <a:latin typeface="Times New Roman" panose="02020603050405020304" pitchFamily="18" charset="0"/>
                <a:cs typeface="Times New Roman" panose="02020603050405020304" pitchFamily="18" charset="0"/>
              </a:rPr>
              <a:t>Capacity Building</a:t>
            </a:r>
            <a:r>
              <a:rPr lang="en-ZA" sz="1400" dirty="0">
                <a:latin typeface="Times New Roman" panose="02020603050405020304" pitchFamily="18" charset="0"/>
                <a:cs typeface="Times New Roman" panose="02020603050405020304" pitchFamily="18" charset="0"/>
              </a:rPr>
              <a:t>: Skilled facilitators are essential </a:t>
            </a:r>
            <a:r>
              <a:rPr lang="en-ZA" sz="1400" b="1" dirty="0">
                <a:latin typeface="Times New Roman" panose="02020603050405020304" pitchFamily="18" charset="0"/>
                <a:cs typeface="Times New Roman" panose="02020603050405020304" pitchFamily="18" charset="0"/>
              </a:rPr>
              <a:t>for managing GBV disclosures</a:t>
            </a:r>
            <a:r>
              <a:rPr lang="en-ZA" sz="1400" dirty="0">
                <a:latin typeface="Times New Roman" panose="02020603050405020304" pitchFamily="18" charset="0"/>
                <a:cs typeface="Times New Roman" panose="02020603050405020304" pitchFamily="18" charset="0"/>
              </a:rPr>
              <a:t>, providing </a:t>
            </a:r>
            <a:r>
              <a:rPr lang="en-ZA" sz="1400" b="1" dirty="0">
                <a:latin typeface="Times New Roman" panose="02020603050405020304" pitchFamily="18" charset="0"/>
                <a:cs typeface="Times New Roman" panose="02020603050405020304" pitchFamily="18" charset="0"/>
              </a:rPr>
              <a:t>appropriate social suppor</a:t>
            </a:r>
            <a:r>
              <a:rPr lang="en-ZA" sz="1400" dirty="0">
                <a:latin typeface="Times New Roman" panose="02020603050405020304" pitchFamily="18" charset="0"/>
                <a:cs typeface="Times New Roman" panose="02020603050405020304" pitchFamily="18" charset="0"/>
              </a:rPr>
              <a:t>t, and ensuring a </a:t>
            </a:r>
            <a:r>
              <a:rPr lang="en-ZA" sz="1400" b="1" dirty="0">
                <a:latin typeface="Times New Roman" panose="02020603050405020304" pitchFamily="18" charset="0"/>
                <a:cs typeface="Times New Roman" panose="02020603050405020304" pitchFamily="18" charset="0"/>
              </a:rPr>
              <a:t>continuum of care</a:t>
            </a:r>
            <a:r>
              <a:rPr lang="en-ZA" sz="1400" dirty="0">
                <a:latin typeface="Times New Roman" panose="02020603050405020304" pitchFamily="18" charset="0"/>
                <a:cs typeface="Times New Roman" panose="02020603050405020304" pitchFamily="18" charset="0"/>
              </a:rPr>
              <a:t>.</a:t>
            </a:r>
          </a:p>
          <a:p>
            <a:pPr algn="just">
              <a:lnSpc>
                <a:spcPct val="150000"/>
              </a:lnSpc>
            </a:pPr>
            <a:r>
              <a:rPr lang="en-ZA" sz="1400" b="1" dirty="0">
                <a:latin typeface="Times New Roman" panose="02020603050405020304" pitchFamily="18" charset="0"/>
                <a:cs typeface="Times New Roman" panose="02020603050405020304" pitchFamily="18" charset="0"/>
              </a:rPr>
              <a:t>Integrating Trauma-Informed Care (TIC</a:t>
            </a:r>
            <a:r>
              <a:rPr lang="en-ZA" sz="1400" dirty="0">
                <a:latin typeface="Times New Roman" panose="02020603050405020304" pitchFamily="18" charset="0"/>
                <a:cs typeface="Times New Roman" panose="02020603050405020304" pitchFamily="18" charset="0"/>
              </a:rPr>
              <a:t>)</a:t>
            </a:r>
          </a:p>
          <a:p>
            <a:pPr algn="just">
              <a:lnSpc>
                <a:spcPct val="150000"/>
              </a:lnSpc>
            </a:pPr>
            <a:r>
              <a:rPr lang="en-ZA" sz="1400" b="1" dirty="0">
                <a:latin typeface="Times New Roman" panose="02020603050405020304" pitchFamily="18" charset="0"/>
                <a:cs typeface="Times New Roman" panose="02020603050405020304" pitchFamily="18" charset="0"/>
              </a:rPr>
              <a:t>Linking</a:t>
            </a:r>
            <a:r>
              <a:rPr lang="en-ZA" sz="1400" dirty="0">
                <a:latin typeface="Times New Roman" panose="02020603050405020304" pitchFamily="18" charset="0"/>
                <a:cs typeface="Times New Roman" panose="02020603050405020304" pitchFamily="18" charset="0"/>
              </a:rPr>
              <a:t> GBV education with </a:t>
            </a:r>
            <a:r>
              <a:rPr lang="en-ZA" sz="1400" b="1" dirty="0">
                <a:latin typeface="Times New Roman" panose="02020603050405020304" pitchFamily="18" charset="0"/>
                <a:cs typeface="Times New Roman" panose="02020603050405020304" pitchFamily="18" charset="0"/>
              </a:rPr>
              <a:t>economic and skills development initiatives </a:t>
            </a:r>
            <a:r>
              <a:rPr lang="en-ZA" sz="1400" dirty="0">
                <a:latin typeface="Times New Roman" panose="02020603050405020304" pitchFamily="18" charset="0"/>
                <a:cs typeface="Times New Roman" panose="02020603050405020304" pitchFamily="18" charset="0"/>
              </a:rPr>
              <a:t>helps promote </a:t>
            </a:r>
            <a:r>
              <a:rPr lang="en-ZA" sz="1400" b="1" dirty="0">
                <a:latin typeface="Times New Roman" panose="02020603050405020304" pitchFamily="18" charset="0"/>
                <a:cs typeface="Times New Roman" panose="02020603050405020304" pitchFamily="18" charset="0"/>
              </a:rPr>
              <a:t>financial autonomy </a:t>
            </a:r>
            <a:r>
              <a:rPr lang="en-ZA" sz="1400" dirty="0">
                <a:latin typeface="Times New Roman" panose="02020603050405020304" pitchFamily="18" charset="0"/>
                <a:cs typeface="Times New Roman" panose="02020603050405020304" pitchFamily="18" charset="0"/>
              </a:rPr>
              <a:t>and </a:t>
            </a:r>
            <a:r>
              <a:rPr lang="en-ZA" sz="1400" b="1" dirty="0">
                <a:latin typeface="Times New Roman" panose="02020603050405020304" pitchFamily="18" charset="0"/>
                <a:cs typeface="Times New Roman" panose="02020603050405020304" pitchFamily="18" charset="0"/>
              </a:rPr>
              <a:t>reduce women’s vulnerability </a:t>
            </a:r>
            <a:r>
              <a:rPr lang="en-ZA" sz="1400" dirty="0">
                <a:latin typeface="Times New Roman" panose="02020603050405020304" pitchFamily="18" charset="0"/>
                <a:cs typeface="Times New Roman" panose="02020603050405020304" pitchFamily="18" charset="0"/>
              </a:rPr>
              <a:t>to abuse.</a:t>
            </a:r>
          </a:p>
        </p:txBody>
      </p:sp>
    </p:spTree>
    <p:extLst>
      <p:ext uri="{BB962C8B-B14F-4D97-AF65-F5344CB8AC3E}">
        <p14:creationId xmlns:p14="http://schemas.microsoft.com/office/powerpoint/2010/main" val="286128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9CF33-104C-2DA9-4434-707828CA2F42}"/>
              </a:ext>
            </a:extLst>
          </p:cNvPr>
          <p:cNvSpPr>
            <a:spLocks noGrp="1"/>
          </p:cNvSpPr>
          <p:nvPr>
            <p:ph type="ctrTitle"/>
          </p:nvPr>
        </p:nvSpPr>
        <p:spPr>
          <a:xfrm>
            <a:off x="1143000" y="2954215"/>
            <a:ext cx="6858000" cy="744478"/>
          </a:xfrm>
        </p:spPr>
        <p:txBody>
          <a:bodyPr anchor="b">
            <a:noAutofit/>
          </a:bodyPr>
          <a:lstStyle/>
          <a:p>
            <a:r>
              <a:rPr lang="en-GB" sz="6600">
                <a:latin typeface="Aptos" panose="020B0004020202020204" pitchFamily="34" charset="0"/>
              </a:rPr>
              <a:t>Thank You!</a:t>
            </a:r>
            <a:endParaRPr lang="en-ZA" sz="6600">
              <a:latin typeface="Aptos" panose="020B0004020202020204" pitchFamily="34" charset="0"/>
            </a:endParaRPr>
          </a:p>
        </p:txBody>
      </p:sp>
    </p:spTree>
    <p:extLst>
      <p:ext uri="{BB962C8B-B14F-4D97-AF65-F5344CB8AC3E}">
        <p14:creationId xmlns:p14="http://schemas.microsoft.com/office/powerpoint/2010/main" val="305061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cument with text on it&#10;&#10;AI-generated content may be incorrect.">
            <a:extLst>
              <a:ext uri="{FF2B5EF4-FFF2-40B4-BE49-F238E27FC236}">
                <a16:creationId xmlns:a16="http://schemas.microsoft.com/office/drawing/2014/main" id="{C02C9E4F-6097-8608-D6AC-F6D86400F3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359"/>
          <a:stretch>
            <a:fillRect/>
          </a:stretch>
        </p:blipFill>
        <p:spPr>
          <a:xfrm>
            <a:off x="1917573" y="251813"/>
            <a:ext cx="3618254" cy="3390341"/>
          </a:xfrm>
        </p:spPr>
      </p:pic>
      <p:sp>
        <p:nvSpPr>
          <p:cNvPr id="3" name="Title 2">
            <a:extLst>
              <a:ext uri="{FF2B5EF4-FFF2-40B4-BE49-F238E27FC236}">
                <a16:creationId xmlns:a16="http://schemas.microsoft.com/office/drawing/2014/main" id="{094133F7-0059-04F0-0B57-87AC7CCBAC77}"/>
              </a:ext>
            </a:extLst>
          </p:cNvPr>
          <p:cNvSpPr>
            <a:spLocks noGrp="1"/>
          </p:cNvSpPr>
          <p:nvPr>
            <p:ph type="title"/>
          </p:nvPr>
        </p:nvSpPr>
        <p:spPr/>
        <p:txBody>
          <a:bodyPr/>
          <a:lstStyle/>
          <a:p>
            <a:r>
              <a:rPr lang="en-GB" b="1" dirty="0">
                <a:solidFill>
                  <a:schemeClr val="tx1"/>
                </a:solidFill>
              </a:rPr>
              <a:t>Please download and read our paper!</a:t>
            </a:r>
            <a:endParaRPr lang="en-ZA" b="1" dirty="0">
              <a:solidFill>
                <a:schemeClr val="tx1"/>
              </a:solidFill>
            </a:endParaRPr>
          </a:p>
        </p:txBody>
      </p:sp>
      <p:pic>
        <p:nvPicPr>
          <p:cNvPr id="9" name="Picture 8" descr="A qr code with hands pointing at it&#10;&#10;AI-generated content may be incorrect.">
            <a:extLst>
              <a:ext uri="{FF2B5EF4-FFF2-40B4-BE49-F238E27FC236}">
                <a16:creationId xmlns:a16="http://schemas.microsoft.com/office/drawing/2014/main" id="{4C9193F9-4D69-9B73-CFB3-D1085E3F7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446" y="1359242"/>
            <a:ext cx="3776144" cy="3838834"/>
          </a:xfrm>
          <a:prstGeom prst="rect">
            <a:avLst/>
          </a:prstGeom>
        </p:spPr>
      </p:pic>
    </p:spTree>
    <p:extLst>
      <p:ext uri="{BB962C8B-B14F-4D97-AF65-F5344CB8AC3E}">
        <p14:creationId xmlns:p14="http://schemas.microsoft.com/office/powerpoint/2010/main" val="302444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9ADDDE-11B7-33A9-CBE2-ED78CD24A530}"/>
              </a:ext>
            </a:extLst>
          </p:cNvPr>
          <p:cNvSpPr>
            <a:spLocks noGrp="1"/>
          </p:cNvSpPr>
          <p:nvPr>
            <p:ph idx="1"/>
          </p:nvPr>
        </p:nvSpPr>
        <p:spPr>
          <a:xfrm>
            <a:off x="1947316" y="716384"/>
            <a:ext cx="6080622" cy="4324758"/>
          </a:xfrm>
        </p:spPr>
        <p:txBody>
          <a:bodyPr vert="horz" lIns="91440" tIns="45720" rIns="91440" bIns="45720" rtlCol="0" anchor="t">
            <a:normAutofit/>
          </a:bodyPr>
          <a:lstStyle/>
          <a:p>
            <a:pPr marL="0" indent="0">
              <a:buNone/>
            </a:pPr>
            <a:r>
              <a:rPr lang="en-US" sz="2000" b="1" dirty="0">
                <a:latin typeface="+mj-lt"/>
                <a:cs typeface="Calibri Light"/>
              </a:rPr>
              <a:t>This presentation will cover the following topics:</a:t>
            </a:r>
          </a:p>
          <a:p>
            <a:pPr marL="0" indent="0">
              <a:buNone/>
            </a:pPr>
            <a:endParaRPr lang="en-US" sz="2000" b="1" dirty="0">
              <a:latin typeface="+mj-lt"/>
            </a:endParaRPr>
          </a:p>
          <a:p>
            <a:pPr marL="0" indent="0">
              <a:buNone/>
            </a:pPr>
            <a:endParaRPr lang="en-US" dirty="0">
              <a:cs typeface="Calibri" panose="020F0502020204030204"/>
            </a:endParaRPr>
          </a:p>
        </p:txBody>
      </p:sp>
      <p:sp>
        <p:nvSpPr>
          <p:cNvPr id="3" name="Title 2">
            <a:extLst>
              <a:ext uri="{FF2B5EF4-FFF2-40B4-BE49-F238E27FC236}">
                <a16:creationId xmlns:a16="http://schemas.microsoft.com/office/drawing/2014/main" id="{6234928A-1785-79B0-5A8C-1190D5399116}"/>
              </a:ext>
            </a:extLst>
          </p:cNvPr>
          <p:cNvSpPr>
            <a:spLocks noGrp="1"/>
          </p:cNvSpPr>
          <p:nvPr>
            <p:ph type="title"/>
          </p:nvPr>
        </p:nvSpPr>
        <p:spPr>
          <a:xfrm>
            <a:off x="110169" y="1292400"/>
            <a:ext cx="1656108" cy="3165300"/>
          </a:xfrm>
        </p:spPr>
        <p:txBody>
          <a:bodyPr/>
          <a:lstStyle/>
          <a:p>
            <a:pPr algn="ctr"/>
            <a:r>
              <a:rPr lang="en-GB" b="1">
                <a:solidFill>
                  <a:schemeClr val="tx1"/>
                </a:solidFill>
              </a:rPr>
              <a:t>Presentation</a:t>
            </a:r>
            <a:br>
              <a:rPr lang="en-GB" b="1">
                <a:solidFill>
                  <a:schemeClr val="tx1"/>
                </a:solidFill>
              </a:rPr>
            </a:br>
            <a:r>
              <a:rPr lang="en-GB" b="1">
                <a:solidFill>
                  <a:schemeClr val="tx1"/>
                </a:solidFill>
              </a:rPr>
              <a:t>Content</a:t>
            </a:r>
            <a:endParaRPr lang="en-ZA" b="1">
              <a:solidFill>
                <a:schemeClr val="tx1"/>
              </a:solidFill>
            </a:endParaRPr>
          </a:p>
        </p:txBody>
      </p:sp>
      <p:sp>
        <p:nvSpPr>
          <p:cNvPr id="5" name="Flowchart: Alternate Process 4">
            <a:extLst>
              <a:ext uri="{FF2B5EF4-FFF2-40B4-BE49-F238E27FC236}">
                <a16:creationId xmlns:a16="http://schemas.microsoft.com/office/drawing/2014/main" id="{4D809036-4574-4234-8ECF-2A348D9E1A55}"/>
              </a:ext>
            </a:extLst>
          </p:cNvPr>
          <p:cNvSpPr/>
          <p:nvPr/>
        </p:nvSpPr>
        <p:spPr>
          <a:xfrm>
            <a:off x="2111298" y="1479394"/>
            <a:ext cx="3007111" cy="46091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lowchart: Alternate Process 7">
            <a:extLst>
              <a:ext uri="{FF2B5EF4-FFF2-40B4-BE49-F238E27FC236}">
                <a16:creationId xmlns:a16="http://schemas.microsoft.com/office/drawing/2014/main" id="{783D7054-3F3A-4300-B1C5-1916AFA04530}"/>
              </a:ext>
            </a:extLst>
          </p:cNvPr>
          <p:cNvSpPr/>
          <p:nvPr/>
        </p:nvSpPr>
        <p:spPr>
          <a:xfrm>
            <a:off x="2100147" y="2128023"/>
            <a:ext cx="3007111" cy="460918"/>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Flowchart: Alternate Process 8">
            <a:extLst>
              <a:ext uri="{FF2B5EF4-FFF2-40B4-BE49-F238E27FC236}">
                <a16:creationId xmlns:a16="http://schemas.microsoft.com/office/drawing/2014/main" id="{31AC72AE-C682-4EC0-8A70-134357334333}"/>
              </a:ext>
            </a:extLst>
          </p:cNvPr>
          <p:cNvSpPr/>
          <p:nvPr/>
        </p:nvSpPr>
        <p:spPr>
          <a:xfrm>
            <a:off x="2111298" y="2776652"/>
            <a:ext cx="2995960" cy="46091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Flowchart: Alternate Process 9">
            <a:extLst>
              <a:ext uri="{FF2B5EF4-FFF2-40B4-BE49-F238E27FC236}">
                <a16:creationId xmlns:a16="http://schemas.microsoft.com/office/drawing/2014/main" id="{171F9E80-B654-4292-B2D9-F6614E92BA9F}"/>
              </a:ext>
            </a:extLst>
          </p:cNvPr>
          <p:cNvSpPr/>
          <p:nvPr/>
        </p:nvSpPr>
        <p:spPr>
          <a:xfrm>
            <a:off x="2100147" y="3453159"/>
            <a:ext cx="3007112" cy="460918"/>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Flowchart: Alternate Process 10">
            <a:extLst>
              <a:ext uri="{FF2B5EF4-FFF2-40B4-BE49-F238E27FC236}">
                <a16:creationId xmlns:a16="http://schemas.microsoft.com/office/drawing/2014/main" id="{40FAFFA7-447B-4861-85C0-8EE11E4922DA}"/>
              </a:ext>
            </a:extLst>
          </p:cNvPr>
          <p:cNvSpPr/>
          <p:nvPr/>
        </p:nvSpPr>
        <p:spPr>
          <a:xfrm>
            <a:off x="2100147" y="4083597"/>
            <a:ext cx="3007112" cy="460918"/>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72DA1570-8309-4339-9E15-42C29A0ABA69}"/>
              </a:ext>
            </a:extLst>
          </p:cNvPr>
          <p:cNvSpPr txBox="1"/>
          <p:nvPr/>
        </p:nvSpPr>
        <p:spPr>
          <a:xfrm>
            <a:off x="2226527" y="1530752"/>
            <a:ext cx="2501590" cy="308418"/>
          </a:xfrm>
          <a:prstGeom prst="rect">
            <a:avLst/>
          </a:prstGeom>
          <a:noFill/>
        </p:spPr>
        <p:txBody>
          <a:bodyPr wrap="square" rtlCol="0">
            <a:spAutoFit/>
          </a:bodyPr>
          <a:lstStyle/>
          <a:p>
            <a:pPr algn="ctr"/>
            <a:r>
              <a:rPr lang="en-US" dirty="0">
                <a:solidFill>
                  <a:schemeClr val="accent1"/>
                </a:solidFill>
              </a:rPr>
              <a:t>Introduction and Background</a:t>
            </a:r>
            <a:endParaRPr lang="en-ZA" dirty="0">
              <a:solidFill>
                <a:schemeClr val="accent1"/>
              </a:solidFill>
            </a:endParaRPr>
          </a:p>
        </p:txBody>
      </p:sp>
      <p:sp>
        <p:nvSpPr>
          <p:cNvPr id="13" name="TextBox 12">
            <a:extLst>
              <a:ext uri="{FF2B5EF4-FFF2-40B4-BE49-F238E27FC236}">
                <a16:creationId xmlns:a16="http://schemas.microsoft.com/office/drawing/2014/main" id="{039195E1-130D-49DA-87B0-0647091C5C72}"/>
              </a:ext>
            </a:extLst>
          </p:cNvPr>
          <p:cNvSpPr txBox="1"/>
          <p:nvPr/>
        </p:nvSpPr>
        <p:spPr>
          <a:xfrm>
            <a:off x="2215376" y="2208618"/>
            <a:ext cx="2230244" cy="308418"/>
          </a:xfrm>
          <a:prstGeom prst="rect">
            <a:avLst/>
          </a:prstGeom>
          <a:noFill/>
        </p:spPr>
        <p:txBody>
          <a:bodyPr wrap="square" rtlCol="0">
            <a:spAutoFit/>
          </a:bodyPr>
          <a:lstStyle/>
          <a:p>
            <a:pPr algn="ctr"/>
            <a:r>
              <a:rPr lang="en-US" dirty="0">
                <a:solidFill>
                  <a:schemeClr val="accent1"/>
                </a:solidFill>
              </a:rPr>
              <a:t>Study Focus and Setting</a:t>
            </a:r>
            <a:endParaRPr lang="en-ZA" dirty="0">
              <a:solidFill>
                <a:schemeClr val="accent1"/>
              </a:solidFill>
            </a:endParaRPr>
          </a:p>
        </p:txBody>
      </p:sp>
      <p:sp>
        <p:nvSpPr>
          <p:cNvPr id="14" name="TextBox 13">
            <a:extLst>
              <a:ext uri="{FF2B5EF4-FFF2-40B4-BE49-F238E27FC236}">
                <a16:creationId xmlns:a16="http://schemas.microsoft.com/office/drawing/2014/main" id="{E2D45384-71C9-4DCB-AE62-7844D0E53CE7}"/>
              </a:ext>
            </a:extLst>
          </p:cNvPr>
          <p:cNvSpPr txBox="1"/>
          <p:nvPr/>
        </p:nvSpPr>
        <p:spPr>
          <a:xfrm>
            <a:off x="2215376" y="2867622"/>
            <a:ext cx="2230244" cy="308418"/>
          </a:xfrm>
          <a:prstGeom prst="rect">
            <a:avLst/>
          </a:prstGeom>
          <a:noFill/>
        </p:spPr>
        <p:txBody>
          <a:bodyPr wrap="square" rtlCol="0">
            <a:spAutoFit/>
          </a:bodyPr>
          <a:lstStyle/>
          <a:p>
            <a:pPr algn="ctr"/>
            <a:r>
              <a:rPr lang="en-US" dirty="0">
                <a:solidFill>
                  <a:schemeClr val="accent1"/>
                </a:solidFill>
              </a:rPr>
              <a:t>Methodology</a:t>
            </a:r>
            <a:endParaRPr lang="en-ZA" dirty="0">
              <a:solidFill>
                <a:schemeClr val="accent1"/>
              </a:solidFill>
            </a:endParaRPr>
          </a:p>
        </p:txBody>
      </p:sp>
      <p:sp>
        <p:nvSpPr>
          <p:cNvPr id="15" name="TextBox 14">
            <a:extLst>
              <a:ext uri="{FF2B5EF4-FFF2-40B4-BE49-F238E27FC236}">
                <a16:creationId xmlns:a16="http://schemas.microsoft.com/office/drawing/2014/main" id="{512C157C-9CAD-469C-BFC3-201FB0C26331}"/>
              </a:ext>
            </a:extLst>
          </p:cNvPr>
          <p:cNvSpPr txBox="1"/>
          <p:nvPr/>
        </p:nvSpPr>
        <p:spPr>
          <a:xfrm>
            <a:off x="2215376" y="3508232"/>
            <a:ext cx="2230244" cy="308418"/>
          </a:xfrm>
          <a:prstGeom prst="rect">
            <a:avLst/>
          </a:prstGeom>
          <a:noFill/>
        </p:spPr>
        <p:txBody>
          <a:bodyPr wrap="square" rtlCol="0">
            <a:spAutoFit/>
          </a:bodyPr>
          <a:lstStyle/>
          <a:p>
            <a:pPr algn="ctr"/>
            <a:r>
              <a:rPr lang="en-US" dirty="0">
                <a:solidFill>
                  <a:schemeClr val="accent1"/>
                </a:solidFill>
              </a:rPr>
              <a:t>Findings</a:t>
            </a:r>
            <a:endParaRPr lang="en-ZA" dirty="0">
              <a:solidFill>
                <a:schemeClr val="accent1"/>
              </a:solidFill>
            </a:endParaRPr>
          </a:p>
        </p:txBody>
      </p:sp>
      <p:sp>
        <p:nvSpPr>
          <p:cNvPr id="16" name="TextBox 15">
            <a:extLst>
              <a:ext uri="{FF2B5EF4-FFF2-40B4-BE49-F238E27FC236}">
                <a16:creationId xmlns:a16="http://schemas.microsoft.com/office/drawing/2014/main" id="{B4F6DE95-4E31-4F8D-B06F-A5427E9EE918}"/>
              </a:ext>
            </a:extLst>
          </p:cNvPr>
          <p:cNvSpPr txBox="1"/>
          <p:nvPr/>
        </p:nvSpPr>
        <p:spPr>
          <a:xfrm>
            <a:off x="2259979" y="4129666"/>
            <a:ext cx="2847279" cy="308418"/>
          </a:xfrm>
          <a:prstGeom prst="rect">
            <a:avLst/>
          </a:prstGeom>
          <a:noFill/>
        </p:spPr>
        <p:txBody>
          <a:bodyPr wrap="square" rtlCol="0">
            <a:spAutoFit/>
          </a:bodyPr>
          <a:lstStyle/>
          <a:p>
            <a:pPr algn="ctr"/>
            <a:r>
              <a:rPr lang="en-US" dirty="0">
                <a:solidFill>
                  <a:schemeClr val="accent1"/>
                </a:solidFill>
              </a:rPr>
              <a:t>Recommendations and Conclusion</a:t>
            </a:r>
            <a:endParaRPr lang="en-ZA" dirty="0">
              <a:solidFill>
                <a:schemeClr val="accent1"/>
              </a:solidFill>
            </a:endParaRPr>
          </a:p>
        </p:txBody>
      </p:sp>
    </p:spTree>
    <p:extLst>
      <p:ext uri="{BB962C8B-B14F-4D97-AF65-F5344CB8AC3E}">
        <p14:creationId xmlns:p14="http://schemas.microsoft.com/office/powerpoint/2010/main" val="36366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1CB387-C26D-C9D9-33D5-61824A74D7B3}"/>
              </a:ext>
            </a:extLst>
          </p:cNvPr>
          <p:cNvSpPr>
            <a:spLocks noGrp="1"/>
          </p:cNvSpPr>
          <p:nvPr>
            <p:ph type="title"/>
          </p:nvPr>
        </p:nvSpPr>
        <p:spPr/>
        <p:txBody>
          <a:bodyPr>
            <a:normAutofit/>
          </a:bodyPr>
          <a:lstStyle/>
          <a:p>
            <a:pPr algn="ctr"/>
            <a:r>
              <a:rPr lang="en-GB" sz="3600" b="1" dirty="0">
                <a:solidFill>
                  <a:schemeClr val="accent1"/>
                </a:solidFill>
                <a:latin typeface="Agency FB" panose="020B0503020202020204" pitchFamily="34" charset="0"/>
                <a:cs typeface="Calibri Light"/>
              </a:rPr>
              <a:t>Introduction and Background </a:t>
            </a:r>
          </a:p>
        </p:txBody>
      </p:sp>
      <p:sp>
        <p:nvSpPr>
          <p:cNvPr id="2" name="Content Placeholder 1">
            <a:extLst>
              <a:ext uri="{FF2B5EF4-FFF2-40B4-BE49-F238E27FC236}">
                <a16:creationId xmlns:a16="http://schemas.microsoft.com/office/drawing/2014/main" id="{A24F0D92-ACFF-932B-E864-1495088E7281}"/>
              </a:ext>
            </a:extLst>
          </p:cNvPr>
          <p:cNvSpPr>
            <a:spLocks noGrp="1"/>
          </p:cNvSpPr>
          <p:nvPr>
            <p:ph sz="half" idx="2"/>
          </p:nvPr>
        </p:nvSpPr>
        <p:spPr/>
        <p:txBody>
          <a:bodyPr vert="horz" lIns="91440" tIns="45720" rIns="91440" bIns="45720" rtlCol="0" anchor="t">
            <a:normAutofit fontScale="92500" lnSpcReduction="10000"/>
          </a:bodyPr>
          <a:lstStyle/>
          <a:p>
            <a:pPr algn="just"/>
            <a:endParaRPr lang="en-GB" sz="1800" dirty="0">
              <a:cs typeface="Times New Roman"/>
            </a:endParaRPr>
          </a:p>
          <a:p>
            <a:pPr algn="just"/>
            <a:endParaRPr lang="en-GB" sz="1800" dirty="0">
              <a:cs typeface="Times New Roman"/>
            </a:endParaRPr>
          </a:p>
          <a:p>
            <a:pPr algn="just"/>
            <a:endParaRPr lang="en-GB" sz="1800" dirty="0">
              <a:cs typeface="Calibri" panose="020F0502020204030204"/>
            </a:endParaRPr>
          </a:p>
          <a:p>
            <a:endParaRPr lang="en-ZA" dirty="0">
              <a:cs typeface="Calibri" panose="020F0502020204030204"/>
            </a:endParaRPr>
          </a:p>
        </p:txBody>
      </p:sp>
      <p:sp>
        <p:nvSpPr>
          <p:cNvPr id="6" name="Content Placeholder 5">
            <a:extLst>
              <a:ext uri="{FF2B5EF4-FFF2-40B4-BE49-F238E27FC236}">
                <a16:creationId xmlns:a16="http://schemas.microsoft.com/office/drawing/2014/main" id="{DD84B910-8784-428B-A62C-EE7E618BABC5}"/>
              </a:ext>
            </a:extLst>
          </p:cNvPr>
          <p:cNvSpPr>
            <a:spLocks noGrp="1"/>
          </p:cNvSpPr>
          <p:nvPr>
            <p:ph sz="quarter" idx="4"/>
          </p:nvPr>
        </p:nvSpPr>
        <p:spPr>
          <a:xfrm>
            <a:off x="334015" y="1734840"/>
            <a:ext cx="8623609" cy="3364984"/>
          </a:xfrm>
        </p:spPr>
        <p:txBody>
          <a:bodyPr>
            <a:normAutofit fontScale="92500" lnSpcReduction="10000"/>
          </a:bodyPr>
          <a:lstStyle/>
          <a:p>
            <a:pPr algn="just">
              <a:lnSpc>
                <a:spcPct val="150000"/>
              </a:lnSpc>
            </a:pPr>
            <a:r>
              <a:rPr lang="en-ZA" sz="1400" b="1" dirty="0">
                <a:latin typeface="Times New Roman" panose="02020603050405020304" pitchFamily="18" charset="0"/>
                <a:cs typeface="Times New Roman" panose="02020603050405020304" pitchFamily="18" charset="0"/>
              </a:rPr>
              <a:t>Gender-based violence </a:t>
            </a:r>
            <a:r>
              <a:rPr lang="en-ZA" sz="1400" dirty="0">
                <a:latin typeface="Times New Roman" panose="02020603050405020304" pitchFamily="18" charset="0"/>
                <a:cs typeface="Times New Roman" panose="02020603050405020304" pitchFamily="18" charset="0"/>
              </a:rPr>
              <a:t>(GBV) is widely recognised as a critical </a:t>
            </a:r>
            <a:r>
              <a:rPr lang="en-ZA" sz="1400" b="1" dirty="0">
                <a:latin typeface="Times New Roman" panose="02020603050405020304" pitchFamily="18" charset="0"/>
                <a:cs typeface="Times New Roman" panose="02020603050405020304" pitchFamily="18" charset="0"/>
              </a:rPr>
              <a:t>human rights issue </a:t>
            </a:r>
            <a:r>
              <a:rPr lang="en-ZA" sz="1400" dirty="0">
                <a:latin typeface="Times New Roman" panose="02020603050405020304" pitchFamily="18" charset="0"/>
                <a:cs typeface="Times New Roman" panose="02020603050405020304" pitchFamily="18" charset="0"/>
              </a:rPr>
              <a:t>and a </a:t>
            </a:r>
            <a:r>
              <a:rPr lang="en-ZA" sz="1400" b="1" dirty="0">
                <a:latin typeface="Times New Roman" panose="02020603050405020304" pitchFamily="18" charset="0"/>
                <a:cs typeface="Times New Roman" panose="02020603050405020304" pitchFamily="18" charset="0"/>
              </a:rPr>
              <a:t>global health crisis </a:t>
            </a:r>
            <a:r>
              <a:rPr lang="en-ZA" sz="1400" dirty="0">
                <a:latin typeface="Times New Roman" panose="02020603050405020304" pitchFamily="18" charset="0"/>
                <a:cs typeface="Times New Roman" panose="02020603050405020304" pitchFamily="18" charset="0"/>
              </a:rPr>
              <a:t>of epidemic proportions that inherently impacts </a:t>
            </a:r>
            <a:r>
              <a:rPr lang="en-ZA" sz="1400" b="1" dirty="0">
                <a:latin typeface="Times New Roman" panose="02020603050405020304" pitchFamily="18" charset="0"/>
                <a:cs typeface="Times New Roman" panose="02020603050405020304" pitchFamily="18" charset="0"/>
              </a:rPr>
              <a:t>social progress </a:t>
            </a:r>
            <a:r>
              <a:rPr lang="en-ZA" sz="1400" dirty="0">
                <a:latin typeface="Times New Roman" panose="02020603050405020304" pitchFamily="18" charset="0"/>
                <a:cs typeface="Times New Roman" panose="02020603050405020304" pitchFamily="18" charset="0"/>
              </a:rPr>
              <a:t>(World Health Organisation, 2024.</a:t>
            </a:r>
          </a:p>
          <a:p>
            <a:pPr algn="just">
              <a:lnSpc>
                <a:spcPct val="150000"/>
              </a:lnSpc>
            </a:pPr>
            <a:r>
              <a:rPr lang="en-ZA" sz="1400" dirty="0">
                <a:latin typeface="Times New Roman" panose="02020603050405020304" pitchFamily="18" charset="0"/>
                <a:ea typeface="Times New Roman" panose="02020603050405020304" pitchFamily="18" charset="0"/>
                <a:cs typeface="Times New Roman" panose="02020603050405020304" pitchFamily="18" charset="0"/>
              </a:rPr>
              <a:t>Globally, it is estimated that one in three women (30%) have faced sexual and physical violence in their lifetime, with this violence being more prevalent among ethnic minorities and in developing countries (WHO, 2024). </a:t>
            </a:r>
          </a:p>
          <a:p>
            <a:pPr algn="just">
              <a:lnSpc>
                <a:spcPct val="150000"/>
              </a:lnSpc>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I</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n South Africa, </a:t>
            </a:r>
            <a:r>
              <a:rPr lang="en-Z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33.1% of women over the age of 18 years have experienced physical assault regardless of their partnered status (</a:t>
            </a:r>
            <a:r>
              <a:rPr lang="en-ZA"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Zungu</a:t>
            </a:r>
            <a:r>
              <a:rPr lang="en-ZA"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Petersen, Parker, et al., 2024).  A study conducted by Aboagye (2023) indicated the low rate of help-seeking behaviour in sub-Saharan Africa.</a:t>
            </a:r>
            <a:endParaRPr lang="en-ZA"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ZA" sz="1400" dirty="0">
                <a:latin typeface="Times New Roman" panose="02020603050405020304" pitchFamily="18" charset="0"/>
                <a:ea typeface="Times New Roman" panose="02020603050405020304" pitchFamily="18" charset="0"/>
                <a:cs typeface="Times New Roman" panose="02020603050405020304" pitchFamily="18" charset="0"/>
              </a:rPr>
              <a:t>This indicates the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complex nature of help-seeking trends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in South Africa among GBV victims and survivors; and suggests a need for more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awareness and advocacy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for GBV.</a:t>
            </a:r>
          </a:p>
          <a:p>
            <a:pPr algn="just">
              <a:lnSpc>
                <a:spcPct val="150000"/>
              </a:lnSpc>
            </a:pP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Women and girls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from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lower socioeconomic backgrounds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and with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limited education</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face a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heightened risk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of GBV.</a:t>
            </a:r>
          </a:p>
          <a:p>
            <a:pPr algn="just"/>
            <a:endParaRPr lang="en-ZA"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32994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1CB387-C26D-C9D9-33D5-61824A74D7B3}"/>
              </a:ext>
            </a:extLst>
          </p:cNvPr>
          <p:cNvSpPr>
            <a:spLocks noGrp="1"/>
          </p:cNvSpPr>
          <p:nvPr>
            <p:ph type="title"/>
          </p:nvPr>
        </p:nvSpPr>
        <p:spPr/>
        <p:txBody>
          <a:bodyPr>
            <a:normAutofit/>
          </a:bodyPr>
          <a:lstStyle/>
          <a:p>
            <a:pPr algn="ctr"/>
            <a:r>
              <a:rPr lang="en-GB" sz="3600" b="1" dirty="0">
                <a:solidFill>
                  <a:schemeClr val="accent1"/>
                </a:solidFill>
                <a:latin typeface="Agency FB" panose="020B0503020202020204" pitchFamily="34" charset="0"/>
                <a:cs typeface="Calibri Light"/>
              </a:rPr>
              <a:t>Introduction and Background </a:t>
            </a:r>
          </a:p>
        </p:txBody>
      </p:sp>
      <p:sp>
        <p:nvSpPr>
          <p:cNvPr id="2" name="Content Placeholder 1">
            <a:extLst>
              <a:ext uri="{FF2B5EF4-FFF2-40B4-BE49-F238E27FC236}">
                <a16:creationId xmlns:a16="http://schemas.microsoft.com/office/drawing/2014/main" id="{A24F0D92-ACFF-932B-E864-1495088E7281}"/>
              </a:ext>
            </a:extLst>
          </p:cNvPr>
          <p:cNvSpPr>
            <a:spLocks noGrp="1"/>
          </p:cNvSpPr>
          <p:nvPr>
            <p:ph sz="half" idx="2"/>
          </p:nvPr>
        </p:nvSpPr>
        <p:spPr/>
        <p:txBody>
          <a:bodyPr vert="horz" lIns="91440" tIns="45720" rIns="91440" bIns="45720" rtlCol="0" anchor="t">
            <a:normAutofit/>
          </a:bodyPr>
          <a:lstStyle/>
          <a:p>
            <a:pPr algn="just"/>
            <a:endParaRPr lang="en-GB" sz="1800" dirty="0">
              <a:cs typeface="Times New Roman"/>
            </a:endParaRPr>
          </a:p>
          <a:p>
            <a:pPr algn="just"/>
            <a:endParaRPr lang="en-GB" sz="1800" dirty="0">
              <a:cs typeface="Times New Roman"/>
            </a:endParaRPr>
          </a:p>
          <a:p>
            <a:pPr algn="just"/>
            <a:endParaRPr lang="en-GB" sz="1800" dirty="0">
              <a:cs typeface="Calibri" panose="020F0502020204030204"/>
            </a:endParaRPr>
          </a:p>
          <a:p>
            <a:endParaRPr lang="en-ZA" dirty="0">
              <a:cs typeface="Calibri" panose="020F0502020204030204"/>
            </a:endParaRPr>
          </a:p>
        </p:txBody>
      </p:sp>
      <p:sp>
        <p:nvSpPr>
          <p:cNvPr id="6" name="Content Placeholder 5">
            <a:extLst>
              <a:ext uri="{FF2B5EF4-FFF2-40B4-BE49-F238E27FC236}">
                <a16:creationId xmlns:a16="http://schemas.microsoft.com/office/drawing/2014/main" id="{DD84B910-8784-428B-A62C-EE7E618BABC5}"/>
              </a:ext>
            </a:extLst>
          </p:cNvPr>
          <p:cNvSpPr>
            <a:spLocks noGrp="1"/>
          </p:cNvSpPr>
          <p:nvPr>
            <p:ph sz="quarter" idx="4"/>
          </p:nvPr>
        </p:nvSpPr>
        <p:spPr>
          <a:xfrm>
            <a:off x="334015" y="1846351"/>
            <a:ext cx="8623609" cy="3081496"/>
          </a:xfrm>
        </p:spPr>
        <p:txBody>
          <a:bodyPr>
            <a:normAutofit/>
          </a:bodyPr>
          <a:lstStyle/>
          <a:p>
            <a:pPr algn="just">
              <a:lnSpc>
                <a:spcPct val="150000"/>
              </a:lnSpc>
            </a:pPr>
            <a:r>
              <a:rPr lang="en-ZA" sz="1400" dirty="0">
                <a:latin typeface="Times New Roman" panose="02020603050405020304" pitchFamily="18" charset="0"/>
                <a:ea typeface="Times New Roman" panose="02020603050405020304" pitchFamily="18" charset="0"/>
                <a:cs typeface="Times New Roman" panose="02020603050405020304" pitchFamily="18" charset="0"/>
              </a:rPr>
              <a:t>A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woman's age,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level of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education</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wealth status</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marital status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are among the factors that influence her ability to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disclose experiences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of violence and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seek help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(Dickson et al., 2023; Aboagye et al, 2023). </a:t>
            </a:r>
          </a:p>
          <a:p>
            <a:pPr algn="just">
              <a:lnSpc>
                <a:spcPct val="150000"/>
              </a:lnSpc>
            </a:pP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Economic hardship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forces young women to engage in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transactional relationships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for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financial support</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leading to increased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exposure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to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exploitation</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and</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 violence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a:t>
            </a:r>
            <a:r>
              <a:rPr lang="en-ZA" sz="1400" dirty="0" err="1">
                <a:latin typeface="Times New Roman" panose="02020603050405020304" pitchFamily="18" charset="0"/>
                <a:ea typeface="Times New Roman" panose="02020603050405020304" pitchFamily="18" charset="0"/>
                <a:cs typeface="Times New Roman" panose="02020603050405020304" pitchFamily="18" charset="0"/>
              </a:rPr>
              <a:t>Kyegombe</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2020).</a:t>
            </a:r>
          </a:p>
          <a:p>
            <a:pPr algn="just">
              <a:lnSpc>
                <a:spcPct val="150000"/>
              </a:lnSpc>
            </a:pPr>
            <a:r>
              <a:rPr lang="en-ZA" sz="1400" dirty="0">
                <a:latin typeface="Times New Roman" panose="02020603050405020304" pitchFamily="18" charset="0"/>
                <a:cs typeface="Times New Roman" panose="02020603050405020304" pitchFamily="18" charset="0"/>
              </a:rPr>
              <a:t> </a:t>
            </a:r>
            <a:r>
              <a:rPr lang="en-ZA" sz="1400" b="1" dirty="0">
                <a:latin typeface="Times New Roman" panose="02020603050405020304" pitchFamily="18" charset="0"/>
                <a:cs typeface="Times New Roman" panose="02020603050405020304" pitchFamily="18" charset="0"/>
              </a:rPr>
              <a:t>Women’s Empowerment Programs (WEPs</a:t>
            </a:r>
            <a:r>
              <a:rPr lang="en-ZA" sz="1400" dirty="0">
                <a:latin typeface="Times New Roman" panose="02020603050405020304" pitchFamily="18" charset="0"/>
                <a:cs typeface="Times New Roman" panose="02020603050405020304" pitchFamily="18" charset="0"/>
              </a:rPr>
              <a:t>) have been recognised as an important vehicle for </a:t>
            </a:r>
            <a:r>
              <a:rPr lang="en-ZA" sz="1400" b="1" dirty="0">
                <a:latin typeface="Times New Roman" panose="02020603050405020304" pitchFamily="18" charset="0"/>
                <a:cs typeface="Times New Roman" panose="02020603050405020304" pitchFamily="18" charset="0"/>
              </a:rPr>
              <a:t>empowering girls </a:t>
            </a:r>
            <a:r>
              <a:rPr lang="en-ZA" sz="1400" dirty="0">
                <a:latin typeface="Times New Roman" panose="02020603050405020304" pitchFamily="18" charset="0"/>
                <a:cs typeface="Times New Roman" panose="02020603050405020304" pitchFamily="18" charset="0"/>
              </a:rPr>
              <a:t>in developing countries such as South Africa (Dupuy et al., 2018).</a:t>
            </a:r>
          </a:p>
          <a:p>
            <a:pPr algn="just">
              <a:lnSpc>
                <a:spcPct val="150000"/>
              </a:lnSpc>
            </a:pPr>
            <a:r>
              <a:rPr lang="en-ZA" sz="1400" dirty="0">
                <a:latin typeface="Times New Roman" panose="02020603050405020304" pitchFamily="18" charset="0"/>
                <a:cs typeface="Times New Roman" panose="02020603050405020304" pitchFamily="18" charset="0"/>
              </a:rPr>
              <a:t>WEPs offer a platform for </a:t>
            </a:r>
            <a:r>
              <a:rPr lang="en-ZA" sz="1400" b="1" dirty="0">
                <a:latin typeface="Times New Roman" panose="02020603050405020304" pitchFamily="18" charset="0"/>
                <a:cs typeface="Times New Roman" panose="02020603050405020304" pitchFamily="18" charset="0"/>
              </a:rPr>
              <a:t>GBV survivors </a:t>
            </a:r>
            <a:r>
              <a:rPr lang="en-ZA" sz="1400" dirty="0">
                <a:latin typeface="Times New Roman" panose="02020603050405020304" pitchFamily="18" charset="0"/>
                <a:cs typeface="Times New Roman" panose="02020603050405020304" pitchFamily="18" charset="0"/>
              </a:rPr>
              <a:t>to </a:t>
            </a:r>
            <a:r>
              <a:rPr lang="en-ZA" sz="1400" b="1" dirty="0">
                <a:latin typeface="Times New Roman" panose="02020603050405020304" pitchFamily="18" charset="0"/>
                <a:cs typeface="Times New Roman" panose="02020603050405020304" pitchFamily="18" charset="0"/>
              </a:rPr>
              <a:t>feel heard and uplifted</a:t>
            </a:r>
            <a:r>
              <a:rPr lang="en-ZA" sz="1400" dirty="0">
                <a:latin typeface="Times New Roman" panose="02020603050405020304" pitchFamily="18" charset="0"/>
                <a:cs typeface="Times New Roman" panose="02020603050405020304" pitchFamily="18" charset="0"/>
              </a:rPr>
              <a:t>, but they also contribute </a:t>
            </a:r>
            <a:r>
              <a:rPr lang="en-ZA" sz="1400" b="1" dirty="0">
                <a:latin typeface="Times New Roman" panose="02020603050405020304" pitchFamily="18" charset="0"/>
                <a:cs typeface="Times New Roman" panose="02020603050405020304" pitchFamily="18" charset="0"/>
              </a:rPr>
              <a:t>to aid in addressing gender</a:t>
            </a:r>
            <a:r>
              <a:rPr lang="en-ZA" sz="1400" dirty="0">
                <a:latin typeface="Times New Roman" panose="02020603050405020304" pitchFamily="18" charset="0"/>
                <a:cs typeface="Times New Roman" panose="02020603050405020304" pitchFamily="18" charset="0"/>
              </a:rPr>
              <a:t> </a:t>
            </a:r>
            <a:r>
              <a:rPr lang="en-ZA" sz="1400" b="1" dirty="0">
                <a:latin typeface="Times New Roman" panose="02020603050405020304" pitchFamily="18" charset="0"/>
                <a:cs typeface="Times New Roman" panose="02020603050405020304" pitchFamily="18" charset="0"/>
              </a:rPr>
              <a:t>inequalities</a:t>
            </a:r>
            <a:r>
              <a:rPr lang="en-ZA" sz="1400" dirty="0">
                <a:latin typeface="Times New Roman" panose="02020603050405020304" pitchFamily="18" charset="0"/>
                <a:cs typeface="Times New Roman" panose="02020603050405020304" pitchFamily="18" charset="0"/>
              </a:rPr>
              <a:t> </a:t>
            </a:r>
            <a:r>
              <a:rPr lang="en-ZA" sz="1400" b="1" dirty="0">
                <a:latin typeface="Times New Roman" panose="02020603050405020304" pitchFamily="18" charset="0"/>
                <a:cs typeface="Times New Roman" panose="02020603050405020304" pitchFamily="18" charset="0"/>
              </a:rPr>
              <a:t>and promote socioeconomic </a:t>
            </a:r>
            <a:r>
              <a:rPr lang="en-ZA" sz="1400" dirty="0">
                <a:latin typeface="Times New Roman" panose="02020603050405020304" pitchFamily="18" charset="0"/>
                <a:cs typeface="Times New Roman" panose="02020603050405020304" pitchFamily="18" charset="0"/>
              </a:rPr>
              <a:t>growth which furthers social progress.</a:t>
            </a:r>
          </a:p>
        </p:txBody>
      </p:sp>
    </p:spTree>
    <p:extLst>
      <p:ext uri="{BB962C8B-B14F-4D97-AF65-F5344CB8AC3E}">
        <p14:creationId xmlns:p14="http://schemas.microsoft.com/office/powerpoint/2010/main" val="49071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8AAE8-371A-1DEE-EE2A-45092228B369}"/>
              </a:ext>
            </a:extLst>
          </p:cNvPr>
          <p:cNvSpPr>
            <a:spLocks noGrp="1"/>
          </p:cNvSpPr>
          <p:nvPr>
            <p:ph type="title"/>
          </p:nvPr>
        </p:nvSpPr>
        <p:spPr/>
        <p:txBody>
          <a:bodyPr>
            <a:normAutofit/>
          </a:bodyPr>
          <a:lstStyle/>
          <a:p>
            <a:pPr algn="ctr"/>
            <a:r>
              <a:rPr lang="en-GB" sz="2800" b="1" dirty="0">
                <a:latin typeface="Agency FB" panose="020B0503020202020204" pitchFamily="34" charset="0"/>
                <a:cs typeface="Calibri Light"/>
              </a:rPr>
              <a:t>Study Focus </a:t>
            </a:r>
            <a:r>
              <a:rPr lang="en-GB" sz="2800" dirty="0">
                <a:latin typeface="Agency FB" panose="020B0503020202020204" pitchFamily="34" charset="0"/>
                <a:cs typeface="Calibri Light"/>
              </a:rPr>
              <a:t>and Context</a:t>
            </a:r>
            <a:endParaRPr lang="en-GB" sz="2800" b="1" dirty="0">
              <a:latin typeface="Agency FB" panose="020B0503020202020204" pitchFamily="34" charset="0"/>
              <a:cs typeface="Calibri Light"/>
            </a:endParaRPr>
          </a:p>
        </p:txBody>
      </p:sp>
      <p:sp>
        <p:nvSpPr>
          <p:cNvPr id="4" name="Text Placeholder 3">
            <a:extLst>
              <a:ext uri="{FF2B5EF4-FFF2-40B4-BE49-F238E27FC236}">
                <a16:creationId xmlns:a16="http://schemas.microsoft.com/office/drawing/2014/main" id="{86F10B1F-C424-4D16-A5E9-2914EDB42E9A}"/>
              </a:ext>
            </a:extLst>
          </p:cNvPr>
          <p:cNvSpPr>
            <a:spLocks noGrp="1"/>
          </p:cNvSpPr>
          <p:nvPr>
            <p:ph type="body" idx="1"/>
          </p:nvPr>
        </p:nvSpPr>
        <p:spPr>
          <a:xfrm>
            <a:off x="221589" y="1895051"/>
            <a:ext cx="3816301" cy="484367"/>
          </a:xfrm>
          <a:ln w="12700">
            <a:solidFill>
              <a:srgbClr val="002060"/>
            </a:solidFill>
          </a:ln>
        </p:spPr>
        <p:txBody>
          <a:bodyPr>
            <a:normAutofit/>
          </a:bodyPr>
          <a:lstStyle/>
          <a:p>
            <a:pPr algn="ctr"/>
            <a:r>
              <a:rPr lang="en-US" dirty="0"/>
              <a:t>Study Focus</a:t>
            </a:r>
            <a:endParaRPr lang="en-ZA" dirty="0"/>
          </a:p>
        </p:txBody>
      </p:sp>
      <p:sp>
        <p:nvSpPr>
          <p:cNvPr id="2" name="Content Placeholder 1">
            <a:extLst>
              <a:ext uri="{FF2B5EF4-FFF2-40B4-BE49-F238E27FC236}">
                <a16:creationId xmlns:a16="http://schemas.microsoft.com/office/drawing/2014/main" id="{0FB431B4-9E9D-5089-8EA9-11FC1A24A503}"/>
              </a:ext>
            </a:extLst>
          </p:cNvPr>
          <p:cNvSpPr>
            <a:spLocks noGrp="1"/>
          </p:cNvSpPr>
          <p:nvPr>
            <p:ph sz="half" idx="2"/>
          </p:nvPr>
        </p:nvSpPr>
        <p:spPr>
          <a:xfrm>
            <a:off x="221589" y="2430666"/>
            <a:ext cx="3816301" cy="2596417"/>
          </a:xfrm>
          <a:ln w="12700">
            <a:solidFill>
              <a:schemeClr val="tx1"/>
            </a:solidFill>
          </a:ln>
        </p:spPr>
        <p:txBody>
          <a:bodyPr vert="horz" lIns="91440" tIns="45720" rIns="91440" bIns="45720" rtlCol="0" anchor="t">
            <a:normAutofit/>
          </a:bodyPr>
          <a:lstStyle/>
          <a:p>
            <a:pPr marL="0" indent="0" algn="just">
              <a:buNone/>
            </a:pPr>
            <a:endParaRPr lang="en-GB" sz="1200" dirty="0">
              <a:latin typeface="Times New Roman" panose="02020603050405020304" pitchFamily="18" charset="0"/>
              <a:cs typeface="Times New Roman" panose="02020603050405020304" pitchFamily="18" charset="0"/>
            </a:endParaRPr>
          </a:p>
          <a:p>
            <a:pPr algn="just" defTabSz="713232">
              <a:lnSpc>
                <a:spcPct val="100000"/>
              </a:lnSpc>
              <a:spcBef>
                <a:spcPts val="0"/>
              </a:spcBef>
            </a:pPr>
            <a:r>
              <a:rPr lang="en-GB" sz="1300" b="1" dirty="0">
                <a:latin typeface="Times New Roman" panose="02020603050405020304" pitchFamily="18" charset="0"/>
                <a:cs typeface="Times New Roman" panose="02020603050405020304" pitchFamily="18" charset="0"/>
              </a:rPr>
              <a:t>Study aim:</a:t>
            </a:r>
            <a:r>
              <a:rPr lang="en-ZA" sz="1300" dirty="0">
                <a:latin typeface="Times New Roman" panose="02020603050405020304" pitchFamily="18" charset="0"/>
                <a:cs typeface="Times New Roman" panose="02020603050405020304" pitchFamily="18" charset="0"/>
              </a:rPr>
              <a:t>Explored GBV disclosures (</a:t>
            </a:r>
            <a:r>
              <a:rPr lang="en-ZA" sz="1300" dirty="0" err="1">
                <a:latin typeface="Times New Roman" panose="02020603050405020304" pitchFamily="18" charset="0"/>
                <a:cs typeface="Times New Roman" panose="02020603050405020304" pitchFamily="18" charset="0"/>
              </a:rPr>
              <a:t>izigaxa</a:t>
            </a:r>
            <a:r>
              <a:rPr lang="en-ZA" sz="1300" dirty="0">
                <a:latin typeface="Times New Roman" panose="02020603050405020304" pitchFamily="18" charset="0"/>
                <a:cs typeface="Times New Roman" panose="02020603050405020304" pitchFamily="18" charset="0"/>
              </a:rPr>
              <a:t>) among young women enrolled in the SECP,  focusing on the experiences and perspectives of </a:t>
            </a:r>
            <a:r>
              <a:rPr lang="en-ZA"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Socioeconomic Empowerment and Curriculum-based programme (</a:t>
            </a:r>
            <a:r>
              <a:rPr lang="en-ZA" sz="1300" dirty="0">
                <a:latin typeface="Times New Roman" panose="02020603050405020304" pitchFamily="18" charset="0"/>
                <a:cs typeface="Times New Roman" panose="02020603050405020304" pitchFamily="18" charset="0"/>
              </a:rPr>
              <a:t>SECP) team.</a:t>
            </a:r>
            <a:r>
              <a:rPr lang="en-GB" sz="1300" dirty="0">
                <a:latin typeface="Times New Roman" panose="02020603050405020304" pitchFamily="18" charset="0"/>
                <a:cs typeface="Times New Roman" panose="02020603050405020304" pitchFamily="18" charset="0"/>
              </a:rPr>
              <a:t> </a:t>
            </a:r>
          </a:p>
          <a:p>
            <a:pPr marL="0" indent="0" algn="just">
              <a:buNone/>
            </a:pPr>
            <a:endParaRPr lang="en-GB" sz="1400" dirty="0">
              <a:cs typeface="Calibri" panose="020F0502020204030204"/>
            </a:endParaRPr>
          </a:p>
        </p:txBody>
      </p:sp>
      <p:sp>
        <p:nvSpPr>
          <p:cNvPr id="5" name="Text Placeholder 4">
            <a:extLst>
              <a:ext uri="{FF2B5EF4-FFF2-40B4-BE49-F238E27FC236}">
                <a16:creationId xmlns:a16="http://schemas.microsoft.com/office/drawing/2014/main" id="{1ADB9D57-E908-4C25-88A8-A0BC5650ADC8}"/>
              </a:ext>
            </a:extLst>
          </p:cNvPr>
          <p:cNvSpPr>
            <a:spLocks noGrp="1"/>
          </p:cNvSpPr>
          <p:nvPr>
            <p:ph type="body" sz="quarter" idx="3"/>
          </p:nvPr>
        </p:nvSpPr>
        <p:spPr>
          <a:xfrm>
            <a:off x="4572000" y="1843801"/>
            <a:ext cx="4071863" cy="586865"/>
          </a:xfrm>
          <a:ln w="12700">
            <a:solidFill>
              <a:srgbClr val="002060"/>
            </a:solidFill>
          </a:ln>
        </p:spPr>
        <p:txBody>
          <a:bodyPr>
            <a:normAutofit/>
          </a:bodyPr>
          <a:lstStyle/>
          <a:p>
            <a:pPr algn="ctr"/>
            <a:r>
              <a:rPr lang="en-US" dirty="0">
                <a:solidFill>
                  <a:srgbClr val="FF0000"/>
                </a:solidFill>
              </a:rPr>
              <a:t>F</a:t>
            </a:r>
            <a:r>
              <a:rPr lang="en-US" dirty="0"/>
              <a:t>emales </a:t>
            </a:r>
            <a:r>
              <a:rPr lang="en-US" dirty="0">
                <a:solidFill>
                  <a:srgbClr val="FFC000"/>
                </a:solidFill>
              </a:rPr>
              <a:t>R</a:t>
            </a:r>
            <a:r>
              <a:rPr lang="en-US" dirty="0"/>
              <a:t>ising through </a:t>
            </a:r>
            <a:r>
              <a:rPr lang="en-US" dirty="0">
                <a:solidFill>
                  <a:srgbClr val="FFFF00"/>
                </a:solidFill>
              </a:rPr>
              <a:t>E</a:t>
            </a:r>
            <a:r>
              <a:rPr lang="en-US" dirty="0"/>
              <a:t>ducation </a:t>
            </a:r>
            <a:r>
              <a:rPr lang="en-US" dirty="0">
                <a:solidFill>
                  <a:srgbClr val="00B050"/>
                </a:solidFill>
              </a:rPr>
              <a:t>S</a:t>
            </a:r>
            <a:r>
              <a:rPr lang="en-US" dirty="0"/>
              <a:t>upport and </a:t>
            </a:r>
            <a:r>
              <a:rPr lang="en-US" dirty="0">
                <a:solidFill>
                  <a:srgbClr val="0070C0"/>
                </a:solidFill>
              </a:rPr>
              <a:t>H</a:t>
            </a:r>
            <a:r>
              <a:rPr lang="en-US" dirty="0"/>
              <a:t>ealth</a:t>
            </a:r>
            <a:endParaRPr lang="en-ZA" dirty="0"/>
          </a:p>
        </p:txBody>
      </p:sp>
      <p:sp>
        <p:nvSpPr>
          <p:cNvPr id="7" name="Content Placeholder 6">
            <a:extLst>
              <a:ext uri="{FF2B5EF4-FFF2-40B4-BE49-F238E27FC236}">
                <a16:creationId xmlns:a16="http://schemas.microsoft.com/office/drawing/2014/main" id="{39E71CF0-D503-4C36-976B-7E7C1D404A1E}"/>
              </a:ext>
            </a:extLst>
          </p:cNvPr>
          <p:cNvSpPr>
            <a:spLocks noGrp="1"/>
          </p:cNvSpPr>
          <p:nvPr>
            <p:ph sz="quarter" idx="4"/>
          </p:nvPr>
        </p:nvSpPr>
        <p:spPr>
          <a:xfrm>
            <a:off x="4572000" y="2473837"/>
            <a:ext cx="4071863" cy="2746393"/>
          </a:xfrm>
          <a:ln w="12700">
            <a:solidFill>
              <a:srgbClr val="002060"/>
            </a:solidFill>
          </a:ln>
        </p:spPr>
        <p:txBody>
          <a:bodyPr>
            <a:normAutofit/>
          </a:bodyPr>
          <a:lstStyle/>
          <a:p>
            <a:pPr algn="just"/>
            <a:r>
              <a:rPr lang="en-ZA" sz="1300" dirty="0">
                <a:latin typeface="Times New Roman" panose="02020603050405020304" pitchFamily="18" charset="0"/>
                <a:cs typeface="Times New Roman" panose="02020603050405020304" pitchFamily="18" charset="0"/>
              </a:rPr>
              <a:t>FRESH is a  </a:t>
            </a:r>
            <a:r>
              <a:rPr lang="en-ZA" sz="1300" b="1" dirty="0">
                <a:latin typeface="Times New Roman" panose="02020603050405020304" pitchFamily="18" charset="0"/>
                <a:cs typeface="Times New Roman" panose="02020603050405020304" pitchFamily="18" charset="0"/>
              </a:rPr>
              <a:t>clinical research </a:t>
            </a:r>
            <a:r>
              <a:rPr lang="en-ZA" sz="1300" dirty="0">
                <a:latin typeface="Times New Roman" panose="02020603050405020304" pitchFamily="18" charset="0"/>
                <a:cs typeface="Times New Roman" panose="02020603050405020304" pitchFamily="18" charset="0"/>
              </a:rPr>
              <a:t>site located in </a:t>
            </a:r>
            <a:r>
              <a:rPr lang="en-ZA" sz="1300" b="1" dirty="0">
                <a:latin typeface="Times New Roman" panose="02020603050405020304" pitchFamily="18" charset="0"/>
                <a:cs typeface="Times New Roman" panose="02020603050405020304" pitchFamily="18" charset="0"/>
              </a:rPr>
              <a:t>Umlazi</a:t>
            </a:r>
            <a:r>
              <a:rPr lang="en-ZA" sz="1300" dirty="0">
                <a:latin typeface="Times New Roman" panose="02020603050405020304" pitchFamily="18" charset="0"/>
                <a:cs typeface="Times New Roman" panose="02020603050405020304" pitchFamily="18" charset="0"/>
              </a:rPr>
              <a:t> township, Durban. It  was launched </a:t>
            </a:r>
            <a:r>
              <a:rPr lang="en-ZA" sz="1300" b="1" dirty="0">
                <a:latin typeface="Times New Roman" panose="02020603050405020304" pitchFamily="18" charset="0"/>
                <a:cs typeface="Times New Roman" panose="02020603050405020304" pitchFamily="18" charset="0"/>
              </a:rPr>
              <a:t>in 2012 </a:t>
            </a:r>
            <a:r>
              <a:rPr lang="en-ZA" sz="1300" dirty="0">
                <a:latin typeface="Times New Roman" panose="02020603050405020304" pitchFamily="18" charset="0"/>
                <a:cs typeface="Times New Roman" panose="02020603050405020304" pitchFamily="18" charset="0"/>
              </a:rPr>
              <a:t>.</a:t>
            </a:r>
          </a:p>
          <a:p>
            <a:pPr algn="just"/>
            <a:r>
              <a:rPr lang="en-ZA" sz="1300" dirty="0">
                <a:solidFill>
                  <a:srgbClr val="000000"/>
                </a:solidFill>
                <a:latin typeface="Times New Roman" panose="02020603050405020304" pitchFamily="18" charset="0"/>
                <a:ea typeface="Aptos"/>
                <a:cs typeface="Times New Roman" panose="02020603050405020304" pitchFamily="18" charset="0"/>
              </a:rPr>
              <a:t>It was designed as a program to </a:t>
            </a:r>
            <a:r>
              <a:rPr lang="en-ZA" sz="1300" b="1" dirty="0">
                <a:solidFill>
                  <a:srgbClr val="000000"/>
                </a:solidFill>
                <a:latin typeface="Times New Roman" panose="02020603050405020304" pitchFamily="18" charset="0"/>
                <a:ea typeface="Aptos"/>
                <a:cs typeface="Times New Roman" panose="02020603050405020304" pitchFamily="18" charset="0"/>
              </a:rPr>
              <a:t>respond</a:t>
            </a:r>
            <a:r>
              <a:rPr lang="en-ZA" sz="1300" dirty="0">
                <a:solidFill>
                  <a:srgbClr val="000000"/>
                </a:solidFill>
                <a:latin typeface="Times New Roman" panose="02020603050405020304" pitchFamily="18" charset="0"/>
                <a:ea typeface="Aptos"/>
                <a:cs typeface="Times New Roman" panose="02020603050405020304" pitchFamily="18" charset="0"/>
              </a:rPr>
              <a:t> to the high </a:t>
            </a:r>
            <a:r>
              <a:rPr lang="en-ZA" sz="1300" b="1" dirty="0">
                <a:solidFill>
                  <a:srgbClr val="000000"/>
                </a:solidFill>
                <a:latin typeface="Times New Roman" panose="02020603050405020304" pitchFamily="18" charset="0"/>
                <a:ea typeface="Aptos"/>
                <a:cs typeface="Times New Roman" panose="02020603050405020304" pitchFamily="18" charset="0"/>
              </a:rPr>
              <a:t>prevalence of HIV infection </a:t>
            </a:r>
            <a:r>
              <a:rPr lang="en-ZA" sz="1300" dirty="0">
                <a:solidFill>
                  <a:srgbClr val="000000"/>
                </a:solidFill>
                <a:latin typeface="Times New Roman" panose="02020603050405020304" pitchFamily="18" charset="0"/>
                <a:ea typeface="Aptos"/>
                <a:cs typeface="Times New Roman" panose="02020603050405020304" pitchFamily="18" charset="0"/>
              </a:rPr>
              <a:t>in KwaZulu-Natal through </a:t>
            </a:r>
            <a:r>
              <a:rPr lang="en-ZA" sz="1300" b="1" dirty="0">
                <a:solidFill>
                  <a:srgbClr val="000000"/>
                </a:solidFill>
                <a:latin typeface="Times New Roman" panose="02020603050405020304" pitchFamily="18" charset="0"/>
                <a:ea typeface="Aptos"/>
                <a:cs typeface="Times New Roman" panose="02020603050405020304" pitchFamily="18" charset="0"/>
              </a:rPr>
              <a:t>early virus detection</a:t>
            </a:r>
            <a:r>
              <a:rPr lang="en-ZA" sz="1300" dirty="0">
                <a:solidFill>
                  <a:srgbClr val="000000"/>
                </a:solidFill>
                <a:latin typeface="Times New Roman" panose="02020603050405020304" pitchFamily="18" charset="0"/>
                <a:ea typeface="Aptos"/>
                <a:cs typeface="Times New Roman" panose="02020603050405020304" pitchFamily="18" charset="0"/>
              </a:rPr>
              <a:t> by testing participants regularly.</a:t>
            </a:r>
          </a:p>
          <a:p>
            <a:pPr algn="just"/>
            <a:r>
              <a:rPr lang="en-ZA" sz="1300" dirty="0">
                <a:solidFill>
                  <a:srgbClr val="000000"/>
                </a:solidFill>
                <a:latin typeface="Times New Roman" panose="02020603050405020304" pitchFamily="18" charset="0"/>
                <a:ea typeface="Aptos"/>
                <a:cs typeface="Times New Roman" panose="02020603050405020304" pitchFamily="18" charset="0"/>
              </a:rPr>
              <a:t>It enrols </a:t>
            </a:r>
            <a:r>
              <a:rPr lang="en-ZA" sz="1300" b="1" dirty="0">
                <a:solidFill>
                  <a:srgbClr val="000000"/>
                </a:solidFill>
                <a:latin typeface="Times New Roman" panose="02020603050405020304" pitchFamily="18" charset="0"/>
                <a:ea typeface="Aptos"/>
                <a:cs typeface="Times New Roman" panose="02020603050405020304" pitchFamily="18" charset="0"/>
              </a:rPr>
              <a:t>young women </a:t>
            </a:r>
            <a:r>
              <a:rPr lang="en-ZA" sz="1300" dirty="0">
                <a:solidFill>
                  <a:srgbClr val="000000"/>
                </a:solidFill>
                <a:latin typeface="Times New Roman" panose="02020603050405020304" pitchFamily="18" charset="0"/>
                <a:ea typeface="Aptos"/>
                <a:cs typeface="Times New Roman" panose="02020603050405020304" pitchFamily="18" charset="0"/>
              </a:rPr>
              <a:t>between the ages of 18 to 24 years who are </a:t>
            </a:r>
            <a:r>
              <a:rPr lang="en-ZA" sz="1300" b="1" dirty="0">
                <a:solidFill>
                  <a:srgbClr val="000000"/>
                </a:solidFill>
                <a:latin typeface="Times New Roman" panose="02020603050405020304" pitchFamily="18" charset="0"/>
                <a:ea typeface="Aptos"/>
                <a:cs typeface="Times New Roman" panose="02020603050405020304" pitchFamily="18" charset="0"/>
              </a:rPr>
              <a:t>at high risk o</a:t>
            </a:r>
            <a:r>
              <a:rPr lang="en-ZA" sz="1300" dirty="0">
                <a:solidFill>
                  <a:srgbClr val="000000"/>
                </a:solidFill>
                <a:latin typeface="Times New Roman" panose="02020603050405020304" pitchFamily="18" charset="0"/>
                <a:ea typeface="Aptos"/>
                <a:cs typeface="Times New Roman" panose="02020603050405020304" pitchFamily="18" charset="0"/>
              </a:rPr>
              <a:t>f </a:t>
            </a:r>
            <a:r>
              <a:rPr lang="en-ZA" sz="1300" b="1" dirty="0">
                <a:solidFill>
                  <a:srgbClr val="000000"/>
                </a:solidFill>
                <a:latin typeface="Times New Roman" panose="02020603050405020304" pitchFamily="18" charset="0"/>
                <a:ea typeface="Aptos"/>
                <a:cs typeface="Times New Roman" panose="02020603050405020304" pitchFamily="18" charset="0"/>
              </a:rPr>
              <a:t>contracting HIV</a:t>
            </a:r>
            <a:r>
              <a:rPr lang="en-ZA" sz="1300" dirty="0">
                <a:solidFill>
                  <a:srgbClr val="000000"/>
                </a:solidFill>
                <a:latin typeface="Times New Roman" panose="02020603050405020304" pitchFamily="18" charset="0"/>
                <a:ea typeface="Aptos"/>
                <a:cs typeface="Times New Roman" panose="02020603050405020304" pitchFamily="18" charset="0"/>
              </a:rPr>
              <a:t>.</a:t>
            </a:r>
          </a:p>
          <a:p>
            <a:pPr algn="just"/>
            <a:r>
              <a:rPr lang="en-ZA" sz="1300" dirty="0">
                <a:latin typeface="Times New Roman" panose="02020603050405020304" pitchFamily="18" charset="0"/>
                <a:cs typeface="Times New Roman" panose="02020603050405020304" pitchFamily="18" charset="0"/>
              </a:rPr>
              <a:t>Includes a </a:t>
            </a:r>
            <a:r>
              <a:rPr lang="en-ZA" sz="1300" b="1" dirty="0">
                <a:latin typeface="Times New Roman" panose="02020603050405020304" pitchFamily="18" charset="0"/>
                <a:cs typeface="Times New Roman" panose="02020603050405020304" pitchFamily="18" charset="0"/>
              </a:rPr>
              <a:t>Socioeconomic Empowerment and Curriculum-based Programme </a:t>
            </a:r>
            <a:r>
              <a:rPr lang="en-ZA" sz="1300" dirty="0">
                <a:latin typeface="Times New Roman" panose="02020603050405020304" pitchFamily="18" charset="0"/>
                <a:cs typeface="Times New Roman" panose="02020603050405020304" pitchFamily="18" charset="0"/>
              </a:rPr>
              <a:t>that provides life and job skills training(</a:t>
            </a:r>
            <a:r>
              <a:rPr lang="en-ZA" sz="1300" dirty="0" err="1">
                <a:latin typeface="Times New Roman" panose="02020603050405020304" pitchFamily="18" charset="0"/>
                <a:cs typeface="Times New Roman" panose="02020603050405020304" pitchFamily="18" charset="0"/>
              </a:rPr>
              <a:t>Ndung</a:t>
            </a:r>
            <a:r>
              <a:rPr lang="en-ZA" sz="1300" dirty="0">
                <a:latin typeface="Times New Roman" panose="02020603050405020304" pitchFamily="18" charset="0"/>
                <a:cs typeface="Times New Roman" panose="02020603050405020304" pitchFamily="18" charset="0"/>
              </a:rPr>
              <a:t>’ u, Dong et al., 2018). </a:t>
            </a:r>
          </a:p>
        </p:txBody>
      </p:sp>
      <p:sp>
        <p:nvSpPr>
          <p:cNvPr id="6" name="Content Placeholder 1">
            <a:extLst>
              <a:ext uri="{FF2B5EF4-FFF2-40B4-BE49-F238E27FC236}">
                <a16:creationId xmlns:a16="http://schemas.microsoft.com/office/drawing/2014/main" id="{6B107E09-D688-7BD8-62AC-4FA23A7F381E}"/>
              </a:ext>
            </a:extLst>
          </p:cNvPr>
          <p:cNvSpPr txBox="1">
            <a:spLocks/>
          </p:cNvSpPr>
          <p:nvPr/>
        </p:nvSpPr>
        <p:spPr>
          <a:xfrm>
            <a:off x="2078892" y="687917"/>
            <a:ext cx="6436458" cy="4148667"/>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n-GB" sz="1800" dirty="0">
              <a:cs typeface="Calibri"/>
            </a:endParaRPr>
          </a:p>
          <a:p>
            <a:pPr algn="just"/>
            <a:endParaRPr lang="en-US" sz="1800" dirty="0">
              <a:cs typeface="Calibri"/>
            </a:endParaRPr>
          </a:p>
          <a:p>
            <a:pPr algn="just"/>
            <a:endParaRPr lang="en-GB" sz="1800" dirty="0"/>
          </a:p>
          <a:p>
            <a:pPr marL="0" indent="0" algn="just">
              <a:buNone/>
            </a:pPr>
            <a:endParaRPr lang="en-GB" sz="1700" dirty="0">
              <a:cs typeface="Calibri"/>
            </a:endParaRPr>
          </a:p>
          <a:p>
            <a:pPr algn="just">
              <a:buFont typeface="Arial" panose="020B0604020202020204" pitchFamily="34" charset="0"/>
              <a:buChar char="•"/>
            </a:pPr>
            <a:endParaRPr lang="en-GB" sz="1800" dirty="0">
              <a:cs typeface="Calibri" panose="020F0502020204030204"/>
            </a:endParaRPr>
          </a:p>
          <a:p>
            <a:pPr marL="0" indent="0" algn="just">
              <a:buNone/>
            </a:pPr>
            <a:endParaRPr lang="en-ZA" sz="1800" dirty="0">
              <a:cs typeface="Calibri" panose="020F0502020204030204"/>
            </a:endParaRPr>
          </a:p>
        </p:txBody>
      </p:sp>
    </p:spTree>
    <p:extLst>
      <p:ext uri="{BB962C8B-B14F-4D97-AF65-F5344CB8AC3E}">
        <p14:creationId xmlns:p14="http://schemas.microsoft.com/office/powerpoint/2010/main" val="3087943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E5B8B4-1AD5-4232-A22B-4350E7F9647E}"/>
              </a:ext>
            </a:extLst>
          </p:cNvPr>
          <p:cNvSpPr>
            <a:spLocks noGrp="1"/>
          </p:cNvSpPr>
          <p:nvPr>
            <p:ph type="title"/>
          </p:nvPr>
        </p:nvSpPr>
        <p:spPr/>
        <p:txBody>
          <a:bodyPr/>
          <a:lstStyle/>
          <a:p>
            <a:pPr algn="ctr"/>
            <a:r>
              <a:rPr lang="en-US" dirty="0">
                <a:latin typeface="Agency FB" panose="020B0503020202020204" pitchFamily="34" charset="0"/>
              </a:rPr>
              <a:t>THEORETICAL FRAMEWORK: TRAUMA INFORMED CARE</a:t>
            </a:r>
            <a:endParaRPr lang="en-ZA" dirty="0">
              <a:latin typeface="Agency FB" panose="020B0503020202020204" pitchFamily="34" charset="0"/>
            </a:endParaRPr>
          </a:p>
        </p:txBody>
      </p:sp>
      <p:sp>
        <p:nvSpPr>
          <p:cNvPr id="6" name="Text Placeholder 5">
            <a:extLst>
              <a:ext uri="{FF2B5EF4-FFF2-40B4-BE49-F238E27FC236}">
                <a16:creationId xmlns:a16="http://schemas.microsoft.com/office/drawing/2014/main" id="{627D9E4C-420E-4514-9CF4-FDE0293E29C7}"/>
              </a:ext>
            </a:extLst>
          </p:cNvPr>
          <p:cNvSpPr>
            <a:spLocks noGrp="1"/>
          </p:cNvSpPr>
          <p:nvPr>
            <p:ph type="body" idx="1"/>
          </p:nvPr>
        </p:nvSpPr>
        <p:spPr>
          <a:xfrm>
            <a:off x="518330" y="1909920"/>
            <a:ext cx="3868340" cy="484367"/>
          </a:xfrm>
          <a:solidFill>
            <a:srgbClr val="FFC000"/>
          </a:solidFill>
          <a:ln>
            <a:solidFill>
              <a:schemeClr val="tx1"/>
            </a:solidFill>
          </a:ln>
        </p:spPr>
        <p:txBody>
          <a:bodyPr>
            <a:normAutofit fontScale="85000" lnSpcReduction="20000"/>
          </a:bodyPr>
          <a:lstStyle/>
          <a:p>
            <a:pPr algn="ctr"/>
            <a:r>
              <a:rPr lang="en-US" dirty="0"/>
              <a:t>Trauma Informed Care</a:t>
            </a:r>
            <a:endParaRPr lang="en-ZA" dirty="0"/>
          </a:p>
        </p:txBody>
      </p:sp>
      <p:sp>
        <p:nvSpPr>
          <p:cNvPr id="7" name="Text Placeholder 6">
            <a:extLst>
              <a:ext uri="{FF2B5EF4-FFF2-40B4-BE49-F238E27FC236}">
                <a16:creationId xmlns:a16="http://schemas.microsoft.com/office/drawing/2014/main" id="{FDF748EB-3E04-4232-93CD-B0F9234E527B}"/>
              </a:ext>
            </a:extLst>
          </p:cNvPr>
          <p:cNvSpPr>
            <a:spLocks noGrp="1"/>
          </p:cNvSpPr>
          <p:nvPr>
            <p:ph type="body" sz="quarter" idx="3"/>
          </p:nvPr>
        </p:nvSpPr>
        <p:spPr>
          <a:xfrm>
            <a:off x="5181746" y="4958576"/>
            <a:ext cx="3887391" cy="259006"/>
          </a:xfrm>
        </p:spPr>
        <p:txBody>
          <a:bodyPr>
            <a:normAutofit fontScale="85000" lnSpcReduction="20000"/>
          </a:bodyPr>
          <a:lstStyle/>
          <a:p>
            <a:r>
              <a:rPr lang="en-ZA" sz="1600" i="1" dirty="0"/>
              <a:t>Figure 1: 7 Principles of Trauma-Informed Care </a:t>
            </a:r>
          </a:p>
        </p:txBody>
      </p:sp>
      <p:sp>
        <p:nvSpPr>
          <p:cNvPr id="9" name="Content Placeholder 8">
            <a:extLst>
              <a:ext uri="{FF2B5EF4-FFF2-40B4-BE49-F238E27FC236}">
                <a16:creationId xmlns:a16="http://schemas.microsoft.com/office/drawing/2014/main" id="{8E59118F-55E6-4351-8D48-AFF26D9DE601}"/>
              </a:ext>
            </a:extLst>
          </p:cNvPr>
          <p:cNvSpPr>
            <a:spLocks noGrp="1"/>
          </p:cNvSpPr>
          <p:nvPr>
            <p:ph sz="half" idx="2"/>
          </p:nvPr>
        </p:nvSpPr>
        <p:spPr>
          <a:xfrm>
            <a:off x="518330" y="2541842"/>
            <a:ext cx="3868340" cy="2546237"/>
          </a:xfrm>
          <a:ln w="28575">
            <a:solidFill>
              <a:srgbClr val="FFC000"/>
            </a:solidFill>
          </a:ln>
        </p:spPr>
        <p:txBody>
          <a:bodyPr>
            <a:normAutofit fontScale="92500"/>
          </a:bodyPr>
          <a:lstStyle/>
          <a:p>
            <a:pPr algn="just">
              <a:lnSpc>
                <a:spcPct val="150000"/>
              </a:lnSpc>
            </a:pPr>
            <a:r>
              <a:rPr lang="en-ZA" sz="1400" dirty="0">
                <a:latin typeface="Times New Roman" panose="02020603050405020304" pitchFamily="18" charset="0"/>
                <a:cs typeface="Times New Roman" panose="02020603050405020304" pitchFamily="18" charset="0"/>
              </a:rPr>
              <a:t>Coined by </a:t>
            </a:r>
            <a:r>
              <a:rPr lang="en-ZA" sz="1400" b="1" dirty="0">
                <a:latin typeface="Times New Roman" panose="02020603050405020304" pitchFamily="18" charset="0"/>
                <a:cs typeface="Times New Roman" panose="02020603050405020304" pitchFamily="18" charset="0"/>
              </a:rPr>
              <a:t>Maxine Harris </a:t>
            </a:r>
            <a:r>
              <a:rPr lang="en-ZA" sz="1400" dirty="0">
                <a:latin typeface="Times New Roman" panose="02020603050405020304" pitchFamily="18" charset="0"/>
                <a:cs typeface="Times New Roman" panose="02020603050405020304" pitchFamily="18" charset="0"/>
              </a:rPr>
              <a:t>and </a:t>
            </a:r>
            <a:r>
              <a:rPr lang="en-ZA" sz="1400" b="1" dirty="0">
                <a:latin typeface="Times New Roman" panose="02020603050405020304" pitchFamily="18" charset="0"/>
                <a:cs typeface="Times New Roman" panose="02020603050405020304" pitchFamily="18" charset="0"/>
              </a:rPr>
              <a:t>Rodger Fallot 2001</a:t>
            </a:r>
            <a:r>
              <a:rPr lang="en-ZA" sz="1400" dirty="0">
                <a:latin typeface="Times New Roman" panose="02020603050405020304" pitchFamily="18" charset="0"/>
                <a:cs typeface="Times New Roman" panose="02020603050405020304" pitchFamily="18" charset="0"/>
              </a:rPr>
              <a:t>.</a:t>
            </a:r>
          </a:p>
          <a:p>
            <a:pPr algn="just">
              <a:lnSpc>
                <a:spcPct val="150000"/>
              </a:lnSpc>
            </a:pPr>
            <a:r>
              <a:rPr lang="en-ZA" sz="1400" dirty="0">
                <a:latin typeface="Times New Roman" panose="02020603050405020304" pitchFamily="18" charset="0"/>
                <a:cs typeface="Times New Roman" panose="02020603050405020304" pitchFamily="18" charset="0"/>
              </a:rPr>
              <a:t>Recognise the possibility that </a:t>
            </a:r>
            <a:r>
              <a:rPr lang="en-ZA" sz="1400" b="1" dirty="0">
                <a:latin typeface="Times New Roman" panose="02020603050405020304" pitchFamily="18" charset="0"/>
                <a:cs typeface="Times New Roman" panose="02020603050405020304" pitchFamily="18" charset="0"/>
              </a:rPr>
              <a:t>individuals</a:t>
            </a:r>
            <a:r>
              <a:rPr lang="en-ZA" sz="1400" dirty="0">
                <a:latin typeface="Times New Roman" panose="02020603050405020304" pitchFamily="18" charset="0"/>
                <a:cs typeface="Times New Roman" panose="02020603050405020304" pitchFamily="18" charset="0"/>
              </a:rPr>
              <a:t> may have </a:t>
            </a:r>
            <a:r>
              <a:rPr lang="en-ZA" sz="1400" b="1" dirty="0">
                <a:latin typeface="Times New Roman" panose="02020603050405020304" pitchFamily="18" charset="0"/>
                <a:cs typeface="Times New Roman" panose="02020603050405020304" pitchFamily="18" charset="0"/>
              </a:rPr>
              <a:t>experienced </a:t>
            </a:r>
            <a:r>
              <a:rPr lang="en-ZA" sz="1400" dirty="0">
                <a:latin typeface="Times New Roman" panose="02020603050405020304" pitchFamily="18" charset="0"/>
                <a:cs typeface="Times New Roman" panose="02020603050405020304" pitchFamily="18" charset="0"/>
              </a:rPr>
              <a:t>some </a:t>
            </a:r>
            <a:r>
              <a:rPr lang="en-ZA" sz="1400" b="1" dirty="0">
                <a:latin typeface="Times New Roman" panose="02020603050405020304" pitchFamily="18" charset="0"/>
                <a:cs typeface="Times New Roman" panose="02020603050405020304" pitchFamily="18" charset="0"/>
              </a:rPr>
              <a:t>form of trauma</a:t>
            </a:r>
            <a:r>
              <a:rPr lang="en-ZA" sz="1400" dirty="0">
                <a:latin typeface="Times New Roman" panose="02020603050405020304" pitchFamily="18" charset="0"/>
                <a:cs typeface="Times New Roman" panose="02020603050405020304" pitchFamily="18" charset="0"/>
              </a:rPr>
              <a:t>.</a:t>
            </a:r>
          </a:p>
          <a:p>
            <a:pPr algn="just">
              <a:lnSpc>
                <a:spcPct val="150000"/>
              </a:lnSpc>
            </a:pPr>
            <a:r>
              <a:rPr lang="en-ZA" sz="1400" dirty="0">
                <a:latin typeface="Times New Roman" panose="02020603050405020304" pitchFamily="18" charset="0"/>
                <a:cs typeface="Times New Roman" panose="02020603050405020304" pitchFamily="18" charset="0"/>
              </a:rPr>
              <a:t>Underpinned by </a:t>
            </a:r>
            <a:r>
              <a:rPr lang="en-ZA" sz="1400" b="1" dirty="0">
                <a:latin typeface="Times New Roman" panose="02020603050405020304" pitchFamily="18" charset="0"/>
                <a:cs typeface="Times New Roman" panose="02020603050405020304" pitchFamily="18" charset="0"/>
              </a:rPr>
              <a:t>seven principles</a:t>
            </a:r>
            <a:r>
              <a:rPr lang="en-ZA" sz="1400" dirty="0">
                <a:latin typeface="Times New Roman" panose="02020603050405020304" pitchFamily="18" charset="0"/>
                <a:cs typeface="Times New Roman" panose="02020603050405020304" pitchFamily="18" charset="0"/>
              </a:rPr>
              <a:t>.</a:t>
            </a:r>
          </a:p>
          <a:p>
            <a:pPr algn="just">
              <a:lnSpc>
                <a:spcPct val="150000"/>
              </a:lnSpc>
            </a:pPr>
            <a:r>
              <a:rPr lang="en-ZA" sz="1400" b="1" dirty="0">
                <a:latin typeface="Times New Roman" panose="02020603050405020304" pitchFamily="18" charset="0"/>
                <a:cs typeface="Times New Roman" panose="02020603050405020304" pitchFamily="18" charset="0"/>
              </a:rPr>
              <a:t>Relevant i</a:t>
            </a:r>
            <a:r>
              <a:rPr lang="en-ZA" sz="1400" dirty="0">
                <a:latin typeface="Times New Roman" panose="02020603050405020304" pitchFamily="18" charset="0"/>
                <a:cs typeface="Times New Roman" panose="02020603050405020304" pitchFamily="18" charset="0"/>
              </a:rPr>
              <a:t>n contexts where women face significant </a:t>
            </a:r>
            <a:r>
              <a:rPr lang="en-ZA" sz="1400" b="1" dirty="0">
                <a:latin typeface="Times New Roman" panose="02020603050405020304" pitchFamily="18" charset="0"/>
                <a:cs typeface="Times New Roman" panose="02020603050405020304" pitchFamily="18" charset="0"/>
              </a:rPr>
              <a:t>socio-economic challenges</a:t>
            </a:r>
            <a:r>
              <a:rPr lang="en-ZA" sz="1400" dirty="0">
                <a:latin typeface="Times New Roman" panose="02020603050405020304" pitchFamily="18" charset="0"/>
                <a:cs typeface="Times New Roman" panose="02020603050405020304" pitchFamily="18" charset="0"/>
              </a:rPr>
              <a:t>, such as unemployment, GBV, substance abuse, and unresolved trauma.</a:t>
            </a:r>
          </a:p>
        </p:txBody>
      </p:sp>
      <p:graphicFrame>
        <p:nvGraphicFramePr>
          <p:cNvPr id="10" name="Content Placeholder 3">
            <a:extLst>
              <a:ext uri="{FF2B5EF4-FFF2-40B4-BE49-F238E27FC236}">
                <a16:creationId xmlns:a16="http://schemas.microsoft.com/office/drawing/2014/main" id="{755B81F3-8B6A-4022-A4D9-B08C93874824}"/>
              </a:ext>
            </a:extLst>
          </p:cNvPr>
          <p:cNvGraphicFramePr>
            <a:graphicFrameLocks noGrp="1"/>
          </p:cNvGraphicFramePr>
          <p:nvPr>
            <p:ph sz="quarter" idx="4"/>
            <p:extLst>
              <p:ext uri="{D42A27DB-BD31-4B8C-83A1-F6EECF244321}">
                <p14:modId xmlns:p14="http://schemas.microsoft.com/office/powerpoint/2010/main" val="1189231413"/>
              </p:ext>
            </p:extLst>
          </p:nvPr>
        </p:nvGraphicFramePr>
        <p:xfrm>
          <a:off x="4821981" y="1724066"/>
          <a:ext cx="4322019" cy="314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85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60A91909-9ECB-4FB6-97EC-8A424118CDB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6121" b="6121"/>
          <a:stretch>
            <a:fillRect/>
          </a:stretch>
        </p:blipFill>
        <p:spPr>
          <a:xfrm>
            <a:off x="1100255" y="319668"/>
            <a:ext cx="7270594" cy="5079561"/>
          </a:xfrm>
        </p:spPr>
      </p:pic>
    </p:spTree>
    <p:extLst>
      <p:ext uri="{BB962C8B-B14F-4D97-AF65-F5344CB8AC3E}">
        <p14:creationId xmlns:p14="http://schemas.microsoft.com/office/powerpoint/2010/main" val="381641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B67A36-2A2C-46A8-8929-5D5F6C27A074}"/>
              </a:ext>
            </a:extLst>
          </p:cNvPr>
          <p:cNvSpPr>
            <a:spLocks noGrp="1"/>
          </p:cNvSpPr>
          <p:nvPr>
            <p:ph idx="1"/>
          </p:nvPr>
        </p:nvSpPr>
        <p:spPr>
          <a:xfrm>
            <a:off x="2211658" y="537428"/>
            <a:ext cx="6634976" cy="4376544"/>
          </a:xfrm>
        </p:spPr>
        <p:txBody>
          <a:bodyPr>
            <a:normAutofit/>
          </a:bodyPr>
          <a:lstStyle/>
          <a:p>
            <a:pPr algn="just">
              <a:lnSpc>
                <a:spcPct val="100000"/>
              </a:lnSpc>
            </a:pPr>
            <a:r>
              <a:rPr lang="en-ZA" sz="1400" dirty="0">
                <a:latin typeface="Times New Roman" panose="02020603050405020304" pitchFamily="18" charset="0"/>
                <a:cs typeface="Times New Roman" panose="02020603050405020304" pitchFamily="18" charset="0"/>
              </a:rPr>
              <a:t>Young women to </a:t>
            </a:r>
            <a:r>
              <a:rPr lang="en-ZA" sz="1400" b="1" dirty="0">
                <a:latin typeface="Times New Roman" panose="02020603050405020304" pitchFamily="18" charset="0"/>
                <a:cs typeface="Times New Roman" panose="02020603050405020304" pitchFamily="18" charset="0"/>
              </a:rPr>
              <a:t>freely discussed issues </a:t>
            </a:r>
            <a:r>
              <a:rPr lang="en-ZA" sz="1400" dirty="0">
                <a:latin typeface="Times New Roman" panose="02020603050405020304" pitchFamily="18" charset="0"/>
                <a:cs typeface="Times New Roman" panose="02020603050405020304" pitchFamily="18" charset="0"/>
              </a:rPr>
              <a:t>of </a:t>
            </a:r>
            <a:r>
              <a:rPr lang="en-ZA" sz="1400" b="1" dirty="0">
                <a:latin typeface="Times New Roman" panose="02020603050405020304" pitchFamily="18" charset="0"/>
                <a:cs typeface="Times New Roman" panose="02020603050405020304" pitchFamily="18" charset="0"/>
              </a:rPr>
              <a:t>GBV, HIV </a:t>
            </a:r>
            <a:r>
              <a:rPr lang="en-ZA" sz="1400" dirty="0">
                <a:latin typeface="Times New Roman" panose="02020603050405020304" pitchFamily="18" charset="0"/>
                <a:cs typeface="Times New Roman" panose="02020603050405020304" pitchFamily="18" charset="0"/>
              </a:rPr>
              <a:t>and </a:t>
            </a:r>
            <a:r>
              <a:rPr lang="en-ZA" sz="1400" b="1" dirty="0">
                <a:latin typeface="Times New Roman" panose="02020603050405020304" pitchFamily="18" charset="0"/>
                <a:cs typeface="Times New Roman" panose="02020603050405020304" pitchFamily="18" charset="0"/>
              </a:rPr>
              <a:t>sexual reproductive health </a:t>
            </a:r>
            <a:r>
              <a:rPr lang="en-ZA" sz="1400" dirty="0">
                <a:latin typeface="Times New Roman" panose="02020603050405020304" pitchFamily="18" charset="0"/>
                <a:cs typeface="Times New Roman" panose="02020603050405020304" pitchFamily="18" charset="0"/>
              </a:rPr>
              <a:t>with peers in </a:t>
            </a:r>
            <a:r>
              <a:rPr lang="en-ZA" sz="1400" b="1" dirty="0">
                <a:latin typeface="Times New Roman" panose="02020603050405020304" pitchFamily="18" charset="0"/>
                <a:cs typeface="Times New Roman" panose="02020603050405020304" pitchFamily="18" charset="0"/>
              </a:rPr>
              <a:t>similar age groups</a:t>
            </a:r>
            <a:r>
              <a:rPr lang="en-ZA" sz="1400" dirty="0">
                <a:latin typeface="Times New Roman" panose="02020603050405020304" pitchFamily="18" charset="0"/>
                <a:cs typeface="Times New Roman" panose="02020603050405020304" pitchFamily="18" charset="0"/>
              </a:rPr>
              <a:t>.</a:t>
            </a:r>
          </a:p>
          <a:p>
            <a:pPr algn="just">
              <a:lnSpc>
                <a:spcPct val="100000"/>
              </a:lnSpc>
            </a:pPr>
            <a:r>
              <a:rPr lang="en-ZA" sz="1400" dirty="0">
                <a:latin typeface="Times New Roman" panose="02020603050405020304" pitchFamily="18" charset="0"/>
                <a:cs typeface="Times New Roman" panose="02020603050405020304" pitchFamily="18" charset="0"/>
              </a:rPr>
              <a:t>These spaces enabled </a:t>
            </a:r>
            <a:r>
              <a:rPr lang="en-ZA" sz="1400" b="1" dirty="0">
                <a:latin typeface="Times New Roman" panose="02020603050405020304" pitchFamily="18" charset="0"/>
                <a:cs typeface="Times New Roman" panose="02020603050405020304" pitchFamily="18" charset="0"/>
              </a:rPr>
              <a:t>authentic</a:t>
            </a:r>
            <a:r>
              <a:rPr lang="en-ZA" sz="1400" dirty="0">
                <a:latin typeface="Times New Roman" panose="02020603050405020304" pitchFamily="18" charset="0"/>
                <a:cs typeface="Times New Roman" panose="02020603050405020304" pitchFamily="18" charset="0"/>
              </a:rPr>
              <a:t> and </a:t>
            </a:r>
            <a:r>
              <a:rPr lang="en-ZA" sz="1400" b="1" dirty="0">
                <a:latin typeface="Times New Roman" panose="02020603050405020304" pitchFamily="18" charset="0"/>
                <a:cs typeface="Times New Roman" panose="02020603050405020304" pitchFamily="18" charset="0"/>
              </a:rPr>
              <a:t>meaningful discussions </a:t>
            </a:r>
            <a:r>
              <a:rPr lang="en-ZA" sz="1400" dirty="0">
                <a:latin typeface="Times New Roman" panose="02020603050405020304" pitchFamily="18" charset="0"/>
                <a:cs typeface="Times New Roman" panose="02020603050405020304" pitchFamily="18" charset="0"/>
              </a:rPr>
              <a:t>about young women’s </a:t>
            </a:r>
            <a:r>
              <a:rPr lang="en-ZA" sz="1400" b="1" dirty="0">
                <a:latin typeface="Times New Roman" panose="02020603050405020304" pitchFamily="18" charset="0"/>
                <a:cs typeface="Times New Roman" panose="02020603050405020304" pitchFamily="18" charset="0"/>
              </a:rPr>
              <a:t>experiences</a:t>
            </a:r>
            <a:r>
              <a:rPr lang="en-ZA" sz="1400" dirty="0">
                <a:latin typeface="Times New Roman" panose="02020603050405020304" pitchFamily="18" charset="0"/>
                <a:cs typeface="Times New Roman" panose="02020603050405020304" pitchFamily="18" charset="0"/>
              </a:rPr>
              <a:t> of GBV, particularly within healthcare settings</a:t>
            </a:r>
          </a:p>
          <a:p>
            <a:pPr lvl="0" algn="just">
              <a:lnSpc>
                <a:spcPct val="100000"/>
              </a:lnSpc>
            </a:pPr>
            <a:r>
              <a:rPr lang="en-ZA" sz="1400" i="1" dirty="0">
                <a:solidFill>
                  <a:srgbClr val="000000"/>
                </a:solidFill>
                <a:latin typeface="Times New Roman" panose="02020603050405020304" pitchFamily="18" charset="0"/>
                <a:cs typeface="Times New Roman" panose="02020603050405020304" pitchFamily="18" charset="0"/>
              </a:rPr>
              <a:t>isi</a:t>
            </a:r>
            <a:r>
              <a:rPr lang="en-ZA" sz="1400" dirty="0">
                <a:solidFill>
                  <a:srgbClr val="000000"/>
                </a:solidFill>
                <a:latin typeface="Times New Roman" panose="02020603050405020304" pitchFamily="18" charset="0"/>
                <a:cs typeface="Times New Roman" panose="02020603050405020304" pitchFamily="18" charset="0"/>
              </a:rPr>
              <a:t>Zulu term</a:t>
            </a:r>
            <a:r>
              <a:rPr lang="en-ZA" sz="1400" b="1" dirty="0">
                <a:solidFill>
                  <a:srgbClr val="000000"/>
                </a:solidFill>
                <a:latin typeface="Times New Roman" panose="02020603050405020304" pitchFamily="18" charset="0"/>
                <a:cs typeface="Times New Roman" panose="02020603050405020304" pitchFamily="18" charset="0"/>
              </a:rPr>
              <a:t>, </a:t>
            </a:r>
            <a:r>
              <a:rPr lang="en-ZA" sz="1400" b="1" dirty="0" err="1">
                <a:solidFill>
                  <a:srgbClr val="000000"/>
                </a:solidFill>
                <a:latin typeface="Times New Roman" panose="02020603050405020304" pitchFamily="18" charset="0"/>
                <a:cs typeface="Times New Roman" panose="02020603050405020304" pitchFamily="18" charset="0"/>
              </a:rPr>
              <a:t>i</a:t>
            </a:r>
            <a:r>
              <a:rPr lang="en-ZA" sz="1400" b="1" i="1" dirty="0" err="1">
                <a:solidFill>
                  <a:srgbClr val="000000"/>
                </a:solidFill>
                <a:latin typeface="Times New Roman" panose="02020603050405020304" pitchFamily="18" charset="0"/>
                <a:cs typeface="Times New Roman" panose="02020603050405020304" pitchFamily="18" charset="0"/>
              </a:rPr>
              <a:t>zigaxa</a:t>
            </a:r>
            <a:r>
              <a:rPr lang="en-ZA" sz="1400" b="1" i="1" dirty="0">
                <a:solidFill>
                  <a:srgbClr val="000000"/>
                </a:solidFill>
                <a:latin typeface="Times New Roman" panose="02020603050405020304" pitchFamily="18" charset="0"/>
                <a:cs typeface="Times New Roman" panose="02020603050405020304" pitchFamily="18" charset="0"/>
              </a:rPr>
              <a:t> </a:t>
            </a:r>
            <a:r>
              <a:rPr lang="en-ZA" sz="1400" i="1" dirty="0">
                <a:solidFill>
                  <a:srgbClr val="000000"/>
                </a:solidFill>
                <a:latin typeface="Times New Roman" panose="02020603050405020304" pitchFamily="18" charset="0"/>
                <a:cs typeface="Times New Roman" panose="02020603050405020304" pitchFamily="18" charset="0"/>
              </a:rPr>
              <a:t>it </a:t>
            </a:r>
            <a:r>
              <a:rPr lang="en-ZA" sz="1400" dirty="0">
                <a:solidFill>
                  <a:srgbClr val="000000"/>
                </a:solidFill>
                <a:latin typeface="Times New Roman" panose="02020603050405020304" pitchFamily="18" charset="0"/>
                <a:ea typeface="Aptos"/>
                <a:cs typeface="Times New Roman" panose="02020603050405020304" pitchFamily="18" charset="0"/>
              </a:rPr>
              <a:t>encapsulates the </a:t>
            </a:r>
            <a:r>
              <a:rPr lang="en-ZA" sz="1400" b="1" dirty="0">
                <a:solidFill>
                  <a:srgbClr val="000000"/>
                </a:solidFill>
                <a:latin typeface="Times New Roman" panose="02020603050405020304" pitchFamily="18" charset="0"/>
                <a:ea typeface="Aptos"/>
                <a:cs typeface="Times New Roman" panose="02020603050405020304" pitchFamily="18" charset="0"/>
              </a:rPr>
              <a:t>painful </a:t>
            </a:r>
            <a:r>
              <a:rPr lang="en-ZA" sz="1400" dirty="0">
                <a:solidFill>
                  <a:srgbClr val="000000"/>
                </a:solidFill>
                <a:latin typeface="Times New Roman" panose="02020603050405020304" pitchFamily="18" charset="0"/>
                <a:ea typeface="Aptos"/>
                <a:cs typeface="Times New Roman" panose="02020603050405020304" pitchFamily="18" charset="0"/>
              </a:rPr>
              <a:t>and </a:t>
            </a:r>
            <a:r>
              <a:rPr lang="en-ZA" sz="1400" b="1" dirty="0">
                <a:solidFill>
                  <a:srgbClr val="000000"/>
                </a:solidFill>
                <a:latin typeface="Times New Roman" panose="02020603050405020304" pitchFamily="18" charset="0"/>
                <a:ea typeface="Aptos"/>
                <a:cs typeface="Times New Roman" panose="02020603050405020304" pitchFamily="18" charset="0"/>
              </a:rPr>
              <a:t>complex GBV disclosures </a:t>
            </a:r>
            <a:r>
              <a:rPr lang="en-ZA" sz="1400" dirty="0">
                <a:solidFill>
                  <a:srgbClr val="000000"/>
                </a:solidFill>
                <a:latin typeface="Times New Roman" panose="02020603050405020304" pitchFamily="18" charset="0"/>
                <a:ea typeface="Aptos"/>
                <a:cs typeface="Times New Roman" panose="02020603050405020304" pitchFamily="18" charset="0"/>
              </a:rPr>
              <a:t>reported by young women enrolled at FRESH</a:t>
            </a:r>
          </a:p>
          <a:p>
            <a:pPr algn="just">
              <a:lnSpc>
                <a:spcPct val="100000"/>
              </a:lnSpc>
            </a:pPr>
            <a:r>
              <a:rPr lang="en-ZA" sz="1400" b="1" dirty="0">
                <a:latin typeface="Times New Roman" panose="02020603050405020304" pitchFamily="18" charset="0"/>
                <a:cs typeface="Times New Roman" panose="02020603050405020304" pitchFamily="18" charset="0"/>
              </a:rPr>
              <a:t>GBV</a:t>
            </a:r>
            <a:r>
              <a:rPr lang="en-ZA" sz="1400" dirty="0">
                <a:latin typeface="Times New Roman" panose="02020603050405020304" pitchFamily="18" charset="0"/>
                <a:cs typeface="Times New Roman" panose="02020603050405020304" pitchFamily="18" charset="0"/>
              </a:rPr>
              <a:t> often </a:t>
            </a:r>
            <a:r>
              <a:rPr lang="en-ZA" sz="1400" b="1" dirty="0">
                <a:latin typeface="Times New Roman" panose="02020603050405020304" pitchFamily="18" charset="0"/>
                <a:cs typeface="Times New Roman" panose="02020603050405020304" pitchFamily="18" charset="0"/>
              </a:rPr>
              <a:t>normalized </a:t>
            </a:r>
            <a:r>
              <a:rPr lang="en-ZA" sz="1400" dirty="0">
                <a:latin typeface="Times New Roman" panose="02020603050405020304" pitchFamily="18" charset="0"/>
                <a:cs typeface="Times New Roman" panose="02020603050405020304" pitchFamily="18" charset="0"/>
              </a:rPr>
              <a:t>or </a:t>
            </a:r>
            <a:r>
              <a:rPr lang="en-ZA" sz="1400" b="1" dirty="0">
                <a:latin typeface="Times New Roman" panose="02020603050405020304" pitchFamily="18" charset="0"/>
                <a:cs typeface="Times New Roman" panose="02020603050405020304" pitchFamily="18" charset="0"/>
              </a:rPr>
              <a:t>unrecognized</a:t>
            </a:r>
          </a:p>
          <a:p>
            <a:pPr algn="just">
              <a:lnSpc>
                <a:spcPct val="100000"/>
              </a:lnSpc>
            </a:pPr>
            <a:r>
              <a:rPr lang="en-ZA" sz="1400" dirty="0">
                <a:latin typeface="Times New Roman" panose="02020603050405020304" pitchFamily="18" charset="0"/>
                <a:cs typeface="Times New Roman" panose="02020603050405020304" pitchFamily="18" charset="0"/>
              </a:rPr>
              <a:t>Early emotional abuse and negative messaging from caregivers contribute to low self-worth, normalizing abusive relationships and emotional numbness.</a:t>
            </a:r>
          </a:p>
          <a:p>
            <a:pPr algn="just">
              <a:lnSpc>
                <a:spcPct val="100000"/>
              </a:lnSpc>
            </a:pPr>
            <a:r>
              <a:rPr lang="en-ZA" sz="1400" b="1" dirty="0">
                <a:latin typeface="Times New Roman" panose="02020603050405020304" pitchFamily="18" charset="0"/>
                <a:cs typeface="Times New Roman" panose="02020603050405020304" pitchFamily="18" charset="0"/>
              </a:rPr>
              <a:t>Disclosing </a:t>
            </a:r>
            <a:r>
              <a:rPr lang="en-ZA" sz="1400" dirty="0">
                <a:latin typeface="Times New Roman" panose="02020603050405020304" pitchFamily="18" charset="0"/>
                <a:cs typeface="Times New Roman" panose="02020603050405020304" pitchFamily="18" charset="0"/>
              </a:rPr>
              <a:t>GBV experience will </a:t>
            </a:r>
            <a:r>
              <a:rPr lang="en-ZA" sz="1400" b="1" dirty="0">
                <a:latin typeface="Times New Roman" panose="02020603050405020304" pitchFamily="18" charset="0"/>
                <a:cs typeface="Times New Roman" panose="02020603050405020304" pitchFamily="18" charset="0"/>
              </a:rPr>
              <a:t>not automatically</a:t>
            </a:r>
            <a:r>
              <a:rPr lang="en-ZA" sz="1400" dirty="0">
                <a:latin typeface="Times New Roman" panose="02020603050405020304" pitchFamily="18" charset="0"/>
                <a:cs typeface="Times New Roman" panose="02020603050405020304" pitchFamily="18" charset="0"/>
              </a:rPr>
              <a:t> translate to </a:t>
            </a:r>
            <a:r>
              <a:rPr lang="en-ZA" sz="1400" b="1" dirty="0">
                <a:latin typeface="Times New Roman" panose="02020603050405020304" pitchFamily="18" charset="0"/>
                <a:cs typeface="Times New Roman" panose="02020603050405020304" pitchFamily="18" charset="0"/>
              </a:rPr>
              <a:t>leaving</a:t>
            </a:r>
            <a:r>
              <a:rPr lang="en-ZA" sz="1400" dirty="0">
                <a:latin typeface="Times New Roman" panose="02020603050405020304" pitchFamily="18" charset="0"/>
                <a:cs typeface="Times New Roman" panose="02020603050405020304" pitchFamily="18" charset="0"/>
              </a:rPr>
              <a:t> the </a:t>
            </a:r>
            <a:r>
              <a:rPr lang="en-ZA" sz="1400" b="1" dirty="0">
                <a:latin typeface="Times New Roman" panose="02020603050405020304" pitchFamily="18" charset="0"/>
                <a:cs typeface="Times New Roman" panose="02020603050405020304" pitchFamily="18" charset="0"/>
              </a:rPr>
              <a:t>abusive relationship. </a:t>
            </a:r>
          </a:p>
          <a:p>
            <a:pPr algn="just">
              <a:lnSpc>
                <a:spcPct val="100000"/>
              </a:lnSpc>
            </a:pPr>
            <a:r>
              <a:rPr lang="en-ZA" sz="1400" dirty="0">
                <a:latin typeface="Times New Roman" panose="02020603050405020304" pitchFamily="18" charset="0"/>
                <a:ea typeface="Aptos"/>
                <a:cs typeface="Times New Roman" panose="02020603050405020304" pitchFamily="18" charset="0"/>
              </a:rPr>
              <a:t> </a:t>
            </a:r>
            <a:r>
              <a:rPr lang="en-ZA" sz="1400" b="1" dirty="0">
                <a:latin typeface="Times New Roman" panose="02020603050405020304" pitchFamily="18" charset="0"/>
                <a:ea typeface="Aptos"/>
                <a:cs typeface="Times New Roman" panose="02020603050405020304" pitchFamily="18" charset="0"/>
              </a:rPr>
              <a:t>Facilitator emotional impact </a:t>
            </a:r>
            <a:r>
              <a:rPr lang="en-ZA" sz="1400" dirty="0">
                <a:latin typeface="Times New Roman" panose="02020603050405020304" pitchFamily="18" charset="0"/>
                <a:ea typeface="Aptos"/>
                <a:cs typeface="Times New Roman" panose="02020603050405020304" pitchFamily="18" charset="0"/>
              </a:rPr>
              <a:t>i.e. overwhelming feelings , anxieties, uncertainties, vicarious trauma</a:t>
            </a:r>
          </a:p>
          <a:p>
            <a:pPr algn="just">
              <a:lnSpc>
                <a:spcPct val="100000"/>
              </a:lnSpc>
            </a:pPr>
            <a:r>
              <a:rPr lang="en-ZA" sz="1400" b="1" dirty="0">
                <a:latin typeface="Times New Roman" panose="02020603050405020304" pitchFamily="18" charset="0"/>
                <a:ea typeface="Aptos" panose="02110004020202020204"/>
                <a:cs typeface="Times New Roman" panose="02020603050405020304" pitchFamily="18" charset="0"/>
              </a:rPr>
              <a:t>Empathy and shared experience</a:t>
            </a:r>
            <a:r>
              <a:rPr lang="en-ZA" sz="1400" dirty="0">
                <a:latin typeface="Times New Roman" panose="02020603050405020304" pitchFamily="18" charset="0"/>
                <a:ea typeface="Aptos" panose="02110004020202020204"/>
                <a:cs typeface="Times New Roman" panose="02020603050405020304" pitchFamily="18" charset="0"/>
              </a:rPr>
              <a:t> i.e. personal experiences, allowing for deeper empathy and opportunities to empower peers through shared understanding.</a:t>
            </a:r>
          </a:p>
        </p:txBody>
      </p:sp>
      <p:sp>
        <p:nvSpPr>
          <p:cNvPr id="4" name="Title 3">
            <a:extLst>
              <a:ext uri="{FF2B5EF4-FFF2-40B4-BE49-F238E27FC236}">
                <a16:creationId xmlns:a16="http://schemas.microsoft.com/office/drawing/2014/main" id="{88790E4F-2ECE-4F80-9E55-9A1228B9237A}"/>
              </a:ext>
            </a:extLst>
          </p:cNvPr>
          <p:cNvSpPr>
            <a:spLocks noGrp="1"/>
          </p:cNvSpPr>
          <p:nvPr>
            <p:ph type="title"/>
          </p:nvPr>
        </p:nvSpPr>
        <p:spPr/>
        <p:txBody>
          <a:bodyPr/>
          <a:lstStyle/>
          <a:p>
            <a:pPr algn="ctr">
              <a:lnSpc>
                <a:spcPct val="150000"/>
              </a:lnSpc>
              <a:spcAft>
                <a:spcPts val="800"/>
              </a:spcAft>
            </a:pPr>
            <a:r>
              <a:rPr lang="en-US" sz="2000" b="1" kern="100" dirty="0">
                <a:latin typeface="Agency FB" panose="020B0503020202020204" pitchFamily="34" charset="0"/>
                <a:ea typeface="Aptos"/>
                <a:cs typeface="Times New Roman" panose="02020603050405020304" pitchFamily="18" charset="0"/>
              </a:rPr>
              <a:t>Theme 1: </a:t>
            </a:r>
            <a:r>
              <a:rPr lang="en-US" sz="2000" b="1" i="1" kern="100" dirty="0">
                <a:latin typeface="Agency FB" panose="020B0503020202020204" pitchFamily="34" charset="0"/>
                <a:ea typeface="Aptos"/>
                <a:cs typeface="Times New Roman" panose="02020603050405020304" pitchFamily="18" charset="0"/>
              </a:rPr>
              <a:t>“</a:t>
            </a:r>
            <a:r>
              <a:rPr lang="en-US" sz="2000" b="1" i="1" kern="100" dirty="0" err="1">
                <a:latin typeface="Agency FB" panose="020B0503020202020204" pitchFamily="34" charset="0"/>
                <a:ea typeface="Aptos"/>
                <a:cs typeface="Times New Roman" panose="02020603050405020304" pitchFamily="18" charset="0"/>
              </a:rPr>
              <a:t>Izigaxa</a:t>
            </a:r>
            <a:r>
              <a:rPr lang="en-US" sz="2000" b="1" i="1" kern="100" dirty="0">
                <a:latin typeface="Agency FB" panose="020B0503020202020204" pitchFamily="34" charset="0"/>
                <a:ea typeface="Aptos"/>
                <a:cs typeface="Times New Roman" panose="02020603050405020304" pitchFamily="18" charset="0"/>
              </a:rPr>
              <a:t>”:  Perceptions on Young Women’s Experiences of GBV </a:t>
            </a:r>
            <a:br>
              <a:rPr lang="en-ZA" sz="2000" kern="100" dirty="0">
                <a:latin typeface="Aptos"/>
                <a:ea typeface="Aptos"/>
                <a:cs typeface="Times New Roman" panose="02020603050405020304" pitchFamily="18" charset="0"/>
              </a:rPr>
            </a:br>
            <a:endParaRPr lang="en-ZA" sz="2000" dirty="0"/>
          </a:p>
        </p:txBody>
      </p:sp>
    </p:spTree>
    <p:extLst>
      <p:ext uri="{BB962C8B-B14F-4D97-AF65-F5344CB8AC3E}">
        <p14:creationId xmlns:p14="http://schemas.microsoft.com/office/powerpoint/2010/main" val="390984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6A53EE-7E22-4FAF-A9F2-73CB2BBF0E22}"/>
              </a:ext>
            </a:extLst>
          </p:cNvPr>
          <p:cNvSpPr>
            <a:spLocks noGrp="1"/>
          </p:cNvSpPr>
          <p:nvPr>
            <p:ph idx="1"/>
          </p:nvPr>
        </p:nvSpPr>
        <p:spPr>
          <a:xfrm>
            <a:off x="2158725" y="279400"/>
            <a:ext cx="6750050" cy="4991409"/>
          </a:xfrm>
        </p:spPr>
        <p:txBody>
          <a:bodyPr>
            <a:normAutofit/>
          </a:bodyPr>
          <a:lstStyle/>
          <a:p>
            <a:pPr algn="just">
              <a:lnSpc>
                <a:spcPct val="100000"/>
              </a:lnSpc>
            </a:pP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Deep-rooted structural challenges</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including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limited education</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poverty, unemployment, social class</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and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gender inequality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are key factors that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perpetuate violent relationships.</a:t>
            </a:r>
          </a:p>
          <a:p>
            <a:pPr algn="just">
              <a:lnSpc>
                <a:spcPct val="100000"/>
              </a:lnSpc>
            </a:pPr>
            <a:r>
              <a:rPr lang="en-ZA" sz="1400" dirty="0">
                <a:latin typeface="Times New Roman" panose="02020603050405020304" pitchFamily="18" charset="0"/>
                <a:ea typeface="Aptos"/>
                <a:cs typeface="Times New Roman" panose="02020603050405020304" pitchFamily="18" charset="0"/>
              </a:rPr>
              <a:t>A </a:t>
            </a:r>
            <a:r>
              <a:rPr lang="en-ZA" sz="1400" b="1" dirty="0">
                <a:latin typeface="Times New Roman" panose="02020603050405020304" pitchFamily="18" charset="0"/>
                <a:ea typeface="Aptos"/>
                <a:cs typeface="Times New Roman" panose="02020603050405020304" pitchFamily="18" charset="0"/>
              </a:rPr>
              <a:t>tolerance</a:t>
            </a:r>
            <a:r>
              <a:rPr lang="en-ZA" sz="1400" dirty="0">
                <a:latin typeface="Times New Roman" panose="02020603050405020304" pitchFamily="18" charset="0"/>
                <a:ea typeface="Aptos"/>
                <a:cs typeface="Times New Roman" panose="02020603050405020304" pitchFamily="18" charset="0"/>
              </a:rPr>
              <a:t> of physical, emotional and sexual </a:t>
            </a:r>
            <a:r>
              <a:rPr lang="en-ZA" sz="1400" b="1" dirty="0">
                <a:latin typeface="Times New Roman" panose="02020603050405020304" pitchFamily="18" charset="0"/>
                <a:ea typeface="Aptos"/>
                <a:cs typeface="Times New Roman" panose="02020603050405020304" pitchFamily="18" charset="0"/>
              </a:rPr>
              <a:t>abuse</a:t>
            </a:r>
            <a:r>
              <a:rPr lang="en-ZA" sz="1400" dirty="0">
                <a:latin typeface="Times New Roman" panose="02020603050405020304" pitchFamily="18" charset="0"/>
                <a:ea typeface="Aptos"/>
                <a:cs typeface="Times New Roman" panose="02020603050405020304" pitchFamily="18" charset="0"/>
              </a:rPr>
              <a:t> due to </a:t>
            </a:r>
            <a:r>
              <a:rPr lang="en-ZA" sz="1400" b="1" dirty="0">
                <a:latin typeface="Times New Roman" panose="02020603050405020304" pitchFamily="18" charset="0"/>
                <a:ea typeface="Aptos"/>
                <a:cs typeface="Times New Roman" panose="02020603050405020304" pitchFamily="18" charset="0"/>
              </a:rPr>
              <a:t>food insecurity</a:t>
            </a:r>
            <a:r>
              <a:rPr lang="en-ZA" sz="1400" dirty="0">
                <a:latin typeface="Times New Roman" panose="02020603050405020304" pitchFamily="18" charset="0"/>
                <a:ea typeface="Aptos"/>
                <a:cs typeface="Times New Roman" panose="02020603050405020304" pitchFamily="18" charset="0"/>
              </a:rPr>
              <a:t>, </a:t>
            </a:r>
            <a:r>
              <a:rPr lang="en-ZA" sz="1400" b="1" dirty="0">
                <a:latin typeface="Times New Roman" panose="02020603050405020304" pitchFamily="18" charset="0"/>
                <a:ea typeface="Aptos"/>
                <a:cs typeface="Times New Roman" panose="02020603050405020304" pitchFamily="18" charset="0"/>
              </a:rPr>
              <a:t>unemployment</a:t>
            </a:r>
            <a:r>
              <a:rPr lang="en-ZA" sz="1400" dirty="0">
                <a:latin typeface="Times New Roman" panose="02020603050405020304" pitchFamily="18" charset="0"/>
                <a:ea typeface="Aptos"/>
                <a:cs typeface="Times New Roman" panose="02020603050405020304" pitchFamily="18" charset="0"/>
              </a:rPr>
              <a:t>, </a:t>
            </a:r>
            <a:r>
              <a:rPr lang="en-ZA" sz="1400" b="1" dirty="0">
                <a:latin typeface="Times New Roman" panose="02020603050405020304" pitchFamily="18" charset="0"/>
                <a:ea typeface="Aptos"/>
                <a:cs typeface="Times New Roman" panose="02020603050405020304" pitchFamily="18" charset="0"/>
              </a:rPr>
              <a:t>housing dependency and lifestyle maintenance </a:t>
            </a:r>
            <a:r>
              <a:rPr lang="en-ZA" sz="1400" dirty="0">
                <a:latin typeface="Times New Roman" panose="02020603050405020304" pitchFamily="18" charset="0"/>
                <a:ea typeface="Aptos"/>
                <a:cs typeface="Times New Roman" panose="02020603050405020304" pitchFamily="18" charset="0"/>
              </a:rPr>
              <a:t>(</a:t>
            </a:r>
            <a:r>
              <a:rPr lang="en-ZA" sz="1400" dirty="0" err="1">
                <a:latin typeface="Times New Roman" panose="02020603050405020304" pitchFamily="18" charset="0"/>
                <a:ea typeface="Aptos"/>
                <a:cs typeface="Times New Roman" panose="02020603050405020304" pitchFamily="18" charset="0"/>
              </a:rPr>
              <a:t>O’Mullon</a:t>
            </a:r>
            <a:r>
              <a:rPr lang="en-ZA" sz="1400" dirty="0">
                <a:latin typeface="Times New Roman" panose="02020603050405020304" pitchFamily="18" charset="0"/>
                <a:ea typeface="Aptos"/>
                <a:cs typeface="Times New Roman" panose="02020603050405020304" pitchFamily="18" charset="0"/>
              </a:rPr>
              <a:t>, 2024). </a:t>
            </a:r>
          </a:p>
          <a:p>
            <a:pPr algn="just">
              <a:lnSpc>
                <a:spcPct val="100000"/>
              </a:lnSpc>
            </a:pPr>
            <a:r>
              <a:rPr lang="en-ZA" sz="1400" b="1" dirty="0">
                <a:latin typeface="Times New Roman" panose="02020603050405020304" pitchFamily="18" charset="0"/>
                <a:ea typeface="Aptos"/>
                <a:cs typeface="Times New Roman" panose="02020603050405020304" pitchFamily="18" charset="0"/>
              </a:rPr>
              <a:t>Financial dependency </a:t>
            </a:r>
            <a:r>
              <a:rPr lang="en-ZA" sz="1400" dirty="0">
                <a:latin typeface="Times New Roman" panose="02020603050405020304" pitchFamily="18" charset="0"/>
                <a:ea typeface="Aptos"/>
                <a:cs typeface="Times New Roman" panose="02020603050405020304" pitchFamily="18" charset="0"/>
              </a:rPr>
              <a:t>can create </a:t>
            </a:r>
            <a:r>
              <a:rPr lang="en-ZA" sz="1400" b="1" dirty="0">
                <a:latin typeface="Times New Roman" panose="02020603050405020304" pitchFamily="18" charset="0"/>
                <a:ea typeface="Aptos"/>
                <a:cs typeface="Times New Roman" panose="02020603050405020304" pitchFamily="18" charset="0"/>
              </a:rPr>
              <a:t>power imbalances </a:t>
            </a:r>
            <a:r>
              <a:rPr lang="en-ZA" sz="1400" dirty="0">
                <a:latin typeface="Times New Roman" panose="02020603050405020304" pitchFamily="18" charset="0"/>
                <a:ea typeface="Aptos"/>
                <a:cs typeface="Times New Roman" panose="02020603050405020304" pitchFamily="18" charset="0"/>
              </a:rPr>
              <a:t>in transactional relationships. </a:t>
            </a:r>
          </a:p>
          <a:p>
            <a:pPr algn="just">
              <a:lnSpc>
                <a:spcPct val="100000"/>
              </a:lnSpc>
            </a:pPr>
            <a:r>
              <a:rPr lang="en-ZA" sz="1400" b="1" dirty="0">
                <a:latin typeface="Times New Roman" panose="02020603050405020304" pitchFamily="18" charset="0"/>
                <a:ea typeface="Aptos"/>
                <a:cs typeface="Times New Roman" panose="02020603050405020304" pitchFamily="18" charset="0"/>
              </a:rPr>
              <a:t>Strips</a:t>
            </a:r>
            <a:r>
              <a:rPr lang="en-ZA" sz="1400" dirty="0">
                <a:latin typeface="Times New Roman" panose="02020603050405020304" pitchFamily="18" charset="0"/>
                <a:ea typeface="Aptos"/>
                <a:cs typeface="Times New Roman" panose="02020603050405020304" pitchFamily="18" charset="0"/>
              </a:rPr>
              <a:t> young women of </a:t>
            </a:r>
            <a:r>
              <a:rPr lang="en-ZA" sz="1400" b="1" dirty="0">
                <a:latin typeface="Times New Roman" panose="02020603050405020304" pitchFamily="18" charset="0"/>
                <a:ea typeface="Aptos"/>
                <a:cs typeface="Times New Roman" panose="02020603050405020304" pitchFamily="18" charset="0"/>
              </a:rPr>
              <a:t>their autonomy to voice discomforts</a:t>
            </a:r>
            <a:r>
              <a:rPr lang="en-ZA" sz="1400" dirty="0">
                <a:latin typeface="Times New Roman" panose="02020603050405020304" pitchFamily="18" charset="0"/>
                <a:ea typeface="Aptos"/>
                <a:cs typeface="Times New Roman" panose="02020603050405020304" pitchFamily="18" charset="0"/>
              </a:rPr>
              <a:t>, </a:t>
            </a:r>
            <a:r>
              <a:rPr lang="en-ZA" sz="1400" b="1" dirty="0">
                <a:latin typeface="Times New Roman" panose="02020603050405020304" pitchFamily="18" charset="0"/>
                <a:ea typeface="Aptos"/>
                <a:cs typeface="Times New Roman" panose="02020603050405020304" pitchFamily="18" charset="0"/>
              </a:rPr>
              <a:t>negotiate</a:t>
            </a:r>
            <a:r>
              <a:rPr lang="en-ZA" sz="1400" dirty="0">
                <a:latin typeface="Times New Roman" panose="02020603050405020304" pitchFamily="18" charset="0"/>
                <a:ea typeface="Aptos"/>
                <a:cs typeface="Times New Roman" panose="02020603050405020304" pitchFamily="18" charset="0"/>
              </a:rPr>
              <a:t> </a:t>
            </a:r>
            <a:r>
              <a:rPr lang="en-ZA" sz="1400" b="1" dirty="0">
                <a:latin typeface="Times New Roman" panose="02020603050405020304" pitchFamily="18" charset="0"/>
                <a:ea typeface="Aptos"/>
                <a:cs typeface="Times New Roman" panose="02020603050405020304" pitchFamily="18" charset="0"/>
              </a:rPr>
              <a:t>sexual consent </a:t>
            </a:r>
            <a:r>
              <a:rPr lang="en-ZA" sz="1400" dirty="0">
                <a:latin typeface="Times New Roman" panose="02020603050405020304" pitchFamily="18" charset="0"/>
                <a:ea typeface="Aptos"/>
                <a:cs typeface="Times New Roman" panose="02020603050405020304" pitchFamily="18" charset="0"/>
              </a:rPr>
              <a:t>or </a:t>
            </a:r>
            <a:r>
              <a:rPr lang="en-ZA" sz="1400" b="1" dirty="0">
                <a:latin typeface="Times New Roman" panose="02020603050405020304" pitchFamily="18" charset="0"/>
                <a:ea typeface="Aptos"/>
                <a:cs typeface="Times New Roman" panose="02020603050405020304" pitchFamily="18" charset="0"/>
              </a:rPr>
              <a:t>terminate these relationships </a:t>
            </a:r>
            <a:r>
              <a:rPr lang="en-ZA" sz="1400" dirty="0">
                <a:latin typeface="Times New Roman" panose="02020603050405020304" pitchFamily="18" charset="0"/>
                <a:ea typeface="Aptos"/>
                <a:cs typeface="Times New Roman" panose="02020603050405020304" pitchFamily="18" charset="0"/>
              </a:rPr>
              <a:t>without compromising their ability to sustain livelihoods</a:t>
            </a:r>
          </a:p>
          <a:p>
            <a:pPr marL="711200" marR="539750" lvl="1" indent="0" algn="just">
              <a:lnSpc>
                <a:spcPct val="120000"/>
              </a:lnSpc>
              <a:buNone/>
              <a:tabLst>
                <a:tab pos="2362200" algn="l"/>
              </a:tabLst>
            </a:pPr>
            <a:r>
              <a:rPr lang="en-ZA" sz="1100" i="1" kern="100" dirty="0">
                <a:latin typeface="Times New Roman" panose="02020603050405020304" pitchFamily="18" charset="0"/>
                <a:ea typeface="Aptos"/>
                <a:cs typeface="Times New Roman" panose="02020603050405020304" pitchFamily="18" charset="0"/>
              </a:rPr>
              <a:t>“</a:t>
            </a:r>
            <a:r>
              <a:rPr lang="en-ZA" sz="1050" i="1" kern="100" dirty="0">
                <a:latin typeface="Times New Roman" panose="02020603050405020304" pitchFamily="18" charset="0"/>
                <a:ea typeface="Aptos"/>
                <a:cs typeface="Times New Roman" panose="02020603050405020304" pitchFamily="18" charset="0"/>
              </a:rPr>
              <a:t>Because I live with him, either way he maintains me” Most of our – the kids – they go to stay with boyfriends for the sake of [because], “I get food – he buys me what I want – of which it’s something that I don’t get at home because there isn’t anyone who works and the situation is bad. So, if this guy can provide for me, it does not matter that he beats me or that he sleeps with me by force when I do not want to of which I don’t see that as rape – it’s just that some days Miss, I also don’t want to but then he does it but he’s not raping me.” </a:t>
            </a:r>
            <a:r>
              <a:rPr lang="en-ZA" sz="1050" kern="100" dirty="0">
                <a:latin typeface="Times New Roman" panose="02020603050405020304" pitchFamily="18" charset="0"/>
                <a:ea typeface="Aptos"/>
                <a:cs typeface="Times New Roman" panose="02020603050405020304" pitchFamily="18" charset="0"/>
              </a:rPr>
              <a:t>(P10</a:t>
            </a:r>
            <a:r>
              <a:rPr lang="en-ZA" sz="1100" kern="100" dirty="0">
                <a:latin typeface="Times New Roman" panose="02020603050405020304" pitchFamily="18" charset="0"/>
                <a:ea typeface="Aptos"/>
                <a:cs typeface="Times New Roman" panose="02020603050405020304" pitchFamily="18" charset="0"/>
              </a:rPr>
              <a:t>)</a:t>
            </a:r>
            <a:endParaRPr lang="en-ZA" sz="1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ZA" sz="1400" dirty="0">
                <a:latin typeface="Times New Roman" panose="02020603050405020304" pitchFamily="18" charset="0"/>
                <a:ea typeface="Times New Roman" panose="02020603050405020304" pitchFamily="18" charset="0"/>
                <a:cs typeface="Times New Roman" panose="02020603050405020304" pitchFamily="18" charset="0"/>
              </a:rPr>
              <a:t>Young women may also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engage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in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concurrent, transactional sexual encounter</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s to maintain various livelihoods which makes them </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vulnerable to contracting HIV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and experiencing</a:t>
            </a:r>
            <a:r>
              <a:rPr lang="en-ZA" sz="1400" b="1" dirty="0">
                <a:latin typeface="Times New Roman" panose="02020603050405020304" pitchFamily="18" charset="0"/>
                <a:ea typeface="Times New Roman" panose="02020603050405020304" pitchFamily="18" charset="0"/>
                <a:cs typeface="Times New Roman" panose="02020603050405020304" pitchFamily="18" charset="0"/>
              </a:rPr>
              <a:t> violence </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during these short-term encounters (Thomas, </a:t>
            </a:r>
            <a:r>
              <a:rPr lang="en-ZA" sz="1400" dirty="0" err="1">
                <a:latin typeface="Times New Roman" panose="02020603050405020304" pitchFamily="18" charset="0"/>
                <a:ea typeface="Times New Roman" panose="02020603050405020304" pitchFamily="18" charset="0"/>
                <a:cs typeface="Times New Roman" panose="02020603050405020304" pitchFamily="18" charset="0"/>
              </a:rPr>
              <a:t>Nalumansi</a:t>
            </a:r>
            <a:r>
              <a:rPr lang="en-ZA" sz="1400" dirty="0">
                <a:latin typeface="Times New Roman" panose="02020603050405020304" pitchFamily="18" charset="0"/>
                <a:ea typeface="Times New Roman" panose="02020603050405020304" pitchFamily="18" charset="0"/>
                <a:cs typeface="Times New Roman" panose="02020603050405020304" pitchFamily="18" charset="0"/>
              </a:rPr>
              <a:t>, Reichman et al., 2023)</a:t>
            </a:r>
          </a:p>
          <a:p>
            <a:pPr marL="0" indent="0">
              <a:buNone/>
            </a:pP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ZA" dirty="0"/>
          </a:p>
        </p:txBody>
      </p:sp>
      <p:sp>
        <p:nvSpPr>
          <p:cNvPr id="4" name="Title 3">
            <a:extLst>
              <a:ext uri="{FF2B5EF4-FFF2-40B4-BE49-F238E27FC236}">
                <a16:creationId xmlns:a16="http://schemas.microsoft.com/office/drawing/2014/main" id="{421CA266-2900-491B-80A3-719DF209D523}"/>
              </a:ext>
            </a:extLst>
          </p:cNvPr>
          <p:cNvSpPr>
            <a:spLocks noGrp="1"/>
          </p:cNvSpPr>
          <p:nvPr>
            <p:ph type="title"/>
          </p:nvPr>
        </p:nvSpPr>
        <p:spPr>
          <a:xfrm>
            <a:off x="235225" y="1292400"/>
            <a:ext cx="1381200" cy="3762820"/>
          </a:xfrm>
        </p:spPr>
        <p:txBody>
          <a:bodyPr/>
          <a:lstStyle/>
          <a:p>
            <a:pPr algn="ctr">
              <a:lnSpc>
                <a:spcPct val="150000"/>
              </a:lnSpc>
              <a:spcAft>
                <a:spcPts val="800"/>
              </a:spcAft>
            </a:pPr>
            <a:r>
              <a:rPr lang="en-ZA" b="1" kern="100" dirty="0">
                <a:solidFill>
                  <a:srgbClr val="FFC000"/>
                </a:solidFill>
                <a:latin typeface="Agency FB" panose="020B0503020202020204" pitchFamily="34" charset="0"/>
                <a:ea typeface="Aptos"/>
                <a:cs typeface="Times New Roman" panose="02020603050405020304" pitchFamily="18" charset="0"/>
              </a:rPr>
              <a:t>Theme 2: Exchange-Based Relationships and Young Women’s GBV Experiences </a:t>
            </a:r>
            <a:br>
              <a:rPr lang="en-ZA" kern="100" dirty="0">
                <a:latin typeface="Aptos"/>
                <a:ea typeface="Aptos"/>
                <a:cs typeface="Times New Roman" panose="02020603050405020304" pitchFamily="18" charset="0"/>
              </a:rPr>
            </a:br>
            <a:endParaRPr lang="en-ZA" dirty="0"/>
          </a:p>
        </p:txBody>
      </p:sp>
    </p:spTree>
    <p:extLst>
      <p:ext uri="{BB962C8B-B14F-4D97-AF65-F5344CB8AC3E}">
        <p14:creationId xmlns:p14="http://schemas.microsoft.com/office/powerpoint/2010/main" val="512929318"/>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44546A"/>
      </a:dk2>
      <a:lt2>
        <a:srgbClr val="E7E6E6"/>
      </a:lt2>
      <a:accent1>
        <a:srgbClr val="FEFF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KZN Template4" id="{FF853183-BD95-2E4D-AA05-5982DE4E4F7C}" vid="{1B40FE9E-691B-CB46-A910-A12B39913A6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UKZN Template4" id="{FF853183-BD95-2E4D-AA05-5982DE4E4F7C}" vid="{ED992084-FE0C-DD4F-8A9C-F6470D1D80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5E9C3ECC59084A895EC81E2C698E17" ma:contentTypeVersion="2" ma:contentTypeDescription="Create a new document." ma:contentTypeScope="" ma:versionID="d3abd29ba30ce6e825c3df1fdd84efd7">
  <xsd:schema xmlns:xsd="http://www.w3.org/2001/XMLSchema" xmlns:xs="http://www.w3.org/2001/XMLSchema" xmlns:p="http://schemas.microsoft.com/office/2006/metadata/properties" xmlns:ns3="64346318-faa7-4d3a-9159-f57e93494c42" targetNamespace="http://schemas.microsoft.com/office/2006/metadata/properties" ma:root="true" ma:fieldsID="2f4721270fe2302b16d8d15d892c510d" ns3:_="">
    <xsd:import namespace="64346318-faa7-4d3a-9159-f57e93494c42"/>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46318-faa7-4d3a-9159-f57e93494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03D02-2FE0-45AB-B8D3-9D981F128246}">
  <ds:schemaRefs>
    <ds:schemaRef ds:uri="64346318-faa7-4d3a-9159-f57e93494c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F404C4-00EF-4349-A5F8-E04206E00463}">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64346318-faa7-4d3a-9159-f57e93494c42"/>
    <ds:schemaRef ds:uri="http://www.w3.org/XML/1998/namespace"/>
  </ds:schemaRefs>
</ds:datastoreItem>
</file>

<file path=customXml/itemProps3.xml><?xml version="1.0" encoding="utf-8"?>
<ds:datastoreItem xmlns:ds="http://schemas.openxmlformats.org/officeDocument/2006/customXml" ds:itemID="{C143961E-3C8B-442A-986C-93435514BE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UKZN Template4(1)</Template>
  <TotalTime>457</TotalTime>
  <Words>1808</Words>
  <Application>Microsoft Office PowerPoint</Application>
  <PresentationFormat>On-screen Show (16:10)</PresentationFormat>
  <Paragraphs>111</Paragraphs>
  <Slides>15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Agency FB</vt:lpstr>
      <vt:lpstr>Aptos</vt:lpstr>
      <vt:lpstr>Arial</vt:lpstr>
      <vt:lpstr>Calibri</vt:lpstr>
      <vt:lpstr>Calibri Light</vt:lpstr>
      <vt:lpstr>Times New Roman</vt:lpstr>
      <vt:lpstr>Default Design</vt:lpstr>
      <vt:lpstr>Custom Design</vt:lpstr>
      <vt:lpstr>                   Gender-Based Violence Disclosures (Izigaxa) of Young Women Enrolled in a Socioeconomic and Curriculum-Based Programme in KwaZulu-Natal, South Africa: Opportunities for integrating Trauma-informed Care      Dr. Maud Mthembu|Ms. Nosipho Funeka| Ms. Khanyisa Ngwane |Dr. Nolwazi Ngcobo Ms. Thenjiwe Andiswa Mlotshwa | Dr. Karine Dube |Dr. Krista Donga </vt:lpstr>
      <vt:lpstr>Presentation Content</vt:lpstr>
      <vt:lpstr>Introduction and Background </vt:lpstr>
      <vt:lpstr>Introduction and Background </vt:lpstr>
      <vt:lpstr>Study Focus and Context</vt:lpstr>
      <vt:lpstr>THEORETICAL FRAMEWORK: TRAUMA INFORMED CARE</vt:lpstr>
      <vt:lpstr>PowerPoint Presentation</vt:lpstr>
      <vt:lpstr>Theme 1: “Izigaxa”:  Perceptions on Young Women’s Experiences of GBV  </vt:lpstr>
      <vt:lpstr>Theme 2: Exchange-Based Relationships and Young Women’s GBV Experiences  </vt:lpstr>
      <vt:lpstr>Theme 3: Integrating Trauma-Informed Care to Support Young Women with GBV Experiences   </vt:lpstr>
      <vt:lpstr>Theme 4:  Building Resilience Through Empowerment Programmes </vt:lpstr>
      <vt:lpstr> </vt:lpstr>
      <vt:lpstr>Recommendations and Conclusion</vt:lpstr>
      <vt:lpstr>Thank You!</vt:lpstr>
      <vt:lpstr>Please download and read our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Nosipho Funeka</dc:creator>
  <cp:lastModifiedBy>andiswa Mlotshwa</cp:lastModifiedBy>
  <cp:revision>236</cp:revision>
  <dcterms:created xsi:type="dcterms:W3CDTF">2023-02-03T09:54:40Z</dcterms:created>
  <dcterms:modified xsi:type="dcterms:W3CDTF">2025-09-11T14:13:05Z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0x0101002E5E9C3ECC59084A895EC81E2C698E17</vt:lpwstr>
  </property>
</Properties>
</file>