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63" r:id="rId5"/>
    <p:sldId id="264" r:id="rId6"/>
    <p:sldId id="258" r:id="rId7"/>
    <p:sldId id="259" r:id="rId8"/>
    <p:sldId id="265" r:id="rId9"/>
    <p:sldId id="266" r:id="rId10"/>
    <p:sldId id="260" r:id="rId11"/>
    <p:sldId id="267"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2E8508A-805A-4CBF-87E3-A7AC2F59B3D0}" type="datetimeFigureOut">
              <a:rPr lang="en-ZA" smtClean="0"/>
              <a:t>2025/09/11</a:t>
            </a:fld>
            <a:endParaRPr lang="en-ZA"/>
          </a:p>
        </p:txBody>
      </p:sp>
      <p:sp>
        <p:nvSpPr>
          <p:cNvPr id="5" name="Footer Placeholder 4"/>
          <p:cNvSpPr>
            <a:spLocks noGrp="1"/>
          </p:cNvSpPr>
          <p:nvPr>
            <p:ph type="ftr" sz="quarter" idx="11"/>
          </p:nvPr>
        </p:nvSpPr>
        <p:spPr/>
        <p:txBody>
          <a:bodyPr/>
          <a:lstStyle/>
          <a:p>
            <a:endParaRPr lang="en-Z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3579186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2E8508A-805A-4CBF-87E3-A7AC2F59B3D0}" type="datetimeFigureOut">
              <a:rPr lang="en-ZA" smtClean="0"/>
              <a:t>2025/09/11</a:t>
            </a:fld>
            <a:endParaRPr lang="en-ZA"/>
          </a:p>
        </p:txBody>
      </p:sp>
      <p:sp>
        <p:nvSpPr>
          <p:cNvPr id="5" name="Footer Placeholder 4"/>
          <p:cNvSpPr>
            <a:spLocks noGrp="1"/>
          </p:cNvSpPr>
          <p:nvPr>
            <p:ph type="ftr" sz="quarter" idx="11"/>
          </p:nvPr>
        </p:nvSpPr>
        <p:spPr/>
        <p:txBody>
          <a:bodyPr/>
          <a:lstStyle/>
          <a:p>
            <a:endParaRPr lang="en-Z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2227430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2E8508A-805A-4CBF-87E3-A7AC2F59B3D0}" type="datetimeFigureOut">
              <a:rPr lang="en-ZA" smtClean="0"/>
              <a:t>2025/09/11</a:t>
            </a:fld>
            <a:endParaRPr lang="en-ZA"/>
          </a:p>
        </p:txBody>
      </p:sp>
      <p:sp>
        <p:nvSpPr>
          <p:cNvPr id="5" name="Footer Placeholder 4"/>
          <p:cNvSpPr>
            <a:spLocks noGrp="1"/>
          </p:cNvSpPr>
          <p:nvPr>
            <p:ph type="ftr" sz="quarter" idx="11"/>
          </p:nvPr>
        </p:nvSpPr>
        <p:spPr/>
        <p:txBody>
          <a:bodyPr/>
          <a:lstStyle/>
          <a:p>
            <a:endParaRPr lang="en-Z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992C62-D078-4736-84B9-55A3E94A68D8}" type="slidenum">
              <a:rPr lang="en-ZA" smtClean="0"/>
              <a:t>‹#›</a:t>
            </a:fld>
            <a:endParaRPr lang="en-Z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97176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42E8508A-805A-4CBF-87E3-A7AC2F59B3D0}" type="datetimeFigureOut">
              <a:rPr lang="en-ZA" smtClean="0"/>
              <a:t>2025/09/11</a:t>
            </a:fld>
            <a:endParaRPr lang="en-ZA"/>
          </a:p>
        </p:txBody>
      </p:sp>
      <p:sp>
        <p:nvSpPr>
          <p:cNvPr id="6" name="Footer Placeholder 5"/>
          <p:cNvSpPr>
            <a:spLocks noGrp="1"/>
          </p:cNvSpPr>
          <p:nvPr>
            <p:ph type="ftr" sz="quarter" idx="11"/>
          </p:nvPr>
        </p:nvSpPr>
        <p:spPr/>
        <p:txBody>
          <a:bodyPr/>
          <a:lstStyle/>
          <a:p>
            <a:endParaRPr lang="en-Z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740261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42E8508A-805A-4CBF-87E3-A7AC2F59B3D0}" type="datetimeFigureOut">
              <a:rPr lang="en-ZA" smtClean="0"/>
              <a:t>2025/09/11</a:t>
            </a:fld>
            <a:endParaRPr lang="en-ZA"/>
          </a:p>
        </p:txBody>
      </p:sp>
      <p:sp>
        <p:nvSpPr>
          <p:cNvPr id="6" name="Footer Placeholder 5"/>
          <p:cNvSpPr>
            <a:spLocks noGrp="1"/>
          </p:cNvSpPr>
          <p:nvPr>
            <p:ph type="ftr" sz="quarter" idx="11"/>
          </p:nvPr>
        </p:nvSpPr>
        <p:spPr/>
        <p:txBody>
          <a:bodyPr/>
          <a:lstStyle/>
          <a:p>
            <a:endParaRPr lang="en-Z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992C62-D078-4736-84B9-55A3E94A68D8}" type="slidenum">
              <a:rPr lang="en-ZA" smtClean="0"/>
              <a:t>‹#›</a:t>
            </a:fld>
            <a:endParaRPr lang="en-Z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54760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42E8508A-805A-4CBF-87E3-A7AC2F59B3D0}" type="datetimeFigureOut">
              <a:rPr lang="en-ZA" smtClean="0"/>
              <a:t>2025/09/11</a:t>
            </a:fld>
            <a:endParaRPr lang="en-ZA"/>
          </a:p>
        </p:txBody>
      </p:sp>
      <p:sp>
        <p:nvSpPr>
          <p:cNvPr id="6" name="Footer Placeholder 5"/>
          <p:cNvSpPr>
            <a:spLocks noGrp="1"/>
          </p:cNvSpPr>
          <p:nvPr>
            <p:ph type="ftr" sz="quarter" idx="11"/>
          </p:nvPr>
        </p:nvSpPr>
        <p:spPr/>
        <p:txBody>
          <a:bodyPr/>
          <a:lstStyle/>
          <a:p>
            <a:endParaRPr lang="en-Z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205237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E8508A-805A-4CBF-87E3-A7AC2F59B3D0}" type="datetimeFigureOut">
              <a:rPr lang="en-ZA" smtClean="0"/>
              <a:t>2025/09/11</a:t>
            </a:fld>
            <a:endParaRPr lang="en-ZA"/>
          </a:p>
        </p:txBody>
      </p:sp>
      <p:sp>
        <p:nvSpPr>
          <p:cNvPr id="5" name="Footer Placeholder 4"/>
          <p:cNvSpPr>
            <a:spLocks noGrp="1"/>
          </p:cNvSpPr>
          <p:nvPr>
            <p:ph type="ftr" sz="quarter" idx="11"/>
          </p:nvPr>
        </p:nvSpPr>
        <p:spPr/>
        <p:txBody>
          <a:bodyPr/>
          <a:lstStyle/>
          <a:p>
            <a:endParaRPr lang="en-Z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1018633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E8508A-805A-4CBF-87E3-A7AC2F59B3D0}" type="datetimeFigureOut">
              <a:rPr lang="en-ZA" smtClean="0"/>
              <a:t>2025/09/11</a:t>
            </a:fld>
            <a:endParaRPr lang="en-ZA"/>
          </a:p>
        </p:txBody>
      </p:sp>
      <p:sp>
        <p:nvSpPr>
          <p:cNvPr id="5" name="Footer Placeholder 4"/>
          <p:cNvSpPr>
            <a:spLocks noGrp="1"/>
          </p:cNvSpPr>
          <p:nvPr>
            <p:ph type="ftr" sz="quarter" idx="11"/>
          </p:nvPr>
        </p:nvSpPr>
        <p:spPr/>
        <p:txBody>
          <a:bodyPr/>
          <a:lstStyle/>
          <a:p>
            <a:endParaRPr lang="en-Z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4193510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E8508A-805A-4CBF-87E3-A7AC2F59B3D0}" type="datetimeFigureOut">
              <a:rPr lang="en-ZA" smtClean="0"/>
              <a:t>2025/09/11</a:t>
            </a:fld>
            <a:endParaRPr lang="en-ZA"/>
          </a:p>
        </p:txBody>
      </p:sp>
      <p:sp>
        <p:nvSpPr>
          <p:cNvPr id="5" name="Footer Placeholder 4"/>
          <p:cNvSpPr>
            <a:spLocks noGrp="1"/>
          </p:cNvSpPr>
          <p:nvPr>
            <p:ph type="ftr" sz="quarter" idx="11"/>
          </p:nvPr>
        </p:nvSpPr>
        <p:spPr/>
        <p:txBody>
          <a:bodyPr/>
          <a:lstStyle/>
          <a:p>
            <a:endParaRPr lang="en-Z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875985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2E8508A-805A-4CBF-87E3-A7AC2F59B3D0}" type="datetimeFigureOut">
              <a:rPr lang="en-ZA" smtClean="0"/>
              <a:t>2025/09/11</a:t>
            </a:fld>
            <a:endParaRPr lang="en-ZA"/>
          </a:p>
        </p:txBody>
      </p:sp>
      <p:sp>
        <p:nvSpPr>
          <p:cNvPr id="5" name="Footer Placeholder 4"/>
          <p:cNvSpPr>
            <a:spLocks noGrp="1"/>
          </p:cNvSpPr>
          <p:nvPr>
            <p:ph type="ftr" sz="quarter" idx="11"/>
          </p:nvPr>
        </p:nvSpPr>
        <p:spPr/>
        <p:txBody>
          <a:bodyPr/>
          <a:lstStyle/>
          <a:p>
            <a:endParaRPr lang="en-Z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3976485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E8508A-805A-4CBF-87E3-A7AC2F59B3D0}" type="datetimeFigureOut">
              <a:rPr lang="en-ZA" smtClean="0"/>
              <a:t>2025/09/11</a:t>
            </a:fld>
            <a:endParaRPr lang="en-ZA"/>
          </a:p>
        </p:txBody>
      </p:sp>
      <p:sp>
        <p:nvSpPr>
          <p:cNvPr id="6" name="Footer Placeholder 5"/>
          <p:cNvSpPr>
            <a:spLocks noGrp="1"/>
          </p:cNvSpPr>
          <p:nvPr>
            <p:ph type="ftr" sz="quarter" idx="11"/>
          </p:nvPr>
        </p:nvSpPr>
        <p:spPr/>
        <p:txBody>
          <a:bodyPr/>
          <a:lstStyle/>
          <a:p>
            <a:endParaRPr lang="en-Z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3576190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2E8508A-805A-4CBF-87E3-A7AC2F59B3D0}" type="datetimeFigureOut">
              <a:rPr lang="en-ZA" smtClean="0"/>
              <a:t>2025/09/11</a:t>
            </a:fld>
            <a:endParaRPr lang="en-ZA"/>
          </a:p>
        </p:txBody>
      </p:sp>
      <p:sp>
        <p:nvSpPr>
          <p:cNvPr id="8" name="Footer Placeholder 7"/>
          <p:cNvSpPr>
            <a:spLocks noGrp="1"/>
          </p:cNvSpPr>
          <p:nvPr>
            <p:ph type="ftr" sz="quarter" idx="11"/>
          </p:nvPr>
        </p:nvSpPr>
        <p:spPr/>
        <p:txBody>
          <a:bodyPr/>
          <a:lstStyle/>
          <a:p>
            <a:endParaRPr lang="en-Z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911840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2E8508A-805A-4CBF-87E3-A7AC2F59B3D0}" type="datetimeFigureOut">
              <a:rPr lang="en-ZA" smtClean="0"/>
              <a:t>2025/09/11</a:t>
            </a:fld>
            <a:endParaRPr lang="en-ZA"/>
          </a:p>
        </p:txBody>
      </p:sp>
      <p:sp>
        <p:nvSpPr>
          <p:cNvPr id="4" name="Footer Placeholder 3"/>
          <p:cNvSpPr>
            <a:spLocks noGrp="1"/>
          </p:cNvSpPr>
          <p:nvPr>
            <p:ph type="ftr" sz="quarter" idx="11"/>
          </p:nvPr>
        </p:nvSpPr>
        <p:spPr/>
        <p:txBody>
          <a:bodyPr/>
          <a:lstStyle/>
          <a:p>
            <a:endParaRPr lang="en-Z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1231306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E8508A-805A-4CBF-87E3-A7AC2F59B3D0}" type="datetimeFigureOut">
              <a:rPr lang="en-ZA" smtClean="0"/>
              <a:t>2025/09/11</a:t>
            </a:fld>
            <a:endParaRPr lang="en-ZA"/>
          </a:p>
        </p:txBody>
      </p:sp>
      <p:sp>
        <p:nvSpPr>
          <p:cNvPr id="3" name="Footer Placeholder 2"/>
          <p:cNvSpPr>
            <a:spLocks noGrp="1"/>
          </p:cNvSpPr>
          <p:nvPr>
            <p:ph type="ftr" sz="quarter" idx="11"/>
          </p:nvPr>
        </p:nvSpPr>
        <p:spPr/>
        <p:txBody>
          <a:bodyPr/>
          <a:lstStyle/>
          <a:p>
            <a:endParaRPr lang="en-Z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3075273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2E8508A-805A-4CBF-87E3-A7AC2F59B3D0}" type="datetimeFigureOut">
              <a:rPr lang="en-ZA" smtClean="0"/>
              <a:t>2025/09/11</a:t>
            </a:fld>
            <a:endParaRPr lang="en-ZA"/>
          </a:p>
        </p:txBody>
      </p:sp>
      <p:sp>
        <p:nvSpPr>
          <p:cNvPr id="6" name="Footer Placeholder 5"/>
          <p:cNvSpPr>
            <a:spLocks noGrp="1"/>
          </p:cNvSpPr>
          <p:nvPr>
            <p:ph type="ftr" sz="quarter" idx="11"/>
          </p:nvPr>
        </p:nvSpPr>
        <p:spPr/>
        <p:txBody>
          <a:bodyPr/>
          <a:lstStyle/>
          <a:p>
            <a:endParaRPr lang="en-Z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825082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2E8508A-805A-4CBF-87E3-A7AC2F59B3D0}" type="datetimeFigureOut">
              <a:rPr lang="en-ZA" smtClean="0"/>
              <a:t>2025/09/11</a:t>
            </a:fld>
            <a:endParaRPr lang="en-ZA"/>
          </a:p>
        </p:txBody>
      </p:sp>
      <p:sp>
        <p:nvSpPr>
          <p:cNvPr id="6" name="Footer Placeholder 5"/>
          <p:cNvSpPr>
            <a:spLocks noGrp="1"/>
          </p:cNvSpPr>
          <p:nvPr>
            <p:ph type="ftr" sz="quarter" idx="11"/>
          </p:nvPr>
        </p:nvSpPr>
        <p:spPr/>
        <p:txBody>
          <a:bodyPr/>
          <a:lstStyle/>
          <a:p>
            <a:endParaRPr lang="en-Z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992C62-D078-4736-84B9-55A3E94A68D8}" type="slidenum">
              <a:rPr lang="en-ZA" smtClean="0"/>
              <a:t>‹#›</a:t>
            </a:fld>
            <a:endParaRPr lang="en-ZA"/>
          </a:p>
        </p:txBody>
      </p:sp>
    </p:spTree>
    <p:extLst>
      <p:ext uri="{BB962C8B-B14F-4D97-AF65-F5344CB8AC3E}">
        <p14:creationId xmlns:p14="http://schemas.microsoft.com/office/powerpoint/2010/main" val="1191200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2E8508A-805A-4CBF-87E3-A7AC2F59B3D0}" type="datetimeFigureOut">
              <a:rPr lang="en-ZA" smtClean="0"/>
              <a:t>2025/09/11</a:t>
            </a:fld>
            <a:endParaRPr lang="en-Z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Z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2992C62-D078-4736-84B9-55A3E94A68D8}" type="slidenum">
              <a:rPr lang="en-ZA" smtClean="0"/>
              <a:t>‹#›</a:t>
            </a:fld>
            <a:endParaRPr lang="en-ZA"/>
          </a:p>
        </p:txBody>
      </p:sp>
    </p:spTree>
    <p:extLst>
      <p:ext uri="{BB962C8B-B14F-4D97-AF65-F5344CB8AC3E}">
        <p14:creationId xmlns:p14="http://schemas.microsoft.com/office/powerpoint/2010/main" val="7060230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6477" y="509955"/>
            <a:ext cx="10678135" cy="1441938"/>
          </a:xfrm>
        </p:spPr>
        <p:txBody>
          <a:bodyPr>
            <a:normAutofit/>
          </a:bodyPr>
          <a:lstStyle/>
          <a:p>
            <a:pPr>
              <a:lnSpc>
                <a:spcPct val="150000"/>
              </a:lnSpc>
              <a:spcAft>
                <a:spcPts val="0"/>
              </a:spcAft>
            </a:pPr>
            <a:r>
              <a:rPr lang="en-GB" sz="2000" b="1" dirty="0" smtClean="0">
                <a:solidFill>
                  <a:srgbClr val="000000"/>
                </a:solidFill>
                <a:latin typeface="+mn-lt"/>
                <a:ea typeface="Calibri" panose="020F0502020204030204" pitchFamily="34" charset="0"/>
              </a:rPr>
              <a:t>RESEARCH TOPIC : YOUNG</a:t>
            </a:r>
            <a:r>
              <a:rPr lang="en-GB" sz="2000" b="1" dirty="0">
                <a:solidFill>
                  <a:srgbClr val="000000"/>
                </a:solidFill>
                <a:latin typeface="+mn-lt"/>
                <a:ea typeface="Calibri" panose="020F0502020204030204" pitchFamily="34" charset="0"/>
              </a:rPr>
              <a:t>, WIDOWED ZULU INDIVIDUALS’ EXPERIENCES OF THE CULTURAL EXPECTATIONS OF WIDOWHOOD WITHIN ZULU SOCIETY </a:t>
            </a:r>
            <a:endParaRPr lang="en-ZA" sz="2000" dirty="0">
              <a:solidFill>
                <a:srgbClr val="000000"/>
              </a:solidFill>
              <a:effectLst/>
              <a:latin typeface="+mn-lt"/>
              <a:ea typeface="Times New Roman" panose="02020603050405020304" pitchFamily="18" charset="0"/>
            </a:endParaRPr>
          </a:p>
        </p:txBody>
      </p:sp>
      <p:sp>
        <p:nvSpPr>
          <p:cNvPr id="3" name="Subtitle 2"/>
          <p:cNvSpPr>
            <a:spLocks noGrp="1"/>
          </p:cNvSpPr>
          <p:nvPr>
            <p:ph type="subTitle" idx="1"/>
          </p:nvPr>
        </p:nvSpPr>
        <p:spPr>
          <a:xfrm>
            <a:off x="1099039" y="2576147"/>
            <a:ext cx="10405574" cy="3261945"/>
          </a:xfrm>
        </p:spPr>
        <p:txBody>
          <a:bodyPr/>
          <a:lstStyle/>
          <a:p>
            <a:pPr algn="ctr">
              <a:lnSpc>
                <a:spcPct val="150000"/>
              </a:lnSpc>
            </a:pPr>
            <a:r>
              <a:rPr lang="en-ZA" b="1" dirty="0" smtClean="0"/>
              <a:t>PRESENTED BY :MRS N.P. ZONDI</a:t>
            </a:r>
          </a:p>
          <a:p>
            <a:pPr algn="ctr">
              <a:lnSpc>
                <a:spcPct val="150000"/>
              </a:lnSpc>
            </a:pPr>
            <a:r>
              <a:rPr lang="en-ZA" b="1" dirty="0" smtClean="0"/>
              <a:t>DEPARTMENT OF SOCIAL DEVELOPMENT (KZN)</a:t>
            </a:r>
            <a:endParaRPr lang="en-ZA" b="1" dirty="0" smtClean="0"/>
          </a:p>
          <a:p>
            <a:pPr algn="ctr">
              <a:lnSpc>
                <a:spcPct val="150000"/>
              </a:lnSpc>
            </a:pPr>
            <a:r>
              <a:rPr lang="en-ZA" b="1" smtClean="0"/>
              <a:t>UMGUNGUNDLOVU DISTRICT</a:t>
            </a:r>
            <a:endParaRPr lang="en-ZA" b="1" dirty="0" smtClean="0"/>
          </a:p>
        </p:txBody>
      </p:sp>
    </p:spTree>
    <p:extLst>
      <p:ext uri="{BB962C8B-B14F-4D97-AF65-F5344CB8AC3E}">
        <p14:creationId xmlns:p14="http://schemas.microsoft.com/office/powerpoint/2010/main" val="1291906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5469" y="624110"/>
            <a:ext cx="9069143" cy="1280890"/>
          </a:xfrm>
        </p:spPr>
        <p:txBody>
          <a:bodyPr/>
          <a:lstStyle/>
          <a:p>
            <a:pPr algn="ctr"/>
            <a:r>
              <a:rPr lang="en-ZA" b="1" dirty="0" smtClean="0"/>
              <a:t>CONCLUSION AND RECOMMENDATIONS</a:t>
            </a:r>
            <a:endParaRPr lang="en-ZA" b="1" dirty="0"/>
          </a:p>
        </p:txBody>
      </p:sp>
      <p:sp>
        <p:nvSpPr>
          <p:cNvPr id="3" name="Content Placeholder 2"/>
          <p:cNvSpPr>
            <a:spLocks noGrp="1"/>
          </p:cNvSpPr>
          <p:nvPr>
            <p:ph idx="1"/>
          </p:nvPr>
        </p:nvSpPr>
        <p:spPr>
          <a:xfrm>
            <a:off x="2589212" y="1705708"/>
            <a:ext cx="8915400" cy="4205514"/>
          </a:xfrm>
        </p:spPr>
        <p:txBody>
          <a:bodyPr/>
          <a:lstStyle/>
          <a:p>
            <a:pPr algn="just">
              <a:lnSpc>
                <a:spcPct val="150000"/>
              </a:lnSpc>
            </a:pPr>
            <a:r>
              <a:rPr lang="en-GB" dirty="0"/>
              <a:t>By understanding the complexities of cultural expectations and personal grief, we can develop more effective strategies to support young widows/widowers in their </a:t>
            </a:r>
            <a:r>
              <a:rPr lang="en-GB" dirty="0" smtClean="0"/>
              <a:t>transition;</a:t>
            </a:r>
          </a:p>
          <a:p>
            <a:pPr marL="0" indent="0" algn="just">
              <a:lnSpc>
                <a:spcPct val="150000"/>
              </a:lnSpc>
              <a:buNone/>
            </a:pPr>
            <a:r>
              <a:rPr lang="en-GB" dirty="0"/>
              <a:t>	</a:t>
            </a:r>
            <a:r>
              <a:rPr lang="en-GB" b="1" dirty="0"/>
              <a:t>Develop culturally sensitive counselling services</a:t>
            </a:r>
            <a:r>
              <a:rPr lang="en-GB" dirty="0"/>
              <a:t>: Provide training for counsellors on Zulu cultural norms and traditions surrounding widowhood</a:t>
            </a:r>
          </a:p>
          <a:p>
            <a:pPr marL="0" indent="0" algn="just">
              <a:lnSpc>
                <a:spcPct val="150000"/>
              </a:lnSpc>
              <a:buNone/>
            </a:pPr>
            <a:r>
              <a:rPr lang="en-GB" dirty="0"/>
              <a:t>	</a:t>
            </a:r>
            <a:r>
              <a:rPr lang="en-GB" b="1" dirty="0"/>
              <a:t>Implement community awareness programs</a:t>
            </a:r>
            <a:r>
              <a:rPr lang="en-GB" dirty="0"/>
              <a:t>: Organise workshops and campaigns to educate communities about the needs and challenges faced by young widows/widowers</a:t>
            </a:r>
          </a:p>
          <a:p>
            <a:pPr>
              <a:lnSpc>
                <a:spcPct val="150000"/>
              </a:lnSpc>
            </a:pPr>
            <a:endParaRPr lang="en-ZA" dirty="0"/>
          </a:p>
        </p:txBody>
      </p:sp>
    </p:spTree>
    <p:extLst>
      <p:ext uri="{BB962C8B-B14F-4D97-AF65-F5344CB8AC3E}">
        <p14:creationId xmlns:p14="http://schemas.microsoft.com/office/powerpoint/2010/main" val="1104656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5469" y="624110"/>
            <a:ext cx="9069143" cy="1280890"/>
          </a:xfrm>
        </p:spPr>
        <p:txBody>
          <a:bodyPr/>
          <a:lstStyle/>
          <a:p>
            <a:pPr algn="ctr"/>
            <a:r>
              <a:rPr lang="en-ZA" b="1" dirty="0" smtClean="0"/>
              <a:t>CONCLUSION AND </a:t>
            </a:r>
            <a:r>
              <a:rPr lang="en-ZA" b="1" dirty="0" smtClean="0"/>
              <a:t>RECOMMENDATIONS…..CONTINUATION</a:t>
            </a:r>
            <a:endParaRPr lang="en-ZA" b="1" dirty="0"/>
          </a:p>
        </p:txBody>
      </p:sp>
      <p:sp>
        <p:nvSpPr>
          <p:cNvPr id="3" name="Content Placeholder 2"/>
          <p:cNvSpPr>
            <a:spLocks noGrp="1"/>
          </p:cNvSpPr>
          <p:nvPr>
            <p:ph idx="1"/>
          </p:nvPr>
        </p:nvSpPr>
        <p:spPr>
          <a:xfrm>
            <a:off x="2589212" y="2233246"/>
            <a:ext cx="8915400" cy="3677976"/>
          </a:xfrm>
        </p:spPr>
        <p:txBody>
          <a:bodyPr/>
          <a:lstStyle/>
          <a:p>
            <a:pPr marL="0" lvl="0" indent="0" algn="just">
              <a:lnSpc>
                <a:spcPct val="150000"/>
              </a:lnSpc>
              <a:buNone/>
            </a:pPr>
            <a:r>
              <a:rPr lang="en-GB" dirty="0" smtClean="0"/>
              <a:t></a:t>
            </a:r>
            <a:r>
              <a:rPr lang="en-GB" dirty="0"/>
              <a:t>	</a:t>
            </a:r>
            <a:r>
              <a:rPr lang="en-ZA" b="1" i="1" dirty="0"/>
              <a:t>Provide economic support and resources:</a:t>
            </a:r>
            <a:r>
              <a:rPr lang="en-ZA" dirty="0"/>
              <a:t> Offer financial assistance, job training and resources to help young widows/widowers rebuild their </a:t>
            </a:r>
            <a:r>
              <a:rPr lang="en-ZA" dirty="0" smtClean="0"/>
              <a:t>lives</a:t>
            </a:r>
          </a:p>
          <a:p>
            <a:pPr marL="0" lvl="0" indent="0" algn="just">
              <a:buNone/>
            </a:pPr>
            <a:endParaRPr lang="en-ZA" dirty="0"/>
          </a:p>
          <a:p>
            <a:pPr lvl="0" algn="just">
              <a:lnSpc>
                <a:spcPct val="150000"/>
              </a:lnSpc>
              <a:buFont typeface="Wingdings" panose="05000000000000000000" pitchFamily="2" charset="2"/>
              <a:buChar char="q"/>
            </a:pPr>
            <a:r>
              <a:rPr lang="en-ZA" b="1" i="1" dirty="0"/>
              <a:t>Foster support groups for young widows/widowers</a:t>
            </a:r>
            <a:r>
              <a:rPr lang="en-ZA" dirty="0"/>
              <a:t>: Create safe space for young widows/widowers to share their experiences, receive support and connect with others who have gone through similar challenges</a:t>
            </a:r>
          </a:p>
          <a:p>
            <a:pPr marL="0" indent="0">
              <a:lnSpc>
                <a:spcPct val="150000"/>
              </a:lnSpc>
              <a:buNone/>
            </a:pPr>
            <a:endParaRPr lang="en-ZA" dirty="0"/>
          </a:p>
        </p:txBody>
      </p:sp>
    </p:spTree>
    <p:extLst>
      <p:ext uri="{BB962C8B-B14F-4D97-AF65-F5344CB8AC3E}">
        <p14:creationId xmlns:p14="http://schemas.microsoft.com/office/powerpoint/2010/main" val="19903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ZA" sz="6000" b="1" dirty="0" smtClean="0"/>
              <a:t>THE END</a:t>
            </a:r>
            <a:endParaRPr lang="en-ZA" sz="6000" b="1" dirty="0"/>
          </a:p>
        </p:txBody>
      </p:sp>
      <p:sp>
        <p:nvSpPr>
          <p:cNvPr id="3" name="Content Placeholder 2"/>
          <p:cNvSpPr>
            <a:spLocks noGrp="1"/>
          </p:cNvSpPr>
          <p:nvPr>
            <p:ph idx="1"/>
          </p:nvPr>
        </p:nvSpPr>
        <p:spPr/>
        <p:txBody>
          <a:bodyPr>
            <a:normAutofit/>
          </a:bodyPr>
          <a:lstStyle/>
          <a:p>
            <a:pPr marL="0" indent="0">
              <a:buNone/>
            </a:pPr>
            <a:r>
              <a:rPr lang="en-ZA" sz="5400" b="1" dirty="0" smtClean="0"/>
              <a:t>THANK YOU !!!!!!!!!!!!</a:t>
            </a:r>
            <a:endParaRPr lang="en-ZA" sz="5400" b="1" dirty="0"/>
          </a:p>
        </p:txBody>
      </p:sp>
    </p:spTree>
    <p:extLst>
      <p:ext uri="{BB962C8B-B14F-4D97-AF65-F5344CB8AC3E}">
        <p14:creationId xmlns:p14="http://schemas.microsoft.com/office/powerpoint/2010/main" val="3151603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03528"/>
          </a:xfrm>
        </p:spPr>
        <p:txBody>
          <a:bodyPr>
            <a:normAutofit/>
          </a:bodyPr>
          <a:lstStyle/>
          <a:p>
            <a:pPr algn="ctr"/>
            <a:r>
              <a:rPr lang="en-ZA" sz="2800" b="1" dirty="0" smtClean="0">
                <a:latin typeface="+mn-lt"/>
              </a:rPr>
              <a:t>BACKGROUND </a:t>
            </a:r>
            <a:r>
              <a:rPr lang="en-ZA" sz="2800" b="1" dirty="0" smtClean="0">
                <a:latin typeface="+mn-lt"/>
              </a:rPr>
              <a:t>AND INTRODUCTION</a:t>
            </a:r>
            <a:endParaRPr lang="en-ZA" sz="2800" b="1" dirty="0">
              <a:latin typeface="+mn-lt"/>
            </a:endParaRPr>
          </a:p>
        </p:txBody>
      </p:sp>
      <p:sp>
        <p:nvSpPr>
          <p:cNvPr id="3" name="Content Placeholder 2"/>
          <p:cNvSpPr>
            <a:spLocks noGrp="1"/>
          </p:cNvSpPr>
          <p:nvPr>
            <p:ph idx="1"/>
          </p:nvPr>
        </p:nvSpPr>
        <p:spPr>
          <a:xfrm>
            <a:off x="2589212" y="1397977"/>
            <a:ext cx="8915400" cy="4513245"/>
          </a:xfrm>
        </p:spPr>
        <p:txBody>
          <a:bodyPr/>
          <a:lstStyle/>
          <a:p>
            <a:pPr algn="just"/>
            <a:r>
              <a:rPr lang="en-GB" dirty="0"/>
              <a:t>It is an undisputed fact of life that no one will escape death and this eventuality will leave significant others bereaved (</a:t>
            </a:r>
            <a:r>
              <a:rPr lang="en-GB" dirty="0" err="1"/>
              <a:t>Itsweni</a:t>
            </a:r>
            <a:r>
              <a:rPr lang="en-GB" dirty="0"/>
              <a:t> &amp; </a:t>
            </a:r>
            <a:r>
              <a:rPr lang="en-GB" dirty="0" err="1"/>
              <a:t>Tshifhumulo</a:t>
            </a:r>
            <a:r>
              <a:rPr lang="en-GB" dirty="0"/>
              <a:t>, 2018:11705). </a:t>
            </a:r>
            <a:endParaRPr lang="en-ZA" dirty="0"/>
          </a:p>
          <a:p>
            <a:pPr algn="just"/>
            <a:r>
              <a:rPr lang="en-GB" dirty="0"/>
              <a:t>Losing a spouse through death is considered the most difficult and stressful life event one can live through (Jones, Oka, Clark, Gardner, Hunt &amp; </a:t>
            </a:r>
            <a:r>
              <a:rPr lang="en-GB" dirty="0" err="1"/>
              <a:t>Dutson</a:t>
            </a:r>
            <a:r>
              <a:rPr lang="en-GB" dirty="0"/>
              <a:t>, 2019:183; Taylor &amp; Robinson, 2016:67</a:t>
            </a:r>
            <a:r>
              <a:rPr lang="en-GB" dirty="0" smtClean="0"/>
              <a:t>)</a:t>
            </a:r>
          </a:p>
          <a:p>
            <a:pPr algn="just"/>
            <a:r>
              <a:rPr lang="en-GB" dirty="0"/>
              <a:t>As death has always been associated with and expected in old age (</a:t>
            </a:r>
            <a:r>
              <a:rPr lang="en-GB" dirty="0" err="1"/>
              <a:t>Cebekhulu</a:t>
            </a:r>
            <a:r>
              <a:rPr lang="en-GB" dirty="0"/>
              <a:t>, 2015:1), Taylor and Robinson (2016:67) postulate that for young widows and widowers (with 45 years of age stated in research as the cut-off age for the category of “young widowhood”), the death of a spouse is associated with negative outcomes. In comparison with their older counterparts, for whom the death of a spouse is an inevitable reality, young widows and widowers experience higher levels of depression and psychological distress, as well as a decline in their physical and psychological health (</a:t>
            </a:r>
            <a:r>
              <a:rPr lang="en-GB" dirty="0" err="1"/>
              <a:t>Cebekhulu</a:t>
            </a:r>
            <a:r>
              <a:rPr lang="en-GB" dirty="0"/>
              <a:t>, 2015:14-15, 33).</a:t>
            </a:r>
            <a:endParaRPr lang="en-ZA" dirty="0" smtClean="0"/>
          </a:p>
        </p:txBody>
      </p:sp>
    </p:spTree>
    <p:extLst>
      <p:ext uri="{BB962C8B-B14F-4D97-AF65-F5344CB8AC3E}">
        <p14:creationId xmlns:p14="http://schemas.microsoft.com/office/powerpoint/2010/main" val="393309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03528"/>
          </a:xfrm>
        </p:spPr>
        <p:txBody>
          <a:bodyPr>
            <a:normAutofit fontScale="90000"/>
          </a:bodyPr>
          <a:lstStyle/>
          <a:p>
            <a:pPr algn="ctr"/>
            <a:r>
              <a:rPr lang="en-ZA" sz="2800" b="1" dirty="0" smtClean="0">
                <a:latin typeface="+mn-lt"/>
              </a:rPr>
              <a:t>BACKGROUND </a:t>
            </a:r>
            <a:r>
              <a:rPr lang="en-ZA" sz="2800" b="1" dirty="0" smtClean="0">
                <a:latin typeface="+mn-lt"/>
              </a:rPr>
              <a:t>AND INTRODUCTION CONTINUATION…..</a:t>
            </a:r>
            <a:endParaRPr lang="en-ZA" sz="2800" b="1" dirty="0">
              <a:latin typeface="+mn-lt"/>
            </a:endParaRPr>
          </a:p>
        </p:txBody>
      </p:sp>
      <p:sp>
        <p:nvSpPr>
          <p:cNvPr id="3" name="Content Placeholder 2"/>
          <p:cNvSpPr>
            <a:spLocks noGrp="1"/>
          </p:cNvSpPr>
          <p:nvPr>
            <p:ph idx="1"/>
          </p:nvPr>
        </p:nvSpPr>
        <p:spPr>
          <a:xfrm>
            <a:off x="2589212" y="1397977"/>
            <a:ext cx="8915400" cy="4513245"/>
          </a:xfrm>
        </p:spPr>
        <p:txBody>
          <a:bodyPr>
            <a:normAutofit lnSpcReduction="10000"/>
          </a:bodyPr>
          <a:lstStyle/>
          <a:p>
            <a:pPr algn="just"/>
            <a:r>
              <a:rPr lang="en-GB" dirty="0"/>
              <a:t>In Zulu culture, once the person has been declared dead, the whole family and community at large start mourning the death of that particular person and engages in some </a:t>
            </a:r>
            <a:r>
              <a:rPr lang="en-GB" dirty="0" err="1"/>
              <a:t>ukuzila</a:t>
            </a:r>
            <a:r>
              <a:rPr lang="en-GB" dirty="0"/>
              <a:t> or mourning practices (Rosenblatt &amp; </a:t>
            </a:r>
            <a:r>
              <a:rPr lang="en-GB" dirty="0" err="1"/>
              <a:t>Nkosi</a:t>
            </a:r>
            <a:r>
              <a:rPr lang="en-GB" dirty="0"/>
              <a:t>, 2007:69). </a:t>
            </a:r>
            <a:endParaRPr lang="en-GB" dirty="0" smtClean="0"/>
          </a:p>
          <a:p>
            <a:pPr algn="just"/>
            <a:r>
              <a:rPr lang="en-GB" dirty="0"/>
              <a:t>“</a:t>
            </a:r>
            <a:r>
              <a:rPr lang="en-GB" dirty="0" err="1"/>
              <a:t>Ukuzila</a:t>
            </a:r>
            <a:r>
              <a:rPr lang="en-GB" dirty="0"/>
              <a:t>” according to </a:t>
            </a:r>
            <a:r>
              <a:rPr lang="en-GB" dirty="0" err="1"/>
              <a:t>Ngubane</a:t>
            </a:r>
            <a:r>
              <a:rPr lang="en-GB" dirty="0"/>
              <a:t> (in </a:t>
            </a:r>
            <a:r>
              <a:rPr lang="en-GB" dirty="0" err="1"/>
              <a:t>Cebekhulu</a:t>
            </a:r>
            <a:r>
              <a:rPr lang="en-GB" dirty="0"/>
              <a:t>, 2015:25), denotes the practice of showing respect to the deceased by avoiding certain behaviours and places</a:t>
            </a:r>
            <a:r>
              <a:rPr lang="en-GB" dirty="0" smtClean="0"/>
              <a:t>.</a:t>
            </a:r>
          </a:p>
          <a:p>
            <a:pPr algn="just"/>
            <a:r>
              <a:rPr lang="en-GB" dirty="0" smtClean="0"/>
              <a:t>In </a:t>
            </a:r>
            <a:r>
              <a:rPr lang="en-GB" dirty="0"/>
              <a:t>Zulu culture, the death of a relative is seen as polluting or contaminating the family, especially the wife. </a:t>
            </a:r>
            <a:endParaRPr lang="en-GB" dirty="0" smtClean="0"/>
          </a:p>
          <a:p>
            <a:pPr algn="just"/>
            <a:r>
              <a:rPr lang="en-GB" dirty="0"/>
              <a:t>She is not allowed to partake in normal life until certain cultural practices and cleansing rituals have been observed (</a:t>
            </a:r>
            <a:r>
              <a:rPr lang="en-GB" dirty="0" err="1"/>
              <a:t>Cebekhulu</a:t>
            </a:r>
            <a:r>
              <a:rPr lang="en-GB" dirty="0"/>
              <a:t>, 2015:23-24; </a:t>
            </a:r>
            <a:r>
              <a:rPr lang="en-GB" dirty="0" err="1"/>
              <a:t>Ndlovu</a:t>
            </a:r>
            <a:r>
              <a:rPr lang="en-GB" dirty="0"/>
              <a:t>, 2013:43; Rosenblatt &amp; </a:t>
            </a:r>
            <a:r>
              <a:rPr lang="en-GB" dirty="0" err="1"/>
              <a:t>Nkosi</a:t>
            </a:r>
            <a:r>
              <a:rPr lang="en-GB" dirty="0"/>
              <a:t>, 2007:69</a:t>
            </a:r>
            <a:r>
              <a:rPr lang="en-GB" dirty="0" smtClean="0"/>
              <a:t>).</a:t>
            </a:r>
          </a:p>
          <a:p>
            <a:pPr algn="just"/>
            <a:r>
              <a:rPr lang="en-GB" dirty="0"/>
              <a:t>When shifting the focus to the Zulu widower, it was pointed out earlier in this discussion that nothing significant is culturally prescribed for Zulu men to mourn the death of their wives.</a:t>
            </a:r>
            <a:endParaRPr lang="en-ZA" dirty="0" smtClean="0"/>
          </a:p>
        </p:txBody>
      </p:sp>
    </p:spTree>
    <p:extLst>
      <p:ext uri="{BB962C8B-B14F-4D97-AF65-F5344CB8AC3E}">
        <p14:creationId xmlns:p14="http://schemas.microsoft.com/office/powerpoint/2010/main" val="1591888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03528"/>
          </a:xfrm>
        </p:spPr>
        <p:txBody>
          <a:bodyPr>
            <a:normAutofit/>
          </a:bodyPr>
          <a:lstStyle/>
          <a:p>
            <a:pPr algn="ctr"/>
            <a:r>
              <a:rPr lang="en-ZA" sz="2800" b="1" dirty="0" smtClean="0">
                <a:latin typeface="+mn-lt"/>
              </a:rPr>
              <a:t>MOTIVATION FOR STUDY</a:t>
            </a:r>
            <a:endParaRPr lang="en-ZA" sz="2800" b="1" dirty="0">
              <a:latin typeface="+mn-lt"/>
            </a:endParaRPr>
          </a:p>
        </p:txBody>
      </p:sp>
      <p:sp>
        <p:nvSpPr>
          <p:cNvPr id="3" name="Content Placeholder 2"/>
          <p:cNvSpPr>
            <a:spLocks noGrp="1"/>
          </p:cNvSpPr>
          <p:nvPr>
            <p:ph idx="1"/>
          </p:nvPr>
        </p:nvSpPr>
        <p:spPr>
          <a:xfrm>
            <a:off x="2589212" y="1397977"/>
            <a:ext cx="8915400" cy="4513245"/>
          </a:xfrm>
        </p:spPr>
        <p:txBody>
          <a:bodyPr>
            <a:normAutofit/>
          </a:bodyPr>
          <a:lstStyle/>
          <a:p>
            <a:pPr algn="just"/>
            <a:r>
              <a:rPr lang="en-GB" dirty="0"/>
              <a:t>The study was motivated by personal experience. The researcher was widowed at the age of 27, and she herself was raised by her biological mother who was also widowed at the age of 32. </a:t>
            </a:r>
            <a:endParaRPr lang="en-GB" dirty="0" smtClean="0"/>
          </a:p>
          <a:p>
            <a:pPr algn="just"/>
            <a:r>
              <a:rPr lang="en-GB" dirty="0"/>
              <a:t>In terms of practice, the researcher’s motivation is to obtain information that would assist her as a social worker, as well as her colleagues and other social service practitioners, with information that will equip them to serve the widowed service users better.. </a:t>
            </a:r>
            <a:endParaRPr lang="en-GB" dirty="0" smtClean="0"/>
          </a:p>
          <a:p>
            <a:pPr marL="0" indent="0">
              <a:buNone/>
            </a:pPr>
            <a:endParaRPr lang="en-ZA" dirty="0" smtClean="0"/>
          </a:p>
        </p:txBody>
      </p:sp>
    </p:spTree>
    <p:extLst>
      <p:ext uri="{BB962C8B-B14F-4D97-AF65-F5344CB8AC3E}">
        <p14:creationId xmlns:p14="http://schemas.microsoft.com/office/powerpoint/2010/main" val="2396335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03528"/>
          </a:xfrm>
        </p:spPr>
        <p:txBody>
          <a:bodyPr>
            <a:normAutofit/>
          </a:bodyPr>
          <a:lstStyle/>
          <a:p>
            <a:pPr algn="ctr"/>
            <a:r>
              <a:rPr lang="en-ZA" sz="2800" b="1" dirty="0" smtClean="0">
                <a:latin typeface="+mn-lt"/>
              </a:rPr>
              <a:t>OBJECTIVES</a:t>
            </a:r>
            <a:endParaRPr lang="en-ZA" sz="2800" b="1" dirty="0">
              <a:latin typeface="+mn-lt"/>
            </a:endParaRPr>
          </a:p>
        </p:txBody>
      </p:sp>
      <p:sp>
        <p:nvSpPr>
          <p:cNvPr id="3" name="Content Placeholder 2"/>
          <p:cNvSpPr>
            <a:spLocks noGrp="1"/>
          </p:cNvSpPr>
          <p:nvPr>
            <p:ph idx="1"/>
          </p:nvPr>
        </p:nvSpPr>
        <p:spPr>
          <a:xfrm>
            <a:off x="2514600" y="1397977"/>
            <a:ext cx="8990012" cy="4513245"/>
          </a:xfrm>
        </p:spPr>
        <p:txBody>
          <a:bodyPr>
            <a:normAutofit/>
          </a:bodyPr>
          <a:lstStyle/>
          <a:p>
            <a:pPr algn="just"/>
            <a:r>
              <a:rPr lang="en-GB" dirty="0"/>
              <a:t>The researcher understands the research objectives as activities to be conducted in a sequenced and stepwise fashion to realise the goal formulated in respect of a study. In view of goal attainment, the following objectives were formulated:</a:t>
            </a:r>
          </a:p>
          <a:p>
            <a:pPr marL="0" indent="0" algn="just">
              <a:buNone/>
            </a:pPr>
            <a:r>
              <a:rPr lang="en-GB" dirty="0"/>
              <a:t>	To explore young widows and widowers’ experiences of the cultural expectations of widowhood within Zulu society.</a:t>
            </a:r>
          </a:p>
          <a:p>
            <a:pPr marL="0" indent="0" algn="just">
              <a:buNone/>
            </a:pPr>
            <a:r>
              <a:rPr lang="en-GB" dirty="0"/>
              <a:t>	To describe as findings young widows and widowers’ experiences of the cultural expectations of widowhood within Zulu society.</a:t>
            </a:r>
          </a:p>
          <a:p>
            <a:pPr marL="0" indent="0" algn="just">
              <a:buNone/>
            </a:pPr>
            <a:r>
              <a:rPr lang="en-GB" dirty="0"/>
              <a:t>	To draw conclusions and make recommendations about young widows and widowers’ experiences of the cultural expectations of widowhood within Zulu society.</a:t>
            </a:r>
          </a:p>
          <a:p>
            <a:pPr marL="0" indent="0">
              <a:buNone/>
            </a:pPr>
            <a:endParaRPr lang="en-ZA" dirty="0" smtClean="0"/>
          </a:p>
        </p:txBody>
      </p:sp>
    </p:spTree>
    <p:extLst>
      <p:ext uri="{BB962C8B-B14F-4D97-AF65-F5344CB8AC3E}">
        <p14:creationId xmlns:p14="http://schemas.microsoft.com/office/powerpoint/2010/main" val="1897932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b="1" dirty="0" smtClean="0"/>
              <a:t>RESEARCH METHODOLOGY</a:t>
            </a:r>
            <a:endParaRPr lang="en-ZA" b="1" dirty="0"/>
          </a:p>
        </p:txBody>
      </p:sp>
      <p:sp>
        <p:nvSpPr>
          <p:cNvPr id="3" name="Content Placeholder 2"/>
          <p:cNvSpPr>
            <a:spLocks noGrp="1"/>
          </p:cNvSpPr>
          <p:nvPr>
            <p:ph idx="1"/>
          </p:nvPr>
        </p:nvSpPr>
        <p:spPr>
          <a:xfrm>
            <a:off x="2589212" y="1547446"/>
            <a:ext cx="8915400" cy="4363776"/>
          </a:xfrm>
        </p:spPr>
        <p:txBody>
          <a:bodyPr>
            <a:normAutofit lnSpcReduction="10000"/>
          </a:bodyPr>
          <a:lstStyle/>
          <a:p>
            <a:pPr algn="just">
              <a:lnSpc>
                <a:spcPct val="150000"/>
              </a:lnSpc>
            </a:pPr>
            <a:r>
              <a:rPr lang="en-ZA" dirty="0" smtClean="0"/>
              <a:t>Qualitative research : aims to explore and understand individuals (Creswell; 2024:4)</a:t>
            </a:r>
          </a:p>
          <a:p>
            <a:pPr algn="just">
              <a:lnSpc>
                <a:spcPct val="150000"/>
              </a:lnSpc>
            </a:pPr>
            <a:r>
              <a:rPr lang="en-ZA" dirty="0" smtClean="0"/>
              <a:t>Sample : group of people selected from the </a:t>
            </a:r>
            <a:r>
              <a:rPr lang="en-ZA" dirty="0"/>
              <a:t>population (Patten and </a:t>
            </a:r>
            <a:r>
              <a:rPr lang="en-ZA" dirty="0" smtClean="0"/>
              <a:t>Newhart; 2018:89)</a:t>
            </a:r>
          </a:p>
          <a:p>
            <a:pPr algn="just">
              <a:lnSpc>
                <a:spcPct val="150000"/>
              </a:lnSpc>
            </a:pPr>
            <a:r>
              <a:rPr lang="en-ZA" dirty="0" smtClean="0"/>
              <a:t>Purposive sampling : participants are being selected for </a:t>
            </a:r>
            <a:r>
              <a:rPr lang="en-ZA" dirty="0"/>
              <a:t>a purpose (Ritchie, Lewis, Nicholls &amp; </a:t>
            </a:r>
            <a:r>
              <a:rPr lang="en-ZA" dirty="0" err="1"/>
              <a:t>Ormston</a:t>
            </a:r>
            <a:r>
              <a:rPr lang="en-ZA" dirty="0"/>
              <a:t>, </a:t>
            </a:r>
            <a:r>
              <a:rPr lang="en-ZA" dirty="0" smtClean="0"/>
              <a:t>2014:113)</a:t>
            </a:r>
          </a:p>
          <a:p>
            <a:pPr algn="just">
              <a:lnSpc>
                <a:spcPct val="150000"/>
              </a:lnSpc>
            </a:pPr>
            <a:r>
              <a:rPr lang="en-ZA" dirty="0" smtClean="0"/>
              <a:t>Snowball sampling : </a:t>
            </a:r>
            <a:r>
              <a:rPr lang="en-GB" dirty="0"/>
              <a:t>the researcher gathers information on a few members of the target population she can locate, and then asking those participants to provide the information needed to locate other members of the target population (</a:t>
            </a:r>
            <a:r>
              <a:rPr lang="en-GB" dirty="0" err="1"/>
              <a:t>Babbie</a:t>
            </a:r>
            <a:r>
              <a:rPr lang="en-GB" dirty="0"/>
              <a:t>, 2011:200-201). </a:t>
            </a:r>
            <a:endParaRPr lang="en-ZA" dirty="0" smtClean="0"/>
          </a:p>
          <a:p>
            <a:endParaRPr lang="en-ZA" dirty="0"/>
          </a:p>
        </p:txBody>
      </p:sp>
    </p:spTree>
    <p:extLst>
      <p:ext uri="{BB962C8B-B14F-4D97-AF65-F5344CB8AC3E}">
        <p14:creationId xmlns:p14="http://schemas.microsoft.com/office/powerpoint/2010/main" val="2573463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58505"/>
          </a:xfrm>
        </p:spPr>
        <p:txBody>
          <a:bodyPr/>
          <a:lstStyle/>
          <a:p>
            <a:pPr algn="ctr"/>
            <a:r>
              <a:rPr lang="en-ZA" b="1" dirty="0" smtClean="0"/>
              <a:t>RESEARCH FINDINGS</a:t>
            </a:r>
            <a:endParaRPr lang="en-ZA" b="1" dirty="0"/>
          </a:p>
        </p:txBody>
      </p:sp>
      <p:sp>
        <p:nvSpPr>
          <p:cNvPr id="3" name="Content Placeholder 2"/>
          <p:cNvSpPr>
            <a:spLocks noGrp="1"/>
          </p:cNvSpPr>
          <p:nvPr>
            <p:ph idx="1"/>
          </p:nvPr>
        </p:nvSpPr>
        <p:spPr>
          <a:xfrm>
            <a:off x="2589212" y="1582615"/>
            <a:ext cx="8915400" cy="4328607"/>
          </a:xfrm>
        </p:spPr>
        <p:txBody>
          <a:bodyPr>
            <a:normAutofit fontScale="85000" lnSpcReduction="10000"/>
          </a:bodyPr>
          <a:lstStyle/>
          <a:p>
            <a:pPr>
              <a:lnSpc>
                <a:spcPct val="150000"/>
              </a:lnSpc>
            </a:pPr>
            <a:r>
              <a:rPr lang="en-ZA" b="1" dirty="0" smtClean="0"/>
              <a:t>Cultural </a:t>
            </a:r>
            <a:r>
              <a:rPr lang="en-ZA" b="1" dirty="0" smtClean="0"/>
              <a:t>expectations</a:t>
            </a:r>
          </a:p>
          <a:p>
            <a:pPr marL="0" indent="0" algn="just">
              <a:lnSpc>
                <a:spcPct val="150000"/>
              </a:lnSpc>
              <a:buNone/>
            </a:pPr>
            <a:r>
              <a:rPr lang="en-GB" dirty="0" smtClean="0"/>
              <a:t></a:t>
            </a:r>
            <a:r>
              <a:rPr lang="en-GB" dirty="0"/>
              <a:t>	Participants especially widows felt pressured to observe traditional mourning such wearing specific clothes (Black clothes) for the period of 12 months which they are not expected to wash them during day, avoiding social gatherings, expected to sit at the back in the public transport as well as in church.</a:t>
            </a:r>
          </a:p>
          <a:p>
            <a:pPr marL="0" indent="0" algn="just">
              <a:lnSpc>
                <a:spcPct val="150000"/>
              </a:lnSpc>
              <a:buNone/>
            </a:pPr>
            <a:r>
              <a:rPr lang="en-GB" dirty="0"/>
              <a:t>	Some reported feelings isolated due expectations around social </a:t>
            </a:r>
            <a:r>
              <a:rPr lang="en-GB" dirty="0" smtClean="0"/>
              <a:t>withdrawal</a:t>
            </a:r>
          </a:p>
          <a:p>
            <a:pPr marL="0" indent="0" algn="just">
              <a:lnSpc>
                <a:spcPct val="150000"/>
              </a:lnSpc>
              <a:buNone/>
            </a:pPr>
            <a:endParaRPr lang="en-ZA" dirty="0" smtClean="0"/>
          </a:p>
          <a:p>
            <a:pPr>
              <a:lnSpc>
                <a:spcPct val="150000"/>
              </a:lnSpc>
            </a:pPr>
            <a:r>
              <a:rPr lang="en-ZA" b="1" dirty="0" smtClean="0"/>
              <a:t>Emotional impact</a:t>
            </a:r>
          </a:p>
          <a:p>
            <a:pPr marL="0" indent="0" algn="just">
              <a:lnSpc>
                <a:spcPct val="150000"/>
              </a:lnSpc>
              <a:buNone/>
            </a:pPr>
            <a:r>
              <a:rPr lang="en-GB" dirty="0"/>
              <a:t>	Young widows / widowers experienced intense grief, trauma and feelings of loss.</a:t>
            </a:r>
          </a:p>
          <a:p>
            <a:pPr marL="0" indent="0" algn="just">
              <a:lnSpc>
                <a:spcPct val="150000"/>
              </a:lnSpc>
              <a:buNone/>
            </a:pPr>
            <a:r>
              <a:rPr lang="en-GB" dirty="0"/>
              <a:t>	Most of them struggled with identity changes and feelings of loneliness.</a:t>
            </a:r>
          </a:p>
        </p:txBody>
      </p:sp>
    </p:spTree>
    <p:extLst>
      <p:ext uri="{BB962C8B-B14F-4D97-AF65-F5344CB8AC3E}">
        <p14:creationId xmlns:p14="http://schemas.microsoft.com/office/powerpoint/2010/main" val="1088701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58505"/>
          </a:xfrm>
        </p:spPr>
        <p:txBody>
          <a:bodyPr/>
          <a:lstStyle/>
          <a:p>
            <a:pPr algn="ctr"/>
            <a:r>
              <a:rPr lang="en-ZA" b="1" dirty="0" smtClean="0"/>
              <a:t>RESEARCH </a:t>
            </a:r>
            <a:r>
              <a:rPr lang="en-ZA" b="1" dirty="0" smtClean="0"/>
              <a:t>FINDINGS…CONTINUATION</a:t>
            </a:r>
            <a:endParaRPr lang="en-ZA" b="1" dirty="0"/>
          </a:p>
        </p:txBody>
      </p:sp>
      <p:sp>
        <p:nvSpPr>
          <p:cNvPr id="3" name="Content Placeholder 2"/>
          <p:cNvSpPr>
            <a:spLocks noGrp="1"/>
          </p:cNvSpPr>
          <p:nvPr>
            <p:ph idx="1"/>
          </p:nvPr>
        </p:nvSpPr>
        <p:spPr>
          <a:xfrm>
            <a:off x="2589212" y="1582615"/>
            <a:ext cx="8915400" cy="4328607"/>
          </a:xfrm>
        </p:spPr>
        <p:txBody>
          <a:bodyPr>
            <a:normAutofit lnSpcReduction="10000"/>
          </a:bodyPr>
          <a:lstStyle/>
          <a:p>
            <a:pPr>
              <a:lnSpc>
                <a:spcPct val="150000"/>
              </a:lnSpc>
            </a:pPr>
            <a:r>
              <a:rPr lang="en-GB" b="1" dirty="0"/>
              <a:t>Challenges</a:t>
            </a:r>
          </a:p>
          <a:p>
            <a:pPr marL="0" indent="0" algn="just">
              <a:lnSpc>
                <a:spcPct val="150000"/>
              </a:lnSpc>
              <a:buNone/>
            </a:pPr>
            <a:r>
              <a:rPr lang="en-GB" b="1" dirty="0" smtClean="0"/>
              <a:t></a:t>
            </a:r>
            <a:r>
              <a:rPr lang="en-GB" b="1" dirty="0"/>
              <a:t>	</a:t>
            </a:r>
            <a:r>
              <a:rPr lang="en-GB" dirty="0"/>
              <a:t>Balancing cultural expectations with personal needs and desires proved difficult </a:t>
            </a:r>
          </a:p>
          <a:p>
            <a:pPr marL="0" indent="0" algn="just">
              <a:lnSpc>
                <a:spcPct val="150000"/>
              </a:lnSpc>
              <a:buNone/>
            </a:pPr>
            <a:r>
              <a:rPr lang="en-GB" dirty="0"/>
              <a:t>	Financial struggles and stigma surrounding widowhood added to their grief</a:t>
            </a:r>
          </a:p>
          <a:p>
            <a:pPr marL="0" indent="0" algn="just">
              <a:lnSpc>
                <a:spcPct val="150000"/>
              </a:lnSpc>
              <a:buNone/>
            </a:pPr>
            <a:r>
              <a:rPr lang="en-GB" dirty="0"/>
              <a:t>	Widows being the victims of crime / being robbed of their inheritance</a:t>
            </a:r>
          </a:p>
          <a:p>
            <a:pPr algn="just">
              <a:lnSpc>
                <a:spcPct val="150000"/>
              </a:lnSpc>
            </a:pPr>
            <a:r>
              <a:rPr lang="en-GB" b="1" dirty="0"/>
              <a:t>Coping Mechanisms</a:t>
            </a:r>
          </a:p>
          <a:p>
            <a:pPr marL="0" indent="0" algn="just">
              <a:lnSpc>
                <a:spcPct val="150000"/>
              </a:lnSpc>
              <a:buNone/>
            </a:pPr>
            <a:r>
              <a:rPr lang="en-GB" b="1" dirty="0"/>
              <a:t>	</a:t>
            </a:r>
            <a:r>
              <a:rPr lang="en-GB" dirty="0"/>
              <a:t>Support from family and friends helped participants to cope</a:t>
            </a:r>
          </a:p>
          <a:p>
            <a:pPr marL="0" indent="0" algn="just">
              <a:lnSpc>
                <a:spcPct val="150000"/>
              </a:lnSpc>
              <a:buNone/>
            </a:pPr>
            <a:r>
              <a:rPr lang="en-GB" dirty="0"/>
              <a:t>	Spirituality and faith played a significant role in resilience</a:t>
            </a:r>
          </a:p>
          <a:p>
            <a:pPr>
              <a:lnSpc>
                <a:spcPct val="150000"/>
              </a:lnSpc>
            </a:pPr>
            <a:endParaRPr lang="en-ZA" b="1" dirty="0" smtClean="0"/>
          </a:p>
          <a:p>
            <a:pPr>
              <a:lnSpc>
                <a:spcPct val="150000"/>
              </a:lnSpc>
            </a:pPr>
            <a:endParaRPr lang="en-ZA" b="1" dirty="0" smtClean="0"/>
          </a:p>
        </p:txBody>
      </p:sp>
    </p:spTree>
    <p:extLst>
      <p:ext uri="{BB962C8B-B14F-4D97-AF65-F5344CB8AC3E}">
        <p14:creationId xmlns:p14="http://schemas.microsoft.com/office/powerpoint/2010/main" val="4019915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58505"/>
          </a:xfrm>
        </p:spPr>
        <p:txBody>
          <a:bodyPr/>
          <a:lstStyle/>
          <a:p>
            <a:pPr algn="ctr"/>
            <a:r>
              <a:rPr lang="en-ZA" b="1" dirty="0" smtClean="0"/>
              <a:t>RESEARCH </a:t>
            </a:r>
            <a:r>
              <a:rPr lang="en-ZA" b="1" dirty="0" smtClean="0"/>
              <a:t>FINDINGS…CONTINUATION</a:t>
            </a:r>
            <a:endParaRPr lang="en-ZA" b="1" dirty="0"/>
          </a:p>
        </p:txBody>
      </p:sp>
      <p:sp>
        <p:nvSpPr>
          <p:cNvPr id="3" name="Content Placeholder 2"/>
          <p:cNvSpPr>
            <a:spLocks noGrp="1"/>
          </p:cNvSpPr>
          <p:nvPr>
            <p:ph idx="1"/>
          </p:nvPr>
        </p:nvSpPr>
        <p:spPr>
          <a:xfrm>
            <a:off x="2589212" y="1582615"/>
            <a:ext cx="8915400" cy="4328607"/>
          </a:xfrm>
        </p:spPr>
        <p:txBody>
          <a:bodyPr>
            <a:normAutofit/>
          </a:bodyPr>
          <a:lstStyle/>
          <a:p>
            <a:pPr>
              <a:lnSpc>
                <a:spcPct val="150000"/>
              </a:lnSpc>
            </a:pPr>
            <a:r>
              <a:rPr lang="en-GB" b="1" dirty="0"/>
              <a:t>Support Need</a:t>
            </a:r>
          </a:p>
          <a:p>
            <a:pPr marL="0" indent="0" algn="just">
              <a:lnSpc>
                <a:spcPct val="150000"/>
              </a:lnSpc>
              <a:buNone/>
            </a:pPr>
            <a:r>
              <a:rPr lang="en-GB" b="1" dirty="0"/>
              <a:t>	</a:t>
            </a:r>
            <a:r>
              <a:rPr lang="en-GB" dirty="0"/>
              <a:t>Participants expressed a need for counselling, parenting skills, support group and empowerment </a:t>
            </a:r>
          </a:p>
          <a:p>
            <a:pPr>
              <a:lnSpc>
                <a:spcPct val="150000"/>
              </a:lnSpc>
            </a:pPr>
            <a:endParaRPr lang="en-ZA" b="1" dirty="0" smtClean="0"/>
          </a:p>
          <a:p>
            <a:pPr>
              <a:lnSpc>
                <a:spcPct val="150000"/>
              </a:lnSpc>
            </a:pPr>
            <a:endParaRPr lang="en-ZA" b="1" dirty="0" smtClean="0"/>
          </a:p>
        </p:txBody>
      </p:sp>
    </p:spTree>
    <p:extLst>
      <p:ext uri="{BB962C8B-B14F-4D97-AF65-F5344CB8AC3E}">
        <p14:creationId xmlns:p14="http://schemas.microsoft.com/office/powerpoint/2010/main" val="53285255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7670</TotalTime>
  <Words>659</Words>
  <Application>Microsoft Office PowerPoint</Application>
  <PresentationFormat>Widescreen</PresentationFormat>
  <Paragraphs>56</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Century Gothic</vt:lpstr>
      <vt:lpstr>Times New Roman</vt:lpstr>
      <vt:lpstr>Wingdings</vt:lpstr>
      <vt:lpstr>Wingdings 3</vt:lpstr>
      <vt:lpstr>Wisp</vt:lpstr>
      <vt:lpstr>RESEARCH TOPIC : YOUNG, WIDOWED ZULU INDIVIDUALS’ EXPERIENCES OF THE CULTURAL EXPECTATIONS OF WIDOWHOOD WITHIN ZULU SOCIETY </vt:lpstr>
      <vt:lpstr>BACKGROUND AND INTRODUCTION</vt:lpstr>
      <vt:lpstr>BACKGROUND AND INTRODUCTION CONTINUATION…..</vt:lpstr>
      <vt:lpstr>MOTIVATION FOR STUDY</vt:lpstr>
      <vt:lpstr>OBJECTIVES</vt:lpstr>
      <vt:lpstr>RESEARCH METHODOLOGY</vt:lpstr>
      <vt:lpstr>RESEARCH FINDINGS</vt:lpstr>
      <vt:lpstr>RESEARCH FINDINGS…CONTINUATION</vt:lpstr>
      <vt:lpstr>RESEARCH FINDINGS…CONTINUATION</vt:lpstr>
      <vt:lpstr>CONCLUSION AND RECOMMENDATIONS</vt:lpstr>
      <vt:lpstr>CONCLUSION AND RECOMMENDATIONS…..CONTINUATION</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Nomusa</dc:creator>
  <cp:lastModifiedBy>Nomusa</cp:lastModifiedBy>
  <cp:revision>16</cp:revision>
  <dcterms:created xsi:type="dcterms:W3CDTF">2025-08-14T17:14:51Z</dcterms:created>
  <dcterms:modified xsi:type="dcterms:W3CDTF">2025-09-11T23:52:35Z</dcterms:modified>
</cp:coreProperties>
</file>