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Z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1372FFB-5BC3-40C9-8E61-DED96B29AD48}" type="datetimeFigureOut">
              <a:rPr lang="en-ZA" smtClean="0"/>
              <a:t>2025-09-11</a:t>
            </a:fld>
            <a:endParaRPr lang="en-Z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Z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1CCB407-CA15-4B72-A0D4-B3D79B7CDA59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4244458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9/11/2025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9/11/2025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9/11/2025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9/11/2025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9/11/2025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9/11/2025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9/11/2025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9/11/2025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9/11/2025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5" r:id="rId2"/>
    <p:sldLayoutId id="2147483651" r:id="rId3"/>
    <p:sldLayoutId id="2147483666" r:id="rId4"/>
    <p:sldLayoutId id="2147483653" r:id="rId5"/>
    <p:sldLayoutId id="2147483654" r:id="rId6"/>
    <p:sldLayoutId id="2147483655" r:id="rId7"/>
    <p:sldLayoutId id="2147483667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BD111C-7B61-4DF0-95C5-E41BB6DC786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ZA" sz="3200" dirty="0"/>
              <a:t>Access to child mental health care services in Phuthaditjhaba: A case study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8A86D49-61EB-4327-AC1B-86AC3CCCCD6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ctr"/>
            <a:endParaRPr lang="en-ZA" dirty="0"/>
          </a:p>
          <a:p>
            <a:pPr algn="ctr"/>
            <a:r>
              <a:rPr lang="en-ZA" dirty="0" err="1"/>
              <a:t>Thobeka</a:t>
            </a:r>
            <a:r>
              <a:rPr lang="en-ZA" dirty="0"/>
              <a:t> </a:t>
            </a:r>
            <a:r>
              <a:rPr lang="en-ZA" dirty="0" err="1"/>
              <a:t>Msutu</a:t>
            </a:r>
            <a:endParaRPr lang="en-ZA" dirty="0"/>
          </a:p>
        </p:txBody>
      </p:sp>
      <p:pic>
        <p:nvPicPr>
          <p:cNvPr id="7" name="Picture 6" descr="Dep-social dev colour">
            <a:extLst>
              <a:ext uri="{FF2B5EF4-FFF2-40B4-BE49-F238E27FC236}">
                <a16:creationId xmlns:a16="http://schemas.microsoft.com/office/drawing/2014/main" id="{22D76902-9B8D-463F-87BB-0E464E3F7C29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20278" y="433124"/>
            <a:ext cx="4638261" cy="127714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2527385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7DD8C7-07E4-42E9-A0F5-9334F8A95E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/>
              <a:t>INTRODUCTION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59DB78-03E3-4F45-BAED-3804F07294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This presentation is based on the achievement of the sustainable development goal number 3, with a targeted focus on mental health care services for children aged 5- 17 years, in the area of Phuthaditjhaba in the free state province. </a:t>
            </a:r>
            <a:endParaRPr lang="en-ZA" dirty="0"/>
          </a:p>
          <a:p>
            <a:pPr marL="0" indent="0">
              <a:buNone/>
            </a:pPr>
            <a:r>
              <a:rPr lang="en-GB" dirty="0"/>
              <a:t> </a:t>
            </a:r>
            <a:endParaRPr lang="en-ZA" dirty="0"/>
          </a:p>
          <a:p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30966300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7EB871-F1E8-43D1-A429-937FF9FB0D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/>
              <a:t>BACKGROUND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863D0C-598A-4D46-8268-CADF41DCE3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Phuthaditjhaba or </a:t>
            </a:r>
            <a:r>
              <a:rPr lang="en-GB" dirty="0" err="1"/>
              <a:t>Qwaqwa</a:t>
            </a:r>
            <a:r>
              <a:rPr lang="en-GB" dirty="0"/>
              <a:t>, is a former homeland that was designated by the apartheid government for settlement of Basotho people. In the 1970s and 1980s </a:t>
            </a:r>
            <a:r>
              <a:rPr lang="en-GB" dirty="0" err="1"/>
              <a:t>Qwaqwa</a:t>
            </a:r>
            <a:r>
              <a:rPr lang="en-GB" dirty="0"/>
              <a:t> became the centre of large scale and often unplanned resettlements, where thousands of other Sotho speaking people from all over the country were placed, often without basic services.</a:t>
            </a:r>
            <a:endParaRPr lang="en-ZA" dirty="0"/>
          </a:p>
          <a:p>
            <a:r>
              <a:rPr lang="en-GB" dirty="0"/>
              <a:t>Currently </a:t>
            </a:r>
            <a:r>
              <a:rPr lang="en-GB" dirty="0" err="1"/>
              <a:t>phuthaditjhaba</a:t>
            </a:r>
            <a:r>
              <a:rPr lang="en-GB" dirty="0"/>
              <a:t> is a rural- urban settlement where residents in most parts continue to live completely rural lives. </a:t>
            </a:r>
            <a:endParaRPr lang="en-ZA" dirty="0"/>
          </a:p>
          <a:p>
            <a:r>
              <a:rPr lang="en-GB" dirty="0"/>
              <a:t>Although there has been some urban reform in </a:t>
            </a:r>
            <a:r>
              <a:rPr lang="en-GB" dirty="0" err="1"/>
              <a:t>Qwaqwa</a:t>
            </a:r>
            <a:r>
              <a:rPr lang="en-GB" dirty="0"/>
              <a:t>, it can be noted that it remains a challenging thought that children can experience mental health challenges that require formal psychiatric interventions.</a:t>
            </a:r>
            <a:endParaRPr lang="en-ZA" dirty="0"/>
          </a:p>
          <a:p>
            <a:pPr marL="0" indent="0">
              <a:buNone/>
            </a:pPr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14802039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4B4811-3AD6-45D1-BDB2-13503E5429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/>
              <a:t>CASE STUDY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6738E9-E81E-4476-8C0C-B0B1ED42E3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ZA" dirty="0"/>
          </a:p>
          <a:p>
            <a:endParaRPr lang="en-ZA" dirty="0"/>
          </a:p>
          <a:p>
            <a:r>
              <a:rPr lang="en-ZA" dirty="0"/>
              <a:t>The story of L</a:t>
            </a:r>
          </a:p>
          <a:p>
            <a:r>
              <a:rPr lang="en-ZA" dirty="0"/>
              <a:t>Entry into the Child Protection System</a:t>
            </a:r>
          </a:p>
          <a:p>
            <a:r>
              <a:rPr lang="en-ZA" dirty="0"/>
              <a:t>Symptomatic behaviour</a:t>
            </a:r>
          </a:p>
          <a:p>
            <a:r>
              <a:rPr lang="en-ZA" dirty="0"/>
              <a:t>Where we are now</a:t>
            </a:r>
          </a:p>
        </p:txBody>
      </p:sp>
    </p:spTree>
    <p:extLst>
      <p:ext uri="{BB962C8B-B14F-4D97-AF65-F5344CB8AC3E}">
        <p14:creationId xmlns:p14="http://schemas.microsoft.com/office/powerpoint/2010/main" val="1833255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F20F79-FCDD-4194-A48E-EC877FA9BF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/>
              <a:t>LESSONS LEARNED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A14D74-79B2-4AB8-89E9-B646957DD9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/>
            <a:r>
              <a:rPr lang="en-GB" dirty="0"/>
              <a:t>In previous cases where it was apparent that a child required psychiatric interventions, I made the long trip to Bloemfontein to the child unit of the FSPC for assessment and treatment. This was more successful than waiting for outreach.</a:t>
            </a:r>
            <a:endParaRPr lang="en-ZA" dirty="0"/>
          </a:p>
          <a:p>
            <a:pPr lvl="0"/>
            <a:r>
              <a:rPr lang="en-GB" dirty="0"/>
              <a:t>According to the psychiatric nurse who conducted the initial assessment of the child, the free state as a province has not trained more than 10 psychiatric nurses in the past five to six years.</a:t>
            </a:r>
            <a:endParaRPr lang="en-ZA" dirty="0"/>
          </a:p>
          <a:p>
            <a:pPr lvl="0"/>
            <a:r>
              <a:rPr lang="en-GB" dirty="0"/>
              <a:t>As I have had an influx of children in the child protection system who require psychiatric interventions, I have become aware that there are children who are not in the system who are also in desperate need of those services</a:t>
            </a:r>
            <a:endParaRPr lang="en-ZA" dirty="0"/>
          </a:p>
          <a:p>
            <a:pPr lvl="0"/>
            <a:r>
              <a:rPr lang="en-GB" dirty="0"/>
              <a:t>What we do not deal with in childhood, will show up in adulthood as vicarious trauma.</a:t>
            </a:r>
            <a:endParaRPr lang="en-ZA" dirty="0"/>
          </a:p>
          <a:p>
            <a:pPr marL="0" indent="0">
              <a:buNone/>
            </a:pPr>
            <a:r>
              <a:rPr lang="en-GB" dirty="0"/>
              <a:t> </a:t>
            </a:r>
            <a:endParaRPr lang="en-ZA" dirty="0"/>
          </a:p>
          <a:p>
            <a:pPr marL="0" indent="0">
              <a:buNone/>
            </a:pPr>
            <a:endParaRPr lang="en-ZA" dirty="0"/>
          </a:p>
          <a:p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5507535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B34917-9849-40A1-A99D-6EC1B63434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/>
              <a:t>RECOMMENDATIONS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C5A69A-EA8C-4267-A465-7E6754678E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ZA" dirty="0"/>
          </a:p>
          <a:p>
            <a:endParaRPr lang="en-ZA" dirty="0"/>
          </a:p>
          <a:p>
            <a:r>
              <a:rPr lang="en-ZA" dirty="0"/>
              <a:t>Mandating psychological assessment</a:t>
            </a:r>
          </a:p>
          <a:p>
            <a:r>
              <a:rPr lang="en-GB" dirty="0"/>
              <a:t>Promotion of inter sectoral collaboration </a:t>
            </a:r>
          </a:p>
          <a:p>
            <a:r>
              <a:rPr lang="en-GB" dirty="0"/>
              <a:t>Decentralisation of child mental health care services </a:t>
            </a:r>
          </a:p>
          <a:p>
            <a:r>
              <a:rPr lang="en-GB" dirty="0"/>
              <a:t>School system</a:t>
            </a:r>
          </a:p>
          <a:p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22460288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CBF754C7-BD05-4470-AC33-DACA68AE3B3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47114405"/>
              </p:ext>
            </p:extLst>
          </p:nvPr>
        </p:nvGraphicFramePr>
        <p:xfrm>
          <a:off x="2491408" y="2544416"/>
          <a:ext cx="4492488" cy="1603513"/>
        </p:xfrm>
        <a:graphic>
          <a:graphicData uri="http://schemas.openxmlformats.org/drawingml/2006/table">
            <a:tbl>
              <a:tblPr/>
              <a:tblGrid>
                <a:gridCol w="4492488">
                  <a:extLst>
                    <a:ext uri="{9D8B030D-6E8A-4147-A177-3AD203B41FA5}">
                      <a16:colId xmlns:a16="http://schemas.microsoft.com/office/drawing/2014/main" val="4091640817"/>
                    </a:ext>
                  </a:extLst>
                </a:gridCol>
              </a:tblGrid>
              <a:tr h="1603513">
                <a:tc>
                  <a:txBody>
                    <a:bodyPr/>
                    <a:lstStyle/>
                    <a:p>
                      <a:pPr algn="ctr"/>
                      <a:endParaRPr lang="en-ZA" dirty="0"/>
                    </a:p>
                    <a:p>
                      <a:pPr algn="ctr"/>
                      <a:endParaRPr lang="en-ZA" dirty="0"/>
                    </a:p>
                    <a:p>
                      <a:pPr algn="ctr"/>
                      <a:r>
                        <a:rPr lang="en-ZA" sz="3200" b="1" dirty="0"/>
                        <a:t>THANK YOU</a:t>
                      </a:r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4226153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29024782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66</TotalTime>
  <Words>348</Words>
  <Application>Microsoft Office PowerPoint</Application>
  <PresentationFormat>Widescreen</PresentationFormat>
  <Paragraphs>35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Trebuchet MS</vt:lpstr>
      <vt:lpstr>Wingdings 3</vt:lpstr>
      <vt:lpstr>Facet</vt:lpstr>
      <vt:lpstr>Access to child mental health care services in Phuthaditjhaba: A case study</vt:lpstr>
      <vt:lpstr>INTRODUCTION</vt:lpstr>
      <vt:lpstr>BACKGROUND</vt:lpstr>
      <vt:lpstr>CASE STUDY</vt:lpstr>
      <vt:lpstr>LESSONS LEARNED</vt:lpstr>
      <vt:lpstr>RECOMMENDATIONS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Access to child mental health care services in Phuthaditjhaba: A case study</dc:title>
  <dc:creator>Leaba Leaba</dc:creator>
  <cp:lastModifiedBy>Leaba Leaba</cp:lastModifiedBy>
  <cp:revision>4</cp:revision>
  <dcterms:created xsi:type="dcterms:W3CDTF">2025-09-11T21:31:40Z</dcterms:created>
  <dcterms:modified xsi:type="dcterms:W3CDTF">2025-09-11T22:38:00Z</dcterms:modified>
</cp:coreProperties>
</file>