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6F2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BBC08-E79F-7040-8CD7-D268FC775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5FC8C9-99D9-903D-CE6E-DBBD5E993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BD387-1BA8-9074-AF7A-AFC937A7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87864-6017-99C9-D994-0EEEA1A2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11324-82A9-53C8-45EF-CED24C3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85DE-9AB3-3792-2A2B-F0FEA9509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564B1-18FF-BB19-9B40-76A62803E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B277-24A9-6259-3B9C-873CC0628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B150F-B42C-7F72-163C-1024DFAFE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D1D55-221F-11DD-E535-9ABCD47A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19572-B251-3B55-BDFF-5A4C4BCD20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4B3B1C-3D52-773B-2BC9-7CAF85219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67C81-BBC4-12F2-4C69-371781F3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1973A-A739-5D01-18CD-77EA80860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65F69-913C-121A-5966-DFE44F83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CB43-D14B-4843-9B76-A82E1BB7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DC29-78C2-0A1D-3ED7-91EB9F80C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B6E4-F0A6-ACAC-C0BD-84B01C1DC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76E1-1CF8-19E0-A1BC-093BEED3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83F3D-FDA2-88DE-1521-369D6629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96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B91E-719A-7A87-755C-9BD5D844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E143A-A9ED-6267-246E-D57FC0AC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99E1C-822B-45B4-8D55-D910A0529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7498-D67B-3C6A-6C2F-7A3B3CAC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B7EBA-B7CE-1FE5-714E-E0AC9F7E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79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C845B-00D3-86C3-A83D-DD0E4A8F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6BEC6-C4E4-B2BE-1B8E-4F5BC81C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A034F-85C0-F2F7-B6C3-81787945E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4C82D-CFF1-FEEC-88E1-D829B7709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DB3A4-CA03-1344-6ECC-76A48C66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3E8E-01FE-EFB4-3EBC-E6D9648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24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736D0-FF12-66A5-8D1E-3F851118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1D6AB-B92D-33A9-EB86-D23A4267E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C2AB5F-819F-836E-2107-961FA06CF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488996-99C7-BA1D-3722-CE3AFDB03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68B816-6A4D-B432-3763-465301B647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959120-386C-E7C6-2422-29C07064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0B9E5-F780-748E-A4B4-C6426D85A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129619-C47A-6E28-690D-573DFD1B4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75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E60B4-53A7-8A5E-81B4-F1FB79D10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1918C-E9B7-EBFA-BEC0-CAFFF9B2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7FE0-E94F-8718-4641-50EB2771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A0CD1-0E05-CBD8-D7F8-84D5BFDA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71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738A3-534C-E327-546D-296D3E06F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C59B8-2111-125D-9E4B-71DDAF8E6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5AC02-681C-AAB4-A3DC-00ABE8FA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0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66650-2894-1352-8A55-0C123546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5DE14-2C37-6EEC-01D2-51CA23855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77555-CD7D-7D54-9586-E2B279723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F9366-C4F7-0F80-96C9-C337F79EA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A2F07B-3ECB-0BDC-370C-A25485DB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0014D-B500-2A8D-025F-E8A5D17D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5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A881-6D96-61B9-96AD-70118D3F1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948AD0-AF13-3E5A-EABA-F8F1F4ACC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6730E-9437-89A7-58A8-1AAF9F5C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A682F-63F3-A2CD-78A0-01856CEC9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FCEFE-9AED-C52A-51E1-90A2CE3A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B7724-378C-1763-684D-B1174953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12127D-5057-8E18-F077-6C4F9102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A6024-E2D4-7197-43DB-056A0DACB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391EA-DE72-D3B7-7B8E-3449D1BD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8966A4-F9E1-4082-9BF6-427132D10FA3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8A575-6B96-8A47-35F3-66CAA1053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DED54-49D8-6C4D-4EBA-D237BC79F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0CF79A-2F49-45EB-A148-F0BEDE4BE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3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A81EEB-51E4-FC82-9904-0855CAE38817}"/>
              </a:ext>
            </a:extLst>
          </p:cNvPr>
          <p:cNvSpPr txBox="1"/>
          <p:nvPr/>
        </p:nvSpPr>
        <p:spPr>
          <a:xfrm>
            <a:off x="5614416" y="310896"/>
            <a:ext cx="6318504" cy="3254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ZA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Transdisciplinary collaboration in social work education: Advancing a responsive curriculum for elder abuse trauma intervention in South Africa</a:t>
            </a:r>
            <a:endParaRPr lang="en-ZA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D34E2D-826F-B961-ABC5-B858D2941AE2}"/>
              </a:ext>
            </a:extLst>
          </p:cNvPr>
          <p:cNvSpPr txBox="1"/>
          <p:nvPr/>
        </p:nvSpPr>
        <p:spPr>
          <a:xfrm>
            <a:off x="5614416" y="3565313"/>
            <a:ext cx="6094476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 Gcotyiswa Mtiya-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Thimla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(at time of study, PhD student, North-West University, Faculty of Health Sciences, Compres, working as Policy Developer, Dept. Social Development, Bloemfontein</a:t>
            </a:r>
            <a:br>
              <a:rPr lang="en-ZA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Prof Mariette van der Merwe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Faculty of Health Sciences, Centre for Child, Youth and Family Studies, Compres, North-West University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br>
              <a:rPr lang="en-US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67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3ACED-9A00-D387-68A3-C045117C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71" y="335577"/>
            <a:ext cx="9942716" cy="155448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Advancing a responsive curriculum for elder abuse trauma intervention</a:t>
            </a:r>
            <a:br>
              <a:rPr lang="en-ZA" sz="3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7E038-97EC-7C59-5D8A-BB8B5073C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302619"/>
            <a:ext cx="10907487" cy="458542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Abused older persons need empathetic listening and direct social work intervention support. This study confirms that effective practice involves: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Engaging directly with them.</a:t>
            </a:r>
          </a:p>
          <a:p>
            <a:pPr>
              <a:lnSpc>
                <a:spcPct val="150000"/>
              </a:lnSpc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Listening to their trauma narratives.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Collaborating with them rather than just in connection with them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619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6CF2A2B-0745-440C-9224-C5C6A0A4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2D151-F8BB-65D9-18A6-0846883D1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7" y="728906"/>
            <a:ext cx="10176836" cy="20570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approach prioritises elder abuse voices, experiences</a:t>
            </a: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needs. Generally accepted components of trauma intervention in a triphasic model are based on the seminal work of Herman (1997) namely:</a:t>
            </a:r>
            <a:b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46E1E-DB6E-9F55-113B-BA233A553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817" y="2414017"/>
            <a:ext cx="10176836" cy="3715072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ZA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Establishing safety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Creating a secure therapeutic relationship, stabilising the individual and ensuring their physical and emotional well-being.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en-ZA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Remembrance and mourning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Processing trauma through narrative retelling, acknowledging pain and grieving losses.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n-ZA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Reconnection and Integration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Rebuilding connections with oneself, others and the community and integrating the trauma experience into one’s life narrative.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model provides a structured framework for trauma recovery.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2357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481F05-F079-B445-E994-6DB0ED2DF2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044049"/>
              </p:ext>
            </p:extLst>
          </p:nvPr>
        </p:nvGraphicFramePr>
        <p:xfrm>
          <a:off x="539495" y="356616"/>
          <a:ext cx="10853591" cy="6218675"/>
        </p:xfrm>
        <a:graphic>
          <a:graphicData uri="http://schemas.openxmlformats.org/drawingml/2006/table">
            <a:tbl>
              <a:tblPr firstRow="1" firstCol="1" bandRow="1"/>
              <a:tblGrid>
                <a:gridCol w="1738077">
                  <a:extLst>
                    <a:ext uri="{9D8B030D-6E8A-4147-A177-3AD203B41FA5}">
                      <a16:colId xmlns:a16="http://schemas.microsoft.com/office/drawing/2014/main" val="1925301151"/>
                    </a:ext>
                  </a:extLst>
                </a:gridCol>
                <a:gridCol w="5342048">
                  <a:extLst>
                    <a:ext uri="{9D8B030D-6E8A-4147-A177-3AD203B41FA5}">
                      <a16:colId xmlns:a16="http://schemas.microsoft.com/office/drawing/2014/main" val="2560755284"/>
                    </a:ext>
                  </a:extLst>
                </a:gridCol>
                <a:gridCol w="3773466">
                  <a:extLst>
                    <a:ext uri="{9D8B030D-6E8A-4147-A177-3AD203B41FA5}">
                      <a16:colId xmlns:a16="http://schemas.microsoft.com/office/drawing/2014/main" val="2871473386"/>
                    </a:ext>
                  </a:extLst>
                </a:gridCol>
              </a:tblGrid>
              <a:tr h="542082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99" marR="45999" marT="63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Tasks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99" marR="45999" marT="63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Possible techniques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99" marR="45999" marT="63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326488"/>
                  </a:ext>
                </a:extLst>
              </a:tr>
              <a:tr h="5602686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Beginning phase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Explore, assess, and plan (including contracting)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99" marR="45999" marT="63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  <a:buClrTx/>
                        <a:buSzPts val="1100"/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 initial purpose and goals (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Compton &amp; Schoeneberg, 2021; Cournoyer, 2017)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assess mental and physical capacity (frail, semi- or independent)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Initiate rapport and establish a relationship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(Booth &amp; </a:t>
                      </a:r>
                      <a:r>
                        <a:rPr lang="en-US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Adlem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2016; Van Breda &amp; Nyoni, 2023)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Clarify roles and responsibility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(Kimberley &amp; Parsons, 2017)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Contract regarding discussion of trauma (at the pace of client; if the client is not ready to discuss the trauma, the conversation will focus on coping, psycho-education, anxiety management, engaging social support). Discuss the number of sessions to be attended, time, and venue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(Cournoyer, 2017)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indent="0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  <a:buFontTx/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Recognize, maintain and respect boundaries 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urran et al., 2019)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99" marR="45999" marT="63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(Techniques not linked to specific tasks)</a:t>
                      </a:r>
                      <a:endParaRPr lang="en-US" sz="1600" b="0" i="0" u="none" strike="noStrike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SUDS scale (Subjective Units of Distress)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(Compton &amp; Schoeneberg, 2021)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Getting a traumatic reference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Psycho-education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Grounding and anxiety management 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4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Metaphors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999" marR="45999" marT="638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121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80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044C64-02AB-5598-8080-C24B90093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0661"/>
              </p:ext>
            </p:extLst>
          </p:nvPr>
        </p:nvGraphicFramePr>
        <p:xfrm>
          <a:off x="930742" y="643466"/>
          <a:ext cx="10330517" cy="5704055"/>
        </p:xfrm>
        <a:graphic>
          <a:graphicData uri="http://schemas.openxmlformats.org/drawingml/2006/table">
            <a:tbl>
              <a:tblPr firstRow="1" firstCol="1" bandRow="1"/>
              <a:tblGrid>
                <a:gridCol w="1464986">
                  <a:extLst>
                    <a:ext uri="{9D8B030D-6E8A-4147-A177-3AD203B41FA5}">
                      <a16:colId xmlns:a16="http://schemas.microsoft.com/office/drawing/2014/main" val="3981045268"/>
                    </a:ext>
                  </a:extLst>
                </a:gridCol>
                <a:gridCol w="5266944">
                  <a:extLst>
                    <a:ext uri="{9D8B030D-6E8A-4147-A177-3AD203B41FA5}">
                      <a16:colId xmlns:a16="http://schemas.microsoft.com/office/drawing/2014/main" val="769521982"/>
                    </a:ext>
                  </a:extLst>
                </a:gridCol>
                <a:gridCol w="3598587">
                  <a:extLst>
                    <a:ext uri="{9D8B030D-6E8A-4147-A177-3AD203B41FA5}">
                      <a16:colId xmlns:a16="http://schemas.microsoft.com/office/drawing/2014/main" val="1487336615"/>
                    </a:ext>
                  </a:extLst>
                </a:gridCol>
              </a:tblGrid>
              <a:tr h="5571067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Change-oriented phase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1040" marR="31040" marT="42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ClrTx/>
                        <a:buSzPts val="1100"/>
                        <a:buFont typeface="Symbol" panose="05050102010706020507" pitchFamily="18" charset="2"/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Supportive counseling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Affect modulation and emotional processing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(Briere &amp; Scott, 2015)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Trauma processing – discussing the elements of the traumatic event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(Van Rooyen, 2016)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Creating a trauma narrative according to the needs and pace of the client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(Herman, 1997)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Nonverbal expression of feelings through creative means, i.e. beading, drawing, scribbling, clay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b="0" i="0" u="none" strike="noStrike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Avdibegovic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al., 2017)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Coping skills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347472" marR="0" indent="-347472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18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Identifying and mobilizing social support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(Herman, 1997; Hepworth et al., 2017)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040" marR="31040" marT="42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Continuation of stress and anxiety management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(Van Rooyen, 2016)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Two World’s Model </a:t>
                      </a:r>
                      <a:r>
                        <a:rPr lang="en-US" sz="12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Giarratano, 2004)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Resource loss and gain spirals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Tree of Life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Think-feel-do awareness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Expanding social support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040" marR="31040" marT="429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007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580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3504B1A-5158-5E52-5E4F-8CAA44389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126972"/>
              </p:ext>
            </p:extLst>
          </p:nvPr>
        </p:nvGraphicFramePr>
        <p:xfrm>
          <a:off x="768497" y="643466"/>
          <a:ext cx="10655008" cy="5571067"/>
        </p:xfrm>
        <a:graphic>
          <a:graphicData uri="http://schemas.openxmlformats.org/drawingml/2006/table">
            <a:tbl>
              <a:tblPr firstRow="1" firstCol="1" bandRow="1"/>
              <a:tblGrid>
                <a:gridCol w="1239183">
                  <a:extLst>
                    <a:ext uri="{9D8B030D-6E8A-4147-A177-3AD203B41FA5}">
                      <a16:colId xmlns:a16="http://schemas.microsoft.com/office/drawing/2014/main" val="4189099106"/>
                    </a:ext>
                  </a:extLst>
                </a:gridCol>
                <a:gridCol w="5390706">
                  <a:extLst>
                    <a:ext uri="{9D8B030D-6E8A-4147-A177-3AD203B41FA5}">
                      <a16:colId xmlns:a16="http://schemas.microsoft.com/office/drawing/2014/main" val="3908544422"/>
                    </a:ext>
                  </a:extLst>
                </a:gridCol>
                <a:gridCol w="4025119">
                  <a:extLst>
                    <a:ext uri="{9D8B030D-6E8A-4147-A177-3AD203B41FA5}">
                      <a16:colId xmlns:a16="http://schemas.microsoft.com/office/drawing/2014/main" val="2618605564"/>
                    </a:ext>
                  </a:extLst>
                </a:gridCol>
              </a:tblGrid>
              <a:tr h="5571067"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phase</a:t>
                      </a:r>
                      <a:endParaRPr lang="en-US" sz="2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598" marR="133598" marT="18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ClrTx/>
                        <a:buSzPts val="1100"/>
                        <a:buFontTx/>
                        <a:buNone/>
                      </a:pPr>
                      <a:r>
                        <a:rPr lang="en-US" sz="27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Continue mobilizing and developing social support </a:t>
                      </a:r>
                      <a:r>
                        <a:rPr lang="en-U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(Herman, 1997) 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7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Discuss coping and change-maintenance plans </a:t>
                      </a:r>
                      <a:r>
                        <a:rPr lang="en-US" sz="12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(Hepworth et al., 2017)</a:t>
                      </a:r>
                      <a:endParaRPr lang="en-US" sz="12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t">
                        <a:lnSpc>
                          <a:spcPct val="15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7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Discuss follow-up intervention</a:t>
                      </a:r>
                      <a:endParaRPr lang="en-US" sz="27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fontAlgn="t">
                        <a:lnSpc>
                          <a:spcPct val="200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en-US" sz="27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Refer if needed</a:t>
                      </a:r>
                      <a:endParaRPr lang="en-US" sz="27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598" marR="133598" marT="18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Ecomaps and social networking</a:t>
                      </a:r>
                      <a:endParaRPr lang="en-US" sz="2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r>
                        <a:rPr lang="en-US" sz="28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Follow-up strategy</a:t>
                      </a:r>
                    </a:p>
                    <a:p>
                      <a:pPr marL="0" marR="0" algn="just" fontAlgn="t">
                        <a:lnSpc>
                          <a:spcPct val="200000"/>
                        </a:lnSpc>
                        <a:spcAft>
                          <a:spcPts val="600"/>
                        </a:spcAft>
                        <a:buNone/>
                        <a:tabLst>
                          <a:tab pos="2198370" algn="l"/>
                          <a:tab pos="4724400" algn="l"/>
                        </a:tabLst>
                      </a:pPr>
                      <a:endParaRPr lang="en-US" sz="28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3598" marR="133598" marT="185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5723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032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3111F-E172-5587-DC31-84EC1FE4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Recommendations for social work education/Conclusion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3B5B91-1C51-EE8F-7EE1-122540F03E17}"/>
              </a:ext>
            </a:extLst>
          </p:cNvPr>
          <p:cNvSpPr txBox="1"/>
          <p:nvPr/>
        </p:nvSpPr>
        <p:spPr>
          <a:xfrm>
            <a:off x="1045028" y="3017522"/>
            <a:ext cx="9941319" cy="3124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Social work education should prepare students to work in resource-poor communities particularly with older persons.  Students should have a good understanding of macro issues which can affect older persons on the micro level. In the opinion of the researcher some inclusions and adaptations can be made as follows:</a:t>
            </a:r>
          </a:p>
          <a:p>
            <a:pPr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900">
              <a:effectLst/>
            </a:endParaRPr>
          </a:p>
          <a:p>
            <a:pPr marL="0"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1. Curricula can incorporate content on: </a:t>
            </a:r>
          </a:p>
          <a:p>
            <a:pPr marL="742950" marR="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Conservation of Resources (COR) theory </a:t>
            </a:r>
          </a:p>
          <a:p>
            <a:pPr marL="742950" marR="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Policies and Legislations</a:t>
            </a:r>
          </a:p>
          <a:p>
            <a:pPr marL="742950" marR="0"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Relevant White Papers and Protocols </a:t>
            </a:r>
          </a:p>
          <a:p>
            <a:pPr marR="0"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900">
                <a:effectLst/>
              </a:rPr>
              <a:t> 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375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8DD21D3-9A5A-B122-7C6D-5B473A9B19C0}"/>
              </a:ext>
            </a:extLst>
          </p:cNvPr>
          <p:cNvSpPr txBox="1"/>
          <p:nvPr/>
        </p:nvSpPr>
        <p:spPr>
          <a:xfrm>
            <a:off x="752475" y="1362075"/>
            <a:ext cx="10144126" cy="4115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Practical preparation of student’s should focus on real-world challenges especially in resource-poor communities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3.Specialized training should offer short courses and postgraduate training.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implementation of these recommendations in social work education can better equip students to address the complex needs of older persons in resource-poor communities.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72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1E416-87AD-24D6-8EAA-67D01701E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80BD-2805-3312-CE5C-B394C667F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6" y="2516214"/>
            <a:ext cx="10816040" cy="377780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</a:rPr>
              <a:t>Elder abuse is a pervasive global issue, yet it is under-recognized and under-reported. 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</a:rPr>
              <a:t>This underscores the urgent need for enhanced training and resources within social work education.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</a:rPr>
              <a:t>Global ageing trends project that by 2050, the number of people aged 60+could reach 2.1 billion worldwide raising 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</a:rPr>
              <a:t>concerns about risk of elder abuse (WHO, 2024). </a:t>
            </a:r>
            <a:r>
              <a:rPr lang="en-ZA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ZA" sz="2000" dirty="0">
                <a:latin typeface="Arial" panose="020B0604020202020204" pitchFamily="34" charset="0"/>
                <a:ea typeface="Calibri" panose="020F0502020204030204" pitchFamily="34" charset="0"/>
              </a:rPr>
              <a:t>The presentation outlines a targeted social work trauma intervention to inform and enrich gerontology curricula.</a:t>
            </a:r>
          </a:p>
          <a:p>
            <a:endParaRPr lang="en-US" sz="2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593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155C2-366C-0935-2E39-1DC92A717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912" y="742275"/>
            <a:ext cx="9500447" cy="114778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ZA" sz="4900" b="1" dirty="0">
                <a:latin typeface="Arial" panose="020B0604020202020204" pitchFamily="34" charset="0"/>
                <a:ea typeface="Calibri" panose="020F0502020204030204" pitchFamily="34" charset="0"/>
              </a:rPr>
              <a:t>Prevalence</a:t>
            </a:r>
            <a:br>
              <a:rPr lang="en-ZA" sz="4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D870-3766-5570-51A0-4012FDBEC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912" y="1641581"/>
            <a:ext cx="10078435" cy="48437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 (2024)  one in six adults from 60 years and older experience some form of abuse</a:t>
            </a:r>
            <a:endParaRPr lang="en-ZA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ZA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Challenge</a:t>
            </a:r>
          </a:p>
          <a:p>
            <a:endParaRPr lang="en-Z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reporting</a:t>
            </a:r>
          </a:p>
          <a:p>
            <a:endParaRPr lang="en-Z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Misclassification e.g. general assault,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homicides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family matter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Kotzé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2018, Shankardass, 2020:6)</a:t>
            </a:r>
            <a:endParaRPr lang="en-ZA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sz="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Victims of elder abuse may struggle to articulate</a:t>
            </a:r>
          </a:p>
          <a:p>
            <a:endParaRPr lang="en-ZA" sz="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1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947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9EDB29-A29F-C077-CC0B-C5E6D008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6AC77-A908-BCE1-55D9-E40B5E1E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560322"/>
            <a:ext cx="10862807" cy="3924991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Cognitive, emotional, spiritual, religious, physical, sensory, and relational aspects (Berger, 2015). </a:t>
            </a:r>
            <a:endParaRPr lang="en-ZA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Vital to offer therapeutic spaces where abused older persons can be heard and share their trauma narratives at their own pace.</a:t>
            </a:r>
          </a:p>
          <a:p>
            <a:pPr>
              <a:lnSpc>
                <a:spcPct val="200000"/>
              </a:lnSpc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There is an urgent need for enhanced awareness and interventions. 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00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967A1-9C89-96F9-4163-00CAA6A8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 statement and rationale</a:t>
            </a:r>
            <a:br>
              <a:rPr lang="en-ZA" sz="4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ZA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C9F58-8532-7ABA-B70E-C303E564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364378"/>
            <a:ext cx="10901005" cy="412093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Partially motivated by the researcher’s experience and observations.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curricula for the B.A. Social Work undergraduate degree often lack adequate training in elder abuse.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Leaves social workers underprepared to effectively support this vulnerable group.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69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587D0C-DD6B-B310-14C7-A85F4753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15606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ZA" sz="49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methodology</a:t>
            </a:r>
            <a:br>
              <a:rPr lang="en-ZA" sz="4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C0C3-733D-AC27-D7AD-BF067D14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246" y="2310441"/>
            <a:ext cx="11060778" cy="4174863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ZA" sz="1900" dirty="0">
                <a:latin typeface="Arial" panose="020B0604020202020204" pitchFamily="34" charset="0"/>
                <a:ea typeface="Calibri" panose="020F0502020204030204" pitchFamily="34" charset="0"/>
              </a:rPr>
              <a:t>Aimed to develop a social work trauma intervention using intervention research with a qualitative descriptive design (</a:t>
            </a:r>
            <a:r>
              <a:rPr lang="en-ZA" sz="1900" dirty="0" err="1">
                <a:latin typeface="Arial" panose="020B0604020202020204" pitchFamily="34" charset="0"/>
                <a:ea typeface="Calibri" panose="020F0502020204030204" pitchFamily="34" charset="0"/>
              </a:rPr>
              <a:t>Colorafi</a:t>
            </a:r>
            <a:r>
              <a:rPr lang="en-ZA" sz="1900" dirty="0">
                <a:latin typeface="Arial" panose="020B0604020202020204" pitchFamily="34" charset="0"/>
                <a:ea typeface="Calibri" panose="020F0502020204030204" pitchFamily="34" charset="0"/>
              </a:rPr>
              <a:t> &amp; Evans, 2016). Three participant groups were included to explore elder abuse in under-resourced communities and to identify possible elements for social work intervention aimed at elder abuse. The participant groups were: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ZA" sz="1900" dirty="0">
                <a:latin typeface="Arial" panose="020B0604020202020204" pitchFamily="34" charset="0"/>
                <a:ea typeface="Calibri" panose="020F0502020204030204" pitchFamily="34" charset="0"/>
              </a:rPr>
              <a:t>Community members participated in an intergenerational group reflecting techniques (IGRT).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ZA" sz="1900" dirty="0">
                <a:latin typeface="Arial" panose="020B0604020202020204" pitchFamily="34" charset="0"/>
                <a:ea typeface="Calibri" panose="020F0502020204030204" pitchFamily="34" charset="0"/>
              </a:rPr>
              <a:t> Focus groups were held with social workers.</a:t>
            </a:r>
          </a:p>
          <a:p>
            <a:pPr marL="285750" indent="-28575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ZA" sz="1900" dirty="0">
                <a:latin typeface="Arial" panose="020B0604020202020204" pitchFamily="34" charset="0"/>
                <a:ea typeface="Calibri" panose="020F0502020204030204" pitchFamily="34" charset="0"/>
              </a:rPr>
              <a:t> Victims of elder abuse were included in semi-structured interviews and participated in a social work intervention that was constantly evaluated with them. </a:t>
            </a:r>
            <a:endParaRPr lang="en-US" sz="19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25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E07EB0-F374-6E81-0016-9181A0BC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Ethical clearance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4CBC7-53AC-9860-D350-BD20F20DA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60322"/>
            <a:ext cx="10907486" cy="3385914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Z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Ethical clearance was obtained from North West University (NWU). 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Z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victims of elder abuse were identified as a vulnerable and high-risk group.</a:t>
            </a:r>
          </a:p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en-ZA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Both researchers are experienced social workers who adhere to the code of conduct of the South African Council for social service Professions (SACSSP).</a:t>
            </a:r>
            <a:endParaRPr lang="en-ZA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61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F90AE-70C6-5F75-3E05-11C784B67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ZA" sz="4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 and data collection</a:t>
            </a:r>
            <a:br>
              <a:rPr lang="en-ZA" sz="48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77482-3CEE-8810-DA12-3A6DA1578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8" y="2492700"/>
            <a:ext cx="10907487" cy="4173276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Non-probability sampling was used to select participants purposively.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total of 27 social workers each with at least two years of experience working with older persons.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They were employed by the Department of Social Development (DSD) or Age in Action (NGO) in the Eastern Cape (EC), Free State (FS) and Western Cape (WC) provinces South Africa.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Intergenerational Group techniques included 74 participants, 29 in the EC and 45 in FS.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group there were 45 older persons who participated, 14 adults in the middle-aged group and 15 youth participants. </a:t>
            </a:r>
          </a:p>
          <a:p>
            <a:endParaRPr lang="en-US" sz="17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765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66EBC-9972-C629-1CEB-1D4595AF6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en-ZA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analysis</a:t>
            </a:r>
            <a:br>
              <a:rPr lang="en-ZA" sz="4800" b="1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68985-53BC-B0AC-DE0F-8188C2BF5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6" y="2295144"/>
            <a:ext cx="10254822" cy="384703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Thematic analysis was used to find elements for intervention.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Braun and Clarke’s (2019) steps were followed in an iterative process including data from all participant groups.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ZA" b="1" i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6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WU colors">
      <a:dk1>
        <a:srgbClr val="6C3D91"/>
      </a:dk1>
      <a:lt1>
        <a:sysClr val="window" lastClr="FFFFFF"/>
      </a:lt1>
      <a:dk2>
        <a:srgbClr val="00889C"/>
      </a:dk2>
      <a:lt2>
        <a:srgbClr val="78848E"/>
      </a:lt2>
      <a:accent1>
        <a:srgbClr val="5F439A"/>
      </a:accent1>
      <a:accent2>
        <a:srgbClr val="036F77"/>
      </a:accent2>
      <a:accent3>
        <a:srgbClr val="78848E"/>
      </a:accent3>
      <a:accent4>
        <a:srgbClr val="C9CDD1"/>
      </a:accent4>
      <a:accent5>
        <a:srgbClr val="B8F5FF"/>
      </a:accent5>
      <a:accent6>
        <a:srgbClr val="525A60"/>
      </a:accent6>
      <a:hlink>
        <a:srgbClr val="00889C"/>
      </a:hlink>
      <a:folHlink>
        <a:srgbClr val="5F439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+NWU_PPT_07" id="{513CC988-A299-4A5D-9630-3F3A67E2EF10}" vid="{CD618A1F-5143-4359-AEDD-D125CCE6987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792943EBFAF46BAF68C89307A2CB8" ma:contentTypeVersion="4" ma:contentTypeDescription="Create a new document." ma:contentTypeScope="" ma:versionID="5ee5e69732fd458cb027bacbffb65ee9">
  <xsd:schema xmlns:xsd="http://www.w3.org/2001/XMLSchema" xmlns:xs="http://www.w3.org/2001/XMLSchema" xmlns:p="http://schemas.microsoft.com/office/2006/metadata/properties" xmlns:ns2="9f01d782-6d68-40f4-a413-83e9a70aa72b" targetNamespace="http://schemas.microsoft.com/office/2006/metadata/properties" ma:root="true" ma:fieldsID="25ad0b24cff3cf512b0fe94a29bce015" ns2:_="">
    <xsd:import namespace="9f01d782-6d68-40f4-a413-83e9a70aa7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1d782-6d68-40f4-a413-83e9a70aa7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6CC8571-2779-4A94-8FA0-D508BF0D7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1d782-6d68-40f4-a413-83e9a70aa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5CAEEA-F7E3-45D0-9CCE-32FC45BBD9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317FBF-DD55-42E4-9F37-102135432408}">
  <ds:schemaRefs>
    <ds:schemaRef ds:uri="http://schemas.microsoft.com/office/2006/metadata/properties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b14d86f1-83ba-4b13-a702-b5c0231b9337}" enabled="0" method="" siteId="{b14d86f1-83ba-4b13-a702-b5c0231b93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NWU_PPT_06</Template>
  <TotalTime>169</TotalTime>
  <Words>1253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Introduction</vt:lpstr>
      <vt:lpstr>Prevalence </vt:lpstr>
      <vt:lpstr>Impact</vt:lpstr>
      <vt:lpstr>Problem statement and rationale </vt:lpstr>
      <vt:lpstr>Research methodology </vt:lpstr>
      <vt:lpstr>Ethical clearance</vt:lpstr>
      <vt:lpstr>Participants and data collection </vt:lpstr>
      <vt:lpstr>Data analysis </vt:lpstr>
      <vt:lpstr>Advancing a responsive curriculum for elder abuse trauma intervention </vt:lpstr>
      <vt:lpstr>This approach prioritises elder abuse voices, experiences and needs. Generally accepted components of trauma intervention in a triphasic model are based on the seminal work of Herman (1997) namely: </vt:lpstr>
      <vt:lpstr>PowerPoint Presentation</vt:lpstr>
      <vt:lpstr>PowerPoint Presentation</vt:lpstr>
      <vt:lpstr>PowerPoint Presentation</vt:lpstr>
      <vt:lpstr>Recommendations for social work education/Conclusion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Mariette Van Der Merwe</dc:creator>
  <cp:lastModifiedBy>Mariette Van Der Merwe</cp:lastModifiedBy>
  <cp:revision>3</cp:revision>
  <dcterms:created xsi:type="dcterms:W3CDTF">2025-09-02T15:28:28Z</dcterms:created>
  <dcterms:modified xsi:type="dcterms:W3CDTF">2025-09-03T09:36:38Z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0x010100E48792943EBFAF46BAF68C89307A2CB8</vt:lpwstr>
  </property>
</Properties>
</file>