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5" r:id="rId18"/>
    <p:sldId id="273" r:id="rId19"/>
    <p:sldId id="271" r:id="rId20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251B9BA-8CC0-4419-BD26-F91C8057BDC0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</p14:sldIdLst>
        </p14:section>
        <p14:section name="Untitled Section" id="{F411B7E2-B32F-45A0-BFE9-751F4D5F79E3}">
          <p14:sldIdLst>
            <p14:sldId id="272"/>
            <p14:sldId id="275"/>
            <p14:sldId id="273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30099-98B1-4312-A1E4-D6F7193F7338}" type="datetimeFigureOut">
              <a:rPr lang="en-US" smtClean="0"/>
              <a:t>9/11/2025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E859D-499C-4573-8432-3605DD961A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438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E859D-499C-4573-8432-3605DD961A4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020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flipH="1" flipV="1">
            <a:off x="15025791" y="7001541"/>
            <a:ext cx="3281259" cy="3323559"/>
          </a:xfrm>
          <a:custGeom>
            <a:avLst/>
            <a:gdLst/>
            <a:ahLst/>
            <a:cxnLst/>
            <a:rect l="l" t="t" r="r" b="b"/>
            <a:pathLst>
              <a:path w="3281259" h="3323559">
                <a:moveTo>
                  <a:pt x="3281259" y="3323559"/>
                </a:moveTo>
                <a:lnTo>
                  <a:pt x="0" y="3323559"/>
                </a:lnTo>
                <a:lnTo>
                  <a:pt x="0" y="0"/>
                </a:lnTo>
                <a:lnTo>
                  <a:pt x="3281259" y="0"/>
                </a:lnTo>
                <a:lnTo>
                  <a:pt x="3281259" y="332355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TextBox 6"/>
          <p:cNvSpPr txBox="1"/>
          <p:nvPr/>
        </p:nvSpPr>
        <p:spPr>
          <a:xfrm>
            <a:off x="8230858" y="3269400"/>
            <a:ext cx="8161648" cy="455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40"/>
              </a:lnSpc>
            </a:pPr>
            <a:r>
              <a:rPr lang="en-US" sz="42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The Discourse of Climate Change Disasters and the Implications for Green Social Work: The Lived Experience of Flood Survivors in KwaZulu-Natal and Eastern Cape, South Africa</a:t>
            </a:r>
          </a:p>
        </p:txBody>
      </p:sp>
      <p:pic>
        <p:nvPicPr>
          <p:cNvPr id="1026" name="Picture 2" descr="Scientists say the April 2022 floods in KZN are the most catastrophic ...">
            <a:extLst>
              <a:ext uri="{FF2B5EF4-FFF2-40B4-BE49-F238E27FC236}">
                <a16:creationId xmlns:a16="http://schemas.microsoft.com/office/drawing/2014/main" id="{52E3B041-4936-B2DC-71E8-720184D19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486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15359399" y="7339450"/>
            <a:ext cx="2947651" cy="2985650"/>
          </a:xfrm>
          <a:custGeom>
            <a:avLst/>
            <a:gdLst/>
            <a:ahLst/>
            <a:cxnLst/>
            <a:rect l="l" t="t" r="r" b="b"/>
            <a:pathLst>
              <a:path w="2947651" h="2985650">
                <a:moveTo>
                  <a:pt x="2947651" y="2985650"/>
                </a:moveTo>
                <a:lnTo>
                  <a:pt x="0" y="2985650"/>
                </a:lnTo>
                <a:lnTo>
                  <a:pt x="0" y="0"/>
                </a:lnTo>
                <a:lnTo>
                  <a:pt x="2947651" y="0"/>
                </a:lnTo>
                <a:lnTo>
                  <a:pt x="2947651" y="298565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0" y="942975"/>
            <a:ext cx="18288000" cy="7515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19"/>
              </a:lnSpc>
              <a:spcBef>
                <a:spcPct val="0"/>
              </a:spcBef>
            </a:pPr>
            <a:r>
              <a:rPr lang="en-US" sz="4099" b="1" spc="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4099" spc="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Agency &amp; Resilience: Community Coping</a:t>
            </a:r>
          </a:p>
          <a:p>
            <a:pPr algn="l">
              <a:lnSpc>
                <a:spcPts val="4919"/>
              </a:lnSpc>
              <a:spcBef>
                <a:spcPct val="0"/>
              </a:spcBef>
            </a:pPr>
            <a:endParaRPr lang="en-US" sz="4099" spc="40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885187" lvl="1" indent="-442594" algn="l">
              <a:lnSpc>
                <a:spcPts val="4919"/>
              </a:lnSpc>
              <a:buFont typeface="Arial"/>
              <a:buChar char="•"/>
            </a:pPr>
            <a:r>
              <a:rPr lang="en-US" sz="4099" spc="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Community Solidarity as a Lifeline: In the absence of formal aid, survivors relied heavily on mutual support and collective action.</a:t>
            </a:r>
          </a:p>
          <a:p>
            <a:pPr algn="l">
              <a:lnSpc>
                <a:spcPts val="4919"/>
              </a:lnSpc>
            </a:pPr>
            <a:endParaRPr lang="en-US" sz="4099" b="1" spc="40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ctr">
              <a:lnSpc>
                <a:spcPts val="4919"/>
              </a:lnSpc>
              <a:spcBef>
                <a:spcPct val="0"/>
              </a:spcBef>
            </a:pPr>
            <a:r>
              <a:rPr lang="en-US" sz="4099" b="1" i="1" spc="40" dirty="0">
                <a:solidFill>
                  <a:srgbClr val="000000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"Our resilience comes from unity. When one person is struggling, others step in to help." (Participant G, KZN)</a:t>
            </a:r>
          </a:p>
          <a:p>
            <a:pPr algn="ctr">
              <a:lnSpc>
                <a:spcPts val="4919"/>
              </a:lnSpc>
              <a:spcBef>
                <a:spcPct val="0"/>
              </a:spcBef>
            </a:pPr>
            <a:endParaRPr lang="en-US" sz="4099" i="1" spc="40" dirty="0">
              <a:solidFill>
                <a:srgbClr val="000000"/>
              </a:solidFill>
              <a:latin typeface="Arial Bold Italics"/>
              <a:ea typeface="Arial Bold Italics"/>
              <a:cs typeface="Arial Bold Italics"/>
              <a:sym typeface="Arial Bold Italics"/>
            </a:endParaRPr>
          </a:p>
          <a:p>
            <a:pPr marL="885187" lvl="1" indent="-442594" algn="l">
              <a:lnSpc>
                <a:spcPts val="4919"/>
              </a:lnSpc>
              <a:buFont typeface="Arial"/>
              <a:buChar char="•"/>
            </a:pPr>
            <a:r>
              <a:rPr lang="en-US" sz="4099" spc="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The Power of Social Networks (Ubuntu): Relational support was a primary coping mechanism, with neighbors helping with clean-ups, shelter, and sharing resources.</a:t>
            </a:r>
          </a:p>
          <a:p>
            <a:pPr algn="l">
              <a:lnSpc>
                <a:spcPts val="4919"/>
              </a:lnSpc>
            </a:pPr>
            <a:endParaRPr lang="en-US" sz="4099" b="1" spc="40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15359399" y="7339450"/>
            <a:ext cx="2947651" cy="2985650"/>
          </a:xfrm>
          <a:custGeom>
            <a:avLst/>
            <a:gdLst/>
            <a:ahLst/>
            <a:cxnLst/>
            <a:rect l="l" t="t" r="r" b="b"/>
            <a:pathLst>
              <a:path w="2947651" h="2985650">
                <a:moveTo>
                  <a:pt x="2947651" y="2985650"/>
                </a:moveTo>
                <a:lnTo>
                  <a:pt x="0" y="2985650"/>
                </a:lnTo>
                <a:lnTo>
                  <a:pt x="0" y="0"/>
                </a:lnTo>
                <a:lnTo>
                  <a:pt x="2947651" y="0"/>
                </a:lnTo>
                <a:lnTo>
                  <a:pt x="2947651" y="298565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0" y="723900"/>
            <a:ext cx="18288000" cy="565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19"/>
              </a:lnSpc>
              <a:spcBef>
                <a:spcPct val="0"/>
              </a:spcBef>
            </a:pPr>
            <a:endParaRPr dirty="0"/>
          </a:p>
          <a:p>
            <a:pPr marL="885187" lvl="1" indent="-442594" algn="l">
              <a:lnSpc>
                <a:spcPts val="4919"/>
              </a:lnSpc>
              <a:buFont typeface="Arial"/>
              <a:buChar char="•"/>
            </a:pPr>
            <a:r>
              <a:rPr lang="en-US" sz="4099" spc="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Culturally-Rooted Coping: Communities engaged in symbolic rituals (e.g., "pot-hitting") to ward off future disasters.</a:t>
            </a:r>
          </a:p>
          <a:p>
            <a:pPr algn="l">
              <a:lnSpc>
                <a:spcPts val="4919"/>
              </a:lnSpc>
            </a:pPr>
            <a:endParaRPr lang="en-US" sz="4099" b="1" spc="40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ctr">
              <a:lnSpc>
                <a:spcPts val="4919"/>
              </a:lnSpc>
              <a:spcBef>
                <a:spcPct val="0"/>
              </a:spcBef>
            </a:pPr>
            <a:r>
              <a:rPr lang="en-US" sz="4099" b="1" spc="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"We hit the tins and shout to scare the danger away." </a:t>
            </a:r>
          </a:p>
          <a:p>
            <a:pPr algn="ctr">
              <a:lnSpc>
                <a:spcPts val="4919"/>
              </a:lnSpc>
              <a:spcBef>
                <a:spcPct val="0"/>
              </a:spcBef>
            </a:pPr>
            <a:r>
              <a:rPr lang="en-US" sz="4099" b="1" spc="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(Participant Z, KZN)</a:t>
            </a:r>
          </a:p>
          <a:p>
            <a:pPr algn="ctr">
              <a:lnSpc>
                <a:spcPts val="4919"/>
              </a:lnSpc>
              <a:spcBef>
                <a:spcPct val="0"/>
              </a:spcBef>
            </a:pPr>
            <a:endParaRPr lang="en-US" sz="4099" b="1" spc="40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4919"/>
              </a:lnSpc>
              <a:spcBef>
                <a:spcPct val="0"/>
              </a:spcBef>
            </a:pPr>
            <a:r>
              <a:rPr lang="en-US" sz="4099" spc="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These practices represent an attempt to reclaim a sense of agency and psychological control in a threatening environment.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15757299" y="7742480"/>
            <a:ext cx="2549751" cy="2582620"/>
          </a:xfrm>
          <a:custGeom>
            <a:avLst/>
            <a:gdLst/>
            <a:ahLst/>
            <a:cxnLst/>
            <a:rect l="l" t="t" r="r" b="b"/>
            <a:pathLst>
              <a:path w="2549751" h="2582620">
                <a:moveTo>
                  <a:pt x="2549751" y="2582620"/>
                </a:moveTo>
                <a:lnTo>
                  <a:pt x="0" y="2582620"/>
                </a:lnTo>
                <a:lnTo>
                  <a:pt x="0" y="0"/>
                </a:lnTo>
                <a:lnTo>
                  <a:pt x="2549751" y="0"/>
                </a:lnTo>
                <a:lnTo>
                  <a:pt x="2549751" y="258262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0" y="942975"/>
            <a:ext cx="18288000" cy="8753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19"/>
              </a:lnSpc>
              <a:spcBef>
                <a:spcPct val="0"/>
              </a:spcBef>
            </a:pPr>
            <a:r>
              <a:rPr lang="en-US" sz="4099" spc="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The Role of Social Work</a:t>
            </a:r>
          </a:p>
          <a:p>
            <a:pPr algn="l">
              <a:lnSpc>
                <a:spcPts val="4919"/>
              </a:lnSpc>
              <a:spcBef>
                <a:spcPct val="0"/>
              </a:spcBef>
            </a:pPr>
            <a:endParaRPr lang="en-US" sz="4099" b="1" spc="40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885187" lvl="1" indent="-442594" algn="l">
              <a:lnSpc>
                <a:spcPts val="4919"/>
              </a:lnSpc>
              <a:buFont typeface="Arial"/>
              <a:buChar char="•"/>
            </a:pPr>
            <a:r>
              <a:rPr lang="en-US" sz="4099" spc="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A Call for Proactive Intervention: Survivors expressed a clear need for social work support that was largely unmet.</a:t>
            </a:r>
          </a:p>
          <a:p>
            <a:pPr algn="l">
              <a:lnSpc>
                <a:spcPts val="4919"/>
              </a:lnSpc>
            </a:pPr>
            <a:endParaRPr lang="en-US" sz="4099" b="1" spc="40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ctr">
              <a:lnSpc>
                <a:spcPts val="4919"/>
              </a:lnSpc>
              <a:spcBef>
                <a:spcPct val="0"/>
              </a:spcBef>
            </a:pPr>
            <a:r>
              <a:rPr lang="en-US" sz="4099" b="1" i="1" spc="40" dirty="0">
                <a:solidFill>
                  <a:srgbClr val="000000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"We need people to talk to us about the trauma." (Participant N, EC)</a:t>
            </a:r>
          </a:p>
          <a:p>
            <a:pPr algn="ctr">
              <a:lnSpc>
                <a:spcPts val="4919"/>
              </a:lnSpc>
              <a:spcBef>
                <a:spcPct val="0"/>
              </a:spcBef>
            </a:pPr>
            <a:endParaRPr lang="en-US" sz="4099" b="1" i="1" spc="40" dirty="0">
              <a:solidFill>
                <a:srgbClr val="000000"/>
              </a:solidFill>
              <a:latin typeface="Arial Bold Italics"/>
              <a:ea typeface="Arial Bold Italics"/>
              <a:cs typeface="Arial Bold Italics"/>
              <a:sym typeface="Arial Bold Italics"/>
            </a:endParaRPr>
          </a:p>
          <a:p>
            <a:pPr marL="885187" lvl="1" indent="-442594" algn="l">
              <a:lnSpc>
                <a:spcPts val="4919"/>
              </a:lnSpc>
              <a:buFont typeface="Arial"/>
              <a:buChar char="•"/>
            </a:pPr>
            <a:r>
              <a:rPr lang="en-US" sz="4099" spc="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Support Perceived as Absent or Inadequate: Participants reported that social workers were not visible or were focused on other issues.</a:t>
            </a:r>
          </a:p>
          <a:p>
            <a:pPr algn="l">
              <a:lnSpc>
                <a:spcPts val="4919"/>
              </a:lnSpc>
            </a:pPr>
            <a:endParaRPr lang="en-US" sz="4099" spc="40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ctr">
              <a:lnSpc>
                <a:spcPts val="4919"/>
              </a:lnSpc>
              <a:spcBef>
                <a:spcPct val="0"/>
              </a:spcBef>
            </a:pPr>
            <a:r>
              <a:rPr lang="en-US" sz="4099" b="1" i="1" spc="40" dirty="0">
                <a:solidFill>
                  <a:srgbClr val="000000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"There’s no social worker support here, and when we try to reach out, no one listens. People are struggling mentally, but we have no one to turn to." (Participant B, KZN)</a:t>
            </a:r>
          </a:p>
          <a:p>
            <a:pPr algn="ctr">
              <a:lnSpc>
                <a:spcPts val="4919"/>
              </a:lnSpc>
              <a:spcBef>
                <a:spcPct val="0"/>
              </a:spcBef>
            </a:pPr>
            <a:endParaRPr lang="en-US" sz="4099" b="1" i="1" spc="40" dirty="0">
              <a:solidFill>
                <a:srgbClr val="000000"/>
              </a:solidFill>
              <a:latin typeface="Arial Bold Italics"/>
              <a:ea typeface="Arial Bold Italics"/>
              <a:cs typeface="Arial Bold Italics"/>
              <a:sym typeface="Arial Bold Itali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15757299" y="7742480"/>
            <a:ext cx="2549751" cy="2582620"/>
          </a:xfrm>
          <a:custGeom>
            <a:avLst/>
            <a:gdLst/>
            <a:ahLst/>
            <a:cxnLst/>
            <a:rect l="l" t="t" r="r" b="b"/>
            <a:pathLst>
              <a:path w="2549751" h="2582620">
                <a:moveTo>
                  <a:pt x="2549751" y="2582620"/>
                </a:moveTo>
                <a:lnTo>
                  <a:pt x="0" y="2582620"/>
                </a:lnTo>
                <a:lnTo>
                  <a:pt x="0" y="0"/>
                </a:lnTo>
                <a:lnTo>
                  <a:pt x="2549751" y="0"/>
                </a:lnTo>
                <a:lnTo>
                  <a:pt x="2549751" y="258262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0" y="942975"/>
            <a:ext cx="18288000" cy="8822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4200" b="1" spc="42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Recommendations for the Profession: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endParaRPr lang="en-US" sz="4200" b="1" spc="42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885191" lvl="1" indent="-442595" algn="l">
              <a:lnSpc>
                <a:spcPts val="4920"/>
              </a:lnSpc>
              <a:buFont typeface="Arial"/>
              <a:buChar char="•"/>
            </a:pPr>
            <a:r>
              <a:rPr lang="en-US" sz="4100" b="1" spc="4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Integrate Climate Change into Social Work Education</a:t>
            </a:r>
            <a:r>
              <a:rPr lang="en-US" sz="4100" spc="4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: Curriculums must include environmental justice, disaster risk reduction, and green social work principles.</a:t>
            </a:r>
          </a:p>
          <a:p>
            <a:pPr algn="l">
              <a:lnSpc>
                <a:spcPts val="4920"/>
              </a:lnSpc>
            </a:pPr>
            <a:endParaRPr lang="en-US" sz="4100" spc="4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885191" lvl="1" indent="-442595" algn="l">
              <a:lnSpc>
                <a:spcPts val="4920"/>
              </a:lnSpc>
              <a:buFont typeface="Arial"/>
              <a:buChar char="•"/>
            </a:pPr>
            <a:r>
              <a:rPr lang="en-US" sz="4100" b="1" spc="4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Develop Trauma-Informed, Community-Based Interventions</a:t>
            </a:r>
            <a:r>
              <a:rPr lang="en-US" sz="4100" spc="4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: Train social workers in culturally sensitive mental health support for disaster contexts.</a:t>
            </a:r>
          </a:p>
          <a:p>
            <a:pPr algn="l">
              <a:lnSpc>
                <a:spcPts val="4920"/>
              </a:lnSpc>
            </a:pPr>
            <a:endParaRPr lang="en-US" sz="4100" spc="4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885191" lvl="1" indent="-442595" algn="l">
              <a:lnSpc>
                <a:spcPts val="4920"/>
              </a:lnSpc>
              <a:buFont typeface="Arial"/>
              <a:buChar char="•"/>
            </a:pPr>
            <a:r>
              <a:rPr lang="en-US" sz="4100" b="1" spc="4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Promote Community Resilience:</a:t>
            </a:r>
            <a:r>
              <a:rPr lang="en-US" sz="4100" spc="4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Collaborate with communities to build on their existing strengths, local knowledge, and cultural coping strategies.</a:t>
            </a:r>
          </a:p>
          <a:p>
            <a:pPr algn="ctr">
              <a:lnSpc>
                <a:spcPts val="4920"/>
              </a:lnSpc>
              <a:spcBef>
                <a:spcPct val="0"/>
              </a:spcBef>
            </a:pPr>
            <a:endParaRPr lang="en-US" sz="4100" b="1" spc="4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15757299" y="7742480"/>
            <a:ext cx="2549751" cy="2582620"/>
          </a:xfrm>
          <a:custGeom>
            <a:avLst/>
            <a:gdLst/>
            <a:ahLst/>
            <a:cxnLst/>
            <a:rect l="l" t="t" r="r" b="b"/>
            <a:pathLst>
              <a:path w="2549751" h="2582620">
                <a:moveTo>
                  <a:pt x="2549751" y="2582620"/>
                </a:moveTo>
                <a:lnTo>
                  <a:pt x="0" y="2582620"/>
                </a:lnTo>
                <a:lnTo>
                  <a:pt x="0" y="0"/>
                </a:lnTo>
                <a:lnTo>
                  <a:pt x="2549751" y="0"/>
                </a:lnTo>
                <a:lnTo>
                  <a:pt x="2549751" y="258262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451859" y="2185987"/>
            <a:ext cx="17355440" cy="4398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20"/>
              </a:lnSpc>
            </a:pPr>
            <a:endParaRPr lang="en-US" sz="4100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885191" lvl="1" indent="-442595" algn="l">
              <a:lnSpc>
                <a:spcPts val="4920"/>
              </a:lnSpc>
              <a:buFont typeface="Arial"/>
              <a:buChar char="•"/>
            </a:pPr>
            <a:r>
              <a:rPr lang="en-US" sz="41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Advocate for Policy Reform</a:t>
            </a:r>
            <a:r>
              <a:rPr lang="en-US" sz="410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: Engage in advocacy to improve infrastructure, ensure equitable disaster response, and hold government accountable.</a:t>
            </a:r>
          </a:p>
          <a:p>
            <a:pPr algn="l">
              <a:lnSpc>
                <a:spcPts val="4920"/>
              </a:lnSpc>
            </a:pPr>
            <a:endParaRPr lang="en-US" sz="4100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885191" lvl="1" indent="-442595" algn="l">
              <a:lnSpc>
                <a:spcPts val="4920"/>
              </a:lnSpc>
              <a:buFont typeface="Arial"/>
              <a:buChar char="•"/>
            </a:pPr>
            <a:r>
              <a:rPr lang="en-US" sz="41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Strengthen Institutional Presence</a:t>
            </a:r>
            <a:r>
              <a:rPr lang="en-US" sz="410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: Ensure social workers are resourced and embedded within official emergency response teams.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15359399" y="7339450"/>
            <a:ext cx="2947651" cy="2985650"/>
          </a:xfrm>
          <a:custGeom>
            <a:avLst/>
            <a:gdLst/>
            <a:ahLst/>
            <a:cxnLst/>
            <a:rect l="l" t="t" r="r" b="b"/>
            <a:pathLst>
              <a:path w="2947651" h="2985650">
                <a:moveTo>
                  <a:pt x="2947651" y="2985650"/>
                </a:moveTo>
                <a:lnTo>
                  <a:pt x="0" y="2985650"/>
                </a:lnTo>
                <a:lnTo>
                  <a:pt x="0" y="0"/>
                </a:lnTo>
                <a:lnTo>
                  <a:pt x="2947651" y="0"/>
                </a:lnTo>
                <a:lnTo>
                  <a:pt x="2947651" y="298565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7301170" y="304800"/>
            <a:ext cx="3044726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Conclusion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33400" y="1776419"/>
            <a:ext cx="17754600" cy="116324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39"/>
              </a:lnSpc>
            </a:pPr>
            <a:r>
              <a:rPr lang="en-US" sz="480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The profound impacts on survivors, coupled with their resilience, reveal a critical need for a paradigm shift in social work. </a:t>
            </a:r>
          </a:p>
          <a:p>
            <a:pPr algn="l">
              <a:lnSpc>
                <a:spcPts val="5739"/>
              </a:lnSpc>
            </a:pPr>
            <a:endParaRPr lang="en-US" sz="4800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5739"/>
              </a:lnSpc>
            </a:pPr>
            <a:r>
              <a:rPr lang="en-US" sz="480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We must move toward a socially and ecologically responsive practice that actively builds disaster resilience and promotes environmental justice.</a:t>
            </a:r>
          </a:p>
          <a:p>
            <a:pPr algn="l">
              <a:lnSpc>
                <a:spcPts val="5739"/>
              </a:lnSpc>
            </a:pPr>
            <a:endParaRPr lang="en-US" sz="4099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5739"/>
              </a:lnSpc>
            </a:pPr>
            <a:endParaRPr lang="en-US" sz="4099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5739"/>
              </a:lnSpc>
            </a:pPr>
            <a:endParaRPr lang="en-US" sz="4099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5739"/>
              </a:lnSpc>
            </a:pPr>
            <a:endParaRPr lang="en-US" sz="4099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5739"/>
              </a:lnSpc>
            </a:pPr>
            <a:endParaRPr lang="en-US" sz="4099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5739"/>
              </a:lnSpc>
            </a:pPr>
            <a:endParaRPr lang="en-US" sz="4099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5739"/>
              </a:lnSpc>
            </a:pPr>
            <a:endParaRPr lang="en-US" sz="4099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5739"/>
              </a:lnSpc>
            </a:pPr>
            <a:endParaRPr lang="en-US" sz="4099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5739"/>
              </a:lnSpc>
            </a:pPr>
            <a:endParaRPr lang="en-US" sz="4099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5739"/>
              </a:lnSpc>
            </a:pPr>
            <a:endParaRPr lang="en-US" sz="4099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E7CC4-8EBB-9CFC-36A7-08DA2933F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1485900"/>
            <a:ext cx="10210800" cy="762000"/>
          </a:xfrm>
        </p:spPr>
        <p:txBody>
          <a:bodyPr>
            <a:noAutofit/>
          </a:bodyPr>
          <a:lstStyle/>
          <a:p>
            <a:r>
              <a:rPr lang="en-ZA" sz="4200" b="1" dirty="0">
                <a:latin typeface="Arial" panose="020B0604020202020204" pitchFamily="34" charset="0"/>
                <a:cs typeface="Arial" panose="020B0604020202020204" pitchFamily="34" charset="0"/>
              </a:rPr>
              <a:t>Dissemination of Findings: </a:t>
            </a:r>
            <a:br>
              <a:rPr lang="en-ZA" sz="4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54934-C030-4C0D-9F3A-54BF8F01D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2247900"/>
            <a:ext cx="14015156" cy="6781800"/>
          </a:xfrm>
        </p:spPr>
        <p:txBody>
          <a:bodyPr>
            <a:normAutofit fontScale="5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ts val="5739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Article submitted to the British Journal of Social Work</a:t>
            </a:r>
          </a:p>
          <a:p>
            <a:pPr marL="0" marR="0" lvl="0" indent="0" algn="l" defTabSz="914400" rtl="0" eaLnBrk="1" fontAlgn="auto" latinLnBrk="0" hangingPunct="1">
              <a:lnSpc>
                <a:spcPts val="5739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460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Article submitted to the Feminist Inquiry in Social Work Journal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old"/>
              <a:ea typeface="Arial Bold"/>
              <a:cs typeface="Arial Bold"/>
              <a:sym typeface="Arial Bold"/>
            </a:endParaRPr>
          </a:p>
          <a:p>
            <a:pPr marL="0" marR="0" lvl="0" indent="0" algn="l" defTabSz="914400" rtl="0" eaLnBrk="1" fontAlgn="auto" latinLnBrk="0" hangingPunct="1">
              <a:lnSpc>
                <a:spcPts val="5739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Call for Book Chapters: Climate Change Disasters:  </a:t>
            </a:r>
            <a:r>
              <a:rPr kumimoji="0" lang="en-US" sz="46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Indigenous Practices for Enhancing Sustainable Community Resilience and Interventions. </a:t>
            </a:r>
          </a:p>
          <a:p>
            <a:pPr marL="971550" lvl="1" indent="-571500">
              <a:lnSpc>
                <a:spcPts val="5739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4200" dirty="0">
                <a:latin typeface="Arial Bold"/>
                <a:ea typeface="Arial Bold"/>
                <a:cs typeface="Arial Bold"/>
                <a:sym typeface="Arial Bold"/>
              </a:rPr>
              <a:t>B</a:t>
            </a:r>
            <a:r>
              <a:rPr kumimoji="0" lang="en-US" sz="4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y the International Federation of Social Workers (IFSW). </a:t>
            </a:r>
          </a:p>
          <a:p>
            <a:pPr marL="971550" lvl="1" indent="-571500">
              <a:lnSpc>
                <a:spcPts val="5739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4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Editors: Thembelihle B. Makhanya (University of Mpumalanga), Ndwakhulu S. Tshishonga (University of KwaZulu-Natal), and Santham Ajodhia (University of Fort Hare).</a:t>
            </a:r>
          </a:p>
          <a:p>
            <a:pPr marL="971550" lvl="1" indent="-571500">
              <a:lnSpc>
                <a:spcPts val="5739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4200" b="1" dirty="0">
                <a:latin typeface="Arial Bold"/>
                <a:ea typeface="Arial Bold"/>
                <a:cs typeface="Arial Bold"/>
                <a:sym typeface="Arial Bold"/>
              </a:rPr>
              <a:t>Abstracts closing date: 30 September 2025. </a:t>
            </a:r>
          </a:p>
          <a:p>
            <a:pPr marL="971550" lvl="1" indent="-571500">
              <a:lnSpc>
                <a:spcPts val="5739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4200" dirty="0">
                <a:latin typeface="Arial Bold"/>
                <a:ea typeface="Arial Bold"/>
                <a:cs typeface="Arial Bold"/>
                <a:sym typeface="Arial Bold"/>
              </a:rPr>
              <a:t>Submission email: </a:t>
            </a:r>
            <a:r>
              <a:rPr lang="en-US" sz="4200" b="1" dirty="0">
                <a:latin typeface="Arial Bold"/>
                <a:ea typeface="Arial Bold"/>
                <a:cs typeface="Arial Bold"/>
                <a:sym typeface="Arial Bold"/>
              </a:rPr>
              <a:t>climatedisastersresiliences@gmail.com</a:t>
            </a:r>
            <a:r>
              <a:rPr lang="en-US" sz="4200" dirty="0">
                <a:latin typeface="Arial Bold"/>
                <a:ea typeface="Arial Bold"/>
                <a:cs typeface="Arial Bold"/>
                <a:sym typeface="Arial Bold"/>
              </a:rPr>
              <a:t>.</a:t>
            </a:r>
            <a:endParaRPr kumimoji="0" lang="en-US" sz="42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old"/>
              <a:ea typeface="Arial Bold"/>
              <a:cs typeface="Arial Bold"/>
              <a:sym typeface="Arial Bold"/>
            </a:endParaRPr>
          </a:p>
          <a:p>
            <a:endParaRPr lang="en-ZA" dirty="0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9BB52ACC-1635-87DB-ABF8-19D36D1874C3}"/>
              </a:ext>
            </a:extLst>
          </p:cNvPr>
          <p:cNvSpPr/>
          <p:nvPr/>
        </p:nvSpPr>
        <p:spPr>
          <a:xfrm flipH="1" flipV="1">
            <a:off x="15359399" y="7339450"/>
            <a:ext cx="2947651" cy="2985650"/>
          </a:xfrm>
          <a:custGeom>
            <a:avLst/>
            <a:gdLst/>
            <a:ahLst/>
            <a:cxnLst/>
            <a:rect l="l" t="t" r="r" b="b"/>
            <a:pathLst>
              <a:path w="2947651" h="2985650">
                <a:moveTo>
                  <a:pt x="2947651" y="2985650"/>
                </a:moveTo>
                <a:lnTo>
                  <a:pt x="0" y="2985650"/>
                </a:lnTo>
                <a:lnTo>
                  <a:pt x="0" y="0"/>
                </a:lnTo>
                <a:lnTo>
                  <a:pt x="2947651" y="0"/>
                </a:lnTo>
                <a:lnTo>
                  <a:pt x="2947651" y="298565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759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38E699-045C-2A9C-FB65-FCB4F1D33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14FB8-B7E8-8F8C-7202-40D5D91EA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266700"/>
            <a:ext cx="10210800" cy="990600"/>
          </a:xfrm>
        </p:spPr>
        <p:txBody>
          <a:bodyPr>
            <a:noAutofit/>
          </a:bodyPr>
          <a:lstStyle/>
          <a:p>
            <a:r>
              <a:rPr lang="en-ZA" sz="4200" b="1" dirty="0">
                <a:latin typeface="Arial" panose="020B0604020202020204" pitchFamily="34" charset="0"/>
                <a:cs typeface="Arial" panose="020B0604020202020204" pitchFamily="34" charset="0"/>
              </a:rPr>
              <a:t>References: </a:t>
            </a:r>
            <a:br>
              <a:rPr lang="en-ZA" sz="4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6B0F4-A6F9-DE94-EF86-34934C8C6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76300"/>
            <a:ext cx="15081956" cy="845820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ts val="5739"/>
              </a:lnSpc>
              <a:spcBef>
                <a:spcPts val="0"/>
              </a:spcBef>
              <a:buNone/>
              <a:defRPr/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Ajodhia, S., and Makhanya, T. B. (2024). The lived experiences of displaced African single mothers in the aftermath of floods in Kwazulu-Natal, </a:t>
            </a:r>
            <a:r>
              <a:rPr lang="en-US" sz="3100" i="1" dirty="0">
                <a:latin typeface="Arial" panose="020B0604020202020204" pitchFamily="34" charset="0"/>
                <a:cs typeface="Arial" panose="020B0604020202020204" pitchFamily="34" charset="0"/>
              </a:rPr>
              <a:t>Social Work/Maatskaplike Werk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, 60(3), pp. 602-621.</a:t>
            </a:r>
          </a:p>
          <a:p>
            <a:pPr marL="0" indent="0">
              <a:lnSpc>
                <a:spcPts val="5739"/>
              </a:lnSpc>
              <a:spcBef>
                <a:spcPts val="0"/>
              </a:spcBef>
              <a:buNone/>
              <a:defRPr/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Alston, M. (2015). Social work, climate change and global cooperation, </a:t>
            </a:r>
            <a:r>
              <a:rPr lang="en-US" sz="3100" i="1" dirty="0">
                <a:latin typeface="Arial" panose="020B0604020202020204" pitchFamily="34" charset="0"/>
                <a:cs typeface="Arial" panose="020B0604020202020204" pitchFamily="34" charset="0"/>
              </a:rPr>
              <a:t>International social work, 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58(3), pp. 355-363. </a:t>
            </a:r>
          </a:p>
          <a:p>
            <a:pPr marL="0" indent="0">
              <a:lnSpc>
                <a:spcPts val="5739"/>
              </a:lnSpc>
              <a:spcBef>
                <a:spcPts val="0"/>
              </a:spcBef>
              <a:buNone/>
              <a:defRPr/>
            </a:pPr>
            <a:r>
              <a:rPr lang="en-ZA" sz="3100" dirty="0">
                <a:latin typeface="Arial" panose="020B0604020202020204" pitchFamily="34" charset="0"/>
                <a:cs typeface="Arial" panose="020B0604020202020204" pitchFamily="34" charset="0"/>
              </a:rPr>
              <a:t>Arkert, L. and Jacobs, I. (2021) ‘Ecological social work in South Africa and the way forward’, in </a:t>
            </a:r>
            <a:r>
              <a:rPr lang="en-ZA" sz="3100" i="1" dirty="0">
                <a:latin typeface="Arial" panose="020B0604020202020204" pitchFamily="34" charset="0"/>
                <a:cs typeface="Arial" panose="020B0604020202020204" pitchFamily="34" charset="0"/>
              </a:rPr>
              <a:t>Practical and Political Approaches to Recontextualizing Social Work</a:t>
            </a:r>
            <a:r>
              <a:rPr lang="en-ZA" sz="3100" dirty="0">
                <a:latin typeface="Arial" panose="020B0604020202020204" pitchFamily="34" charset="0"/>
                <a:cs typeface="Arial" panose="020B0604020202020204" pitchFamily="34" charset="0"/>
              </a:rPr>
              <a:t>, pp. 151–174. IGI Global. doi:10.4018/978-1-7998-6784-5.ch008. </a:t>
            </a: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5739"/>
              </a:lnSpc>
              <a:spcBef>
                <a:spcPts val="0"/>
              </a:spcBef>
              <a:buNone/>
              <a:defRPr/>
            </a:pPr>
            <a:r>
              <a:rPr lang="en-ZA" sz="3100" dirty="0">
                <a:latin typeface="Arial" panose="020B0604020202020204" pitchFamily="34" charset="0"/>
                <a:cs typeface="Arial" panose="020B0604020202020204" pitchFamily="34" charset="0"/>
              </a:rPr>
              <a:t>Babbie, E. R. and Mouton, J. (2011) </a:t>
            </a:r>
            <a:r>
              <a:rPr lang="en-ZA" sz="3100" i="1" dirty="0">
                <a:latin typeface="Arial" panose="020B0604020202020204" pitchFamily="34" charset="0"/>
                <a:cs typeface="Arial" panose="020B0604020202020204" pitchFamily="34" charset="0"/>
              </a:rPr>
              <a:t>The Practice of Social Research</a:t>
            </a:r>
            <a:r>
              <a:rPr lang="en-ZA" sz="3100" dirty="0">
                <a:latin typeface="Arial" panose="020B0604020202020204" pitchFamily="34" charset="0"/>
                <a:cs typeface="Arial" panose="020B0604020202020204" pitchFamily="34" charset="0"/>
              </a:rPr>
              <a:t> (South African edn). Cape Town: Oxford University Press Southern Africa.</a:t>
            </a:r>
          </a:p>
          <a:p>
            <a:pPr marL="0" indent="0">
              <a:lnSpc>
                <a:spcPts val="5739"/>
              </a:lnSpc>
              <a:spcBef>
                <a:spcPts val="0"/>
              </a:spcBef>
              <a:buNone/>
              <a:defRPr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Bradshaw, S. (2015). Engendering development and disasters, in E. Enarson and P.G. Dhar Chakrabarti (eds.), </a:t>
            </a:r>
            <a:r>
              <a:rPr lang="en-ZA" i="1" dirty="0">
                <a:latin typeface="Arial" panose="020B0604020202020204" pitchFamily="34" charset="0"/>
                <a:cs typeface="Arial" panose="020B0604020202020204" pitchFamily="34" charset="0"/>
              </a:rPr>
              <a:t>Women, Gender and Disaster,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Global Issues and Initiatives, SAGE.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5739"/>
              </a:lnSpc>
              <a:spcBef>
                <a:spcPts val="0"/>
              </a:spcBef>
              <a:buNone/>
              <a:defRPr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Chiwara, P. and Lombard, A. (2020) ‘Multidimensional poverty in informal settlements in Windhoek, Namibia, and Orange Farm, South Africa’, </a:t>
            </a:r>
            <a:r>
              <a:rPr lang="en-ZA" i="1" dirty="0">
                <a:latin typeface="Arial" panose="020B0604020202020204" pitchFamily="34" charset="0"/>
                <a:cs typeface="Arial" panose="020B0604020202020204" pitchFamily="34" charset="0"/>
              </a:rPr>
              <a:t>Social Development Issues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, 42(1), pp. 31–43. doi:10.3998/sdi.17872073.0042.104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5739"/>
              </a:lnSpc>
              <a:spcBef>
                <a:spcPts val="0"/>
              </a:spcBef>
              <a:buNone/>
              <a:defRPr/>
            </a:pPr>
            <a:endParaRPr lang="en-ZA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5739"/>
              </a:lnSpc>
              <a:spcBef>
                <a:spcPts val="0"/>
              </a:spcBef>
              <a:buNone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ts val="5739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C9EC7D65-35C2-EAFD-540E-8AC6BE3A205E}"/>
              </a:ext>
            </a:extLst>
          </p:cNvPr>
          <p:cNvSpPr/>
          <p:nvPr/>
        </p:nvSpPr>
        <p:spPr>
          <a:xfrm flipH="1" flipV="1">
            <a:off x="15359399" y="7339450"/>
            <a:ext cx="2947651" cy="2985650"/>
          </a:xfrm>
          <a:custGeom>
            <a:avLst/>
            <a:gdLst/>
            <a:ahLst/>
            <a:cxnLst/>
            <a:rect l="l" t="t" r="r" b="b"/>
            <a:pathLst>
              <a:path w="2947651" h="2985650">
                <a:moveTo>
                  <a:pt x="2947651" y="2985650"/>
                </a:moveTo>
                <a:lnTo>
                  <a:pt x="0" y="2985650"/>
                </a:lnTo>
                <a:lnTo>
                  <a:pt x="0" y="0"/>
                </a:lnTo>
                <a:lnTo>
                  <a:pt x="2947651" y="0"/>
                </a:lnTo>
                <a:lnTo>
                  <a:pt x="2947651" y="298565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167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BF3FC8-5962-FEE7-DB2B-797DF2568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81597-0C4B-CA7C-EDD2-D4232D772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1485900"/>
            <a:ext cx="10210800" cy="762000"/>
          </a:xfrm>
        </p:spPr>
        <p:txBody>
          <a:bodyPr>
            <a:noAutofit/>
          </a:bodyPr>
          <a:lstStyle/>
          <a:p>
            <a:r>
              <a:rPr lang="en-ZA" sz="4200" b="1" dirty="0">
                <a:latin typeface="Arial" panose="020B0604020202020204" pitchFamily="34" charset="0"/>
                <a:cs typeface="Arial" panose="020B0604020202020204" pitchFamily="34" charset="0"/>
              </a:rPr>
              <a:t>References: </a:t>
            </a:r>
            <a:br>
              <a:rPr lang="en-ZA" sz="4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3E21F-BC08-5886-B7D3-608F60E7D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943100"/>
            <a:ext cx="15310556" cy="70866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ts val="5739"/>
              </a:lnSpc>
              <a:spcBef>
                <a:spcPts val="0"/>
              </a:spcBef>
              <a:buNone/>
              <a:defRPr/>
            </a:pPr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>Dominelli, L. (2018) The role of social workers in climate change adaptation.</a:t>
            </a:r>
            <a:r>
              <a:rPr lang="en-ZA" sz="2600" i="1" dirty="0">
                <a:latin typeface="Arial" panose="020B0604020202020204" pitchFamily="34" charset="0"/>
                <a:cs typeface="Arial" panose="020B0604020202020204" pitchFamily="34" charset="0"/>
              </a:rPr>
              <a:t> International Social Work</a:t>
            </a:r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>, 61(4), pp. 488–494.</a:t>
            </a:r>
          </a:p>
          <a:p>
            <a:pPr marL="0" indent="0">
              <a:lnSpc>
                <a:spcPts val="5739"/>
              </a:lnSpc>
              <a:spcBef>
                <a:spcPts val="0"/>
              </a:spcBef>
              <a:buNone/>
              <a:defRPr/>
            </a:pPr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Lombard, A., and Viviers, A. (2020). Green social work practice in South Africa: A framework for a climate-just profession, </a:t>
            </a:r>
            <a:r>
              <a:rPr lang="en-ZA" sz="2800" i="1" dirty="0">
                <a:latin typeface="Arial" panose="020B0604020202020204" pitchFamily="34" charset="0"/>
                <a:cs typeface="Arial" panose="020B0604020202020204" pitchFamily="34" charset="0"/>
              </a:rPr>
              <a:t>International Social Work</a:t>
            </a:r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, 63(2), pp. 213–228.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5739"/>
              </a:lnSpc>
              <a:spcBef>
                <a:spcPts val="0"/>
              </a:spcBef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Makhanya, T. B., and Mzinyane, B. M. (2024). Mazibuyele emasisweni: the nexus of Ubuntu philosophy, climate change and green social work,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Critical and Radical Social Work,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1(aop), pp. 1-18.</a:t>
            </a:r>
          </a:p>
          <a:p>
            <a:pPr marL="0" indent="0">
              <a:lnSpc>
                <a:spcPts val="5739"/>
              </a:lnSpc>
              <a:spcBef>
                <a:spcPts val="0"/>
              </a:spcBef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Mudefi, E. (2023), Disaster management ‘deeds’ in the context of April 2022 KwaZulu-Natal floods: A scoping review.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International Journal of Disaster Risk Reductio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n, 98, pp. 104122.</a:t>
            </a:r>
          </a:p>
          <a:p>
            <a:pPr marL="0" indent="0">
              <a:lnSpc>
                <a:spcPts val="5739"/>
              </a:lnSpc>
              <a:spcBef>
                <a:spcPts val="0"/>
              </a:spcBef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Shokane, A. L. (2019) Social work assessment of climate change: Case of disasters in greater Tzaneen municipality,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Jàmbá: Journal of Disaster Risk Studies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11(3),pp. 1-7.</a:t>
            </a:r>
          </a:p>
          <a:p>
            <a:pPr marL="0" indent="0">
              <a:lnSpc>
                <a:spcPts val="5739"/>
              </a:lnSpc>
              <a:spcBef>
                <a:spcPts val="0"/>
              </a:spcBef>
              <a:buNone/>
              <a:defRPr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5739"/>
              </a:lnSpc>
              <a:spcBef>
                <a:spcPts val="0"/>
              </a:spcBef>
              <a:buNone/>
              <a:defRPr/>
            </a:pPr>
            <a:endParaRPr lang="en-US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5739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17D94048-0BD5-3F32-83C4-579FEEEBD991}"/>
              </a:ext>
            </a:extLst>
          </p:cNvPr>
          <p:cNvSpPr/>
          <p:nvPr/>
        </p:nvSpPr>
        <p:spPr>
          <a:xfrm flipH="1" flipV="1">
            <a:off x="15359399" y="7339450"/>
            <a:ext cx="2947651" cy="2985650"/>
          </a:xfrm>
          <a:custGeom>
            <a:avLst/>
            <a:gdLst/>
            <a:ahLst/>
            <a:cxnLst/>
            <a:rect l="l" t="t" r="r" b="b"/>
            <a:pathLst>
              <a:path w="2947651" h="2985650">
                <a:moveTo>
                  <a:pt x="2947651" y="2985650"/>
                </a:moveTo>
                <a:lnTo>
                  <a:pt x="0" y="2985650"/>
                </a:lnTo>
                <a:lnTo>
                  <a:pt x="0" y="0"/>
                </a:lnTo>
                <a:lnTo>
                  <a:pt x="2947651" y="0"/>
                </a:lnTo>
                <a:lnTo>
                  <a:pt x="2947651" y="298565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157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547057" y="1200160"/>
            <a:ext cx="8251428" cy="7886680"/>
          </a:xfrm>
          <a:custGeom>
            <a:avLst/>
            <a:gdLst/>
            <a:ahLst/>
            <a:cxnLst/>
            <a:rect l="l" t="t" r="r" b="b"/>
            <a:pathLst>
              <a:path w="8251428" h="7886680">
                <a:moveTo>
                  <a:pt x="0" y="0"/>
                </a:moveTo>
                <a:lnTo>
                  <a:pt x="8251428" y="0"/>
                </a:lnTo>
                <a:lnTo>
                  <a:pt x="8251428" y="7886680"/>
                </a:lnTo>
                <a:lnTo>
                  <a:pt x="0" y="78866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596" t="-5108" r="-498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BC3540BB-7458-5F0A-C3E3-5F3731A14579}"/>
              </a:ext>
            </a:extLst>
          </p:cNvPr>
          <p:cNvSpPr/>
          <p:nvPr/>
        </p:nvSpPr>
        <p:spPr>
          <a:xfrm flipH="1" flipV="1">
            <a:off x="15359399" y="7339450"/>
            <a:ext cx="2947651" cy="2985650"/>
          </a:xfrm>
          <a:custGeom>
            <a:avLst/>
            <a:gdLst/>
            <a:ahLst/>
            <a:cxnLst/>
            <a:rect l="l" t="t" r="r" b="b"/>
            <a:pathLst>
              <a:path w="2947651" h="2985650">
                <a:moveTo>
                  <a:pt x="2947651" y="2985650"/>
                </a:moveTo>
                <a:lnTo>
                  <a:pt x="0" y="2985650"/>
                </a:lnTo>
                <a:lnTo>
                  <a:pt x="0" y="0"/>
                </a:lnTo>
                <a:lnTo>
                  <a:pt x="2947651" y="0"/>
                </a:lnTo>
                <a:lnTo>
                  <a:pt x="2947651" y="298565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134600" y="4144858"/>
            <a:ext cx="6477000" cy="5189642"/>
          </a:xfrm>
          <a:custGeom>
            <a:avLst/>
            <a:gdLst/>
            <a:ahLst/>
            <a:cxnLst/>
            <a:rect l="l" t="t" r="r" b="b"/>
            <a:pathLst>
              <a:path w="5902310" h="5713366">
                <a:moveTo>
                  <a:pt x="0" y="0"/>
                </a:moveTo>
                <a:lnTo>
                  <a:pt x="5902310" y="0"/>
                </a:lnTo>
                <a:lnTo>
                  <a:pt x="5902310" y="5713366"/>
                </a:lnTo>
                <a:lnTo>
                  <a:pt x="0" y="57133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95" b="-1395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1676400" y="5143500"/>
            <a:ext cx="5562599" cy="3274349"/>
          </a:xfrm>
          <a:custGeom>
            <a:avLst/>
            <a:gdLst/>
            <a:ahLst/>
            <a:cxnLst/>
            <a:rect l="l" t="t" r="r" b="b"/>
            <a:pathLst>
              <a:path w="5792026" h="3274349">
                <a:moveTo>
                  <a:pt x="0" y="0"/>
                </a:moveTo>
                <a:lnTo>
                  <a:pt x="5792025" y="0"/>
                </a:lnTo>
                <a:lnTo>
                  <a:pt x="5792025" y="3274349"/>
                </a:lnTo>
                <a:lnTo>
                  <a:pt x="0" y="32743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29" b="-1129"/>
            </a:stretch>
          </a:blipFill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TextBox 4"/>
          <p:cNvSpPr txBox="1"/>
          <p:nvPr/>
        </p:nvSpPr>
        <p:spPr>
          <a:xfrm>
            <a:off x="1371600" y="3485415"/>
            <a:ext cx="6363204" cy="11463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919"/>
              </a:lnSpc>
            </a:pPr>
            <a:r>
              <a:rPr lang="en-US" sz="4099" b="1" spc="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Thembelihle Makhanya   </a:t>
            </a:r>
          </a:p>
          <a:p>
            <a:pPr marL="0" lvl="0" indent="0" algn="ctr">
              <a:lnSpc>
                <a:spcPts val="4919"/>
              </a:lnSpc>
            </a:pPr>
            <a:r>
              <a:rPr lang="en-US" sz="1600" b="1" spc="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Thembelihle.Makanya@ump.ac.za </a:t>
            </a:r>
            <a:endParaRPr lang="en-US" sz="4099" b="1" spc="40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972799" y="3485415"/>
            <a:ext cx="4648201" cy="17747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919"/>
              </a:lnSpc>
            </a:pPr>
            <a:r>
              <a:rPr lang="en-US" sz="4099" b="1" spc="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Santham Ajodhia</a:t>
            </a:r>
          </a:p>
          <a:p>
            <a:pPr marL="0" lvl="0" indent="0" algn="ctr">
              <a:lnSpc>
                <a:spcPts val="4919"/>
              </a:lnSpc>
            </a:pPr>
            <a:r>
              <a:rPr lang="en-US" sz="1600" b="1" spc="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Sajodhia@ufh.ac.za</a:t>
            </a:r>
          </a:p>
          <a:p>
            <a:pPr marL="0" lvl="0" indent="0" algn="l">
              <a:lnSpc>
                <a:spcPts val="4919"/>
              </a:lnSpc>
            </a:pPr>
            <a:endParaRPr lang="en-US" sz="1600" b="1" spc="40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827762" y="1227950"/>
            <a:ext cx="12230686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40"/>
              </a:lnSpc>
            </a:pPr>
            <a:r>
              <a:rPr lang="en-US" sz="4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Presentation Facilitators </a:t>
            </a:r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572FE1AD-A012-45A3-4B8C-98E21380243C}"/>
              </a:ext>
            </a:extLst>
          </p:cNvPr>
          <p:cNvSpPr/>
          <p:nvPr/>
        </p:nvSpPr>
        <p:spPr>
          <a:xfrm flipH="1" flipV="1">
            <a:off x="15025791" y="7001541"/>
            <a:ext cx="3281259" cy="3323559"/>
          </a:xfrm>
          <a:custGeom>
            <a:avLst/>
            <a:gdLst/>
            <a:ahLst/>
            <a:cxnLst/>
            <a:rect l="l" t="t" r="r" b="b"/>
            <a:pathLst>
              <a:path w="3281259" h="3323559">
                <a:moveTo>
                  <a:pt x="3281259" y="3323559"/>
                </a:moveTo>
                <a:lnTo>
                  <a:pt x="0" y="3323559"/>
                </a:lnTo>
                <a:lnTo>
                  <a:pt x="0" y="0"/>
                </a:lnTo>
                <a:lnTo>
                  <a:pt x="3281259" y="0"/>
                </a:lnTo>
                <a:lnTo>
                  <a:pt x="3281259" y="332355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4488" y="353344"/>
            <a:ext cx="8607104" cy="9133131"/>
          </a:xfrm>
          <a:custGeom>
            <a:avLst/>
            <a:gdLst/>
            <a:ahLst/>
            <a:cxnLst/>
            <a:rect l="l" t="t" r="r" b="b"/>
            <a:pathLst>
              <a:path w="8607104" h="9133131">
                <a:moveTo>
                  <a:pt x="0" y="0"/>
                </a:moveTo>
                <a:lnTo>
                  <a:pt x="8607104" y="0"/>
                </a:lnTo>
                <a:lnTo>
                  <a:pt x="8607104" y="9133131"/>
                </a:lnTo>
                <a:lnTo>
                  <a:pt x="0" y="91331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6529" r="-150800" b="-21442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8821592" y="267619"/>
            <a:ext cx="9128404" cy="10066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4199" b="1" spc="4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Introduction</a:t>
            </a:r>
          </a:p>
          <a:p>
            <a:pPr algn="ctr">
              <a:lnSpc>
                <a:spcPts val="4919"/>
              </a:lnSpc>
              <a:spcBef>
                <a:spcPct val="0"/>
              </a:spcBef>
            </a:pPr>
            <a:endParaRPr lang="en-US" sz="4199" b="1" spc="4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885187" lvl="1" indent="-442594" algn="just">
              <a:lnSpc>
                <a:spcPts val="4919"/>
              </a:lnSpc>
              <a:buFont typeface="Arial"/>
              <a:buChar char="•"/>
            </a:pPr>
            <a:r>
              <a:rPr lang="en-US" sz="4099" spc="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Climate-related disasters are increasing in frequency and severity, with water-related events causing 90% of all disasters (Ngcamu, 2023).</a:t>
            </a:r>
          </a:p>
          <a:p>
            <a:pPr algn="just">
              <a:lnSpc>
                <a:spcPts val="4919"/>
              </a:lnSpc>
            </a:pPr>
            <a:endParaRPr lang="en-US" sz="4099" spc="40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885187" lvl="1" indent="-442594" algn="just">
              <a:lnSpc>
                <a:spcPts val="4919"/>
              </a:lnSpc>
              <a:buFont typeface="Arial"/>
              <a:buChar char="•"/>
            </a:pPr>
            <a:r>
              <a:rPr lang="en-US" sz="4099" spc="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The April 2022 floods in KwaZulu-Natal alone resulted in:</a:t>
            </a:r>
          </a:p>
          <a:p>
            <a:pPr marL="442593" lvl="1" algn="just">
              <a:lnSpc>
                <a:spcPts val="4919"/>
              </a:lnSpc>
            </a:pPr>
            <a:endParaRPr lang="en-US" sz="4099" spc="40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1014093" lvl="1" indent="-571500" algn="just">
              <a:lnSpc>
                <a:spcPts val="4919"/>
              </a:lnSpc>
              <a:buFont typeface="Wingdings" panose="05000000000000000000" pitchFamily="2" charset="2"/>
              <a:buChar char="Ø"/>
            </a:pPr>
            <a:r>
              <a:rPr lang="en-US" sz="4099" spc="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Over 500 fatalities</a:t>
            </a:r>
          </a:p>
          <a:p>
            <a:pPr marL="1014093" lvl="1" indent="-571500" algn="just">
              <a:lnSpc>
                <a:spcPts val="4919"/>
              </a:lnSpc>
              <a:buFont typeface="Wingdings" panose="05000000000000000000" pitchFamily="2" charset="2"/>
              <a:buChar char="Ø"/>
            </a:pPr>
            <a:r>
              <a:rPr lang="en-US" sz="4099" spc="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40,000+ people displaced</a:t>
            </a:r>
          </a:p>
          <a:p>
            <a:pPr marL="1014093" lvl="1" indent="-571500" algn="just">
              <a:lnSpc>
                <a:spcPts val="4919"/>
              </a:lnSpc>
              <a:buFont typeface="Wingdings" panose="05000000000000000000" pitchFamily="2" charset="2"/>
              <a:buChar char="Ø"/>
            </a:pPr>
            <a:r>
              <a:rPr lang="en-US" sz="4099" spc="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12,000+ homes annihilated</a:t>
            </a:r>
          </a:p>
          <a:p>
            <a:pPr marL="442593" lvl="1" algn="just">
              <a:lnSpc>
                <a:spcPts val="4919"/>
              </a:lnSpc>
            </a:pPr>
            <a:r>
              <a:rPr lang="en-US" sz="4099" spc="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   (Mudefi, 2023)</a:t>
            </a:r>
          </a:p>
          <a:p>
            <a:pPr algn="just">
              <a:lnSpc>
                <a:spcPts val="4919"/>
              </a:lnSpc>
            </a:pPr>
            <a:endParaRPr lang="en-US" sz="4099" b="1" spc="40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915D9989-E1B5-DF9B-FF89-2003910BF6E6}"/>
              </a:ext>
            </a:extLst>
          </p:cNvPr>
          <p:cNvSpPr/>
          <p:nvPr/>
        </p:nvSpPr>
        <p:spPr>
          <a:xfrm flipH="1" flipV="1">
            <a:off x="15025791" y="7001541"/>
            <a:ext cx="3281259" cy="3323559"/>
          </a:xfrm>
          <a:custGeom>
            <a:avLst/>
            <a:gdLst/>
            <a:ahLst/>
            <a:cxnLst/>
            <a:rect l="l" t="t" r="r" b="b"/>
            <a:pathLst>
              <a:path w="3281259" h="3323559">
                <a:moveTo>
                  <a:pt x="3281259" y="3323559"/>
                </a:moveTo>
                <a:lnTo>
                  <a:pt x="0" y="3323559"/>
                </a:lnTo>
                <a:lnTo>
                  <a:pt x="0" y="0"/>
                </a:lnTo>
                <a:lnTo>
                  <a:pt x="3281259" y="0"/>
                </a:lnTo>
                <a:lnTo>
                  <a:pt x="3281259" y="332355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009381" y="1053431"/>
            <a:ext cx="10708286" cy="8322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85191" lvl="1" indent="-442595" algn="l">
              <a:lnSpc>
                <a:spcPts val="4920"/>
              </a:lnSpc>
              <a:buFont typeface="Arial"/>
              <a:buChar char="•"/>
            </a:pPr>
            <a:r>
              <a:rPr lang="en-US" sz="4100" b="1" spc="4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The core problem: </a:t>
            </a:r>
            <a:r>
              <a:rPr lang="en-US" sz="4100" spc="4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These disasters disproportionately impact impoverished communities in vulnerable areas, while the social work response has yet to fully integrate an environmental justice framework (Shokane, 2019).</a:t>
            </a:r>
          </a:p>
          <a:p>
            <a:pPr algn="l">
              <a:lnSpc>
                <a:spcPts val="5050"/>
              </a:lnSpc>
              <a:spcBef>
                <a:spcPct val="0"/>
              </a:spcBef>
            </a:pPr>
            <a:endParaRPr lang="en-US" sz="4100" b="1" spc="4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908710" lvl="1" indent="-454355" algn="l">
              <a:lnSpc>
                <a:spcPts val="5050"/>
              </a:lnSpc>
              <a:buFont typeface="Arial"/>
              <a:buChar char="•"/>
            </a:pPr>
            <a:r>
              <a:rPr lang="en-US" sz="4208" b="1" spc="42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Purpose of the study: </a:t>
            </a:r>
            <a:r>
              <a:rPr lang="en-US" sz="4208" spc="42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To explore the lived experiences of flood survivors and advocate for a reorientation of social work towards a “green” climate - sensitive practice. </a:t>
            </a:r>
          </a:p>
          <a:p>
            <a:pPr algn="l">
              <a:lnSpc>
                <a:spcPts val="4930"/>
              </a:lnSpc>
              <a:spcBef>
                <a:spcPct val="0"/>
              </a:spcBef>
            </a:pPr>
            <a:endParaRPr lang="en-US" sz="4208" b="1" spc="42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643429" y="1139156"/>
            <a:ext cx="6750513" cy="8119144"/>
          </a:xfrm>
          <a:custGeom>
            <a:avLst/>
            <a:gdLst/>
            <a:ahLst/>
            <a:cxnLst/>
            <a:rect l="l" t="t" r="r" b="b"/>
            <a:pathLst>
              <a:path w="6750513" h="8119144">
                <a:moveTo>
                  <a:pt x="0" y="0"/>
                </a:moveTo>
                <a:lnTo>
                  <a:pt x="6750513" y="0"/>
                </a:lnTo>
                <a:lnTo>
                  <a:pt x="6750513" y="8119144"/>
                </a:lnTo>
                <a:lnTo>
                  <a:pt x="0" y="81191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546" r="-43546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A70FDFD4-FF02-28FA-C2C3-A526BF0E4B73}"/>
              </a:ext>
            </a:extLst>
          </p:cNvPr>
          <p:cNvSpPr/>
          <p:nvPr/>
        </p:nvSpPr>
        <p:spPr>
          <a:xfrm flipH="1" flipV="1">
            <a:off x="15025791" y="7001541"/>
            <a:ext cx="3281259" cy="3323559"/>
          </a:xfrm>
          <a:custGeom>
            <a:avLst/>
            <a:gdLst/>
            <a:ahLst/>
            <a:cxnLst/>
            <a:rect l="l" t="t" r="r" b="b"/>
            <a:pathLst>
              <a:path w="3281259" h="3323559">
                <a:moveTo>
                  <a:pt x="3281259" y="3323559"/>
                </a:moveTo>
                <a:lnTo>
                  <a:pt x="0" y="3323559"/>
                </a:lnTo>
                <a:lnTo>
                  <a:pt x="0" y="0"/>
                </a:lnTo>
                <a:lnTo>
                  <a:pt x="3281259" y="0"/>
                </a:lnTo>
                <a:lnTo>
                  <a:pt x="3281259" y="332355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181600" y="-5524500"/>
            <a:ext cx="15495568" cy="15354699"/>
          </a:xfrm>
          <a:custGeom>
            <a:avLst/>
            <a:gdLst/>
            <a:ahLst/>
            <a:cxnLst/>
            <a:rect l="l" t="t" r="r" b="b"/>
            <a:pathLst>
              <a:path w="15495568" h="15354699">
                <a:moveTo>
                  <a:pt x="0" y="0"/>
                </a:moveTo>
                <a:lnTo>
                  <a:pt x="15495568" y="0"/>
                </a:lnTo>
                <a:lnTo>
                  <a:pt x="15495568" y="15354699"/>
                </a:lnTo>
                <a:lnTo>
                  <a:pt x="0" y="153546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 rot="611514">
            <a:off x="3256725" y="4947521"/>
            <a:ext cx="4254023" cy="4114800"/>
          </a:xfrm>
          <a:custGeom>
            <a:avLst/>
            <a:gdLst/>
            <a:ahLst/>
            <a:cxnLst/>
            <a:rect l="l" t="t" r="r" b="b"/>
            <a:pathLst>
              <a:path w="4254023" h="4114800">
                <a:moveTo>
                  <a:pt x="0" y="0"/>
                </a:moveTo>
                <a:lnTo>
                  <a:pt x="4254023" y="0"/>
                </a:lnTo>
                <a:lnTo>
                  <a:pt x="42540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TextBox 4"/>
          <p:cNvSpPr txBox="1"/>
          <p:nvPr/>
        </p:nvSpPr>
        <p:spPr>
          <a:xfrm>
            <a:off x="1137222" y="1453794"/>
            <a:ext cx="5738041" cy="2000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40"/>
              </a:lnSpc>
            </a:pPr>
            <a:r>
              <a:rPr lang="en-US" sz="42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Background: The Need for Green Social Work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9144000" y="964406"/>
            <a:ext cx="7104378" cy="3133106"/>
            <a:chOff x="0" y="-85725"/>
            <a:chExt cx="9472504" cy="4177474"/>
          </a:xfrm>
        </p:grpSpPr>
        <p:sp>
          <p:nvSpPr>
            <p:cNvPr id="6" name="TextBox 6"/>
            <p:cNvSpPr txBox="1"/>
            <p:nvPr/>
          </p:nvSpPr>
          <p:spPr>
            <a:xfrm>
              <a:off x="0" y="881640"/>
              <a:ext cx="9472504" cy="32101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759"/>
                </a:lnSpc>
                <a:spcBef>
                  <a:spcPct val="0"/>
                </a:spcBef>
              </a:pPr>
              <a:r>
                <a:rPr lang="en-US" sz="3399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An emerging framework that integrates environmental justice, sustainability, and human rights</a:t>
              </a:r>
            </a:p>
            <a:p>
              <a:pPr marL="0" lvl="0" indent="0" algn="l">
                <a:lnSpc>
                  <a:spcPts val="4759"/>
                </a:lnSpc>
                <a:spcBef>
                  <a:spcPct val="0"/>
                </a:spcBef>
              </a:pPr>
              <a:endParaRPr lang="en-US" sz="339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85725"/>
              <a:ext cx="9472504" cy="837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919"/>
                </a:lnSpc>
              </a:pPr>
              <a:r>
                <a:rPr lang="en-US" sz="4099" b="1" spc="40" dirty="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A paradigm shift 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144000" y="3716338"/>
            <a:ext cx="7315200" cy="1855068"/>
            <a:chOff x="0" y="-85725"/>
            <a:chExt cx="9472504" cy="2644487"/>
          </a:xfrm>
        </p:grpSpPr>
        <p:sp>
          <p:nvSpPr>
            <p:cNvPr id="9" name="TextBox 9"/>
            <p:cNvSpPr txBox="1"/>
            <p:nvPr/>
          </p:nvSpPr>
          <p:spPr>
            <a:xfrm>
              <a:off x="0" y="881640"/>
              <a:ext cx="9472504" cy="16771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759"/>
                </a:lnSpc>
                <a:spcBef>
                  <a:spcPct val="0"/>
                </a:spcBef>
              </a:pPr>
              <a:r>
                <a:rPr lang="en-US" sz="3399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Green social work:</a:t>
              </a:r>
              <a:r>
                <a:rPr lang="en-US" sz="3399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Environmental justice and community resilience.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85725"/>
              <a:ext cx="9472504" cy="837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919"/>
                </a:lnSpc>
              </a:pPr>
              <a:r>
                <a:rPr lang="en-US" sz="4099" b="1" spc="40" dirty="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Key theoretical lenses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144000" y="5883085"/>
            <a:ext cx="7104378" cy="3158527"/>
            <a:chOff x="0" y="-85725"/>
            <a:chExt cx="9472504" cy="4211369"/>
          </a:xfrm>
        </p:grpSpPr>
        <p:sp>
          <p:nvSpPr>
            <p:cNvPr id="12" name="TextBox 12"/>
            <p:cNvSpPr txBox="1"/>
            <p:nvPr/>
          </p:nvSpPr>
          <p:spPr>
            <a:xfrm>
              <a:off x="0" y="1707140"/>
              <a:ext cx="9472504" cy="24185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759"/>
                </a:lnSpc>
                <a:spcBef>
                  <a:spcPct val="0"/>
                </a:spcBef>
              </a:pPr>
              <a:r>
                <a:rPr lang="en-US" sz="3399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Communities using their assets (social, human, natural) to survive and recover from shocks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85725"/>
              <a:ext cx="9472504" cy="15985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919"/>
                </a:lnSpc>
              </a:pPr>
              <a:r>
                <a:rPr lang="en-US" sz="3400" b="1" spc="40" dirty="0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Sustainable livelihoods framework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496668" y="248872"/>
            <a:ext cx="7000132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 b="1" spc="42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Research Methodology</a:t>
            </a:r>
          </a:p>
          <a:p>
            <a:pPr algn="ctr">
              <a:lnSpc>
                <a:spcPts val="5040"/>
              </a:lnSpc>
            </a:pPr>
            <a:endParaRPr lang="en-US" sz="4200" b="1" spc="42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0" y="1845689"/>
            <a:ext cx="18288000" cy="9425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85191" lvl="1" indent="-442595" algn="l">
              <a:lnSpc>
                <a:spcPts val="4920"/>
              </a:lnSpc>
              <a:buFont typeface="Arial"/>
              <a:buChar char="•"/>
            </a:pPr>
            <a:r>
              <a:rPr lang="en-US" sz="4100" spc="4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Project: </a:t>
            </a:r>
            <a:r>
              <a:rPr lang="en-US" sz="2400" b="1" spc="4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A Comparative Study on the Lived Experiences of Floods Survivors in KwaZulu-Natal and Eastern Cape Province: Exploring the Discourse of Climate Change Disasters and the Implications for Green Social work. </a:t>
            </a:r>
          </a:p>
          <a:p>
            <a:pPr marL="442596" lvl="1" algn="l">
              <a:lnSpc>
                <a:spcPts val="4920"/>
              </a:lnSpc>
            </a:pPr>
            <a:endParaRPr lang="en-US" sz="2400" b="1" spc="4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885191" lvl="1" indent="-442595" algn="l">
              <a:lnSpc>
                <a:spcPts val="4920"/>
              </a:lnSpc>
              <a:buFont typeface="Arial"/>
              <a:buChar char="•"/>
            </a:pPr>
            <a:r>
              <a:rPr lang="en-US" sz="4100" spc="4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Research Design: A qualitative, exploratory design</a:t>
            </a:r>
          </a:p>
          <a:p>
            <a:pPr algn="l">
              <a:lnSpc>
                <a:spcPts val="4920"/>
              </a:lnSpc>
            </a:pPr>
            <a:endParaRPr lang="en-US" sz="4100" spc="4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885191" lvl="1" indent="-442595" algn="l">
              <a:lnSpc>
                <a:spcPts val="4920"/>
              </a:lnSpc>
              <a:buFont typeface="Arial"/>
              <a:buChar char="•"/>
            </a:pPr>
            <a:r>
              <a:rPr lang="en-US" sz="4100" spc="4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Participants: 23 Participants </a:t>
            </a:r>
          </a:p>
          <a:p>
            <a:pPr marL="442596" lvl="1" algn="l">
              <a:lnSpc>
                <a:spcPts val="4920"/>
              </a:lnSpc>
            </a:pPr>
            <a:r>
              <a:rPr lang="en-US" sz="4100" spc="4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(11 from KwaZulu- Natal and 12 from Eastern Cape)</a:t>
            </a:r>
          </a:p>
          <a:p>
            <a:pPr algn="l">
              <a:lnSpc>
                <a:spcPts val="4920"/>
              </a:lnSpc>
            </a:pPr>
            <a:endParaRPr lang="en-US" sz="4100" spc="4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885191" lvl="1" indent="-442595" algn="l">
              <a:lnSpc>
                <a:spcPts val="4920"/>
              </a:lnSpc>
              <a:buFont typeface="Arial"/>
              <a:buChar char="•"/>
            </a:pPr>
            <a:r>
              <a:rPr lang="en-US" sz="4100" spc="4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Data Collection: In-depth, semi structured interviews</a:t>
            </a:r>
          </a:p>
          <a:p>
            <a:pPr algn="l">
              <a:lnSpc>
                <a:spcPts val="4920"/>
              </a:lnSpc>
            </a:pPr>
            <a:endParaRPr lang="en-US" sz="4100" spc="4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885191" lvl="1" indent="-442595" algn="l">
              <a:lnSpc>
                <a:spcPts val="4920"/>
              </a:lnSpc>
              <a:buFont typeface="Arial"/>
              <a:buChar char="•"/>
            </a:pPr>
            <a:r>
              <a:rPr lang="en-US" sz="4100" spc="4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Data Analysis: Thematic analysis</a:t>
            </a:r>
          </a:p>
          <a:p>
            <a:pPr algn="l">
              <a:lnSpc>
                <a:spcPts val="4920"/>
              </a:lnSpc>
            </a:pPr>
            <a:endParaRPr lang="en-US" sz="4100" spc="4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885191" lvl="1" indent="-442595" algn="l">
              <a:lnSpc>
                <a:spcPts val="4920"/>
              </a:lnSpc>
              <a:buFont typeface="Arial"/>
              <a:buChar char="•"/>
            </a:pPr>
            <a:r>
              <a:rPr lang="en-US" sz="4100" spc="4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Ethics: Ethical clearance from the University of Mpumalanga </a:t>
            </a:r>
          </a:p>
          <a:p>
            <a:pPr algn="l">
              <a:lnSpc>
                <a:spcPts val="4920"/>
              </a:lnSpc>
            </a:pPr>
            <a:endParaRPr lang="en-US" sz="4100" spc="4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885191" lvl="1" indent="-442595" algn="l">
              <a:lnSpc>
                <a:spcPts val="4920"/>
              </a:lnSpc>
              <a:buFont typeface="Arial"/>
              <a:buChar char="•"/>
            </a:pPr>
            <a:r>
              <a:rPr lang="en-US" sz="4100" spc="4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Informed consent, anonymity and confidentiality </a:t>
            </a:r>
          </a:p>
        </p:txBody>
      </p:sp>
      <p:sp>
        <p:nvSpPr>
          <p:cNvPr id="4" name="Freeform 4"/>
          <p:cNvSpPr/>
          <p:nvPr/>
        </p:nvSpPr>
        <p:spPr>
          <a:xfrm flipH="1" flipV="1">
            <a:off x="15025791" y="7001541"/>
            <a:ext cx="3281259" cy="3323559"/>
          </a:xfrm>
          <a:custGeom>
            <a:avLst/>
            <a:gdLst/>
            <a:ahLst/>
            <a:cxnLst/>
            <a:rect l="l" t="t" r="r" b="b"/>
            <a:pathLst>
              <a:path w="3281259" h="3323559">
                <a:moveTo>
                  <a:pt x="3281259" y="3323559"/>
                </a:moveTo>
                <a:lnTo>
                  <a:pt x="0" y="3323559"/>
                </a:lnTo>
                <a:lnTo>
                  <a:pt x="0" y="0"/>
                </a:lnTo>
                <a:lnTo>
                  <a:pt x="3281259" y="0"/>
                </a:lnTo>
                <a:lnTo>
                  <a:pt x="3281259" y="332355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15025791" y="7001541"/>
            <a:ext cx="3281259" cy="3323559"/>
          </a:xfrm>
          <a:custGeom>
            <a:avLst/>
            <a:gdLst/>
            <a:ahLst/>
            <a:cxnLst/>
            <a:rect l="l" t="t" r="r" b="b"/>
            <a:pathLst>
              <a:path w="3281259" h="3323559">
                <a:moveTo>
                  <a:pt x="3281259" y="3323559"/>
                </a:moveTo>
                <a:lnTo>
                  <a:pt x="0" y="3323559"/>
                </a:lnTo>
                <a:lnTo>
                  <a:pt x="0" y="0"/>
                </a:lnTo>
                <a:lnTo>
                  <a:pt x="3281259" y="0"/>
                </a:lnTo>
                <a:lnTo>
                  <a:pt x="3281259" y="332355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6745399" y="323850"/>
            <a:ext cx="5738041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40"/>
              </a:lnSpc>
            </a:pPr>
            <a:r>
              <a:rPr lang="en-US" sz="42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Findings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9446" y="1508635"/>
            <a:ext cx="14702964" cy="7534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32"/>
              </a:lnSpc>
              <a:spcBef>
                <a:spcPct val="0"/>
              </a:spcBef>
            </a:pPr>
            <a:r>
              <a:rPr lang="en-US" sz="4110" spc="4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The Immediate Impact: Loss &amp; Systemic Failure</a:t>
            </a:r>
          </a:p>
          <a:p>
            <a:pPr algn="l">
              <a:lnSpc>
                <a:spcPts val="4932"/>
              </a:lnSpc>
              <a:spcBef>
                <a:spcPct val="0"/>
              </a:spcBef>
            </a:pPr>
            <a:endParaRPr lang="en-US" sz="4110" b="1" spc="4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887510" lvl="1" indent="-443755" algn="just">
              <a:lnSpc>
                <a:spcPts val="4932"/>
              </a:lnSpc>
              <a:buFont typeface="Arial"/>
              <a:buChar char="•"/>
            </a:pPr>
            <a:r>
              <a:rPr lang="en-US" sz="4110" spc="4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Overwhelming Loss: Survivors reported the sudden and shocking loss of homes, property, and essential documents.</a:t>
            </a:r>
          </a:p>
          <a:p>
            <a:pPr algn="l">
              <a:lnSpc>
                <a:spcPts val="4932"/>
              </a:lnSpc>
            </a:pPr>
            <a:endParaRPr lang="en-US" sz="4110" spc="4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ctr">
              <a:lnSpc>
                <a:spcPts val="4932"/>
              </a:lnSpc>
              <a:spcBef>
                <a:spcPct val="0"/>
              </a:spcBef>
            </a:pPr>
            <a:r>
              <a:rPr lang="en-US" sz="4110" b="1" i="1" spc="41" dirty="0">
                <a:solidFill>
                  <a:srgbClr val="000000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"I watched as my home was swept away." </a:t>
            </a:r>
          </a:p>
          <a:p>
            <a:pPr algn="ctr">
              <a:lnSpc>
                <a:spcPts val="4932"/>
              </a:lnSpc>
              <a:spcBef>
                <a:spcPct val="0"/>
              </a:spcBef>
            </a:pPr>
            <a:r>
              <a:rPr lang="en-US" sz="4110" b="1" i="1" spc="41" dirty="0">
                <a:solidFill>
                  <a:srgbClr val="000000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(Participant G, KZN)</a:t>
            </a:r>
          </a:p>
          <a:p>
            <a:pPr algn="ctr">
              <a:lnSpc>
                <a:spcPts val="4932"/>
              </a:lnSpc>
              <a:spcBef>
                <a:spcPct val="0"/>
              </a:spcBef>
            </a:pPr>
            <a:endParaRPr lang="en-US" sz="4110" i="1" spc="41" dirty="0">
              <a:solidFill>
                <a:srgbClr val="000000"/>
              </a:solidFill>
              <a:latin typeface="Arial Bold Italics"/>
              <a:ea typeface="Arial Bold Italics"/>
              <a:cs typeface="Arial Bold Italics"/>
              <a:sym typeface="Arial Bold Italics"/>
            </a:endParaRPr>
          </a:p>
          <a:p>
            <a:pPr algn="ctr">
              <a:lnSpc>
                <a:spcPts val="4932"/>
              </a:lnSpc>
              <a:spcBef>
                <a:spcPct val="0"/>
              </a:spcBef>
            </a:pPr>
            <a:r>
              <a:rPr lang="en-US" sz="4110" b="1" i="1" spc="41" dirty="0">
                <a:solidFill>
                  <a:srgbClr val="000000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"I lost all my personal belongings, including my identity card and my children’s birth certificates…everything was swept away." (Participant H, EC)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15359399" y="7339450"/>
            <a:ext cx="2947651" cy="2985650"/>
          </a:xfrm>
          <a:custGeom>
            <a:avLst/>
            <a:gdLst/>
            <a:ahLst/>
            <a:cxnLst/>
            <a:rect l="l" t="t" r="r" b="b"/>
            <a:pathLst>
              <a:path w="2947651" h="2985650">
                <a:moveTo>
                  <a:pt x="2947651" y="2985650"/>
                </a:moveTo>
                <a:lnTo>
                  <a:pt x="0" y="2985650"/>
                </a:lnTo>
                <a:lnTo>
                  <a:pt x="0" y="0"/>
                </a:lnTo>
                <a:lnTo>
                  <a:pt x="2947651" y="0"/>
                </a:lnTo>
                <a:lnTo>
                  <a:pt x="2947651" y="298565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678493" y="942975"/>
            <a:ext cx="16879131" cy="9372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25"/>
              </a:lnSpc>
              <a:spcBef>
                <a:spcPct val="0"/>
              </a:spcBef>
            </a:pPr>
            <a:r>
              <a:rPr lang="en-US" sz="4104" spc="4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Inadequate Infrastructure</a:t>
            </a:r>
          </a:p>
          <a:p>
            <a:pPr marL="886099" lvl="1" indent="-443049" algn="l">
              <a:lnSpc>
                <a:spcPts val="4925"/>
              </a:lnSpc>
              <a:buFont typeface="Arial"/>
              <a:buChar char="•"/>
            </a:pPr>
            <a:r>
              <a:rPr lang="en-US" sz="4104" spc="4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Homes were poorly built and located in flood-prone areas, with no proper drainage, leading to recurring damage.</a:t>
            </a:r>
          </a:p>
          <a:p>
            <a:pPr algn="l">
              <a:lnSpc>
                <a:spcPts val="4925"/>
              </a:lnSpc>
              <a:spcBef>
                <a:spcPct val="0"/>
              </a:spcBef>
            </a:pPr>
            <a:endParaRPr lang="en-US" sz="4104" b="1" spc="4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ctr">
              <a:lnSpc>
                <a:spcPts val="4925"/>
              </a:lnSpc>
              <a:spcBef>
                <a:spcPct val="0"/>
              </a:spcBef>
            </a:pPr>
            <a:r>
              <a:rPr lang="en-US" sz="4104" b="1" i="1" spc="41" dirty="0">
                <a:solidFill>
                  <a:srgbClr val="000000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"The infrastructure here is poor. The roads are always flooded, and there’s no proper drainage." (Participant C, KZN)</a:t>
            </a:r>
          </a:p>
          <a:p>
            <a:pPr algn="just">
              <a:lnSpc>
                <a:spcPts val="4925"/>
              </a:lnSpc>
              <a:spcBef>
                <a:spcPct val="0"/>
              </a:spcBef>
            </a:pPr>
            <a:endParaRPr lang="en-US" sz="4104" b="1" i="1" spc="41" dirty="0">
              <a:solidFill>
                <a:srgbClr val="000000"/>
              </a:solidFill>
              <a:latin typeface="Arial Bold Italics"/>
              <a:ea typeface="Arial Bold Italics"/>
              <a:cs typeface="Arial Bold Italics"/>
              <a:sym typeface="Arial Bold Italics"/>
            </a:endParaRPr>
          </a:p>
          <a:p>
            <a:pPr marL="886099" lvl="1" indent="-443049" algn="just">
              <a:lnSpc>
                <a:spcPts val="4925"/>
              </a:lnSpc>
              <a:buFont typeface="Arial"/>
              <a:buChar char="•"/>
            </a:pPr>
            <a:r>
              <a:rPr lang="en-US" sz="4104" spc="4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Slow &amp; Insufficient Response: Participants expressed feelings of neglect and abandonment due to slow and uncoordinated government aid.</a:t>
            </a:r>
          </a:p>
          <a:p>
            <a:pPr algn="ctr">
              <a:lnSpc>
                <a:spcPts val="4925"/>
              </a:lnSpc>
              <a:spcBef>
                <a:spcPct val="0"/>
              </a:spcBef>
            </a:pPr>
            <a:endParaRPr lang="en-US" sz="4104" b="1" spc="4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ctr">
              <a:lnSpc>
                <a:spcPts val="4925"/>
              </a:lnSpc>
              <a:spcBef>
                <a:spcPct val="0"/>
              </a:spcBef>
            </a:pPr>
            <a:r>
              <a:rPr lang="en-US" sz="4104" b="1" i="1" spc="41" dirty="0">
                <a:solidFill>
                  <a:srgbClr val="000000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"The government is very slow to respond. We need assistance fast, but instead, we are left waiting, and then the damage is done." </a:t>
            </a:r>
          </a:p>
          <a:p>
            <a:pPr algn="ctr">
              <a:lnSpc>
                <a:spcPts val="4925"/>
              </a:lnSpc>
              <a:spcBef>
                <a:spcPct val="0"/>
              </a:spcBef>
            </a:pPr>
            <a:r>
              <a:rPr lang="en-US" sz="4104" b="1" i="1" spc="41" dirty="0">
                <a:solidFill>
                  <a:srgbClr val="000000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(Participant B, KZN)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15359399" y="7339450"/>
            <a:ext cx="2947651" cy="2985650"/>
          </a:xfrm>
          <a:custGeom>
            <a:avLst/>
            <a:gdLst/>
            <a:ahLst/>
            <a:cxnLst/>
            <a:rect l="l" t="t" r="r" b="b"/>
            <a:pathLst>
              <a:path w="2947651" h="2985650">
                <a:moveTo>
                  <a:pt x="2947651" y="2985650"/>
                </a:moveTo>
                <a:lnTo>
                  <a:pt x="0" y="2985650"/>
                </a:lnTo>
                <a:lnTo>
                  <a:pt x="0" y="0"/>
                </a:lnTo>
                <a:lnTo>
                  <a:pt x="2947651" y="0"/>
                </a:lnTo>
                <a:lnTo>
                  <a:pt x="2947651" y="298565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38100" y="295275"/>
            <a:ext cx="18249900" cy="10054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19"/>
              </a:lnSpc>
              <a:spcBef>
                <a:spcPct val="0"/>
              </a:spcBef>
            </a:pPr>
            <a:r>
              <a:rPr lang="en-US" sz="4099" spc="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Trauma &amp; Mental Health </a:t>
            </a:r>
          </a:p>
          <a:p>
            <a:pPr algn="l">
              <a:lnSpc>
                <a:spcPts val="4919"/>
              </a:lnSpc>
              <a:spcBef>
                <a:spcPct val="0"/>
              </a:spcBef>
            </a:pPr>
            <a:endParaRPr lang="en-US" sz="4099" spc="40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885187" lvl="1" indent="-442594" algn="l">
              <a:lnSpc>
                <a:spcPts val="4919"/>
              </a:lnSpc>
              <a:buFont typeface="Arial"/>
              <a:buChar char="•"/>
            </a:pPr>
            <a:r>
              <a:rPr lang="en-US" sz="4099" spc="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Pervasive Psychological Distress: Survivors experienced severe anxiety, shock, and cognitive disturbance. The trauma persisted long after the floods.</a:t>
            </a:r>
          </a:p>
          <a:p>
            <a:pPr algn="l">
              <a:lnSpc>
                <a:spcPts val="4919"/>
              </a:lnSpc>
            </a:pPr>
            <a:endParaRPr lang="en-US" sz="4099" b="1" spc="40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ctr">
              <a:lnSpc>
                <a:spcPts val="4919"/>
              </a:lnSpc>
              <a:spcBef>
                <a:spcPct val="0"/>
              </a:spcBef>
            </a:pPr>
            <a:r>
              <a:rPr lang="en-US" sz="4099" b="1" i="1" spc="40" dirty="0">
                <a:solidFill>
                  <a:srgbClr val="000000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"After the flood, I couldn’t sleep for days… Every time it rains now, I’m filled with anxiety." (Participant C, KZN)</a:t>
            </a:r>
          </a:p>
          <a:p>
            <a:pPr algn="just">
              <a:lnSpc>
                <a:spcPts val="4919"/>
              </a:lnSpc>
              <a:spcBef>
                <a:spcPct val="0"/>
              </a:spcBef>
            </a:pPr>
            <a:endParaRPr lang="en-US" sz="4099" b="1" i="1" spc="40" dirty="0">
              <a:solidFill>
                <a:srgbClr val="000000"/>
              </a:solidFill>
              <a:latin typeface="Arial Bold Italics"/>
              <a:ea typeface="Arial Bold Italics"/>
              <a:cs typeface="Arial Bold Italics"/>
              <a:sym typeface="Arial Bold Italics"/>
            </a:endParaRPr>
          </a:p>
          <a:p>
            <a:pPr marL="885187" lvl="1" indent="-442594" algn="just">
              <a:lnSpc>
                <a:spcPts val="4919"/>
              </a:lnSpc>
              <a:buFont typeface="Arial"/>
              <a:buChar char="•"/>
            </a:pPr>
            <a:r>
              <a:rPr lang="en-US" sz="4099" spc="40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A Constant State of Threat: The emotional toll of loss and poor living conditions created a feeling of helplessness and constant stress.</a:t>
            </a:r>
          </a:p>
          <a:p>
            <a:pPr algn="just">
              <a:lnSpc>
                <a:spcPts val="4919"/>
              </a:lnSpc>
            </a:pPr>
            <a:endParaRPr lang="en-US" sz="4099" b="1" spc="40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ctr">
              <a:lnSpc>
                <a:spcPts val="4919"/>
              </a:lnSpc>
            </a:pPr>
            <a:r>
              <a:rPr lang="en-US" sz="4099" b="1" i="1" spc="40" dirty="0">
                <a:solidFill>
                  <a:srgbClr val="000000"/>
                </a:solidFill>
                <a:latin typeface="Arial Bold Italics"/>
                <a:ea typeface="Arial Bold Italics"/>
                <a:cs typeface="Arial Bold Italics"/>
                <a:sym typeface="Arial Bold Italics"/>
              </a:rPr>
              <a:t>"I feel helpless… every time it rains, I just want to leave the house because the house is always damaged… its draining mentally and physically." (Participant N, KZN)</a:t>
            </a:r>
          </a:p>
          <a:p>
            <a:pPr algn="ctr">
              <a:lnSpc>
                <a:spcPts val="4919"/>
              </a:lnSpc>
              <a:spcBef>
                <a:spcPct val="0"/>
              </a:spcBef>
            </a:pPr>
            <a:endParaRPr lang="en-US" sz="4099" b="1" i="1" spc="40" dirty="0">
              <a:solidFill>
                <a:srgbClr val="000000"/>
              </a:solidFill>
              <a:latin typeface="Arial Bold Italics"/>
              <a:ea typeface="Arial Bold Italics"/>
              <a:cs typeface="Arial Bold Italics"/>
              <a:sym typeface="Arial Bold Itali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1525</Words>
  <Application>Microsoft Office PowerPoint</Application>
  <PresentationFormat>Custom</PresentationFormat>
  <Paragraphs>138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Aptos</vt:lpstr>
      <vt:lpstr>Arial</vt:lpstr>
      <vt:lpstr>Arial Bold</vt:lpstr>
      <vt:lpstr>Arial Bold Italics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Dissemination of Findings:  </vt:lpstr>
      <vt:lpstr>References:  </vt:lpstr>
      <vt:lpstr>References: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- Climate Change Discourse</dc:title>
  <dc:creator>Ajodhia, Santham</dc:creator>
  <dc:description>Presentation - Climate Change Discourse</dc:description>
  <cp:lastModifiedBy>Ajodhia, Santham</cp:lastModifiedBy>
  <cp:revision>18</cp:revision>
  <dcterms:created xsi:type="dcterms:W3CDTF">2006-08-16T00:00:00Z</dcterms:created>
  <dcterms:modified xsi:type="dcterms:W3CDTF">2025-09-11T11:47:59Z</dcterms:modified>
  <dc:identifier>DAGxjT3CDUc</dc:identifier>
</cp:coreProperties>
</file>