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68" r:id="rId8"/>
    <p:sldId id="269" r:id="rId9"/>
    <p:sldId id="265" r:id="rId10"/>
    <p:sldId id="259" r:id="rId11"/>
    <p:sldId id="261" r:id="rId12"/>
    <p:sldId id="266" r:id="rId13"/>
    <p:sldId id="262" r:id="rId14"/>
    <p:sldId id="260" r:id="rId15"/>
    <p:sldId id="263" r:id="rId16"/>
    <p:sldId id="264" r:id="rId17"/>
    <p:sldId id="26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37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BC05A-F672-4FB1-9DB1-862ECEB663C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FD7FB3A3-E2E2-4881-9FD9-C596C30CCD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62E64D6A-9099-4845-86D0-D4E6DD02F48C}"/>
              </a:ext>
            </a:extLst>
          </p:cNvPr>
          <p:cNvSpPr>
            <a:spLocks noGrp="1"/>
          </p:cNvSpPr>
          <p:nvPr>
            <p:ph type="dt" sz="half" idx="10"/>
          </p:nvPr>
        </p:nvSpPr>
        <p:spPr/>
        <p:txBody>
          <a:bodyPr/>
          <a:lstStyle/>
          <a:p>
            <a:fld id="{DD026BEF-D02B-49BA-9D2F-606A59E2AFAF}" type="datetimeFigureOut">
              <a:rPr lang="en-ZA" smtClean="0"/>
              <a:t>2025/09/11</a:t>
            </a:fld>
            <a:endParaRPr lang="en-ZA"/>
          </a:p>
        </p:txBody>
      </p:sp>
      <p:sp>
        <p:nvSpPr>
          <p:cNvPr id="5" name="Footer Placeholder 4">
            <a:extLst>
              <a:ext uri="{FF2B5EF4-FFF2-40B4-BE49-F238E27FC236}">
                <a16:creationId xmlns:a16="http://schemas.microsoft.com/office/drawing/2014/main" id="{03B6B64B-7449-4451-9E30-51B1E3B8F1C4}"/>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1D51D2E9-536D-4B8D-AD48-D71AB2C10B36}"/>
              </a:ext>
            </a:extLst>
          </p:cNvPr>
          <p:cNvSpPr>
            <a:spLocks noGrp="1"/>
          </p:cNvSpPr>
          <p:nvPr>
            <p:ph type="sldNum" sz="quarter" idx="12"/>
          </p:nvPr>
        </p:nvSpPr>
        <p:spPr/>
        <p:txBody>
          <a:bodyPr/>
          <a:lstStyle/>
          <a:p>
            <a:fld id="{36BA39FA-523A-492D-9518-6665A0F8ED49}" type="slidenum">
              <a:rPr lang="en-ZA" smtClean="0"/>
              <a:t>‹#›</a:t>
            </a:fld>
            <a:endParaRPr lang="en-ZA"/>
          </a:p>
        </p:txBody>
      </p:sp>
    </p:spTree>
    <p:extLst>
      <p:ext uri="{BB962C8B-B14F-4D97-AF65-F5344CB8AC3E}">
        <p14:creationId xmlns:p14="http://schemas.microsoft.com/office/powerpoint/2010/main" val="112113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722C2-85D5-4CAA-877C-E7EC29BF0318}"/>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6CC1387E-2935-4131-AD38-84699B48B4F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A29C7997-0B51-49A2-8E2F-266B2EAA0941}"/>
              </a:ext>
            </a:extLst>
          </p:cNvPr>
          <p:cNvSpPr>
            <a:spLocks noGrp="1"/>
          </p:cNvSpPr>
          <p:nvPr>
            <p:ph type="dt" sz="half" idx="10"/>
          </p:nvPr>
        </p:nvSpPr>
        <p:spPr/>
        <p:txBody>
          <a:bodyPr/>
          <a:lstStyle/>
          <a:p>
            <a:fld id="{DD026BEF-D02B-49BA-9D2F-606A59E2AFAF}" type="datetimeFigureOut">
              <a:rPr lang="en-ZA" smtClean="0"/>
              <a:t>2025/09/11</a:t>
            </a:fld>
            <a:endParaRPr lang="en-ZA"/>
          </a:p>
        </p:txBody>
      </p:sp>
      <p:sp>
        <p:nvSpPr>
          <p:cNvPr id="5" name="Footer Placeholder 4">
            <a:extLst>
              <a:ext uri="{FF2B5EF4-FFF2-40B4-BE49-F238E27FC236}">
                <a16:creationId xmlns:a16="http://schemas.microsoft.com/office/drawing/2014/main" id="{A19EBFEF-E74C-4795-A803-04E11D9C65E9}"/>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6EB469F7-D1A0-424E-AE4C-67A5B18548F5}"/>
              </a:ext>
            </a:extLst>
          </p:cNvPr>
          <p:cNvSpPr>
            <a:spLocks noGrp="1"/>
          </p:cNvSpPr>
          <p:nvPr>
            <p:ph type="sldNum" sz="quarter" idx="12"/>
          </p:nvPr>
        </p:nvSpPr>
        <p:spPr/>
        <p:txBody>
          <a:bodyPr/>
          <a:lstStyle/>
          <a:p>
            <a:fld id="{36BA39FA-523A-492D-9518-6665A0F8ED49}" type="slidenum">
              <a:rPr lang="en-ZA" smtClean="0"/>
              <a:t>‹#›</a:t>
            </a:fld>
            <a:endParaRPr lang="en-ZA"/>
          </a:p>
        </p:txBody>
      </p:sp>
    </p:spTree>
    <p:extLst>
      <p:ext uri="{BB962C8B-B14F-4D97-AF65-F5344CB8AC3E}">
        <p14:creationId xmlns:p14="http://schemas.microsoft.com/office/powerpoint/2010/main" val="1514475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06FCC8A-9E25-45EC-8451-E8FF19C9466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C8ACC8A9-2636-46F0-9652-27C98CD1826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CE0A184F-0046-4334-9E87-81A57119CDA4}"/>
              </a:ext>
            </a:extLst>
          </p:cNvPr>
          <p:cNvSpPr>
            <a:spLocks noGrp="1"/>
          </p:cNvSpPr>
          <p:nvPr>
            <p:ph type="dt" sz="half" idx="10"/>
          </p:nvPr>
        </p:nvSpPr>
        <p:spPr/>
        <p:txBody>
          <a:bodyPr/>
          <a:lstStyle/>
          <a:p>
            <a:fld id="{DD026BEF-D02B-49BA-9D2F-606A59E2AFAF}" type="datetimeFigureOut">
              <a:rPr lang="en-ZA" smtClean="0"/>
              <a:t>2025/09/11</a:t>
            </a:fld>
            <a:endParaRPr lang="en-ZA"/>
          </a:p>
        </p:txBody>
      </p:sp>
      <p:sp>
        <p:nvSpPr>
          <p:cNvPr id="5" name="Footer Placeholder 4">
            <a:extLst>
              <a:ext uri="{FF2B5EF4-FFF2-40B4-BE49-F238E27FC236}">
                <a16:creationId xmlns:a16="http://schemas.microsoft.com/office/drawing/2014/main" id="{CEDECA1D-6AA8-40A0-8B03-05898CC7B252}"/>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1125BCDF-3598-4AD5-841D-F3FCBE1A7071}"/>
              </a:ext>
            </a:extLst>
          </p:cNvPr>
          <p:cNvSpPr>
            <a:spLocks noGrp="1"/>
          </p:cNvSpPr>
          <p:nvPr>
            <p:ph type="sldNum" sz="quarter" idx="12"/>
          </p:nvPr>
        </p:nvSpPr>
        <p:spPr/>
        <p:txBody>
          <a:bodyPr/>
          <a:lstStyle/>
          <a:p>
            <a:fld id="{36BA39FA-523A-492D-9518-6665A0F8ED49}" type="slidenum">
              <a:rPr lang="en-ZA" smtClean="0"/>
              <a:t>‹#›</a:t>
            </a:fld>
            <a:endParaRPr lang="en-ZA"/>
          </a:p>
        </p:txBody>
      </p:sp>
    </p:spTree>
    <p:extLst>
      <p:ext uri="{BB962C8B-B14F-4D97-AF65-F5344CB8AC3E}">
        <p14:creationId xmlns:p14="http://schemas.microsoft.com/office/powerpoint/2010/main" val="714307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77BEC-FB04-4F22-901E-01F2B827CE9F}"/>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45428157-D2FC-41E3-A0C4-00D4160C224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894F91B7-B0C6-4047-A0DF-AC4303DFE939}"/>
              </a:ext>
            </a:extLst>
          </p:cNvPr>
          <p:cNvSpPr>
            <a:spLocks noGrp="1"/>
          </p:cNvSpPr>
          <p:nvPr>
            <p:ph type="dt" sz="half" idx="10"/>
          </p:nvPr>
        </p:nvSpPr>
        <p:spPr/>
        <p:txBody>
          <a:bodyPr/>
          <a:lstStyle/>
          <a:p>
            <a:fld id="{DD026BEF-D02B-49BA-9D2F-606A59E2AFAF}" type="datetimeFigureOut">
              <a:rPr lang="en-ZA" smtClean="0"/>
              <a:t>2025/09/11</a:t>
            </a:fld>
            <a:endParaRPr lang="en-ZA"/>
          </a:p>
        </p:txBody>
      </p:sp>
      <p:sp>
        <p:nvSpPr>
          <p:cNvPr id="5" name="Footer Placeholder 4">
            <a:extLst>
              <a:ext uri="{FF2B5EF4-FFF2-40B4-BE49-F238E27FC236}">
                <a16:creationId xmlns:a16="http://schemas.microsoft.com/office/drawing/2014/main" id="{9589A8A6-83DB-495D-9663-833895BA8C93}"/>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95748D3B-6A16-4362-ABDE-549556066E19}"/>
              </a:ext>
            </a:extLst>
          </p:cNvPr>
          <p:cNvSpPr>
            <a:spLocks noGrp="1"/>
          </p:cNvSpPr>
          <p:nvPr>
            <p:ph type="sldNum" sz="quarter" idx="12"/>
          </p:nvPr>
        </p:nvSpPr>
        <p:spPr/>
        <p:txBody>
          <a:bodyPr/>
          <a:lstStyle/>
          <a:p>
            <a:fld id="{36BA39FA-523A-492D-9518-6665A0F8ED49}" type="slidenum">
              <a:rPr lang="en-ZA" smtClean="0"/>
              <a:t>‹#›</a:t>
            </a:fld>
            <a:endParaRPr lang="en-ZA"/>
          </a:p>
        </p:txBody>
      </p:sp>
    </p:spTree>
    <p:extLst>
      <p:ext uri="{BB962C8B-B14F-4D97-AF65-F5344CB8AC3E}">
        <p14:creationId xmlns:p14="http://schemas.microsoft.com/office/powerpoint/2010/main" val="607742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7D9FFA-D452-48F1-9595-D7D265C845F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145D3BE3-40E5-4F0C-A32E-E323EE6978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DE45560-5DC0-45A7-BC63-425931581C25}"/>
              </a:ext>
            </a:extLst>
          </p:cNvPr>
          <p:cNvSpPr>
            <a:spLocks noGrp="1"/>
          </p:cNvSpPr>
          <p:nvPr>
            <p:ph type="dt" sz="half" idx="10"/>
          </p:nvPr>
        </p:nvSpPr>
        <p:spPr/>
        <p:txBody>
          <a:bodyPr/>
          <a:lstStyle/>
          <a:p>
            <a:fld id="{DD026BEF-D02B-49BA-9D2F-606A59E2AFAF}" type="datetimeFigureOut">
              <a:rPr lang="en-ZA" smtClean="0"/>
              <a:t>2025/09/11</a:t>
            </a:fld>
            <a:endParaRPr lang="en-ZA"/>
          </a:p>
        </p:txBody>
      </p:sp>
      <p:sp>
        <p:nvSpPr>
          <p:cNvPr id="5" name="Footer Placeholder 4">
            <a:extLst>
              <a:ext uri="{FF2B5EF4-FFF2-40B4-BE49-F238E27FC236}">
                <a16:creationId xmlns:a16="http://schemas.microsoft.com/office/drawing/2014/main" id="{7F4BDB14-FF03-4A97-997E-6BA21D1140F8}"/>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05F70B88-7735-4D1B-BA66-AC585FF8AEFF}"/>
              </a:ext>
            </a:extLst>
          </p:cNvPr>
          <p:cNvSpPr>
            <a:spLocks noGrp="1"/>
          </p:cNvSpPr>
          <p:nvPr>
            <p:ph type="sldNum" sz="quarter" idx="12"/>
          </p:nvPr>
        </p:nvSpPr>
        <p:spPr/>
        <p:txBody>
          <a:bodyPr/>
          <a:lstStyle/>
          <a:p>
            <a:fld id="{36BA39FA-523A-492D-9518-6665A0F8ED49}" type="slidenum">
              <a:rPr lang="en-ZA" smtClean="0"/>
              <a:t>‹#›</a:t>
            </a:fld>
            <a:endParaRPr lang="en-ZA"/>
          </a:p>
        </p:txBody>
      </p:sp>
    </p:spTree>
    <p:extLst>
      <p:ext uri="{BB962C8B-B14F-4D97-AF65-F5344CB8AC3E}">
        <p14:creationId xmlns:p14="http://schemas.microsoft.com/office/powerpoint/2010/main" val="2991790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CDDA8-6F10-450D-BD63-AF06EF7F3FE2}"/>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0D58D264-920F-495E-8141-FC7EE01949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C6680EE3-0CBC-4AEB-A920-630232BA37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2207349B-0B87-4B82-86DA-A582FDE9F4A0}"/>
              </a:ext>
            </a:extLst>
          </p:cNvPr>
          <p:cNvSpPr>
            <a:spLocks noGrp="1"/>
          </p:cNvSpPr>
          <p:nvPr>
            <p:ph type="dt" sz="half" idx="10"/>
          </p:nvPr>
        </p:nvSpPr>
        <p:spPr/>
        <p:txBody>
          <a:bodyPr/>
          <a:lstStyle/>
          <a:p>
            <a:fld id="{DD026BEF-D02B-49BA-9D2F-606A59E2AFAF}" type="datetimeFigureOut">
              <a:rPr lang="en-ZA" smtClean="0"/>
              <a:t>2025/09/11</a:t>
            </a:fld>
            <a:endParaRPr lang="en-ZA"/>
          </a:p>
        </p:txBody>
      </p:sp>
      <p:sp>
        <p:nvSpPr>
          <p:cNvPr id="6" name="Footer Placeholder 5">
            <a:extLst>
              <a:ext uri="{FF2B5EF4-FFF2-40B4-BE49-F238E27FC236}">
                <a16:creationId xmlns:a16="http://schemas.microsoft.com/office/drawing/2014/main" id="{8DB0421E-B42C-40FE-95E3-0451804D4119}"/>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4A0634AC-6689-4725-90FE-DCCBC695076F}"/>
              </a:ext>
            </a:extLst>
          </p:cNvPr>
          <p:cNvSpPr>
            <a:spLocks noGrp="1"/>
          </p:cNvSpPr>
          <p:nvPr>
            <p:ph type="sldNum" sz="quarter" idx="12"/>
          </p:nvPr>
        </p:nvSpPr>
        <p:spPr/>
        <p:txBody>
          <a:bodyPr/>
          <a:lstStyle/>
          <a:p>
            <a:fld id="{36BA39FA-523A-492D-9518-6665A0F8ED49}" type="slidenum">
              <a:rPr lang="en-ZA" smtClean="0"/>
              <a:t>‹#›</a:t>
            </a:fld>
            <a:endParaRPr lang="en-ZA"/>
          </a:p>
        </p:txBody>
      </p:sp>
    </p:spTree>
    <p:extLst>
      <p:ext uri="{BB962C8B-B14F-4D97-AF65-F5344CB8AC3E}">
        <p14:creationId xmlns:p14="http://schemas.microsoft.com/office/powerpoint/2010/main" val="354332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6DB75-53A4-4D76-99A4-10AC8D6E0133}"/>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0AD26F6A-CD5E-4749-BEAA-0C70045875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1823301-B61E-4D54-8A89-8B52D72939F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59448427-DFEF-438C-93C2-022878F721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653BD80-DA7F-43CA-8E1A-D0D292C46F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782DB0C7-374C-41D7-89D5-2016C2867BD3}"/>
              </a:ext>
            </a:extLst>
          </p:cNvPr>
          <p:cNvSpPr>
            <a:spLocks noGrp="1"/>
          </p:cNvSpPr>
          <p:nvPr>
            <p:ph type="dt" sz="half" idx="10"/>
          </p:nvPr>
        </p:nvSpPr>
        <p:spPr/>
        <p:txBody>
          <a:bodyPr/>
          <a:lstStyle/>
          <a:p>
            <a:fld id="{DD026BEF-D02B-49BA-9D2F-606A59E2AFAF}" type="datetimeFigureOut">
              <a:rPr lang="en-ZA" smtClean="0"/>
              <a:t>2025/09/11</a:t>
            </a:fld>
            <a:endParaRPr lang="en-ZA"/>
          </a:p>
        </p:txBody>
      </p:sp>
      <p:sp>
        <p:nvSpPr>
          <p:cNvPr id="8" name="Footer Placeholder 7">
            <a:extLst>
              <a:ext uri="{FF2B5EF4-FFF2-40B4-BE49-F238E27FC236}">
                <a16:creationId xmlns:a16="http://schemas.microsoft.com/office/drawing/2014/main" id="{01993404-73B2-49E7-91B0-5C61A59E4773}"/>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5B2F42D6-9CD7-4F95-901C-5C8F3021C300}"/>
              </a:ext>
            </a:extLst>
          </p:cNvPr>
          <p:cNvSpPr>
            <a:spLocks noGrp="1"/>
          </p:cNvSpPr>
          <p:nvPr>
            <p:ph type="sldNum" sz="quarter" idx="12"/>
          </p:nvPr>
        </p:nvSpPr>
        <p:spPr/>
        <p:txBody>
          <a:bodyPr/>
          <a:lstStyle/>
          <a:p>
            <a:fld id="{36BA39FA-523A-492D-9518-6665A0F8ED49}" type="slidenum">
              <a:rPr lang="en-ZA" smtClean="0"/>
              <a:t>‹#›</a:t>
            </a:fld>
            <a:endParaRPr lang="en-ZA"/>
          </a:p>
        </p:txBody>
      </p:sp>
    </p:spTree>
    <p:extLst>
      <p:ext uri="{BB962C8B-B14F-4D97-AF65-F5344CB8AC3E}">
        <p14:creationId xmlns:p14="http://schemas.microsoft.com/office/powerpoint/2010/main" val="2258571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8BE70-0690-4827-BFB8-DF6805FDAA4A}"/>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DC052451-6D77-420F-9558-4B333F397368}"/>
              </a:ext>
            </a:extLst>
          </p:cNvPr>
          <p:cNvSpPr>
            <a:spLocks noGrp="1"/>
          </p:cNvSpPr>
          <p:nvPr>
            <p:ph type="dt" sz="half" idx="10"/>
          </p:nvPr>
        </p:nvSpPr>
        <p:spPr/>
        <p:txBody>
          <a:bodyPr/>
          <a:lstStyle/>
          <a:p>
            <a:fld id="{DD026BEF-D02B-49BA-9D2F-606A59E2AFAF}" type="datetimeFigureOut">
              <a:rPr lang="en-ZA" smtClean="0"/>
              <a:t>2025/09/11</a:t>
            </a:fld>
            <a:endParaRPr lang="en-ZA"/>
          </a:p>
        </p:txBody>
      </p:sp>
      <p:sp>
        <p:nvSpPr>
          <p:cNvPr id="4" name="Footer Placeholder 3">
            <a:extLst>
              <a:ext uri="{FF2B5EF4-FFF2-40B4-BE49-F238E27FC236}">
                <a16:creationId xmlns:a16="http://schemas.microsoft.com/office/drawing/2014/main" id="{A805D591-D592-4AAF-B5EF-8139E8CED378}"/>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08A2E41C-E065-44A6-9276-E8A96E2031A5}"/>
              </a:ext>
            </a:extLst>
          </p:cNvPr>
          <p:cNvSpPr>
            <a:spLocks noGrp="1"/>
          </p:cNvSpPr>
          <p:nvPr>
            <p:ph type="sldNum" sz="quarter" idx="12"/>
          </p:nvPr>
        </p:nvSpPr>
        <p:spPr/>
        <p:txBody>
          <a:bodyPr/>
          <a:lstStyle/>
          <a:p>
            <a:fld id="{36BA39FA-523A-492D-9518-6665A0F8ED49}" type="slidenum">
              <a:rPr lang="en-ZA" smtClean="0"/>
              <a:t>‹#›</a:t>
            </a:fld>
            <a:endParaRPr lang="en-ZA"/>
          </a:p>
        </p:txBody>
      </p:sp>
    </p:spTree>
    <p:extLst>
      <p:ext uri="{BB962C8B-B14F-4D97-AF65-F5344CB8AC3E}">
        <p14:creationId xmlns:p14="http://schemas.microsoft.com/office/powerpoint/2010/main" val="68368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5C22DF-6F7C-40A8-8666-C4C46E4E9F80}"/>
              </a:ext>
            </a:extLst>
          </p:cNvPr>
          <p:cNvSpPr>
            <a:spLocks noGrp="1"/>
          </p:cNvSpPr>
          <p:nvPr>
            <p:ph type="dt" sz="half" idx="10"/>
          </p:nvPr>
        </p:nvSpPr>
        <p:spPr/>
        <p:txBody>
          <a:bodyPr/>
          <a:lstStyle/>
          <a:p>
            <a:fld id="{DD026BEF-D02B-49BA-9D2F-606A59E2AFAF}" type="datetimeFigureOut">
              <a:rPr lang="en-ZA" smtClean="0"/>
              <a:t>2025/09/11</a:t>
            </a:fld>
            <a:endParaRPr lang="en-ZA"/>
          </a:p>
        </p:txBody>
      </p:sp>
      <p:sp>
        <p:nvSpPr>
          <p:cNvPr id="3" name="Footer Placeholder 2">
            <a:extLst>
              <a:ext uri="{FF2B5EF4-FFF2-40B4-BE49-F238E27FC236}">
                <a16:creationId xmlns:a16="http://schemas.microsoft.com/office/drawing/2014/main" id="{1502DCD7-D849-481A-8B92-57E1523327F9}"/>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60D057B6-A681-4677-AB6D-655973E58F9F}"/>
              </a:ext>
            </a:extLst>
          </p:cNvPr>
          <p:cNvSpPr>
            <a:spLocks noGrp="1"/>
          </p:cNvSpPr>
          <p:nvPr>
            <p:ph type="sldNum" sz="quarter" idx="12"/>
          </p:nvPr>
        </p:nvSpPr>
        <p:spPr/>
        <p:txBody>
          <a:bodyPr/>
          <a:lstStyle/>
          <a:p>
            <a:fld id="{36BA39FA-523A-492D-9518-6665A0F8ED49}" type="slidenum">
              <a:rPr lang="en-ZA" smtClean="0"/>
              <a:t>‹#›</a:t>
            </a:fld>
            <a:endParaRPr lang="en-ZA"/>
          </a:p>
        </p:txBody>
      </p:sp>
    </p:spTree>
    <p:extLst>
      <p:ext uri="{BB962C8B-B14F-4D97-AF65-F5344CB8AC3E}">
        <p14:creationId xmlns:p14="http://schemas.microsoft.com/office/powerpoint/2010/main" val="3519304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B140E-8108-4CBB-9BFC-7CBFF2CBE8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8A25B098-03CE-4E5A-83CE-9E01A823CDF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B3172324-532D-466A-A82C-FD2EDAA5A1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5596B1-0BE0-48D6-8ED2-F1C6F3DA1E63}"/>
              </a:ext>
            </a:extLst>
          </p:cNvPr>
          <p:cNvSpPr>
            <a:spLocks noGrp="1"/>
          </p:cNvSpPr>
          <p:nvPr>
            <p:ph type="dt" sz="half" idx="10"/>
          </p:nvPr>
        </p:nvSpPr>
        <p:spPr/>
        <p:txBody>
          <a:bodyPr/>
          <a:lstStyle/>
          <a:p>
            <a:fld id="{DD026BEF-D02B-49BA-9D2F-606A59E2AFAF}" type="datetimeFigureOut">
              <a:rPr lang="en-ZA" smtClean="0"/>
              <a:t>2025/09/11</a:t>
            </a:fld>
            <a:endParaRPr lang="en-ZA"/>
          </a:p>
        </p:txBody>
      </p:sp>
      <p:sp>
        <p:nvSpPr>
          <p:cNvPr id="6" name="Footer Placeholder 5">
            <a:extLst>
              <a:ext uri="{FF2B5EF4-FFF2-40B4-BE49-F238E27FC236}">
                <a16:creationId xmlns:a16="http://schemas.microsoft.com/office/drawing/2014/main" id="{438E59D3-2CA1-4CDF-8FC3-6BCE3D860452}"/>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8D20AD63-97D1-4858-87B1-190EDC4BDF0D}"/>
              </a:ext>
            </a:extLst>
          </p:cNvPr>
          <p:cNvSpPr>
            <a:spLocks noGrp="1"/>
          </p:cNvSpPr>
          <p:nvPr>
            <p:ph type="sldNum" sz="quarter" idx="12"/>
          </p:nvPr>
        </p:nvSpPr>
        <p:spPr/>
        <p:txBody>
          <a:bodyPr/>
          <a:lstStyle/>
          <a:p>
            <a:fld id="{36BA39FA-523A-492D-9518-6665A0F8ED49}" type="slidenum">
              <a:rPr lang="en-ZA" smtClean="0"/>
              <a:t>‹#›</a:t>
            </a:fld>
            <a:endParaRPr lang="en-ZA"/>
          </a:p>
        </p:txBody>
      </p:sp>
    </p:spTree>
    <p:extLst>
      <p:ext uri="{BB962C8B-B14F-4D97-AF65-F5344CB8AC3E}">
        <p14:creationId xmlns:p14="http://schemas.microsoft.com/office/powerpoint/2010/main" val="867610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53B74-7F69-4AAE-9C3F-8E0DBBEE7C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D2E1CCF6-31E0-4B97-9A23-27E37D329D0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4CF9C2B8-FE9B-4125-81A8-73FE532947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79AE7F-68FC-48D0-AA72-F07C850B4D13}"/>
              </a:ext>
            </a:extLst>
          </p:cNvPr>
          <p:cNvSpPr>
            <a:spLocks noGrp="1"/>
          </p:cNvSpPr>
          <p:nvPr>
            <p:ph type="dt" sz="half" idx="10"/>
          </p:nvPr>
        </p:nvSpPr>
        <p:spPr/>
        <p:txBody>
          <a:bodyPr/>
          <a:lstStyle/>
          <a:p>
            <a:fld id="{DD026BEF-D02B-49BA-9D2F-606A59E2AFAF}" type="datetimeFigureOut">
              <a:rPr lang="en-ZA" smtClean="0"/>
              <a:t>2025/09/11</a:t>
            </a:fld>
            <a:endParaRPr lang="en-ZA"/>
          </a:p>
        </p:txBody>
      </p:sp>
      <p:sp>
        <p:nvSpPr>
          <p:cNvPr id="6" name="Footer Placeholder 5">
            <a:extLst>
              <a:ext uri="{FF2B5EF4-FFF2-40B4-BE49-F238E27FC236}">
                <a16:creationId xmlns:a16="http://schemas.microsoft.com/office/drawing/2014/main" id="{7D977782-8093-44F2-AFE0-B1316AFF7EE0}"/>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EDB72373-C2BD-43D4-B65E-244F5B4C8101}"/>
              </a:ext>
            </a:extLst>
          </p:cNvPr>
          <p:cNvSpPr>
            <a:spLocks noGrp="1"/>
          </p:cNvSpPr>
          <p:nvPr>
            <p:ph type="sldNum" sz="quarter" idx="12"/>
          </p:nvPr>
        </p:nvSpPr>
        <p:spPr/>
        <p:txBody>
          <a:bodyPr/>
          <a:lstStyle/>
          <a:p>
            <a:fld id="{36BA39FA-523A-492D-9518-6665A0F8ED49}" type="slidenum">
              <a:rPr lang="en-ZA" smtClean="0"/>
              <a:t>‹#›</a:t>
            </a:fld>
            <a:endParaRPr lang="en-ZA"/>
          </a:p>
        </p:txBody>
      </p:sp>
    </p:spTree>
    <p:extLst>
      <p:ext uri="{BB962C8B-B14F-4D97-AF65-F5344CB8AC3E}">
        <p14:creationId xmlns:p14="http://schemas.microsoft.com/office/powerpoint/2010/main" val="1205281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63A06A-87A0-4AF4-913C-D7DB5DCE2B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B10227AD-1769-4823-9576-6052174ED3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8D8AD95A-F83B-4DEE-8861-4C27220245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026BEF-D02B-49BA-9D2F-606A59E2AFAF}" type="datetimeFigureOut">
              <a:rPr lang="en-ZA" smtClean="0"/>
              <a:t>2025/09/11</a:t>
            </a:fld>
            <a:endParaRPr lang="en-ZA"/>
          </a:p>
        </p:txBody>
      </p:sp>
      <p:sp>
        <p:nvSpPr>
          <p:cNvPr id="5" name="Footer Placeholder 4">
            <a:extLst>
              <a:ext uri="{FF2B5EF4-FFF2-40B4-BE49-F238E27FC236}">
                <a16:creationId xmlns:a16="http://schemas.microsoft.com/office/drawing/2014/main" id="{50F61D1B-BDBD-4D53-A316-9CD92D021D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a:extLst>
              <a:ext uri="{FF2B5EF4-FFF2-40B4-BE49-F238E27FC236}">
                <a16:creationId xmlns:a16="http://schemas.microsoft.com/office/drawing/2014/main" id="{76F3AAD3-ADD7-4BB7-824B-1020F7E2BF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BA39FA-523A-492D-9518-6665A0F8ED49}" type="slidenum">
              <a:rPr lang="en-ZA" smtClean="0"/>
              <a:t>‹#›</a:t>
            </a:fld>
            <a:endParaRPr lang="en-ZA"/>
          </a:p>
        </p:txBody>
      </p:sp>
    </p:spTree>
    <p:extLst>
      <p:ext uri="{BB962C8B-B14F-4D97-AF65-F5344CB8AC3E}">
        <p14:creationId xmlns:p14="http://schemas.microsoft.com/office/powerpoint/2010/main" val="33982215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doi.org/10.1007/978-3-030-50139-6_6" TargetMode="External"/><Relationship Id="rId7" Type="http://schemas.openxmlformats.org/officeDocument/2006/relationships/hyperlink" Target="https://doi.org/10.25159/2415-5829/2394" TargetMode="Externa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hyperlink" Target="https://doi.org/10.5901/MJSS.2014.V5N27P1379" TargetMode="External"/><Relationship Id="rId5" Type="http://schemas.openxmlformats.org/officeDocument/2006/relationships/hyperlink" Target="https://doi.org/10.2139/ssrn.4426147" TargetMode="External"/><Relationship Id="rId4" Type="http://schemas.openxmlformats.org/officeDocument/2006/relationships/hyperlink" Target="https://doi.org/10.7196/SAMJ.9462"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diagram&#10;&#10;Description automatically generated">
            <a:extLst>
              <a:ext uri="{FF2B5EF4-FFF2-40B4-BE49-F238E27FC236}">
                <a16:creationId xmlns:a16="http://schemas.microsoft.com/office/drawing/2014/main" id="{6D69B21C-C744-466E-A545-9A6DC8DDF3EF}"/>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442"/>
          <a:stretch>
            <a:fillRect/>
          </a:stretch>
        </p:blipFill>
        <p:spPr>
          <a:xfrm>
            <a:off x="20" y="1"/>
            <a:ext cx="12191980" cy="6857999"/>
          </a:xfrm>
          <a:prstGeom prst="rect">
            <a:avLst/>
          </a:prstGeom>
        </p:spPr>
      </p:pic>
      <p:sp>
        <p:nvSpPr>
          <p:cNvPr id="14" name="Title 13">
            <a:extLst>
              <a:ext uri="{FF2B5EF4-FFF2-40B4-BE49-F238E27FC236}">
                <a16:creationId xmlns:a16="http://schemas.microsoft.com/office/drawing/2014/main" id="{CAD5E9C8-F216-E29B-E844-2EB728A158E0}"/>
              </a:ext>
            </a:extLst>
          </p:cNvPr>
          <p:cNvSpPr>
            <a:spLocks noGrp="1"/>
          </p:cNvSpPr>
          <p:nvPr>
            <p:ph type="ctrTitle"/>
          </p:nvPr>
        </p:nvSpPr>
        <p:spPr>
          <a:xfrm>
            <a:off x="130628" y="143745"/>
            <a:ext cx="11299371" cy="1326924"/>
          </a:xfrm>
        </p:spPr>
        <p:txBody>
          <a:bodyPr>
            <a:normAutofit fontScale="90000"/>
          </a:bodyPr>
          <a:lstStyle/>
          <a:p>
            <a:r>
              <a:rPr lang="en-US" dirty="0">
                <a:solidFill>
                  <a:srgbClr val="FFFFFF"/>
                </a:solidFill>
              </a:rPr>
              <a:t>Collaboration Towards Child Protection </a:t>
            </a:r>
            <a:endParaRPr lang="en-ZA" dirty="0">
              <a:solidFill>
                <a:srgbClr val="FFFFFF"/>
              </a:solidFill>
            </a:endParaRPr>
          </a:p>
        </p:txBody>
      </p:sp>
      <p:sp>
        <p:nvSpPr>
          <p:cNvPr id="15" name="Subtitle 14">
            <a:extLst>
              <a:ext uri="{FF2B5EF4-FFF2-40B4-BE49-F238E27FC236}">
                <a16:creationId xmlns:a16="http://schemas.microsoft.com/office/drawing/2014/main" id="{6735CDE0-716C-89F2-AC3E-7AD5B14E0693}"/>
              </a:ext>
            </a:extLst>
          </p:cNvPr>
          <p:cNvSpPr>
            <a:spLocks noGrp="1"/>
          </p:cNvSpPr>
          <p:nvPr>
            <p:ph type="subTitle" idx="1"/>
          </p:nvPr>
        </p:nvSpPr>
        <p:spPr>
          <a:xfrm>
            <a:off x="1524000" y="3429000"/>
            <a:ext cx="9144000" cy="2079171"/>
          </a:xfrm>
        </p:spPr>
        <p:txBody>
          <a:bodyPr>
            <a:normAutofit fontScale="92500" lnSpcReduction="10000"/>
          </a:bodyPr>
          <a:lstStyle/>
          <a:p>
            <a:r>
              <a:rPr lang="en-US" dirty="0">
                <a:solidFill>
                  <a:srgbClr val="FFFFFF"/>
                </a:solidFill>
              </a:rPr>
              <a:t>Presenter</a:t>
            </a:r>
          </a:p>
          <a:p>
            <a:endParaRPr lang="en-US" dirty="0">
              <a:solidFill>
                <a:srgbClr val="FFFFFF"/>
              </a:solidFill>
            </a:endParaRPr>
          </a:p>
          <a:p>
            <a:r>
              <a:rPr lang="en-US" dirty="0">
                <a:solidFill>
                  <a:srgbClr val="FFFFFF"/>
                </a:solidFill>
              </a:rPr>
              <a:t>Dr Andrew Spaumer </a:t>
            </a:r>
          </a:p>
          <a:p>
            <a:endParaRPr lang="en-US" dirty="0">
              <a:solidFill>
                <a:srgbClr val="FFFFFF"/>
              </a:solidFill>
            </a:endParaRPr>
          </a:p>
          <a:p>
            <a:r>
              <a:rPr lang="en-US" dirty="0">
                <a:solidFill>
                  <a:srgbClr val="FFFFFF"/>
                </a:solidFill>
              </a:rPr>
              <a:t>UNISA’s Department of Social Work </a:t>
            </a:r>
          </a:p>
          <a:p>
            <a:endParaRPr lang="en-ZA" dirty="0">
              <a:solidFill>
                <a:srgbClr val="FFFFFF"/>
              </a:solidFill>
            </a:endParaRPr>
          </a:p>
        </p:txBody>
      </p:sp>
    </p:spTree>
    <p:extLst>
      <p:ext uri="{BB962C8B-B14F-4D97-AF65-F5344CB8AC3E}">
        <p14:creationId xmlns:p14="http://schemas.microsoft.com/office/powerpoint/2010/main" val="225627075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690471-4F14-4175-94D1-008A192867B4}"/>
            </a:ext>
          </a:extLst>
        </p:cNvPr>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7A13EC40-82B8-15CC-84F0-B5234591C0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29" y="0"/>
            <a:ext cx="12151141" cy="6858000"/>
          </a:xfrm>
          <a:prstGeom prst="rect">
            <a:avLst/>
          </a:prstGeom>
        </p:spPr>
      </p:pic>
      <p:sp>
        <p:nvSpPr>
          <p:cNvPr id="2" name="Title 1">
            <a:extLst>
              <a:ext uri="{FF2B5EF4-FFF2-40B4-BE49-F238E27FC236}">
                <a16:creationId xmlns:a16="http://schemas.microsoft.com/office/drawing/2014/main" id="{3A43A411-BC44-54B6-3E4D-E0545D1C8DFE}"/>
              </a:ext>
            </a:extLst>
          </p:cNvPr>
          <p:cNvSpPr>
            <a:spLocks noGrp="1"/>
          </p:cNvSpPr>
          <p:nvPr>
            <p:ph type="ctrTitle"/>
          </p:nvPr>
        </p:nvSpPr>
        <p:spPr>
          <a:xfrm>
            <a:off x="1523999" y="491707"/>
            <a:ext cx="9716219" cy="1285335"/>
          </a:xfrm>
        </p:spPr>
        <p:txBody>
          <a:bodyPr>
            <a:normAutofit fontScale="90000"/>
          </a:bodyPr>
          <a:lstStyle/>
          <a:p>
            <a:r>
              <a:rPr lang="en-ZA" b="1" dirty="0">
                <a:effectLst>
                  <a:outerShdw blurRad="38100" dist="38100" dir="2700000" algn="tl">
                    <a:srgbClr val="000000">
                      <a:alpha val="43137"/>
                    </a:srgbClr>
                  </a:outerShdw>
                </a:effectLst>
              </a:rPr>
              <a:t>Selection of Participants</a:t>
            </a:r>
            <a:br>
              <a:rPr lang="en-ZA" dirty="0"/>
            </a:br>
            <a:endParaRPr lang="en-ZA" dirty="0"/>
          </a:p>
        </p:txBody>
      </p:sp>
      <p:sp>
        <p:nvSpPr>
          <p:cNvPr id="5" name="Rectangle 1">
            <a:extLst>
              <a:ext uri="{FF2B5EF4-FFF2-40B4-BE49-F238E27FC236}">
                <a16:creationId xmlns:a16="http://schemas.microsoft.com/office/drawing/2014/main" id="{5779CF16-E54C-D2D5-4EDE-C8EB374970D8}"/>
              </a:ext>
            </a:extLst>
          </p:cNvPr>
          <p:cNvSpPr>
            <a:spLocks noGrp="1" noChangeArrowheads="1"/>
          </p:cNvSpPr>
          <p:nvPr>
            <p:ph type="subTitle" idx="1"/>
          </p:nvPr>
        </p:nvSpPr>
        <p:spPr bwMode="auto">
          <a:xfrm>
            <a:off x="1524000" y="1172877"/>
            <a:ext cx="8050217" cy="4688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US" altLang="en-US" sz="1800" b="1" i="0" u="none" strike="noStrike" cap="none" normalizeH="0" baseline="0" dirty="0">
                <a:ln>
                  <a:noFill/>
                </a:ln>
                <a:solidFill>
                  <a:schemeClr val="tx1"/>
                </a:solidFill>
                <a:effectLst/>
                <a:latin typeface="Arial" panose="020B0604020202020204" pitchFamily="34" charset="0"/>
              </a:rPr>
              <a:t>Sampling Strategy:</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lvl="1" algn="l" eaLnBrk="0" fontAlgn="base" hangingPunct="0">
              <a:lnSpc>
                <a:spcPct val="200000"/>
              </a:lnSpc>
              <a:spcBef>
                <a:spcPct val="0"/>
              </a:spcBef>
              <a:spcAft>
                <a:spcPct val="0"/>
              </a:spcAft>
            </a:pPr>
            <a:r>
              <a:rPr kumimoji="0" lang="en-US" altLang="en-US" sz="1400" b="1" i="0" u="none" strike="noStrike" cap="none" normalizeH="0" baseline="0" dirty="0">
                <a:ln>
                  <a:noFill/>
                </a:ln>
                <a:solidFill>
                  <a:schemeClr val="tx1"/>
                </a:solidFill>
                <a:effectLst/>
                <a:latin typeface="Arial" panose="020B0604020202020204" pitchFamily="34" charset="0"/>
              </a:rPr>
              <a:t>Purposive sampling</a:t>
            </a:r>
            <a:r>
              <a:rPr kumimoji="0" lang="en-US" altLang="en-US" sz="1400" b="0" i="0" u="none" strike="noStrike" cap="none" normalizeH="0" baseline="0" dirty="0">
                <a:ln>
                  <a:noFill/>
                </a:ln>
                <a:solidFill>
                  <a:schemeClr val="tx1"/>
                </a:solidFill>
                <a:effectLst/>
                <a:latin typeface="Arial" panose="020B0604020202020204" pitchFamily="34" charset="0"/>
              </a:rPr>
              <a:t> of religious leaders actively engaged in community work.</a:t>
            </a:r>
          </a:p>
          <a:p>
            <a:pPr lvl="1" algn="l" eaLnBrk="0" fontAlgn="base" hangingPunct="0">
              <a:lnSpc>
                <a:spcPct val="200000"/>
              </a:lnSpc>
              <a:spcBef>
                <a:spcPct val="0"/>
              </a:spcBef>
              <a:spcAft>
                <a:spcPct val="0"/>
              </a:spcAft>
            </a:pPr>
            <a:r>
              <a:rPr kumimoji="0" lang="en-US" altLang="en-US" sz="1400" b="0" i="0" u="none" strike="noStrike" cap="none" normalizeH="0" baseline="0" dirty="0">
                <a:ln>
                  <a:noFill/>
                </a:ln>
                <a:solidFill>
                  <a:schemeClr val="tx1"/>
                </a:solidFill>
                <a:effectLst/>
                <a:latin typeface="Arial" panose="020B0604020202020204" pitchFamily="34" charset="0"/>
              </a:rPr>
              <a:t>Ensured diversity of denominations and faith traditions.</a:t>
            </a:r>
          </a:p>
          <a:p>
            <a:pPr marL="0" marR="0" lvl="0" indent="0" algn="l" defTabSz="914400" rtl="0" eaLnBrk="0" fontAlgn="base" latinLnBrk="0" hangingPunct="0">
              <a:lnSpc>
                <a:spcPct val="100000"/>
              </a:lnSpc>
              <a:spcBef>
                <a:spcPct val="0"/>
              </a:spcBef>
              <a:spcAft>
                <a:spcPct val="0"/>
              </a:spcAft>
              <a:buClrTx/>
              <a:buSzTx/>
              <a:tabLst/>
            </a:pPr>
            <a:endParaRPr kumimoji="0" lang="en-US" altLang="en-US"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sz="1800" b="1" i="0" u="none" strike="noStrike" cap="none" normalizeH="0" baseline="0" dirty="0">
                <a:ln>
                  <a:noFill/>
                </a:ln>
                <a:solidFill>
                  <a:schemeClr val="tx1"/>
                </a:solidFill>
                <a:effectLst/>
                <a:latin typeface="Arial" panose="020B0604020202020204" pitchFamily="34" charset="0"/>
              </a:rPr>
              <a:t>Sample Size:</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200000"/>
              </a:lnSpc>
              <a:spcBef>
                <a:spcPct val="0"/>
              </a:spcBef>
              <a:spcAft>
                <a:spcPct val="0"/>
              </a:spcAft>
              <a:buClrTx/>
              <a:buSzTx/>
              <a:tabLst/>
            </a:pPr>
            <a:r>
              <a:rPr kumimoji="0" lang="en-US" altLang="en-US" sz="1800" b="1" i="0" u="none" strike="noStrike" cap="none" normalizeH="0" baseline="0" dirty="0">
                <a:ln>
                  <a:noFill/>
                </a:ln>
                <a:solidFill>
                  <a:schemeClr val="tx1"/>
                </a:solidFill>
                <a:effectLst/>
                <a:latin typeface="Arial" panose="020B0604020202020204" pitchFamily="34" charset="0"/>
              </a:rPr>
              <a:t>	</a:t>
            </a:r>
            <a:r>
              <a:rPr kumimoji="0" lang="en-US" altLang="en-US" sz="1400" b="1" i="0" u="none" strike="noStrike" cap="none" normalizeH="0" baseline="0" dirty="0">
                <a:ln>
                  <a:noFill/>
                </a:ln>
                <a:solidFill>
                  <a:schemeClr val="tx1"/>
                </a:solidFill>
                <a:effectLst/>
                <a:latin typeface="Arial" panose="020B0604020202020204" pitchFamily="34" charset="0"/>
              </a:rPr>
              <a:t>19 religious leaders</a:t>
            </a:r>
            <a:r>
              <a:rPr kumimoji="0" lang="en-US" altLang="en-US" sz="1400" b="0" i="0" u="none" strike="noStrike" cap="none" normalizeH="0" baseline="0" dirty="0">
                <a:ln>
                  <a:noFill/>
                </a:ln>
                <a:solidFill>
                  <a:schemeClr val="tx1"/>
                </a:solidFill>
                <a:effectLst/>
                <a:latin typeface="Arial" panose="020B0604020202020204" pitchFamily="34" charset="0"/>
              </a:rPr>
              <a:t> participated.</a:t>
            </a:r>
          </a:p>
          <a:p>
            <a:pPr algn="l">
              <a:buNone/>
            </a:pPr>
            <a:r>
              <a:rPr lang="en-US" sz="2000" b="1" dirty="0"/>
              <a:t>Rationale for Inclusion:</a:t>
            </a:r>
            <a:endParaRPr lang="en-US" sz="2000" dirty="0"/>
          </a:p>
          <a:p>
            <a:pPr marL="742950" lvl="1" indent="-285750" algn="l">
              <a:lnSpc>
                <a:spcPct val="200000"/>
              </a:lnSpc>
              <a:buFont typeface="Arial" panose="020B0604020202020204" pitchFamily="34" charset="0"/>
              <a:buChar char="•"/>
            </a:pPr>
            <a:r>
              <a:rPr lang="en-US" sz="1600" dirty="0"/>
              <a:t>Religious leaders often act as </a:t>
            </a:r>
            <a:r>
              <a:rPr lang="en-US" sz="1600" b="1" dirty="0"/>
              <a:t>community gatekeepers</a:t>
            </a:r>
            <a:r>
              <a:rPr lang="en-US" sz="1600" dirty="0"/>
              <a:t>.</a:t>
            </a:r>
          </a:p>
          <a:p>
            <a:pPr marL="742950" lvl="1" indent="-285750" algn="l">
              <a:lnSpc>
                <a:spcPct val="200000"/>
              </a:lnSpc>
              <a:buFont typeface="Arial" panose="020B0604020202020204" pitchFamily="34" charset="0"/>
              <a:buChar char="•"/>
            </a:pPr>
            <a:r>
              <a:rPr lang="en-US" sz="1600" dirty="0"/>
              <a:t>Their insights provide a valuable understanding of </a:t>
            </a:r>
            <a:r>
              <a:rPr lang="en-US" sz="1600" b="1" dirty="0"/>
              <a:t>grassroots child protection efforts</a:t>
            </a:r>
            <a:r>
              <a:rPr lang="en-US" sz="1600" dirty="0"/>
              <a:t>.</a:t>
            </a:r>
          </a:p>
          <a:p>
            <a:pPr marL="0" marR="0" lvl="0" indent="0" algn="l" defTabSz="914400" rtl="0" eaLnBrk="0" fontAlgn="base" latinLnBrk="0" hangingPunct="0">
              <a:lnSpc>
                <a:spcPct val="2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50620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77B579-5298-C2C1-E943-3594E5CE3971}"/>
            </a:ext>
          </a:extLst>
        </p:cNvPr>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299A98AB-C8A8-E03D-B7D6-7BC5E4BBCC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1880" y="112143"/>
            <a:ext cx="12151141" cy="6858000"/>
          </a:xfrm>
          <a:prstGeom prst="rect">
            <a:avLst/>
          </a:prstGeom>
        </p:spPr>
      </p:pic>
      <p:sp>
        <p:nvSpPr>
          <p:cNvPr id="2" name="Title 1">
            <a:extLst>
              <a:ext uri="{FF2B5EF4-FFF2-40B4-BE49-F238E27FC236}">
                <a16:creationId xmlns:a16="http://schemas.microsoft.com/office/drawing/2014/main" id="{7851CBC8-1A1A-8CE0-6F4B-A50EEC24456C}"/>
              </a:ext>
            </a:extLst>
          </p:cNvPr>
          <p:cNvSpPr>
            <a:spLocks noGrp="1"/>
          </p:cNvSpPr>
          <p:nvPr>
            <p:ph type="ctrTitle"/>
          </p:nvPr>
        </p:nvSpPr>
        <p:spPr>
          <a:xfrm>
            <a:off x="1524000" y="1122363"/>
            <a:ext cx="9144000" cy="740943"/>
          </a:xfrm>
        </p:spPr>
        <p:txBody>
          <a:bodyPr>
            <a:normAutofit fontScale="90000"/>
          </a:bodyPr>
          <a:lstStyle/>
          <a:p>
            <a:r>
              <a:rPr lang="en-ZA" b="1" dirty="0">
                <a:effectLst>
                  <a:outerShdw blurRad="38100" dist="38100" dir="2700000" algn="tl">
                    <a:srgbClr val="000000">
                      <a:alpha val="43137"/>
                    </a:srgbClr>
                  </a:outerShdw>
                </a:effectLst>
              </a:rPr>
              <a:t>Findings</a:t>
            </a:r>
            <a:r>
              <a:rPr lang="en-ZA" dirty="0"/>
              <a:t> </a:t>
            </a:r>
            <a:br>
              <a:rPr lang="en-ZA" dirty="0"/>
            </a:br>
            <a:endParaRPr lang="en-ZA" dirty="0"/>
          </a:p>
        </p:txBody>
      </p:sp>
      <p:sp>
        <p:nvSpPr>
          <p:cNvPr id="4" name="Subtitle 3">
            <a:extLst>
              <a:ext uri="{FF2B5EF4-FFF2-40B4-BE49-F238E27FC236}">
                <a16:creationId xmlns:a16="http://schemas.microsoft.com/office/drawing/2014/main" id="{9FE5309D-A12D-5046-1B17-894749A36AAE}"/>
              </a:ext>
            </a:extLst>
          </p:cNvPr>
          <p:cNvSpPr>
            <a:spLocks noGrp="1"/>
          </p:cNvSpPr>
          <p:nvPr>
            <p:ph type="subTitle" idx="1"/>
          </p:nvPr>
        </p:nvSpPr>
        <p:spPr>
          <a:xfrm>
            <a:off x="1524000" y="1492370"/>
            <a:ext cx="9144000" cy="3765430"/>
          </a:xfrm>
        </p:spPr>
        <p:txBody>
          <a:bodyPr>
            <a:normAutofit fontScale="92500"/>
          </a:bodyPr>
          <a:lstStyle/>
          <a:p>
            <a:pPr marL="342900" indent="-342900" algn="l">
              <a:lnSpc>
                <a:spcPct val="150000"/>
              </a:lnSpc>
              <a:buFont typeface="Arial" panose="020B0604020202020204" pitchFamily="34" charset="0"/>
              <a:buChar char="•"/>
            </a:pPr>
            <a:r>
              <a:rPr lang="en-US" dirty="0">
                <a:latin typeface="Abadi" panose="020B0604020104020204" pitchFamily="34" charset="0"/>
              </a:rPr>
              <a:t>Child protection is not the </a:t>
            </a:r>
            <a:r>
              <a:rPr lang="en-US" b="1" dirty="0">
                <a:latin typeface="Abadi" panose="020B0604020104020204" pitchFamily="34" charset="0"/>
              </a:rPr>
              <a:t>primary mandate</a:t>
            </a:r>
            <a:r>
              <a:rPr lang="en-US" dirty="0">
                <a:latin typeface="Abadi" panose="020B0604020104020204" pitchFamily="34" charset="0"/>
              </a:rPr>
              <a:t> of religious institutions.</a:t>
            </a:r>
          </a:p>
          <a:p>
            <a:pPr marL="342900" indent="-342900" algn="l">
              <a:lnSpc>
                <a:spcPct val="150000"/>
              </a:lnSpc>
              <a:buFont typeface="Arial" panose="020B0604020202020204" pitchFamily="34" charset="0"/>
              <a:buChar char="•"/>
            </a:pPr>
            <a:r>
              <a:rPr lang="en-US" b="1" dirty="0">
                <a:latin typeface="Abadi" panose="020B0604020104020204" pitchFamily="34" charset="0"/>
              </a:rPr>
              <a:t>Nonetheless,</a:t>
            </a:r>
            <a:r>
              <a:rPr lang="en-US" dirty="0">
                <a:latin typeface="Abadi" panose="020B0604020104020204" pitchFamily="34" charset="0"/>
              </a:rPr>
              <a:t> leaders and congregations provide:</a:t>
            </a:r>
          </a:p>
          <a:p>
            <a:pPr marL="742950" lvl="1" indent="-285750" algn="l">
              <a:lnSpc>
                <a:spcPct val="150000"/>
              </a:lnSpc>
              <a:buFont typeface="Arial" panose="020B0604020202020204" pitchFamily="34" charset="0"/>
              <a:buChar char="•"/>
            </a:pPr>
            <a:r>
              <a:rPr lang="en-US" dirty="0">
                <a:latin typeface="Abadi" panose="020B0604020104020204" pitchFamily="34" charset="0"/>
              </a:rPr>
              <a:t>Food relief, shelter, and educational support.</a:t>
            </a:r>
          </a:p>
          <a:p>
            <a:pPr marL="742950" lvl="1" indent="-285750" algn="l">
              <a:lnSpc>
                <a:spcPct val="150000"/>
              </a:lnSpc>
              <a:buFont typeface="Arial" panose="020B0604020202020204" pitchFamily="34" charset="0"/>
              <a:buChar char="•"/>
            </a:pPr>
            <a:r>
              <a:rPr lang="en-US" dirty="0">
                <a:latin typeface="Abadi" panose="020B0604020104020204" pitchFamily="34" charset="0"/>
              </a:rPr>
              <a:t>Spiritual counseling and psychosocial care.</a:t>
            </a:r>
          </a:p>
          <a:p>
            <a:pPr marL="342900" indent="-342900" algn="l">
              <a:lnSpc>
                <a:spcPct val="150000"/>
              </a:lnSpc>
              <a:buFont typeface="Arial" panose="020B0604020202020204" pitchFamily="34" charset="0"/>
              <a:buChar char="•"/>
            </a:pPr>
            <a:r>
              <a:rPr lang="en-US" dirty="0">
                <a:latin typeface="Abadi" panose="020B0604020104020204" pitchFamily="34" charset="0"/>
              </a:rPr>
              <a:t>Lack of structured partnerships with social workers limits effectiveness.</a:t>
            </a:r>
          </a:p>
          <a:p>
            <a:pPr marL="342900" indent="-342900" algn="l">
              <a:lnSpc>
                <a:spcPct val="150000"/>
              </a:lnSpc>
              <a:buFont typeface="Arial" panose="020B0604020202020204" pitchFamily="34" charset="0"/>
              <a:buChar char="•"/>
            </a:pPr>
            <a:r>
              <a:rPr lang="en-US" dirty="0">
                <a:latin typeface="Abadi" panose="020B0604020104020204" pitchFamily="34" charset="0"/>
              </a:rPr>
              <a:t>Religious institutions desire </a:t>
            </a:r>
            <a:r>
              <a:rPr lang="en-US" b="1" dirty="0">
                <a:latin typeface="Abadi" panose="020B0604020104020204" pitchFamily="34" charset="0"/>
              </a:rPr>
              <a:t>formal collaboration frameworks</a:t>
            </a:r>
            <a:r>
              <a:rPr lang="en-US" dirty="0">
                <a:latin typeface="Abadi" panose="020B0604020104020204" pitchFamily="34" charset="0"/>
              </a:rPr>
              <a:t>.</a:t>
            </a:r>
          </a:p>
          <a:p>
            <a:pPr algn="l"/>
            <a:endParaRPr lang="en-ZA" dirty="0"/>
          </a:p>
        </p:txBody>
      </p:sp>
    </p:spTree>
    <p:extLst>
      <p:ext uri="{BB962C8B-B14F-4D97-AF65-F5344CB8AC3E}">
        <p14:creationId xmlns:p14="http://schemas.microsoft.com/office/powerpoint/2010/main" val="1342392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3D4EF7-8240-9C57-945B-32E122C51D17}"/>
            </a:ext>
          </a:extLst>
        </p:cNvPr>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3DBAA42C-9612-B1E4-AFDF-30EC10F495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29" y="0"/>
            <a:ext cx="12151141" cy="6858000"/>
          </a:xfrm>
          <a:prstGeom prst="rect">
            <a:avLst/>
          </a:prstGeom>
        </p:spPr>
      </p:pic>
      <p:sp>
        <p:nvSpPr>
          <p:cNvPr id="2" name="Title 1">
            <a:extLst>
              <a:ext uri="{FF2B5EF4-FFF2-40B4-BE49-F238E27FC236}">
                <a16:creationId xmlns:a16="http://schemas.microsoft.com/office/drawing/2014/main" id="{A24F0F94-66CD-FCF5-8222-825BEA70554D}"/>
              </a:ext>
            </a:extLst>
          </p:cNvPr>
          <p:cNvSpPr>
            <a:spLocks noGrp="1"/>
          </p:cNvSpPr>
          <p:nvPr>
            <p:ph type="ctrTitle"/>
          </p:nvPr>
        </p:nvSpPr>
        <p:spPr>
          <a:xfrm>
            <a:off x="1524000" y="130325"/>
            <a:ext cx="9144000" cy="956603"/>
          </a:xfrm>
        </p:spPr>
        <p:txBody>
          <a:bodyPr/>
          <a:lstStyle/>
          <a:p>
            <a:r>
              <a:rPr lang="en-US" b="1" dirty="0">
                <a:effectLst>
                  <a:outerShdw blurRad="38100" dist="38100" dir="2700000" algn="tl">
                    <a:srgbClr val="000000">
                      <a:alpha val="43137"/>
                    </a:srgbClr>
                  </a:outerShdw>
                </a:effectLst>
              </a:rPr>
              <a:t>Conclusion</a:t>
            </a:r>
            <a:endParaRPr lang="en-ZA" b="1" dirty="0">
              <a:effectLst>
                <a:outerShdw blurRad="38100" dist="38100" dir="2700000" algn="tl">
                  <a:srgbClr val="000000">
                    <a:alpha val="43137"/>
                  </a:srgbClr>
                </a:outerShdw>
              </a:effectLst>
            </a:endParaRPr>
          </a:p>
        </p:txBody>
      </p:sp>
      <p:sp>
        <p:nvSpPr>
          <p:cNvPr id="4" name="Subtitle 3">
            <a:extLst>
              <a:ext uri="{FF2B5EF4-FFF2-40B4-BE49-F238E27FC236}">
                <a16:creationId xmlns:a16="http://schemas.microsoft.com/office/drawing/2014/main" id="{1BF0DDC8-87FE-81EC-1C19-B176044334FD}"/>
              </a:ext>
            </a:extLst>
          </p:cNvPr>
          <p:cNvSpPr>
            <a:spLocks noGrp="1"/>
          </p:cNvSpPr>
          <p:nvPr>
            <p:ph type="subTitle" idx="1"/>
          </p:nvPr>
        </p:nvSpPr>
        <p:spPr>
          <a:xfrm>
            <a:off x="1523999" y="1773237"/>
            <a:ext cx="9144000" cy="3644151"/>
          </a:xfrm>
        </p:spPr>
        <p:txBody>
          <a:bodyPr>
            <a:normAutofit fontScale="85000" lnSpcReduction="20000"/>
          </a:bodyPr>
          <a:lstStyle/>
          <a:p>
            <a:pPr marL="342900" indent="-342900" algn="l">
              <a:lnSpc>
                <a:spcPct val="200000"/>
              </a:lnSpc>
              <a:buFont typeface="Arial" panose="020B0604020202020204" pitchFamily="34" charset="0"/>
              <a:buChar char="•"/>
            </a:pPr>
            <a:r>
              <a:rPr lang="en-US" dirty="0">
                <a:latin typeface="Abadi" panose="020B0604020104020204" pitchFamily="34" charset="0"/>
              </a:rPr>
              <a:t>Religious institutions are </a:t>
            </a:r>
            <a:r>
              <a:rPr lang="en-US" b="1" dirty="0">
                <a:latin typeface="Abadi" panose="020B0604020104020204" pitchFamily="34" charset="0"/>
              </a:rPr>
              <a:t>crucial, though underutilised, partners </a:t>
            </a:r>
            <a:r>
              <a:rPr lang="en-US" dirty="0">
                <a:latin typeface="Abadi" panose="020B0604020104020204" pitchFamily="34" charset="0"/>
              </a:rPr>
              <a:t>in child protection.</a:t>
            </a:r>
          </a:p>
          <a:p>
            <a:pPr marL="342900" indent="-342900" algn="l">
              <a:lnSpc>
                <a:spcPct val="200000"/>
              </a:lnSpc>
              <a:buFont typeface="Arial" panose="020B0604020202020204" pitchFamily="34" charset="0"/>
              <a:buChar char="•"/>
            </a:pPr>
            <a:r>
              <a:rPr lang="en-US" dirty="0">
                <a:latin typeface="Abadi" panose="020B0604020104020204" pitchFamily="34" charset="0"/>
              </a:rPr>
              <a:t>Their grassroots presence allows them to </a:t>
            </a:r>
            <a:r>
              <a:rPr lang="en-US" b="1" dirty="0">
                <a:latin typeface="Abadi" panose="020B0604020104020204" pitchFamily="34" charset="0"/>
              </a:rPr>
              <a:t>reach children often overlooked by formal systems.</a:t>
            </a:r>
          </a:p>
          <a:p>
            <a:pPr marL="342900" indent="-342900" algn="l">
              <a:lnSpc>
                <a:spcPct val="200000"/>
              </a:lnSpc>
              <a:buFont typeface="Arial" panose="020B0604020202020204" pitchFamily="34" charset="0"/>
              <a:buChar char="•"/>
            </a:pPr>
            <a:r>
              <a:rPr lang="en-US" dirty="0">
                <a:latin typeface="Abadi" panose="020B0604020104020204" pitchFamily="34" charset="0"/>
              </a:rPr>
              <a:t>Social workers can leverage this network to strengthen </a:t>
            </a:r>
            <a:r>
              <a:rPr lang="en-US" b="1" dirty="0">
                <a:latin typeface="Abadi" panose="020B0604020104020204" pitchFamily="34" charset="0"/>
              </a:rPr>
              <a:t>community-based interventions.</a:t>
            </a:r>
            <a:endParaRPr lang="en-ZA" b="1" dirty="0">
              <a:latin typeface="Abadi" panose="020B0604020104020204" pitchFamily="34" charset="0"/>
            </a:endParaRPr>
          </a:p>
        </p:txBody>
      </p:sp>
    </p:spTree>
    <p:extLst>
      <p:ext uri="{BB962C8B-B14F-4D97-AF65-F5344CB8AC3E}">
        <p14:creationId xmlns:p14="http://schemas.microsoft.com/office/powerpoint/2010/main" val="2011707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085E65-18A1-BF6B-5C54-C5D84B1D3307}"/>
            </a:ext>
          </a:extLst>
        </p:cNvPr>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F15CF80B-107D-9081-931B-82E3ECD3AA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29" y="0"/>
            <a:ext cx="12151141" cy="6858000"/>
          </a:xfrm>
          <a:prstGeom prst="rect">
            <a:avLst/>
          </a:prstGeom>
        </p:spPr>
      </p:pic>
      <p:sp>
        <p:nvSpPr>
          <p:cNvPr id="2" name="Title 1">
            <a:extLst>
              <a:ext uri="{FF2B5EF4-FFF2-40B4-BE49-F238E27FC236}">
                <a16:creationId xmlns:a16="http://schemas.microsoft.com/office/drawing/2014/main" id="{82345D02-D00F-772A-C097-DBC5E6031BDA}"/>
              </a:ext>
            </a:extLst>
          </p:cNvPr>
          <p:cNvSpPr>
            <a:spLocks noGrp="1"/>
          </p:cNvSpPr>
          <p:nvPr>
            <p:ph type="ctrTitle"/>
          </p:nvPr>
        </p:nvSpPr>
        <p:spPr>
          <a:xfrm>
            <a:off x="1523999" y="69940"/>
            <a:ext cx="9144000" cy="879475"/>
          </a:xfrm>
        </p:spPr>
        <p:txBody>
          <a:bodyPr>
            <a:normAutofit fontScale="90000"/>
          </a:bodyPr>
          <a:lstStyle/>
          <a:p>
            <a:r>
              <a:rPr lang="en-US" b="1" dirty="0">
                <a:effectLst>
                  <a:outerShdw blurRad="38100" dist="38100" dir="2700000" algn="tl">
                    <a:srgbClr val="000000">
                      <a:alpha val="43137"/>
                    </a:srgbClr>
                  </a:outerShdw>
                </a:effectLst>
              </a:rPr>
              <a:t>Way forward </a:t>
            </a:r>
            <a:endParaRPr lang="en-ZA" b="1" dirty="0">
              <a:effectLst>
                <a:outerShdw blurRad="38100" dist="38100" dir="2700000" algn="tl">
                  <a:srgbClr val="000000">
                    <a:alpha val="43137"/>
                  </a:srgbClr>
                </a:outerShdw>
              </a:effectLst>
            </a:endParaRPr>
          </a:p>
        </p:txBody>
      </p:sp>
      <p:sp>
        <p:nvSpPr>
          <p:cNvPr id="5" name="Rectangle 1">
            <a:extLst>
              <a:ext uri="{FF2B5EF4-FFF2-40B4-BE49-F238E27FC236}">
                <a16:creationId xmlns:a16="http://schemas.microsoft.com/office/drawing/2014/main" id="{7966C95A-217D-C5C4-06E9-DB2FC3ADF996}"/>
              </a:ext>
            </a:extLst>
          </p:cNvPr>
          <p:cNvSpPr>
            <a:spLocks noGrp="1" noChangeArrowheads="1"/>
          </p:cNvSpPr>
          <p:nvPr>
            <p:ph type="subTitle" idx="1"/>
          </p:nvPr>
        </p:nvSpPr>
        <p:spPr bwMode="auto">
          <a:xfrm>
            <a:off x="1524000" y="564019"/>
            <a:ext cx="9692077" cy="5355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200000"/>
              </a:lnSpc>
              <a:spcBef>
                <a:spcPct val="0"/>
              </a:spcBef>
              <a:spcAft>
                <a:spcPct val="0"/>
              </a:spcAft>
              <a:buClrTx/>
              <a:buSzTx/>
              <a:tabLst/>
            </a:pPr>
            <a:r>
              <a:rPr kumimoji="0" lang="en-US" altLang="en-US" sz="1800" b="1" i="0" u="none" strike="noStrike" cap="none" normalizeH="0" baseline="0" dirty="0">
                <a:ln>
                  <a:noFill/>
                </a:ln>
                <a:solidFill>
                  <a:schemeClr val="tx1"/>
                </a:solidFill>
                <a:effectLst/>
                <a:latin typeface="Abadi" panose="020B0604020104020204" pitchFamily="34" charset="0"/>
              </a:rPr>
              <a:t>Policy Integration:</a:t>
            </a:r>
            <a:endParaRPr kumimoji="0" lang="en-US" altLang="en-US" sz="1800" b="0" i="0" u="none" strike="noStrike" cap="none" normalizeH="0" baseline="0" dirty="0">
              <a:ln>
                <a:noFill/>
              </a:ln>
              <a:solidFill>
                <a:schemeClr val="tx1"/>
              </a:solidFill>
              <a:effectLst/>
              <a:latin typeface="Abadi" panose="020B0604020104020204" pitchFamily="34" charset="0"/>
            </a:endParaRPr>
          </a:p>
          <a:p>
            <a:pPr marL="285750" marR="0" lvl="0" indent="-285750" algn="l" defTabSz="914400" rtl="0" eaLnBrk="0" fontAlgn="base" latinLnBrk="0" hangingPunct="0">
              <a:lnSpc>
                <a:spcPct val="2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chemeClr val="tx1"/>
                </a:solidFill>
                <a:effectLst/>
                <a:latin typeface="Abadi" panose="020B0604020104020204" pitchFamily="34" charset="0"/>
              </a:rPr>
              <a:t>Develop policies recognizing religious institutions as </a:t>
            </a:r>
            <a:r>
              <a:rPr kumimoji="0" lang="en-US" altLang="en-US" sz="1800" b="1" i="0" u="none" strike="noStrike" cap="none" normalizeH="0" baseline="0" dirty="0">
                <a:ln>
                  <a:noFill/>
                </a:ln>
                <a:solidFill>
                  <a:schemeClr val="tx1"/>
                </a:solidFill>
                <a:effectLst/>
                <a:latin typeface="Abadi" panose="020B0604020104020204" pitchFamily="34" charset="0"/>
              </a:rPr>
              <a:t>stakeholders in child protection systems</a:t>
            </a:r>
            <a:r>
              <a:rPr kumimoji="0" lang="en-US" altLang="en-US" sz="1800" b="0" i="0" u="none" strike="noStrike" cap="none" normalizeH="0" baseline="0" dirty="0">
                <a:ln>
                  <a:noFill/>
                </a:ln>
                <a:solidFill>
                  <a:schemeClr val="tx1"/>
                </a:solidFill>
                <a:effectLst/>
                <a:latin typeface="Abadi" panose="020B0604020104020204" pitchFamily="34" charset="0"/>
              </a:rPr>
              <a:t>.</a:t>
            </a:r>
          </a:p>
          <a:p>
            <a:pPr marL="0" marR="0" lvl="0" indent="0" algn="l" defTabSz="914400" rtl="0" eaLnBrk="0" fontAlgn="base" latinLnBrk="0" hangingPunct="0">
              <a:lnSpc>
                <a:spcPct val="200000"/>
              </a:lnSpc>
              <a:spcBef>
                <a:spcPct val="0"/>
              </a:spcBef>
              <a:spcAft>
                <a:spcPct val="0"/>
              </a:spcAft>
              <a:buClrTx/>
              <a:buSzTx/>
              <a:tabLst/>
            </a:pPr>
            <a:r>
              <a:rPr kumimoji="0" lang="en-US" altLang="en-US" sz="1800" b="1" i="0" u="none" strike="noStrike" cap="none" normalizeH="0" baseline="0" dirty="0">
                <a:ln>
                  <a:noFill/>
                </a:ln>
                <a:solidFill>
                  <a:schemeClr val="tx1"/>
                </a:solidFill>
                <a:effectLst/>
                <a:latin typeface="Abadi" panose="020B0604020104020204" pitchFamily="34" charset="0"/>
              </a:rPr>
              <a:t>Capacity Building:</a:t>
            </a:r>
            <a:endParaRPr kumimoji="0" lang="en-US" altLang="en-US" sz="1800" b="0" i="0" u="none" strike="noStrike" cap="none" normalizeH="0" baseline="0" dirty="0">
              <a:ln>
                <a:noFill/>
              </a:ln>
              <a:solidFill>
                <a:schemeClr val="tx1"/>
              </a:solidFill>
              <a:effectLst/>
              <a:latin typeface="Abadi" panose="020B0604020104020204" pitchFamily="34" charset="0"/>
            </a:endParaRPr>
          </a:p>
          <a:p>
            <a:pPr marL="285750" marR="0" lvl="0" indent="-285750" algn="l" defTabSz="914400" rtl="0" eaLnBrk="0" fontAlgn="base" latinLnBrk="0" hangingPunct="0">
              <a:lnSpc>
                <a:spcPct val="2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chemeClr val="tx1"/>
                </a:solidFill>
                <a:effectLst/>
                <a:latin typeface="Abadi" panose="020B0604020104020204" pitchFamily="34" charset="0"/>
              </a:rPr>
              <a:t>Train religious leaders in </a:t>
            </a:r>
            <a:r>
              <a:rPr kumimoji="0" lang="en-US" altLang="en-US" sz="1800" b="1" i="0" u="none" strike="noStrike" cap="none" normalizeH="0" baseline="0" dirty="0">
                <a:ln>
                  <a:noFill/>
                </a:ln>
                <a:solidFill>
                  <a:schemeClr val="tx1"/>
                </a:solidFill>
                <a:effectLst/>
                <a:latin typeface="Abadi" panose="020B0604020104020204" pitchFamily="34" charset="0"/>
              </a:rPr>
              <a:t>basic child protection knowledge</a:t>
            </a:r>
            <a:r>
              <a:rPr kumimoji="0" lang="en-US" altLang="en-US" sz="1800" b="0" i="0" u="none" strike="noStrike" cap="none" normalizeH="0" baseline="0" dirty="0">
                <a:ln>
                  <a:noFill/>
                </a:ln>
                <a:solidFill>
                  <a:schemeClr val="tx1"/>
                </a:solidFill>
                <a:effectLst/>
                <a:latin typeface="Abadi" panose="020B0604020104020204" pitchFamily="34" charset="0"/>
              </a:rPr>
              <a:t> and referral pathways.</a:t>
            </a:r>
          </a:p>
          <a:p>
            <a:pPr marL="0" marR="0" lvl="0" indent="0" algn="l" defTabSz="914400" rtl="0" eaLnBrk="0" fontAlgn="base" latinLnBrk="0" hangingPunct="0">
              <a:lnSpc>
                <a:spcPct val="200000"/>
              </a:lnSpc>
              <a:spcBef>
                <a:spcPct val="0"/>
              </a:spcBef>
              <a:spcAft>
                <a:spcPct val="0"/>
              </a:spcAft>
              <a:buClrTx/>
              <a:buSzTx/>
              <a:tabLst/>
            </a:pPr>
            <a:r>
              <a:rPr kumimoji="0" lang="en-US" altLang="en-US" sz="1800" b="1" i="0" u="none" strike="noStrike" cap="none" normalizeH="0" baseline="0" dirty="0">
                <a:ln>
                  <a:noFill/>
                </a:ln>
                <a:solidFill>
                  <a:schemeClr val="tx1"/>
                </a:solidFill>
                <a:effectLst/>
                <a:latin typeface="Abadi" panose="020B0604020104020204" pitchFamily="34" charset="0"/>
              </a:rPr>
              <a:t>Social Work Education:</a:t>
            </a:r>
            <a:endParaRPr kumimoji="0" lang="en-US" altLang="en-US" sz="1800" b="0" i="0" u="none" strike="noStrike" cap="none" normalizeH="0" baseline="0" dirty="0">
              <a:ln>
                <a:noFill/>
              </a:ln>
              <a:solidFill>
                <a:schemeClr val="tx1"/>
              </a:solidFill>
              <a:effectLst/>
              <a:latin typeface="Abadi" panose="020B0604020104020204" pitchFamily="34" charset="0"/>
            </a:endParaRPr>
          </a:p>
          <a:p>
            <a:pPr marL="285750" marR="0" lvl="0" indent="-285750" algn="l" defTabSz="914400" rtl="0" eaLnBrk="0" fontAlgn="base" latinLnBrk="0" hangingPunct="0">
              <a:lnSpc>
                <a:spcPct val="2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chemeClr val="tx1"/>
                </a:solidFill>
                <a:effectLst/>
                <a:latin typeface="Abadi" panose="020B0604020104020204" pitchFamily="34" charset="0"/>
              </a:rPr>
              <a:t>Embed </a:t>
            </a:r>
            <a:r>
              <a:rPr kumimoji="0" lang="en-US" altLang="en-US" sz="1800" b="1" i="0" u="none" strike="noStrike" cap="none" normalizeH="0" baseline="0" dirty="0">
                <a:ln>
                  <a:noFill/>
                </a:ln>
                <a:solidFill>
                  <a:schemeClr val="tx1"/>
                </a:solidFill>
                <a:effectLst/>
                <a:latin typeface="Abadi" panose="020B0604020104020204" pitchFamily="34" charset="0"/>
              </a:rPr>
              <a:t>interdisciplinary collaboration</a:t>
            </a:r>
            <a:r>
              <a:rPr kumimoji="0" lang="en-US" altLang="en-US" sz="1800" b="0" i="0" u="none" strike="noStrike" cap="none" normalizeH="0" baseline="0" dirty="0">
                <a:ln>
                  <a:noFill/>
                </a:ln>
                <a:solidFill>
                  <a:schemeClr val="tx1"/>
                </a:solidFill>
                <a:effectLst/>
                <a:latin typeface="Abadi" panose="020B0604020104020204" pitchFamily="34" charset="0"/>
              </a:rPr>
              <a:t> (with religious institutions, NGOs, schools) into curricula.</a:t>
            </a:r>
          </a:p>
          <a:p>
            <a:pPr marL="0" marR="0" lvl="0" indent="0" algn="l" defTabSz="914400" rtl="0" eaLnBrk="0" fontAlgn="base" latinLnBrk="0" hangingPunct="0">
              <a:lnSpc>
                <a:spcPct val="200000"/>
              </a:lnSpc>
              <a:spcBef>
                <a:spcPct val="0"/>
              </a:spcBef>
              <a:spcAft>
                <a:spcPct val="0"/>
              </a:spcAft>
              <a:buClrTx/>
              <a:buSzTx/>
              <a:tabLst/>
            </a:pPr>
            <a:r>
              <a:rPr kumimoji="0" lang="en-US" altLang="en-US" sz="1800" b="1" i="0" u="none" strike="noStrike" cap="none" normalizeH="0" baseline="0" dirty="0">
                <a:ln>
                  <a:noFill/>
                </a:ln>
                <a:solidFill>
                  <a:schemeClr val="tx1"/>
                </a:solidFill>
                <a:effectLst/>
                <a:latin typeface="Abadi" panose="020B0604020104020204" pitchFamily="34" charset="0"/>
              </a:rPr>
              <a:t>Collaborative Practice Models:</a:t>
            </a:r>
            <a:endParaRPr kumimoji="0" lang="en-US" altLang="en-US" sz="1800" b="0" i="0" u="none" strike="noStrike" cap="none" normalizeH="0" baseline="0" dirty="0">
              <a:ln>
                <a:noFill/>
              </a:ln>
              <a:solidFill>
                <a:schemeClr val="tx1"/>
              </a:solidFill>
              <a:effectLst/>
              <a:latin typeface="Abadi" panose="020B0604020104020204" pitchFamily="34" charset="0"/>
            </a:endParaRPr>
          </a:p>
          <a:p>
            <a:pPr marL="285750" marR="0" lvl="0" indent="-285750" algn="l" defTabSz="914400" rtl="0" eaLnBrk="0" fontAlgn="base" latinLnBrk="0" hangingPunct="0">
              <a:lnSpc>
                <a:spcPct val="2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chemeClr val="tx1"/>
                </a:solidFill>
                <a:effectLst/>
                <a:latin typeface="Abadi" panose="020B0604020104020204" pitchFamily="34" charset="0"/>
              </a:rPr>
              <a:t>Establish </a:t>
            </a:r>
            <a:r>
              <a:rPr kumimoji="0" lang="en-US" altLang="en-US" sz="1800" b="1" i="0" u="none" strike="noStrike" cap="none" normalizeH="0" baseline="0" dirty="0">
                <a:ln>
                  <a:noFill/>
                </a:ln>
                <a:solidFill>
                  <a:schemeClr val="tx1"/>
                </a:solidFill>
                <a:effectLst/>
                <a:latin typeface="Abadi" panose="020B0604020104020204" pitchFamily="34" charset="0"/>
              </a:rPr>
              <a:t>formal referral systems</a:t>
            </a:r>
            <a:r>
              <a:rPr kumimoji="0" lang="en-US" altLang="en-US" sz="1800" b="0" i="0" u="none" strike="noStrike" cap="none" normalizeH="0" baseline="0" dirty="0">
                <a:ln>
                  <a:noFill/>
                </a:ln>
                <a:solidFill>
                  <a:schemeClr val="tx1"/>
                </a:solidFill>
                <a:effectLst/>
                <a:latin typeface="Abadi" panose="020B0604020104020204" pitchFamily="34" charset="0"/>
              </a:rPr>
              <a:t> between social workers and religious leaders.</a:t>
            </a:r>
          </a:p>
          <a:p>
            <a:pPr marL="285750" marR="0" lvl="0" indent="-285750" algn="l" defTabSz="914400" rtl="0" eaLnBrk="0" fontAlgn="base" latinLnBrk="0" hangingPunct="0">
              <a:lnSpc>
                <a:spcPct val="2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chemeClr val="tx1"/>
                </a:solidFill>
                <a:effectLst/>
                <a:latin typeface="Abadi" panose="020B0604020104020204" pitchFamily="34" charset="0"/>
              </a:rPr>
              <a:t>Foster </a:t>
            </a:r>
            <a:r>
              <a:rPr kumimoji="0" lang="en-US" altLang="en-US" sz="1800" b="1" i="0" u="none" strike="noStrike" cap="none" normalizeH="0" baseline="0" dirty="0">
                <a:ln>
                  <a:noFill/>
                </a:ln>
                <a:solidFill>
                  <a:schemeClr val="tx1"/>
                </a:solidFill>
                <a:effectLst/>
                <a:latin typeface="Abadi" panose="020B0604020104020204" pitchFamily="34" charset="0"/>
              </a:rPr>
              <a:t>joint community-based initiatives</a:t>
            </a:r>
            <a:r>
              <a:rPr kumimoji="0" lang="en-US" altLang="en-US" sz="1800" b="0" i="0" u="none" strike="noStrike" cap="none" normalizeH="0" baseline="0" dirty="0">
                <a:ln>
                  <a:noFill/>
                </a:ln>
                <a:solidFill>
                  <a:schemeClr val="tx1"/>
                </a:solidFill>
                <a:effectLst/>
                <a:latin typeface="Abadi" panose="020B0604020104020204" pitchFamily="34" charset="0"/>
              </a:rPr>
              <a:t> aligned with SDGs.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626157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C0952-7EF2-FD50-86DB-194422BA41EE}"/>
            </a:ext>
          </a:extLst>
        </p:cNvPr>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2998028F-225C-657A-0F16-7DAF672BC3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29" y="0"/>
            <a:ext cx="12151141" cy="6858000"/>
          </a:xfrm>
          <a:prstGeom prst="rect">
            <a:avLst/>
          </a:prstGeom>
        </p:spPr>
      </p:pic>
      <p:sp>
        <p:nvSpPr>
          <p:cNvPr id="2" name="Title 1">
            <a:extLst>
              <a:ext uri="{FF2B5EF4-FFF2-40B4-BE49-F238E27FC236}">
                <a16:creationId xmlns:a16="http://schemas.microsoft.com/office/drawing/2014/main" id="{C61A1134-5D51-83FF-31CC-00797A73CB12}"/>
              </a:ext>
            </a:extLst>
          </p:cNvPr>
          <p:cNvSpPr>
            <a:spLocks noGrp="1"/>
          </p:cNvSpPr>
          <p:nvPr>
            <p:ph type="ctrTitle"/>
          </p:nvPr>
        </p:nvSpPr>
        <p:spPr>
          <a:xfrm>
            <a:off x="1523999" y="69941"/>
            <a:ext cx="9144000" cy="723690"/>
          </a:xfrm>
        </p:spPr>
        <p:txBody>
          <a:bodyPr>
            <a:normAutofit fontScale="90000"/>
          </a:bodyPr>
          <a:lstStyle/>
          <a:p>
            <a:r>
              <a:rPr lang="en-US" b="1" dirty="0">
                <a:effectLst>
                  <a:outerShdw blurRad="38100" dist="38100" dir="2700000" algn="tl">
                    <a:srgbClr val="000000">
                      <a:alpha val="43137"/>
                    </a:srgbClr>
                  </a:outerShdw>
                </a:effectLst>
              </a:rPr>
              <a:t>Reference: </a:t>
            </a:r>
            <a:endParaRPr lang="en-ZA" b="1" dirty="0">
              <a:effectLst>
                <a:outerShdw blurRad="38100" dist="38100" dir="2700000" algn="tl">
                  <a:srgbClr val="000000">
                    <a:alpha val="43137"/>
                  </a:srgbClr>
                </a:outerShdw>
              </a:effectLst>
            </a:endParaRPr>
          </a:p>
        </p:txBody>
      </p:sp>
      <p:sp>
        <p:nvSpPr>
          <p:cNvPr id="5" name="Rectangle 1">
            <a:extLst>
              <a:ext uri="{FF2B5EF4-FFF2-40B4-BE49-F238E27FC236}">
                <a16:creationId xmlns:a16="http://schemas.microsoft.com/office/drawing/2014/main" id="{121E651B-81E1-5C3F-119C-7EE2750BB5DC}"/>
              </a:ext>
            </a:extLst>
          </p:cNvPr>
          <p:cNvSpPr>
            <a:spLocks noGrp="1" noChangeArrowheads="1"/>
          </p:cNvSpPr>
          <p:nvPr>
            <p:ph type="subTitle" idx="1"/>
          </p:nvPr>
        </p:nvSpPr>
        <p:spPr bwMode="auto">
          <a:xfrm>
            <a:off x="842512" y="863572"/>
            <a:ext cx="10301056" cy="48628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badi" panose="020B0604020104020204" pitchFamily="34" charset="0"/>
              </a:rPr>
              <a:t>van Niekerk, L.J., &amp; Atmore, E. (2021). Promoting Healthy Human Relationships for Children in Post-Apartheid South Africa (pp. 83–97). </a:t>
            </a:r>
            <a:r>
              <a:rPr kumimoji="0" lang="en-US" altLang="en-US" sz="1100" b="0" i="1" u="none" strike="noStrike" cap="none" normalizeH="0" baseline="0" dirty="0">
                <a:ln>
                  <a:noFill/>
                </a:ln>
                <a:solidFill>
                  <a:schemeClr val="tx1"/>
                </a:solidFill>
                <a:effectLst/>
                <a:latin typeface="Abadi" panose="020B0604020104020204" pitchFamily="34" charset="0"/>
              </a:rPr>
              <a:t>Springer, Cham</a:t>
            </a:r>
            <a:r>
              <a:rPr kumimoji="0" lang="en-US" altLang="en-US" sz="1100" b="0" i="0" u="none" strike="noStrike" cap="none" normalizeH="0" baseline="0" dirty="0">
                <a:ln>
                  <a:noFill/>
                </a:ln>
                <a:solidFill>
                  <a:schemeClr val="tx1"/>
                </a:solidFill>
                <a:effectLst/>
                <a:latin typeface="Abadi" panose="020B0604020104020204" pitchFamily="34" charset="0"/>
              </a:rPr>
              <a:t>. </a:t>
            </a:r>
            <a:r>
              <a:rPr kumimoji="0" lang="en-US" altLang="en-US" sz="1100" b="0" i="0" u="none" strike="noStrike" cap="none" normalizeH="0" baseline="0" dirty="0">
                <a:ln>
                  <a:noFill/>
                </a:ln>
                <a:solidFill>
                  <a:schemeClr val="tx1"/>
                </a:solidFill>
                <a:effectLst/>
                <a:latin typeface="Abadi" panose="020B0604020104020204" pitchFamily="34" charset="0"/>
                <a:hlinkClick r:id="rId3"/>
              </a:rPr>
              <a:t>https://doi.org/10.1007/978-3-030-50139-6_6</a:t>
            </a:r>
            <a:r>
              <a:rPr kumimoji="0" lang="en-US" altLang="en-US" sz="1100" b="0" i="0" u="none" strike="noStrike" cap="none" normalizeH="0" baseline="0" dirty="0">
                <a:ln>
                  <a:noFill/>
                </a:ln>
                <a:solidFill>
                  <a:schemeClr val="tx1"/>
                </a:solidFill>
                <a:effectLst/>
                <a:latin typeface="Abadi" panose="020B0604020104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100" dirty="0">
              <a:latin typeface="Abadi" panose="020B06040201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badi" panose="020B0604020104020204" pitchFamily="34" charset="0"/>
              </a:rPr>
              <a:t>Bateman, C. (2015). The risky lives of South Africa’s children: Why so many die or are </a:t>
            </a:r>
            <a:r>
              <a:rPr kumimoji="0" lang="en-US" altLang="en-US" sz="1100" b="0" i="0" u="none" strike="noStrike" cap="none" normalizeH="0" baseline="0" dirty="0" err="1">
                <a:ln>
                  <a:noFill/>
                </a:ln>
                <a:solidFill>
                  <a:schemeClr val="tx1"/>
                </a:solidFill>
                <a:effectLst/>
                <a:latin typeface="Abadi" panose="020B0604020104020204" pitchFamily="34" charset="0"/>
              </a:rPr>
              <a:t>traumatised</a:t>
            </a:r>
            <a:r>
              <a:rPr kumimoji="0" lang="en-US" altLang="en-US" sz="1100" b="0" i="0" u="none" strike="noStrike" cap="none" normalizeH="0" baseline="0" dirty="0">
                <a:ln>
                  <a:noFill/>
                </a:ln>
                <a:solidFill>
                  <a:schemeClr val="tx1"/>
                </a:solidFill>
                <a:effectLst/>
                <a:latin typeface="Abadi" panose="020B0604020104020204" pitchFamily="34" charset="0"/>
              </a:rPr>
              <a:t>. </a:t>
            </a:r>
            <a:r>
              <a:rPr kumimoji="0" lang="en-US" altLang="en-US" sz="1100" b="0" i="1" u="none" strike="noStrike" cap="none" normalizeH="0" baseline="0" dirty="0">
                <a:ln>
                  <a:noFill/>
                </a:ln>
                <a:solidFill>
                  <a:schemeClr val="tx1"/>
                </a:solidFill>
                <a:effectLst/>
                <a:latin typeface="Abadi" panose="020B0604020104020204" pitchFamily="34" charset="0"/>
              </a:rPr>
              <a:t>South African Medical Journal</a:t>
            </a:r>
            <a:r>
              <a:rPr kumimoji="0" lang="en-US" altLang="en-US" sz="1100" b="0" i="0" u="none" strike="noStrike" cap="none" normalizeH="0" baseline="0" dirty="0">
                <a:ln>
                  <a:noFill/>
                </a:ln>
                <a:solidFill>
                  <a:schemeClr val="tx1"/>
                </a:solidFill>
                <a:effectLst/>
                <a:latin typeface="Abadi" panose="020B0604020104020204" pitchFamily="34" charset="0"/>
              </a:rPr>
              <a:t>, 105(3), 170–171. </a:t>
            </a:r>
            <a:r>
              <a:rPr kumimoji="0" lang="en-US" altLang="en-US" sz="1100" b="0" i="0" u="none" strike="noStrike" cap="none" normalizeH="0" baseline="0" dirty="0">
                <a:ln>
                  <a:noFill/>
                </a:ln>
                <a:solidFill>
                  <a:schemeClr val="tx1"/>
                </a:solidFill>
                <a:effectLst/>
                <a:latin typeface="Abadi" panose="020B0604020104020204" pitchFamily="34" charset="0"/>
                <a:hlinkClick r:id="rId4"/>
              </a:rPr>
              <a:t>https://doi.org/10.7196/SAMJ.9462</a:t>
            </a:r>
            <a:r>
              <a:rPr kumimoji="0" lang="en-US" altLang="en-US" sz="1100" b="0" i="0" u="none" strike="noStrike" cap="none" normalizeH="0" baseline="0" dirty="0">
                <a:ln>
                  <a:noFill/>
                </a:ln>
                <a:solidFill>
                  <a:schemeClr val="tx1"/>
                </a:solidFill>
                <a:effectLst/>
                <a:latin typeface="Abadi" panose="020B0604020104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100" dirty="0">
              <a:latin typeface="Abadi" panose="020B06040201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badi" panose="020B0604020104020204" pitchFamily="34" charset="0"/>
              </a:rPr>
              <a:t>Wadhwani, D., &amp; </a:t>
            </a:r>
            <a:r>
              <a:rPr kumimoji="0" lang="en-US" altLang="en-US" sz="1100" b="0" i="0" u="none" strike="noStrike" cap="none" normalizeH="0" baseline="0" dirty="0" err="1">
                <a:ln>
                  <a:noFill/>
                </a:ln>
                <a:solidFill>
                  <a:schemeClr val="tx1"/>
                </a:solidFill>
                <a:effectLst/>
                <a:latin typeface="Abadi" panose="020B0604020104020204" pitchFamily="34" charset="0"/>
              </a:rPr>
              <a:t>Malpani</a:t>
            </a:r>
            <a:r>
              <a:rPr kumimoji="0" lang="en-US" altLang="en-US" sz="1100" b="0" i="0" u="none" strike="noStrike" cap="none" normalizeH="0" baseline="0" dirty="0">
                <a:ln>
                  <a:noFill/>
                </a:ln>
                <a:solidFill>
                  <a:schemeClr val="tx1"/>
                </a:solidFill>
                <a:effectLst/>
                <a:latin typeface="Abadi" panose="020B0604020104020204" pitchFamily="34" charset="0"/>
              </a:rPr>
              <a:t>, P. (2023). United Nations Sustainable Goals: Global to Local Need of the Hour. </a:t>
            </a:r>
            <a:r>
              <a:rPr kumimoji="0" lang="en-US" altLang="en-US" sz="1100" b="0" i="1" u="none" strike="noStrike" cap="none" normalizeH="0" baseline="0" dirty="0">
                <a:ln>
                  <a:noFill/>
                </a:ln>
                <a:solidFill>
                  <a:schemeClr val="tx1"/>
                </a:solidFill>
                <a:effectLst/>
                <a:latin typeface="Abadi" panose="020B0604020104020204" pitchFamily="34" charset="0"/>
              </a:rPr>
              <a:t>Social Science Research Network</a:t>
            </a:r>
            <a:r>
              <a:rPr kumimoji="0" lang="en-US" altLang="en-US" sz="1100" b="0" i="0" u="none" strike="noStrike" cap="none" normalizeH="0" baseline="0" dirty="0">
                <a:ln>
                  <a:noFill/>
                </a:ln>
                <a:solidFill>
                  <a:schemeClr val="tx1"/>
                </a:solidFill>
                <a:effectLst/>
                <a:latin typeface="Abadi" panose="020B0604020104020204" pitchFamily="34" charset="0"/>
              </a:rPr>
              <a:t>. </a:t>
            </a:r>
            <a:r>
              <a:rPr kumimoji="0" lang="en-US" altLang="en-US" sz="1100" b="0" i="0" u="none" strike="noStrike" cap="none" normalizeH="0" baseline="0" dirty="0">
                <a:ln>
                  <a:noFill/>
                </a:ln>
                <a:solidFill>
                  <a:schemeClr val="tx1"/>
                </a:solidFill>
                <a:effectLst/>
                <a:latin typeface="Abadi" panose="020B0604020104020204" pitchFamily="34" charset="0"/>
                <a:hlinkClick r:id="rId5"/>
              </a:rPr>
              <a:t>https://doi.org/10.2139/ssrn.4426147</a:t>
            </a:r>
            <a:r>
              <a:rPr kumimoji="0" lang="en-US" altLang="en-US" sz="1100" b="0" i="0" u="none" strike="noStrike" cap="none" normalizeH="0" baseline="0" dirty="0">
                <a:ln>
                  <a:noFill/>
                </a:ln>
                <a:solidFill>
                  <a:schemeClr val="tx1"/>
                </a:solidFill>
                <a:effectLst/>
                <a:latin typeface="Abadi" panose="020B0604020104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100" dirty="0">
              <a:latin typeface="Abadi" panose="020B06040201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badi" panose="020B0604020104020204" pitchFamily="34" charset="0"/>
              </a:rPr>
              <a:t>Kang’ethe, S., &amp; Manomano, T. (2014). The Milieu Weighing Down Social Workers’ Effectiveness and Efficiency in South Africa: A Literature Review. </a:t>
            </a:r>
            <a:r>
              <a:rPr kumimoji="0" lang="en-US" altLang="en-US" sz="1100" b="0" i="1" u="none" strike="noStrike" cap="none" normalizeH="0" baseline="0" dirty="0">
                <a:ln>
                  <a:noFill/>
                </a:ln>
                <a:solidFill>
                  <a:schemeClr val="tx1"/>
                </a:solidFill>
                <a:effectLst/>
                <a:latin typeface="Abadi" panose="020B0604020104020204" pitchFamily="34" charset="0"/>
              </a:rPr>
              <a:t>Mediterranean Journal of Social Sciences</a:t>
            </a:r>
            <a:r>
              <a:rPr kumimoji="0" lang="en-US" altLang="en-US" sz="1100" b="0" i="0" u="none" strike="noStrike" cap="none" normalizeH="0" baseline="0" dirty="0">
                <a:ln>
                  <a:noFill/>
                </a:ln>
                <a:solidFill>
                  <a:schemeClr val="tx1"/>
                </a:solidFill>
                <a:effectLst/>
                <a:latin typeface="Abadi" panose="020B0604020104020204" pitchFamily="34" charset="0"/>
              </a:rPr>
              <a:t>, 5, 1379. </a:t>
            </a:r>
            <a:r>
              <a:rPr kumimoji="0" lang="en-US" altLang="en-US" sz="1100" b="0" i="0" u="none" strike="noStrike" cap="none" normalizeH="0" baseline="0" dirty="0">
                <a:ln>
                  <a:noFill/>
                </a:ln>
                <a:solidFill>
                  <a:schemeClr val="tx1"/>
                </a:solidFill>
                <a:effectLst/>
                <a:latin typeface="Abadi" panose="020B0604020104020204" pitchFamily="34" charset="0"/>
                <a:hlinkClick r:id="rId6"/>
              </a:rPr>
              <a:t>https://doi.org/10.5901/MJSS.2014.V5N27P1379</a:t>
            </a:r>
            <a:r>
              <a:rPr kumimoji="0" lang="en-US" altLang="en-US" sz="1100" b="0" i="0" u="none" strike="noStrike" cap="none" normalizeH="0" baseline="0" dirty="0">
                <a:ln>
                  <a:noFill/>
                </a:ln>
                <a:solidFill>
                  <a:schemeClr val="tx1"/>
                </a:solidFill>
                <a:effectLst/>
                <a:latin typeface="Abadi" panose="020B0604020104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100" dirty="0">
              <a:latin typeface="Abadi" panose="020B06040201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100" dirty="0" err="1">
                <a:latin typeface="Abadi" panose="020B0604020104020204" pitchFamily="34" charset="0"/>
              </a:rPr>
              <a:t>Dyoda</a:t>
            </a:r>
            <a:r>
              <a:rPr lang="en-US" altLang="en-US" sz="1100" dirty="0">
                <a:latin typeface="Abadi" panose="020B0604020104020204" pitchFamily="34" charset="0"/>
              </a:rPr>
              <a:t>, Z. (2023). </a:t>
            </a:r>
            <a:r>
              <a:rPr lang="en-US" altLang="en-US" sz="1100" i="1" dirty="0">
                <a:latin typeface="Abadi" panose="020B0604020104020204" pitchFamily="34" charset="0"/>
              </a:rPr>
              <a:t>Exploring Child Welfare Social Workers’ Experiences and Perception of Working in Rural Under-resourced Agencies in the Eastern Cape Province, South Africa</a:t>
            </a:r>
            <a:r>
              <a:rPr lang="en-US" altLang="en-US" sz="1100" dirty="0">
                <a:latin typeface="Abadi" panose="020B0604020104020204" pitchFamily="34" charset="0"/>
              </a:rPr>
              <a:t> (Doctoral dissertation, University of KwaZulu-Natal, Howard College).</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100" dirty="0">
              <a:latin typeface="Abadi" panose="020B06040201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100" dirty="0" err="1">
                <a:latin typeface="Abadi" panose="020B0604020104020204" pitchFamily="34" charset="0"/>
              </a:rPr>
              <a:t>Chibonore</a:t>
            </a:r>
            <a:r>
              <a:rPr lang="en-US" altLang="en-US" sz="1100" dirty="0">
                <a:latin typeface="Abadi" panose="020B0604020104020204" pitchFamily="34" charset="0"/>
              </a:rPr>
              <a:t>, W. C., &amp; Chikadzi, V. (2017). Enablers and Barriers Faced by Social Workers in Undertaking Advocacy in Johannesburg, South Africa. 29(2), 19. </a:t>
            </a:r>
            <a:r>
              <a:rPr lang="en-US" altLang="en-US" sz="1100" dirty="0">
                <a:latin typeface="Abadi" panose="020B0604020104020204" pitchFamily="34" charset="0"/>
                <a:hlinkClick r:id="rId7"/>
              </a:rPr>
              <a:t>https://doi.org/10.25159/2415-5829/2394</a:t>
            </a:r>
            <a:r>
              <a:rPr lang="en-US" altLang="en-US" sz="1100" dirty="0">
                <a:latin typeface="Abadi" panose="020B0604020104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100" dirty="0">
              <a:latin typeface="Abadi" panose="020B06040201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100" dirty="0" err="1">
                <a:latin typeface="Abadi" panose="020B0604020104020204" pitchFamily="34" charset="0"/>
              </a:rPr>
              <a:t>Chibonore</a:t>
            </a:r>
            <a:r>
              <a:rPr lang="en-US" altLang="en-US" sz="1100" dirty="0">
                <a:latin typeface="Abadi" panose="020B0604020104020204" pitchFamily="34" charset="0"/>
              </a:rPr>
              <a:t>, W. C., &amp; Chikadzi, V. (2017). Enablers and barriers faced by social workers in undertaking advocacy in Johannesburg, South Africa. Southern African Journal of Social Work and Social Development, 29(2), 19.</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badi" panose="020B06040201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800" dirty="0">
              <a:latin typeface="Abadi" panose="020B06040201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badi" panose="020B06040201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09698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115E4041-D9A9-48B6-B3B2-DA1D9CD6C6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461" y="94891"/>
            <a:ext cx="12151141" cy="6858000"/>
          </a:xfrm>
          <a:prstGeom prst="rect">
            <a:avLst/>
          </a:prstGeom>
        </p:spPr>
      </p:pic>
      <p:sp>
        <p:nvSpPr>
          <p:cNvPr id="6" name="Title 5">
            <a:extLst>
              <a:ext uri="{FF2B5EF4-FFF2-40B4-BE49-F238E27FC236}">
                <a16:creationId xmlns:a16="http://schemas.microsoft.com/office/drawing/2014/main" id="{39EE34D3-09C1-1BF1-00A0-93616472D0E4}"/>
              </a:ext>
            </a:extLst>
          </p:cNvPr>
          <p:cNvSpPr>
            <a:spLocks noGrp="1"/>
          </p:cNvSpPr>
          <p:nvPr>
            <p:ph type="ctrTitle"/>
          </p:nvPr>
        </p:nvSpPr>
        <p:spPr>
          <a:xfrm>
            <a:off x="1429109" y="216589"/>
            <a:ext cx="9144000" cy="879475"/>
          </a:xfrm>
        </p:spPr>
        <p:txBody>
          <a:bodyPr>
            <a:normAutofit/>
          </a:bodyPr>
          <a:lstStyle/>
          <a:p>
            <a:r>
              <a:rPr lang="en-US" sz="2400" b="1" u="sng" dirty="0">
                <a:effectLst>
                  <a:outerShdw blurRad="38100" dist="38100" dir="2700000" algn="tl">
                    <a:srgbClr val="000000">
                      <a:alpha val="43137"/>
                    </a:srgbClr>
                  </a:outerShdw>
                </a:effectLst>
              </a:rPr>
              <a:t>TITLE: Strengthening Child Protection Through Collaboration: The Role of Religious Institutions in Supporting Vulnerable Children</a:t>
            </a:r>
            <a:endParaRPr lang="en-ZA" sz="2400" b="1" u="sng" dirty="0">
              <a:effectLst>
                <a:outerShdw blurRad="38100" dist="38100" dir="2700000" algn="tl">
                  <a:srgbClr val="000000">
                    <a:alpha val="43137"/>
                  </a:srgbClr>
                </a:outerShdw>
              </a:effectLst>
            </a:endParaRPr>
          </a:p>
        </p:txBody>
      </p:sp>
      <p:sp>
        <p:nvSpPr>
          <p:cNvPr id="7" name="Subtitle 6">
            <a:extLst>
              <a:ext uri="{FF2B5EF4-FFF2-40B4-BE49-F238E27FC236}">
                <a16:creationId xmlns:a16="http://schemas.microsoft.com/office/drawing/2014/main" id="{28A86E57-3E1C-CA8E-22DD-EA89C2F412B9}"/>
              </a:ext>
            </a:extLst>
          </p:cNvPr>
          <p:cNvSpPr>
            <a:spLocks noGrp="1"/>
          </p:cNvSpPr>
          <p:nvPr>
            <p:ph type="subTitle" idx="1"/>
          </p:nvPr>
        </p:nvSpPr>
        <p:spPr>
          <a:xfrm>
            <a:off x="1524000" y="1544129"/>
            <a:ext cx="9144000" cy="3713672"/>
          </a:xfrm>
        </p:spPr>
        <p:txBody>
          <a:bodyPr>
            <a:normAutofit/>
          </a:bodyPr>
          <a:lstStyle/>
          <a:p>
            <a:r>
              <a:rPr lang="en-US" b="1" u="sng" dirty="0">
                <a:effectLst>
                  <a:outerShdw blurRad="38100" dist="38100" dir="2700000" algn="tl">
                    <a:srgbClr val="000000">
                      <a:alpha val="43137"/>
                    </a:srgbClr>
                  </a:outerShdw>
                </a:effectLst>
              </a:rPr>
              <a:t>Content:</a:t>
            </a:r>
          </a:p>
          <a:p>
            <a:pPr marL="457200" indent="-457200" algn="l">
              <a:buFont typeface="+mj-lt"/>
              <a:buAutoNum type="arabicPeriod"/>
            </a:pPr>
            <a:r>
              <a:rPr lang="en-US" dirty="0">
                <a:latin typeface="Abadi" panose="020B0604020104020204" pitchFamily="34" charset="0"/>
              </a:rPr>
              <a:t>Introduction &amp; Background</a:t>
            </a:r>
          </a:p>
          <a:p>
            <a:pPr marL="457200" indent="-457200" algn="l">
              <a:buFont typeface="+mj-lt"/>
              <a:buAutoNum type="arabicPeriod"/>
            </a:pPr>
            <a:r>
              <a:rPr lang="en-US" dirty="0">
                <a:latin typeface="Abadi" panose="020B0604020104020204" pitchFamily="34" charset="0"/>
              </a:rPr>
              <a:t>Overview of Methodology</a:t>
            </a:r>
          </a:p>
          <a:p>
            <a:pPr marL="457200" indent="-457200" algn="l">
              <a:buFont typeface="+mj-lt"/>
              <a:buAutoNum type="arabicPeriod"/>
            </a:pPr>
            <a:r>
              <a:rPr lang="en-US" dirty="0">
                <a:latin typeface="Abadi" panose="020B0604020104020204" pitchFamily="34" charset="0"/>
              </a:rPr>
              <a:t>Data Collection Methods &amp; Tools </a:t>
            </a:r>
          </a:p>
          <a:p>
            <a:pPr marL="457200" indent="-457200" algn="l">
              <a:buFont typeface="+mj-lt"/>
              <a:buAutoNum type="arabicPeriod"/>
            </a:pPr>
            <a:r>
              <a:rPr lang="en-US" dirty="0">
                <a:latin typeface="Abadi" panose="020B0604020104020204" pitchFamily="34" charset="0"/>
              </a:rPr>
              <a:t>Selection of Participants</a:t>
            </a:r>
          </a:p>
          <a:p>
            <a:pPr marL="457200" indent="-457200" algn="l">
              <a:buFont typeface="+mj-lt"/>
              <a:buAutoNum type="arabicPeriod"/>
            </a:pPr>
            <a:r>
              <a:rPr lang="en-US" dirty="0">
                <a:latin typeface="Abadi" panose="020B0604020104020204" pitchFamily="34" charset="0"/>
              </a:rPr>
              <a:t>Findings </a:t>
            </a:r>
          </a:p>
          <a:p>
            <a:pPr marL="457200" indent="-457200" algn="l">
              <a:buFont typeface="+mj-lt"/>
              <a:buAutoNum type="arabicPeriod"/>
            </a:pPr>
            <a:r>
              <a:rPr lang="en-US" dirty="0">
                <a:latin typeface="Abadi" panose="020B0604020104020204" pitchFamily="34" charset="0"/>
              </a:rPr>
              <a:t>Conclusion</a:t>
            </a:r>
          </a:p>
          <a:p>
            <a:pPr marL="457200" indent="-457200" algn="l">
              <a:buFont typeface="+mj-lt"/>
              <a:buAutoNum type="arabicPeriod"/>
            </a:pPr>
            <a:r>
              <a:rPr lang="en-US" dirty="0">
                <a:latin typeface="Abadi" panose="020B0604020104020204" pitchFamily="34" charset="0"/>
              </a:rPr>
              <a:t>Way forward </a:t>
            </a:r>
            <a:endParaRPr lang="en-ZA" dirty="0">
              <a:latin typeface="Abadi" panose="020B0604020104020204" pitchFamily="34" charset="0"/>
            </a:endParaRPr>
          </a:p>
        </p:txBody>
      </p:sp>
    </p:spTree>
    <p:extLst>
      <p:ext uri="{BB962C8B-B14F-4D97-AF65-F5344CB8AC3E}">
        <p14:creationId xmlns:p14="http://schemas.microsoft.com/office/powerpoint/2010/main" val="2830385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115E4041-D9A9-48B6-B3B2-DA1D9CD6C6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51141" cy="6858000"/>
          </a:xfrm>
          <a:prstGeom prst="rect">
            <a:avLst/>
          </a:prstGeom>
        </p:spPr>
      </p:pic>
      <p:pic>
        <p:nvPicPr>
          <p:cNvPr id="4" name="Picture 3">
            <a:extLst>
              <a:ext uri="{FF2B5EF4-FFF2-40B4-BE49-F238E27FC236}">
                <a16:creationId xmlns:a16="http://schemas.microsoft.com/office/drawing/2014/main" id="{B098BEBA-3B93-C47F-ED6F-3958F4F1A14C}"/>
              </a:ext>
            </a:extLst>
          </p:cNvPr>
          <p:cNvPicPr>
            <a:picLocks noChangeAspect="1"/>
          </p:cNvPicPr>
          <p:nvPr/>
        </p:nvPicPr>
        <p:blipFill>
          <a:blip r:embed="rId3"/>
          <a:stretch>
            <a:fillRect/>
          </a:stretch>
        </p:blipFill>
        <p:spPr>
          <a:xfrm>
            <a:off x="4718184" y="3243056"/>
            <a:ext cx="2755631" cy="371888"/>
          </a:xfrm>
          <a:prstGeom prst="rect">
            <a:avLst/>
          </a:prstGeom>
        </p:spPr>
      </p:pic>
      <p:sp>
        <p:nvSpPr>
          <p:cNvPr id="5" name="TextBox 4">
            <a:extLst>
              <a:ext uri="{FF2B5EF4-FFF2-40B4-BE49-F238E27FC236}">
                <a16:creationId xmlns:a16="http://schemas.microsoft.com/office/drawing/2014/main" id="{A298A0A9-C091-B662-E1D1-F8B362F506A5}"/>
              </a:ext>
            </a:extLst>
          </p:cNvPr>
          <p:cNvSpPr txBox="1"/>
          <p:nvPr/>
        </p:nvSpPr>
        <p:spPr>
          <a:xfrm>
            <a:off x="4318958" y="652732"/>
            <a:ext cx="2751827" cy="369332"/>
          </a:xfrm>
          <a:prstGeom prst="rect">
            <a:avLst/>
          </a:prstGeom>
          <a:noFill/>
        </p:spPr>
        <p:txBody>
          <a:bodyPr wrap="square" rtlCol="0">
            <a:spAutoFit/>
          </a:bodyPr>
          <a:lstStyle/>
          <a:p>
            <a:endParaRPr lang="en-ZA" dirty="0"/>
          </a:p>
        </p:txBody>
      </p:sp>
      <p:sp>
        <p:nvSpPr>
          <p:cNvPr id="8" name="Title 7">
            <a:extLst>
              <a:ext uri="{FF2B5EF4-FFF2-40B4-BE49-F238E27FC236}">
                <a16:creationId xmlns:a16="http://schemas.microsoft.com/office/drawing/2014/main" id="{0C264D2F-FF6C-063A-93F0-6D45401FBCCA}"/>
              </a:ext>
            </a:extLst>
          </p:cNvPr>
          <p:cNvSpPr>
            <a:spLocks noGrp="1"/>
          </p:cNvSpPr>
          <p:nvPr>
            <p:ph type="ctrTitle"/>
          </p:nvPr>
        </p:nvSpPr>
        <p:spPr>
          <a:xfrm>
            <a:off x="1524000" y="1122363"/>
            <a:ext cx="9144000" cy="628799"/>
          </a:xfrm>
        </p:spPr>
        <p:txBody>
          <a:bodyPr>
            <a:normAutofit fontScale="90000"/>
          </a:bodyPr>
          <a:lstStyle/>
          <a:p>
            <a:r>
              <a:rPr lang="en-ZA" b="1" dirty="0">
                <a:effectLst>
                  <a:outerShdw blurRad="38100" dist="38100" dir="2700000" algn="tl">
                    <a:srgbClr val="000000">
                      <a:alpha val="43137"/>
                    </a:srgbClr>
                  </a:outerShdw>
                </a:effectLst>
              </a:rPr>
              <a:t>Introduction &amp; Background</a:t>
            </a:r>
            <a:br>
              <a:rPr lang="en-ZA" dirty="0"/>
            </a:br>
            <a:endParaRPr lang="en-ZA" dirty="0"/>
          </a:p>
        </p:txBody>
      </p:sp>
      <p:sp>
        <p:nvSpPr>
          <p:cNvPr id="9" name="Subtitle 8">
            <a:extLst>
              <a:ext uri="{FF2B5EF4-FFF2-40B4-BE49-F238E27FC236}">
                <a16:creationId xmlns:a16="http://schemas.microsoft.com/office/drawing/2014/main" id="{6BF6E00A-3432-C2DC-4396-7D79E2EA0B78}"/>
              </a:ext>
            </a:extLst>
          </p:cNvPr>
          <p:cNvSpPr>
            <a:spLocks noGrp="1"/>
          </p:cNvSpPr>
          <p:nvPr>
            <p:ph type="subTitle" idx="1"/>
          </p:nvPr>
        </p:nvSpPr>
        <p:spPr>
          <a:xfrm>
            <a:off x="1122871" y="1640926"/>
            <a:ext cx="9144000" cy="3869114"/>
          </a:xfrm>
        </p:spPr>
        <p:txBody>
          <a:bodyPr>
            <a:noAutofit/>
          </a:bodyPr>
          <a:lstStyle/>
          <a:p>
            <a:pPr marL="342900" indent="-342900" algn="l">
              <a:lnSpc>
                <a:spcPct val="170000"/>
              </a:lnSpc>
              <a:buFont typeface="Arial" panose="020B0604020202020204" pitchFamily="34" charset="0"/>
              <a:buChar char="•"/>
            </a:pPr>
            <a:r>
              <a:rPr lang="en-US" sz="1400" b="1" dirty="0">
                <a:latin typeface="Abadi" panose="020B0604020104020204" pitchFamily="34" charset="0"/>
              </a:rPr>
              <a:t>The United Nations Sustainable Development Goals (SDGs) call for inclusive, community-driven approaches to address poverty, inequality, and child vulnerability.</a:t>
            </a:r>
          </a:p>
          <a:p>
            <a:pPr marL="800100" lvl="1" indent="-342900" algn="l">
              <a:lnSpc>
                <a:spcPct val="170000"/>
              </a:lnSpc>
              <a:buFont typeface="Arial" panose="020B0604020202020204" pitchFamily="34" charset="0"/>
              <a:buChar char="•"/>
            </a:pPr>
            <a:r>
              <a:rPr lang="en-US" sz="1200" dirty="0">
                <a:latin typeface="Abadi" panose="020B0604020104020204" pitchFamily="34" charset="0"/>
              </a:rPr>
              <a:t>The United Nations Sustainable Development Goals (SDGs) emphasize the necessity of local action to address challenges like poverty, inequality, and child vulnerability. Achieving the SDGs requires the involvement of all stakeholders, including local governments, civil society, businesses, and individuals, to tailor solutions to specific community needs (</a:t>
            </a:r>
            <a:r>
              <a:rPr lang="pl-PL" sz="1200" dirty="0">
                <a:latin typeface="Abadi" panose="020B0604020104020204" pitchFamily="34" charset="0"/>
              </a:rPr>
              <a:t>Wadhwani, &amp; Malpani, 2023).</a:t>
            </a:r>
            <a:r>
              <a:rPr lang="en-US" sz="1200" dirty="0">
                <a:latin typeface="Abadi" panose="020B0604020104020204" pitchFamily="34" charset="0"/>
              </a:rPr>
              <a:t> This inclusive, community-driven approach is essential for fostering collaboration and ensuring that investments in infrastructure, education, and healthcare effectively meet the unique challenges faced by local populations, particularly in developing countries.</a:t>
            </a:r>
          </a:p>
        </p:txBody>
      </p:sp>
    </p:spTree>
    <p:extLst>
      <p:ext uri="{BB962C8B-B14F-4D97-AF65-F5344CB8AC3E}">
        <p14:creationId xmlns:p14="http://schemas.microsoft.com/office/powerpoint/2010/main" val="531830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10DF11-1F04-1042-66CD-12FC2F1C7E90}"/>
            </a:ext>
          </a:extLst>
        </p:cNvPr>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8EA5C221-8D40-2CE9-C6DF-DDB8A5282A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859" y="0"/>
            <a:ext cx="12151141" cy="6858000"/>
          </a:xfrm>
          <a:prstGeom prst="rect">
            <a:avLst/>
          </a:prstGeom>
        </p:spPr>
      </p:pic>
      <p:pic>
        <p:nvPicPr>
          <p:cNvPr id="4" name="Picture 3">
            <a:extLst>
              <a:ext uri="{FF2B5EF4-FFF2-40B4-BE49-F238E27FC236}">
                <a16:creationId xmlns:a16="http://schemas.microsoft.com/office/drawing/2014/main" id="{E091F755-26D1-A12B-EAFA-00283641C048}"/>
              </a:ext>
            </a:extLst>
          </p:cNvPr>
          <p:cNvPicPr>
            <a:picLocks noChangeAspect="1"/>
          </p:cNvPicPr>
          <p:nvPr/>
        </p:nvPicPr>
        <p:blipFill>
          <a:blip r:embed="rId3"/>
          <a:stretch>
            <a:fillRect/>
          </a:stretch>
        </p:blipFill>
        <p:spPr>
          <a:xfrm>
            <a:off x="4718184" y="3243056"/>
            <a:ext cx="2755631" cy="371888"/>
          </a:xfrm>
          <a:prstGeom prst="rect">
            <a:avLst/>
          </a:prstGeom>
        </p:spPr>
      </p:pic>
      <p:sp>
        <p:nvSpPr>
          <p:cNvPr id="5" name="TextBox 4">
            <a:extLst>
              <a:ext uri="{FF2B5EF4-FFF2-40B4-BE49-F238E27FC236}">
                <a16:creationId xmlns:a16="http://schemas.microsoft.com/office/drawing/2014/main" id="{D88625A2-DEC7-653E-554D-611B94B2AB78}"/>
              </a:ext>
            </a:extLst>
          </p:cNvPr>
          <p:cNvSpPr txBox="1"/>
          <p:nvPr/>
        </p:nvSpPr>
        <p:spPr>
          <a:xfrm>
            <a:off x="4318958" y="652732"/>
            <a:ext cx="2751827" cy="369332"/>
          </a:xfrm>
          <a:prstGeom prst="rect">
            <a:avLst/>
          </a:prstGeom>
          <a:noFill/>
        </p:spPr>
        <p:txBody>
          <a:bodyPr wrap="square" rtlCol="0">
            <a:spAutoFit/>
          </a:bodyPr>
          <a:lstStyle/>
          <a:p>
            <a:endParaRPr lang="en-ZA" dirty="0"/>
          </a:p>
        </p:txBody>
      </p:sp>
      <p:sp>
        <p:nvSpPr>
          <p:cNvPr id="8" name="Title 7">
            <a:extLst>
              <a:ext uri="{FF2B5EF4-FFF2-40B4-BE49-F238E27FC236}">
                <a16:creationId xmlns:a16="http://schemas.microsoft.com/office/drawing/2014/main" id="{A007BC3D-74D8-4792-A421-E7EC12DFC4BE}"/>
              </a:ext>
            </a:extLst>
          </p:cNvPr>
          <p:cNvSpPr>
            <a:spLocks noGrp="1"/>
          </p:cNvSpPr>
          <p:nvPr>
            <p:ph type="ctrTitle"/>
          </p:nvPr>
        </p:nvSpPr>
        <p:spPr>
          <a:xfrm>
            <a:off x="1524000" y="1122363"/>
            <a:ext cx="9144000" cy="628799"/>
          </a:xfrm>
        </p:spPr>
        <p:txBody>
          <a:bodyPr>
            <a:normAutofit fontScale="90000"/>
          </a:bodyPr>
          <a:lstStyle/>
          <a:p>
            <a:r>
              <a:rPr lang="en-ZA" b="1" dirty="0">
                <a:effectLst>
                  <a:outerShdw blurRad="38100" dist="38100" dir="2700000" algn="tl">
                    <a:srgbClr val="000000">
                      <a:alpha val="43137"/>
                    </a:srgbClr>
                  </a:outerShdw>
                </a:effectLst>
              </a:rPr>
              <a:t>Introduction &amp; Background</a:t>
            </a:r>
            <a:br>
              <a:rPr lang="en-ZA" dirty="0"/>
            </a:br>
            <a:endParaRPr lang="en-ZA" dirty="0"/>
          </a:p>
        </p:txBody>
      </p:sp>
      <p:sp>
        <p:nvSpPr>
          <p:cNvPr id="9" name="Subtitle 8">
            <a:extLst>
              <a:ext uri="{FF2B5EF4-FFF2-40B4-BE49-F238E27FC236}">
                <a16:creationId xmlns:a16="http://schemas.microsoft.com/office/drawing/2014/main" id="{D2B5DEEB-85F9-281E-54DC-577E398514BE}"/>
              </a:ext>
            </a:extLst>
          </p:cNvPr>
          <p:cNvSpPr>
            <a:spLocks noGrp="1"/>
          </p:cNvSpPr>
          <p:nvPr>
            <p:ph type="subTitle" idx="1"/>
          </p:nvPr>
        </p:nvSpPr>
        <p:spPr>
          <a:xfrm>
            <a:off x="1368725" y="1047943"/>
            <a:ext cx="9144000" cy="4554747"/>
          </a:xfrm>
        </p:spPr>
        <p:txBody>
          <a:bodyPr>
            <a:noAutofit/>
          </a:bodyPr>
          <a:lstStyle/>
          <a:p>
            <a:pPr marL="342900" indent="-342900" algn="l">
              <a:lnSpc>
                <a:spcPct val="170000"/>
              </a:lnSpc>
              <a:buFont typeface="Arial" panose="020B0604020202020204" pitchFamily="34" charset="0"/>
              <a:buChar char="•"/>
            </a:pPr>
            <a:r>
              <a:rPr lang="en-US" sz="1400" b="1" dirty="0">
                <a:latin typeface="Abadi" panose="020B0604020104020204" pitchFamily="34" charset="0"/>
              </a:rPr>
              <a:t>Social work is evolving to embrace stakeholder collaboration as central to achieving these goals.</a:t>
            </a:r>
          </a:p>
          <a:p>
            <a:pPr marL="800100" lvl="1" indent="-342900" algn="l">
              <a:lnSpc>
                <a:spcPct val="170000"/>
              </a:lnSpc>
              <a:buFont typeface="Arial" panose="020B0604020202020204" pitchFamily="34" charset="0"/>
              <a:buChar char="•"/>
            </a:pPr>
            <a:r>
              <a:rPr lang="en-US" sz="1400" dirty="0">
                <a:latin typeface="Abadi" panose="020B0604020104020204" pitchFamily="34" charset="0"/>
              </a:rPr>
              <a:t>Social workers in South Africa operate in environments with limited financial resources, infrastructure, and support, which significantly impacts their ability to perform effectively (Kang’ethe &amp; Manomano, 2014).</a:t>
            </a:r>
          </a:p>
          <a:p>
            <a:pPr marL="800100" lvl="1" indent="-342900" algn="l">
              <a:lnSpc>
                <a:spcPct val="170000"/>
              </a:lnSpc>
              <a:buFont typeface="Arial" panose="020B0604020202020204" pitchFamily="34" charset="0"/>
              <a:buChar char="•"/>
            </a:pPr>
            <a:r>
              <a:rPr lang="en-US" sz="1400" dirty="0">
                <a:latin typeface="Abadi" panose="020B0604020104020204" pitchFamily="34" charset="0"/>
              </a:rPr>
              <a:t>The scarcity of resources is particularly pronounced in rural areas, where social workers face additional challenges such as inadequate transportation and access to essential services (</a:t>
            </a:r>
            <a:r>
              <a:rPr lang="en-US" sz="1400" dirty="0" err="1">
                <a:latin typeface="Abadi" panose="020B0604020104020204" pitchFamily="34" charset="0"/>
              </a:rPr>
              <a:t>Dyoda</a:t>
            </a:r>
            <a:r>
              <a:rPr lang="en-US" sz="1400" dirty="0">
                <a:latin typeface="Abadi" panose="020B0604020104020204" pitchFamily="34" charset="0"/>
              </a:rPr>
              <a:t>, n.d.).</a:t>
            </a:r>
          </a:p>
          <a:p>
            <a:pPr marL="800100" lvl="1" indent="-342900" algn="l">
              <a:lnSpc>
                <a:spcPct val="170000"/>
              </a:lnSpc>
              <a:buFont typeface="Arial" panose="020B0604020202020204" pitchFamily="34" charset="0"/>
              <a:buChar char="•"/>
            </a:pPr>
            <a:r>
              <a:rPr lang="en-US" sz="1400" dirty="0">
                <a:latin typeface="Abadi" panose="020B0604020104020204" pitchFamily="34" charset="0"/>
              </a:rPr>
              <a:t>In urban settings like Johannesburg, the lack of resources also hampers advocacy efforts, which are crucial for social justice initiatives (</a:t>
            </a:r>
            <a:r>
              <a:rPr lang="en-US" sz="1400" dirty="0" err="1">
                <a:latin typeface="Abadi" panose="020B0604020104020204" pitchFamily="34" charset="0"/>
              </a:rPr>
              <a:t>Chibonore</a:t>
            </a:r>
            <a:r>
              <a:rPr lang="en-US" sz="1400" dirty="0">
                <a:latin typeface="Abadi" panose="020B0604020104020204" pitchFamily="34" charset="0"/>
              </a:rPr>
              <a:t> &amp; Chikadzi, 2017).</a:t>
            </a:r>
          </a:p>
        </p:txBody>
      </p:sp>
    </p:spTree>
    <p:extLst>
      <p:ext uri="{BB962C8B-B14F-4D97-AF65-F5344CB8AC3E}">
        <p14:creationId xmlns:p14="http://schemas.microsoft.com/office/powerpoint/2010/main" val="521877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59FA16-9537-83EE-E5E7-EC6265AF3130}"/>
            </a:ext>
          </a:extLst>
        </p:cNvPr>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DBCEB345-292C-74F4-E14A-C01CFC7B76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859" y="0"/>
            <a:ext cx="12151141" cy="6858000"/>
          </a:xfrm>
          <a:prstGeom prst="rect">
            <a:avLst/>
          </a:prstGeom>
        </p:spPr>
      </p:pic>
      <p:pic>
        <p:nvPicPr>
          <p:cNvPr id="4" name="Picture 3">
            <a:extLst>
              <a:ext uri="{FF2B5EF4-FFF2-40B4-BE49-F238E27FC236}">
                <a16:creationId xmlns:a16="http://schemas.microsoft.com/office/drawing/2014/main" id="{04C2B297-40A5-6813-0ED2-AFF15DE87972}"/>
              </a:ext>
            </a:extLst>
          </p:cNvPr>
          <p:cNvPicPr>
            <a:picLocks noChangeAspect="1"/>
          </p:cNvPicPr>
          <p:nvPr/>
        </p:nvPicPr>
        <p:blipFill>
          <a:blip r:embed="rId3"/>
          <a:stretch>
            <a:fillRect/>
          </a:stretch>
        </p:blipFill>
        <p:spPr>
          <a:xfrm>
            <a:off x="4718184" y="3243056"/>
            <a:ext cx="2755631" cy="371888"/>
          </a:xfrm>
          <a:prstGeom prst="rect">
            <a:avLst/>
          </a:prstGeom>
        </p:spPr>
      </p:pic>
      <p:sp>
        <p:nvSpPr>
          <p:cNvPr id="5" name="TextBox 4">
            <a:extLst>
              <a:ext uri="{FF2B5EF4-FFF2-40B4-BE49-F238E27FC236}">
                <a16:creationId xmlns:a16="http://schemas.microsoft.com/office/drawing/2014/main" id="{9FC1A41C-4588-D813-46D9-E9969ED29BC2}"/>
              </a:ext>
            </a:extLst>
          </p:cNvPr>
          <p:cNvSpPr txBox="1"/>
          <p:nvPr/>
        </p:nvSpPr>
        <p:spPr>
          <a:xfrm>
            <a:off x="4318958" y="652732"/>
            <a:ext cx="2751827" cy="369332"/>
          </a:xfrm>
          <a:prstGeom prst="rect">
            <a:avLst/>
          </a:prstGeom>
          <a:noFill/>
        </p:spPr>
        <p:txBody>
          <a:bodyPr wrap="square" rtlCol="0">
            <a:spAutoFit/>
          </a:bodyPr>
          <a:lstStyle/>
          <a:p>
            <a:endParaRPr lang="en-ZA" dirty="0"/>
          </a:p>
        </p:txBody>
      </p:sp>
      <p:sp>
        <p:nvSpPr>
          <p:cNvPr id="8" name="Title 7">
            <a:extLst>
              <a:ext uri="{FF2B5EF4-FFF2-40B4-BE49-F238E27FC236}">
                <a16:creationId xmlns:a16="http://schemas.microsoft.com/office/drawing/2014/main" id="{667CC52C-1C81-8EA8-AA9F-31730DCB8782}"/>
              </a:ext>
            </a:extLst>
          </p:cNvPr>
          <p:cNvSpPr>
            <a:spLocks noGrp="1"/>
          </p:cNvSpPr>
          <p:nvPr>
            <p:ph type="ctrTitle"/>
          </p:nvPr>
        </p:nvSpPr>
        <p:spPr>
          <a:xfrm>
            <a:off x="1524000" y="1122363"/>
            <a:ext cx="9144000" cy="628799"/>
          </a:xfrm>
        </p:spPr>
        <p:txBody>
          <a:bodyPr>
            <a:normAutofit fontScale="90000"/>
          </a:bodyPr>
          <a:lstStyle/>
          <a:p>
            <a:r>
              <a:rPr lang="en-ZA" b="1" dirty="0">
                <a:effectLst>
                  <a:outerShdw blurRad="38100" dist="38100" dir="2700000" algn="tl">
                    <a:srgbClr val="000000">
                      <a:alpha val="43137"/>
                    </a:srgbClr>
                  </a:outerShdw>
                </a:effectLst>
              </a:rPr>
              <a:t>Introduction &amp; Background</a:t>
            </a:r>
            <a:br>
              <a:rPr lang="en-ZA" dirty="0"/>
            </a:br>
            <a:endParaRPr lang="en-ZA" dirty="0"/>
          </a:p>
        </p:txBody>
      </p:sp>
      <p:sp>
        <p:nvSpPr>
          <p:cNvPr id="9" name="Subtitle 8">
            <a:extLst>
              <a:ext uri="{FF2B5EF4-FFF2-40B4-BE49-F238E27FC236}">
                <a16:creationId xmlns:a16="http://schemas.microsoft.com/office/drawing/2014/main" id="{624E36C7-E1A8-6F4A-AB55-4944759A9CC9}"/>
              </a:ext>
            </a:extLst>
          </p:cNvPr>
          <p:cNvSpPr>
            <a:spLocks noGrp="1"/>
          </p:cNvSpPr>
          <p:nvPr>
            <p:ph type="subTitle" idx="1"/>
          </p:nvPr>
        </p:nvSpPr>
        <p:spPr>
          <a:xfrm>
            <a:off x="1368725" y="1047943"/>
            <a:ext cx="9144000" cy="4554747"/>
          </a:xfrm>
        </p:spPr>
        <p:txBody>
          <a:bodyPr>
            <a:noAutofit/>
          </a:bodyPr>
          <a:lstStyle/>
          <a:p>
            <a:pPr marL="342900" indent="-342900" algn="l">
              <a:lnSpc>
                <a:spcPct val="170000"/>
              </a:lnSpc>
              <a:buFont typeface="Arial" panose="020B0604020202020204" pitchFamily="34" charset="0"/>
              <a:buChar char="•"/>
            </a:pPr>
            <a:r>
              <a:rPr lang="en-US" sz="1400" b="1" dirty="0">
                <a:latin typeface="Abadi" panose="020B0604020104020204" pitchFamily="34" charset="0"/>
              </a:rPr>
              <a:t>Children face multiple risks including poverty, neglect, and violence.</a:t>
            </a:r>
          </a:p>
          <a:p>
            <a:pPr marL="800100" lvl="1" indent="-342900" algn="l">
              <a:lnSpc>
                <a:spcPct val="170000"/>
              </a:lnSpc>
              <a:buFont typeface="Arial" panose="020B0604020202020204" pitchFamily="34" charset="0"/>
              <a:buChar char="•"/>
            </a:pPr>
            <a:r>
              <a:rPr lang="en-US" sz="1400" dirty="0">
                <a:latin typeface="Abadi" panose="020B0604020104020204" pitchFamily="34" charset="0"/>
              </a:rPr>
              <a:t>In South Africa, 60% of children live in poverty, which significantly contributes to their vulnerability (Bateman, 2015). Additionally, 8% of children have no fathers, and 23% do not live with their biological parents, indicating a high level of neglect. These factors, combined with exposure to violence, create a perilous environment for children, leading to a risk of death that is ten times higher than in Europe. </a:t>
            </a:r>
          </a:p>
          <a:p>
            <a:pPr marL="800100" lvl="1" indent="-342900" algn="l">
              <a:lnSpc>
                <a:spcPct val="170000"/>
              </a:lnSpc>
              <a:buFont typeface="Arial" panose="020B0604020202020204" pitchFamily="34" charset="0"/>
              <a:buChar char="•"/>
            </a:pPr>
            <a:r>
              <a:rPr lang="en-US" sz="1400" dirty="0">
                <a:latin typeface="Abadi" panose="020B0604020104020204" pitchFamily="34" charset="0"/>
              </a:rPr>
              <a:t>Children in post-apartheid South Africa face significant risks, including poverty, inequality, and unemployment, which adversely affect their development of healthy human relationships (</a:t>
            </a:r>
            <a:r>
              <a:rPr lang="nl-NL" sz="1400" dirty="0">
                <a:latin typeface="Abadi" panose="020B0604020104020204" pitchFamily="34" charset="0"/>
              </a:rPr>
              <a:t>van Niekerk &amp; </a:t>
            </a:r>
            <a:r>
              <a:rPr lang="nl-NL" sz="1400" dirty="0" err="1">
                <a:latin typeface="Abadi" panose="020B0604020104020204" pitchFamily="34" charset="0"/>
              </a:rPr>
              <a:t>Atmore</a:t>
            </a:r>
            <a:r>
              <a:rPr lang="nl-NL" sz="1400" dirty="0">
                <a:latin typeface="Abadi" panose="020B0604020104020204" pitchFamily="34" charset="0"/>
              </a:rPr>
              <a:t> 2021). </a:t>
            </a:r>
            <a:r>
              <a:rPr lang="en-US" sz="1400" dirty="0">
                <a:latin typeface="Abadi" panose="020B0604020104020204" pitchFamily="34" charset="0"/>
              </a:rPr>
              <a:t>Additionally, pervasive domestic violence, abuse, and neglect further compromise their emotional and mental well-being. These environmental factors not only hinder children's growth but also impact caregivers' mental health, reducing their capacity to provide nurturing and responsive care.</a:t>
            </a:r>
          </a:p>
          <a:p>
            <a:pPr marL="342900" indent="-342900" algn="l">
              <a:lnSpc>
                <a:spcPct val="170000"/>
              </a:lnSpc>
              <a:buFont typeface="Arial" panose="020B0604020202020204" pitchFamily="34" charset="0"/>
              <a:buChar char="•"/>
            </a:pPr>
            <a:r>
              <a:rPr lang="en-US" sz="1400" dirty="0">
                <a:latin typeface="Abadi" panose="020B0604020104020204" pitchFamily="34" charset="0"/>
              </a:rPr>
              <a:t>While the Children’s Act 38 of 2005 provides a legal framework for protection, community-based responses remain crucial.</a:t>
            </a:r>
            <a:endParaRPr lang="en-ZA" sz="1400" dirty="0">
              <a:latin typeface="Abadi" panose="020B0604020104020204" pitchFamily="34" charset="0"/>
            </a:endParaRPr>
          </a:p>
        </p:txBody>
      </p:sp>
    </p:spTree>
    <p:extLst>
      <p:ext uri="{BB962C8B-B14F-4D97-AF65-F5344CB8AC3E}">
        <p14:creationId xmlns:p14="http://schemas.microsoft.com/office/powerpoint/2010/main" val="2761573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CC833A-A64B-E5F0-F2D6-59C600990A34}"/>
            </a:ext>
          </a:extLst>
        </p:cNvPr>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C57D6C92-016D-2D58-7210-41AB9C20DB6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859" y="0"/>
            <a:ext cx="12151141" cy="6858000"/>
          </a:xfrm>
          <a:prstGeom prst="rect">
            <a:avLst/>
          </a:prstGeom>
        </p:spPr>
      </p:pic>
      <p:pic>
        <p:nvPicPr>
          <p:cNvPr id="4" name="Picture 3">
            <a:extLst>
              <a:ext uri="{FF2B5EF4-FFF2-40B4-BE49-F238E27FC236}">
                <a16:creationId xmlns:a16="http://schemas.microsoft.com/office/drawing/2014/main" id="{D791CCC6-1636-6DCF-AA86-4C204E27B3F3}"/>
              </a:ext>
            </a:extLst>
          </p:cNvPr>
          <p:cNvPicPr>
            <a:picLocks noChangeAspect="1"/>
          </p:cNvPicPr>
          <p:nvPr/>
        </p:nvPicPr>
        <p:blipFill>
          <a:blip r:embed="rId3"/>
          <a:stretch>
            <a:fillRect/>
          </a:stretch>
        </p:blipFill>
        <p:spPr>
          <a:xfrm>
            <a:off x="4718184" y="3243056"/>
            <a:ext cx="2755631" cy="371888"/>
          </a:xfrm>
          <a:prstGeom prst="rect">
            <a:avLst/>
          </a:prstGeom>
        </p:spPr>
      </p:pic>
      <p:sp>
        <p:nvSpPr>
          <p:cNvPr id="5" name="TextBox 4">
            <a:extLst>
              <a:ext uri="{FF2B5EF4-FFF2-40B4-BE49-F238E27FC236}">
                <a16:creationId xmlns:a16="http://schemas.microsoft.com/office/drawing/2014/main" id="{20116677-5521-5621-66C6-E10173D1EEFC}"/>
              </a:ext>
            </a:extLst>
          </p:cNvPr>
          <p:cNvSpPr txBox="1"/>
          <p:nvPr/>
        </p:nvSpPr>
        <p:spPr>
          <a:xfrm>
            <a:off x="4318958" y="652732"/>
            <a:ext cx="2751827" cy="369332"/>
          </a:xfrm>
          <a:prstGeom prst="rect">
            <a:avLst/>
          </a:prstGeom>
          <a:noFill/>
        </p:spPr>
        <p:txBody>
          <a:bodyPr wrap="square" rtlCol="0">
            <a:spAutoFit/>
          </a:bodyPr>
          <a:lstStyle/>
          <a:p>
            <a:endParaRPr lang="en-ZA" dirty="0"/>
          </a:p>
        </p:txBody>
      </p:sp>
      <p:sp>
        <p:nvSpPr>
          <p:cNvPr id="8" name="Title 7">
            <a:extLst>
              <a:ext uri="{FF2B5EF4-FFF2-40B4-BE49-F238E27FC236}">
                <a16:creationId xmlns:a16="http://schemas.microsoft.com/office/drawing/2014/main" id="{A653BDD8-BF08-2993-47C7-90857C24C541}"/>
              </a:ext>
            </a:extLst>
          </p:cNvPr>
          <p:cNvSpPr>
            <a:spLocks noGrp="1"/>
          </p:cNvSpPr>
          <p:nvPr>
            <p:ph type="ctrTitle"/>
          </p:nvPr>
        </p:nvSpPr>
        <p:spPr>
          <a:xfrm>
            <a:off x="1524000" y="1122363"/>
            <a:ext cx="9144000" cy="628799"/>
          </a:xfrm>
        </p:spPr>
        <p:txBody>
          <a:bodyPr>
            <a:normAutofit fontScale="90000"/>
          </a:bodyPr>
          <a:lstStyle/>
          <a:p>
            <a:r>
              <a:rPr lang="en-ZA" b="1" dirty="0">
                <a:effectLst>
                  <a:outerShdw blurRad="38100" dist="38100" dir="2700000" algn="tl">
                    <a:srgbClr val="000000">
                      <a:alpha val="43137"/>
                    </a:srgbClr>
                  </a:outerShdw>
                </a:effectLst>
              </a:rPr>
              <a:t>Introduction &amp; Background</a:t>
            </a:r>
            <a:br>
              <a:rPr lang="en-ZA" dirty="0"/>
            </a:br>
            <a:endParaRPr lang="en-ZA" dirty="0"/>
          </a:p>
        </p:txBody>
      </p:sp>
      <p:sp>
        <p:nvSpPr>
          <p:cNvPr id="9" name="Subtitle 8">
            <a:extLst>
              <a:ext uri="{FF2B5EF4-FFF2-40B4-BE49-F238E27FC236}">
                <a16:creationId xmlns:a16="http://schemas.microsoft.com/office/drawing/2014/main" id="{53F4A0CE-A3C1-7B5D-A276-D6F28802484F}"/>
              </a:ext>
            </a:extLst>
          </p:cNvPr>
          <p:cNvSpPr>
            <a:spLocks noGrp="1"/>
          </p:cNvSpPr>
          <p:nvPr>
            <p:ph type="subTitle" idx="1"/>
          </p:nvPr>
        </p:nvSpPr>
        <p:spPr>
          <a:xfrm>
            <a:off x="1524000" y="1751162"/>
            <a:ext cx="9144000" cy="3506638"/>
          </a:xfrm>
        </p:spPr>
        <p:txBody>
          <a:bodyPr>
            <a:normAutofit fontScale="70000" lnSpcReduction="20000"/>
          </a:bodyPr>
          <a:lstStyle/>
          <a:p>
            <a:pPr marL="342900" indent="-342900" algn="l">
              <a:lnSpc>
                <a:spcPct val="200000"/>
              </a:lnSpc>
              <a:buFont typeface="Arial" panose="020B0604020202020204" pitchFamily="34" charset="0"/>
              <a:buChar char="•"/>
            </a:pPr>
            <a:r>
              <a:rPr lang="en-ZA" dirty="0">
                <a:latin typeface="Abadi" panose="020B0604020104020204" pitchFamily="34" charset="0"/>
              </a:rPr>
              <a:t>Role of Religious Institutions:</a:t>
            </a:r>
          </a:p>
          <a:p>
            <a:pPr marL="800100" lvl="1" indent="-342900" algn="l">
              <a:lnSpc>
                <a:spcPct val="200000"/>
              </a:lnSpc>
              <a:buFont typeface="Arial" panose="020B0604020202020204" pitchFamily="34" charset="0"/>
              <a:buChar char="•"/>
            </a:pPr>
            <a:r>
              <a:rPr lang="en-US" dirty="0">
                <a:latin typeface="Abadi" panose="020B0604020104020204" pitchFamily="34" charset="0"/>
              </a:rPr>
              <a:t>Traditionally seen as spaces of moral guidance, religious institutions also provide informal social safety nets.</a:t>
            </a:r>
          </a:p>
          <a:p>
            <a:pPr marL="800100" lvl="1" indent="-342900" algn="l">
              <a:lnSpc>
                <a:spcPct val="200000"/>
              </a:lnSpc>
              <a:buFont typeface="Arial" panose="020B0604020202020204" pitchFamily="34" charset="0"/>
              <a:buChar char="•"/>
            </a:pPr>
            <a:r>
              <a:rPr lang="en-US" dirty="0">
                <a:latin typeface="Abadi" panose="020B0604020104020204" pitchFamily="34" charset="0"/>
              </a:rPr>
              <a:t>They are often first responders in communities when children face hardship.</a:t>
            </a:r>
          </a:p>
          <a:p>
            <a:pPr marL="800100" lvl="1" indent="-342900" algn="l">
              <a:lnSpc>
                <a:spcPct val="200000"/>
              </a:lnSpc>
              <a:buFont typeface="Arial" panose="020B0604020202020204" pitchFamily="34" charset="0"/>
              <a:buChar char="•"/>
            </a:pPr>
            <a:r>
              <a:rPr lang="en-US" dirty="0">
                <a:latin typeface="Abadi" panose="020B0604020104020204" pitchFamily="34" charset="0"/>
              </a:rPr>
              <a:t>However, their role is not formally integrated into social work systems.</a:t>
            </a:r>
          </a:p>
          <a:p>
            <a:pPr marL="342900" indent="-342900" algn="l">
              <a:lnSpc>
                <a:spcPct val="200000"/>
              </a:lnSpc>
              <a:buFont typeface="Arial" panose="020B0604020202020204" pitchFamily="34" charset="0"/>
              <a:buChar char="•"/>
            </a:pPr>
            <a:r>
              <a:rPr lang="en-US" b="1" dirty="0">
                <a:latin typeface="Abadi" panose="020B0604020104020204" pitchFamily="34" charset="0"/>
              </a:rPr>
              <a:t>Study Purpose: </a:t>
            </a:r>
            <a:r>
              <a:rPr lang="en-US" i="1" dirty="0">
                <a:latin typeface="Abadi" panose="020B0604020104020204" pitchFamily="34" charset="0"/>
              </a:rPr>
              <a:t>To explore how religious institutions support children in need of care and protection, and how collaboration with social workers can be strengthened.</a:t>
            </a:r>
          </a:p>
        </p:txBody>
      </p:sp>
    </p:spTree>
    <p:extLst>
      <p:ext uri="{BB962C8B-B14F-4D97-AF65-F5344CB8AC3E}">
        <p14:creationId xmlns:p14="http://schemas.microsoft.com/office/powerpoint/2010/main" val="42540918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A7CF09-BF50-3A18-3D8E-53851C45AB73}"/>
            </a:ext>
          </a:extLst>
        </p:cNvPr>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571DBB14-BA78-46A7-9142-95F680A600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29" y="0"/>
            <a:ext cx="12151141" cy="6858000"/>
          </a:xfrm>
          <a:prstGeom prst="rect">
            <a:avLst/>
          </a:prstGeom>
        </p:spPr>
      </p:pic>
      <p:sp>
        <p:nvSpPr>
          <p:cNvPr id="2" name="Title 1">
            <a:extLst>
              <a:ext uri="{FF2B5EF4-FFF2-40B4-BE49-F238E27FC236}">
                <a16:creationId xmlns:a16="http://schemas.microsoft.com/office/drawing/2014/main" id="{42CD8EF7-3225-08B1-9734-50A730FD01FB}"/>
              </a:ext>
            </a:extLst>
          </p:cNvPr>
          <p:cNvSpPr>
            <a:spLocks noGrp="1"/>
          </p:cNvSpPr>
          <p:nvPr>
            <p:ph type="ctrTitle"/>
          </p:nvPr>
        </p:nvSpPr>
        <p:spPr>
          <a:xfrm>
            <a:off x="1524000" y="474453"/>
            <a:ext cx="9144000" cy="1337094"/>
          </a:xfrm>
        </p:spPr>
        <p:txBody>
          <a:bodyPr>
            <a:normAutofit fontScale="90000"/>
          </a:bodyPr>
          <a:lstStyle/>
          <a:p>
            <a:r>
              <a:rPr lang="en-ZA" b="1" dirty="0">
                <a:effectLst>
                  <a:outerShdw blurRad="38100" dist="38100" dir="2700000" algn="tl">
                    <a:srgbClr val="000000">
                      <a:alpha val="43137"/>
                    </a:srgbClr>
                  </a:outerShdw>
                </a:effectLst>
              </a:rPr>
              <a:t>Overview of Methodology</a:t>
            </a:r>
            <a:br>
              <a:rPr lang="en-ZA" dirty="0"/>
            </a:br>
            <a:endParaRPr lang="en-ZA" dirty="0"/>
          </a:p>
        </p:txBody>
      </p:sp>
      <p:sp>
        <p:nvSpPr>
          <p:cNvPr id="4" name="Subtitle 3">
            <a:extLst>
              <a:ext uri="{FF2B5EF4-FFF2-40B4-BE49-F238E27FC236}">
                <a16:creationId xmlns:a16="http://schemas.microsoft.com/office/drawing/2014/main" id="{E0D0FA83-6B2E-AAF2-E680-453A64F5347B}"/>
              </a:ext>
            </a:extLst>
          </p:cNvPr>
          <p:cNvSpPr>
            <a:spLocks noGrp="1"/>
          </p:cNvSpPr>
          <p:nvPr>
            <p:ph type="subTitle" idx="1"/>
          </p:nvPr>
        </p:nvSpPr>
        <p:spPr>
          <a:xfrm>
            <a:off x="491706" y="1449238"/>
            <a:ext cx="10860656" cy="3808562"/>
          </a:xfrm>
        </p:spPr>
        <p:txBody>
          <a:bodyPr>
            <a:normAutofit fontScale="92500"/>
          </a:bodyPr>
          <a:lstStyle/>
          <a:p>
            <a:pPr marL="342900" indent="-342900" algn="l">
              <a:lnSpc>
                <a:spcPct val="200000"/>
              </a:lnSpc>
              <a:buFont typeface="Arial" panose="020B0604020202020204" pitchFamily="34" charset="0"/>
              <a:buChar char="•"/>
            </a:pPr>
            <a:r>
              <a:rPr lang="en-US" b="1" dirty="0">
                <a:latin typeface="Abadi" panose="020B0604020104020204" pitchFamily="34" charset="0"/>
              </a:rPr>
              <a:t>Research Design:</a:t>
            </a:r>
            <a:r>
              <a:rPr lang="en-US" dirty="0">
                <a:latin typeface="Abadi" panose="020B0604020104020204" pitchFamily="34" charset="0"/>
              </a:rPr>
              <a:t> A qualitative research design underpinned by Interpretative Phenomenological Analysis (IPA).Focused on understanding lived experiences and perspectives of religious leaders.</a:t>
            </a:r>
          </a:p>
          <a:p>
            <a:pPr marL="342900" indent="-342900" algn="l">
              <a:lnSpc>
                <a:spcPct val="200000"/>
              </a:lnSpc>
              <a:buFont typeface="Arial" panose="020B0604020202020204" pitchFamily="34" charset="0"/>
              <a:buChar char="•"/>
            </a:pPr>
            <a:r>
              <a:rPr lang="en-US" b="1" dirty="0">
                <a:latin typeface="Abadi" panose="020B0604020104020204" pitchFamily="34" charset="0"/>
              </a:rPr>
              <a:t>Ethical Considerations:</a:t>
            </a:r>
            <a:r>
              <a:rPr lang="en-US" dirty="0">
                <a:latin typeface="Abadi" panose="020B0604020104020204" pitchFamily="34" charset="0"/>
              </a:rPr>
              <a:t> Clearance obtained from the University of South Africa. </a:t>
            </a:r>
          </a:p>
          <a:p>
            <a:pPr marL="800100" lvl="1" indent="-342900" algn="l">
              <a:lnSpc>
                <a:spcPct val="200000"/>
              </a:lnSpc>
              <a:buFont typeface="Arial" panose="020B0604020202020204" pitchFamily="34" charset="0"/>
              <a:buChar char="•"/>
            </a:pPr>
            <a:r>
              <a:rPr lang="en-US" dirty="0">
                <a:latin typeface="Abadi" panose="020B0604020104020204" pitchFamily="34" charset="0"/>
              </a:rPr>
              <a:t>Informed consent, confidentiality, and sensitivity to cultural and religious contexts were upheld.</a:t>
            </a:r>
            <a:endParaRPr lang="en-ZA" dirty="0">
              <a:latin typeface="Abadi" panose="020B0604020104020204" pitchFamily="34" charset="0"/>
            </a:endParaRPr>
          </a:p>
        </p:txBody>
      </p:sp>
    </p:spTree>
    <p:extLst>
      <p:ext uri="{BB962C8B-B14F-4D97-AF65-F5344CB8AC3E}">
        <p14:creationId xmlns:p14="http://schemas.microsoft.com/office/powerpoint/2010/main" val="3362915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D3D177-B38C-8497-3AFA-7D68A8353367}"/>
            </a:ext>
          </a:extLst>
        </p:cNvPr>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5C869FA9-3ADC-5319-5768-053FB68B07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29" y="0"/>
            <a:ext cx="12151141" cy="6858000"/>
          </a:xfrm>
          <a:prstGeom prst="rect">
            <a:avLst/>
          </a:prstGeom>
        </p:spPr>
      </p:pic>
      <p:sp>
        <p:nvSpPr>
          <p:cNvPr id="2" name="Title 1">
            <a:extLst>
              <a:ext uri="{FF2B5EF4-FFF2-40B4-BE49-F238E27FC236}">
                <a16:creationId xmlns:a16="http://schemas.microsoft.com/office/drawing/2014/main" id="{BF246BC9-B9D4-DEA7-7B76-3F312EC092B9}"/>
              </a:ext>
            </a:extLst>
          </p:cNvPr>
          <p:cNvSpPr>
            <a:spLocks noGrp="1"/>
          </p:cNvSpPr>
          <p:nvPr>
            <p:ph type="ctrTitle"/>
          </p:nvPr>
        </p:nvSpPr>
        <p:spPr>
          <a:xfrm>
            <a:off x="1523999" y="1122363"/>
            <a:ext cx="9767977" cy="477837"/>
          </a:xfrm>
        </p:spPr>
        <p:txBody>
          <a:bodyPr>
            <a:normAutofit fontScale="90000"/>
          </a:bodyPr>
          <a:lstStyle/>
          <a:p>
            <a:r>
              <a:rPr lang="en-ZA" b="1" dirty="0">
                <a:effectLst>
                  <a:outerShdw blurRad="38100" dist="38100" dir="2700000" algn="tl">
                    <a:srgbClr val="000000">
                      <a:alpha val="43137"/>
                    </a:srgbClr>
                  </a:outerShdw>
                </a:effectLst>
              </a:rPr>
              <a:t>Data Collection Methods &amp; Tools </a:t>
            </a:r>
            <a:br>
              <a:rPr lang="en-ZA" dirty="0"/>
            </a:br>
            <a:endParaRPr lang="en-ZA" dirty="0"/>
          </a:p>
        </p:txBody>
      </p:sp>
      <p:sp>
        <p:nvSpPr>
          <p:cNvPr id="4" name="Subtitle 3">
            <a:extLst>
              <a:ext uri="{FF2B5EF4-FFF2-40B4-BE49-F238E27FC236}">
                <a16:creationId xmlns:a16="http://schemas.microsoft.com/office/drawing/2014/main" id="{6AF6FA2D-8AC2-AEE0-9703-7FDAB24447A0}"/>
              </a:ext>
            </a:extLst>
          </p:cNvPr>
          <p:cNvSpPr>
            <a:spLocks noGrp="1"/>
          </p:cNvSpPr>
          <p:nvPr>
            <p:ph type="subTitle" idx="1"/>
          </p:nvPr>
        </p:nvSpPr>
        <p:spPr>
          <a:xfrm>
            <a:off x="1524000" y="1388853"/>
            <a:ext cx="9144000" cy="3868947"/>
          </a:xfrm>
        </p:spPr>
        <p:txBody>
          <a:bodyPr>
            <a:normAutofit fontScale="92500" lnSpcReduction="10000"/>
          </a:bodyPr>
          <a:lstStyle/>
          <a:p>
            <a:pPr algn="l">
              <a:buNone/>
            </a:pPr>
            <a:r>
              <a:rPr lang="en-US" b="1" dirty="0">
                <a:latin typeface="Abadi" panose="020B0604020104020204" pitchFamily="34" charset="0"/>
              </a:rPr>
              <a:t>Primary Data Collection:</a:t>
            </a:r>
            <a:endParaRPr lang="en-US" dirty="0">
              <a:latin typeface="Abadi" panose="020B0604020104020204" pitchFamily="34" charset="0"/>
            </a:endParaRPr>
          </a:p>
          <a:p>
            <a:pPr marL="800100" lvl="1" indent="-342900" algn="l">
              <a:buFont typeface="Arial" panose="020B0604020202020204" pitchFamily="34" charset="0"/>
              <a:buChar char="•"/>
            </a:pPr>
            <a:r>
              <a:rPr lang="en-US" b="1" dirty="0">
                <a:latin typeface="Abadi" panose="020B0604020104020204" pitchFamily="34" charset="0"/>
              </a:rPr>
              <a:t>Semi-structured interviews</a:t>
            </a:r>
            <a:r>
              <a:rPr lang="en-US" dirty="0">
                <a:latin typeface="Abadi" panose="020B0604020104020204" pitchFamily="34" charset="0"/>
              </a:rPr>
              <a:t> conducted with religious leaders.</a:t>
            </a:r>
          </a:p>
          <a:p>
            <a:pPr marL="800100" lvl="1" indent="-342900" algn="l">
              <a:buFont typeface="Arial" panose="020B0604020202020204" pitchFamily="34" charset="0"/>
              <a:buChar char="•"/>
            </a:pPr>
            <a:endParaRPr lang="en-US" dirty="0">
              <a:latin typeface="Abadi" panose="020B0604020104020204" pitchFamily="34" charset="0"/>
            </a:endParaRPr>
          </a:p>
          <a:p>
            <a:pPr marL="800100" lvl="1" indent="-342900" algn="l">
              <a:buFont typeface="Arial" panose="020B0604020202020204" pitchFamily="34" charset="0"/>
              <a:buChar char="•"/>
            </a:pPr>
            <a:r>
              <a:rPr lang="en-US" dirty="0">
                <a:latin typeface="Abadi" panose="020B0604020104020204" pitchFamily="34" charset="0"/>
              </a:rPr>
              <a:t>Allowed for flexibility and in-depth exploration of participants’ experiences.</a:t>
            </a:r>
          </a:p>
          <a:p>
            <a:pPr algn="l">
              <a:buNone/>
            </a:pPr>
            <a:r>
              <a:rPr lang="en-US" b="1" dirty="0">
                <a:latin typeface="Abadi" panose="020B0604020104020204" pitchFamily="34" charset="0"/>
              </a:rPr>
              <a:t>Interview Focus Areas:</a:t>
            </a:r>
          </a:p>
          <a:p>
            <a:pPr marL="800100" lvl="1" indent="-342900" algn="l">
              <a:lnSpc>
                <a:spcPct val="160000"/>
              </a:lnSpc>
              <a:buFont typeface="Arial" panose="020B0604020202020204" pitchFamily="34" charset="0"/>
              <a:buChar char="•"/>
            </a:pPr>
            <a:r>
              <a:rPr lang="en-US" dirty="0">
                <a:latin typeface="Abadi" panose="020B0604020104020204" pitchFamily="34" charset="0"/>
              </a:rPr>
              <a:t>	Perceptions of child protection responsibilities.</a:t>
            </a:r>
          </a:p>
          <a:p>
            <a:pPr marL="800100" lvl="1" indent="-342900" algn="l">
              <a:lnSpc>
                <a:spcPct val="160000"/>
              </a:lnSpc>
              <a:buFont typeface="Arial" panose="020B0604020202020204" pitchFamily="34" charset="0"/>
              <a:buChar char="•"/>
            </a:pPr>
            <a:r>
              <a:rPr lang="en-US" dirty="0">
                <a:latin typeface="Abadi" panose="020B0604020104020204" pitchFamily="34" charset="0"/>
              </a:rPr>
              <a:t>	Types of support provided to vulnerable children.</a:t>
            </a:r>
          </a:p>
          <a:p>
            <a:pPr marL="800100" lvl="1" indent="-342900" algn="l">
              <a:lnSpc>
                <a:spcPct val="160000"/>
              </a:lnSpc>
              <a:buFont typeface="Arial" panose="020B0604020202020204" pitchFamily="34" charset="0"/>
              <a:buChar char="•"/>
            </a:pPr>
            <a:r>
              <a:rPr lang="en-US" dirty="0">
                <a:latin typeface="Abadi" panose="020B0604020104020204" pitchFamily="34" charset="0"/>
              </a:rPr>
              <a:t>	Challenges faced in collaboration with social workers.</a:t>
            </a:r>
          </a:p>
          <a:p>
            <a:pPr marL="800100" lvl="1" indent="-342900" algn="l">
              <a:lnSpc>
                <a:spcPct val="160000"/>
              </a:lnSpc>
              <a:buFont typeface="Arial" panose="020B0604020202020204" pitchFamily="34" charset="0"/>
              <a:buChar char="•"/>
            </a:pPr>
            <a:r>
              <a:rPr lang="en-US" dirty="0">
                <a:latin typeface="Abadi" panose="020B0604020104020204" pitchFamily="34" charset="0"/>
              </a:rPr>
              <a:t>	Opportunities for structured partnership.</a:t>
            </a:r>
          </a:p>
          <a:p>
            <a:pPr algn="l"/>
            <a:endParaRPr lang="en-ZA" dirty="0"/>
          </a:p>
        </p:txBody>
      </p:sp>
    </p:spTree>
    <p:extLst>
      <p:ext uri="{BB962C8B-B14F-4D97-AF65-F5344CB8AC3E}">
        <p14:creationId xmlns:p14="http://schemas.microsoft.com/office/powerpoint/2010/main" val="1330939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5C0571-495A-9C8C-4BAF-E8DCC8BA1533}"/>
            </a:ext>
          </a:extLst>
        </p:cNvPr>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F99B9730-042B-0C60-C52B-62AE9D61B2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859" y="0"/>
            <a:ext cx="12151141" cy="6858000"/>
          </a:xfrm>
          <a:prstGeom prst="rect">
            <a:avLst/>
          </a:prstGeom>
        </p:spPr>
      </p:pic>
      <p:sp>
        <p:nvSpPr>
          <p:cNvPr id="2" name="Title 1">
            <a:extLst>
              <a:ext uri="{FF2B5EF4-FFF2-40B4-BE49-F238E27FC236}">
                <a16:creationId xmlns:a16="http://schemas.microsoft.com/office/drawing/2014/main" id="{62EF2FCE-5B3F-458F-990F-6CFA06A11406}"/>
              </a:ext>
            </a:extLst>
          </p:cNvPr>
          <p:cNvSpPr>
            <a:spLocks noGrp="1"/>
          </p:cNvSpPr>
          <p:nvPr>
            <p:ph type="ctrTitle"/>
          </p:nvPr>
        </p:nvSpPr>
        <p:spPr>
          <a:xfrm>
            <a:off x="1523999" y="1122363"/>
            <a:ext cx="9767977" cy="982482"/>
          </a:xfrm>
        </p:spPr>
        <p:txBody>
          <a:bodyPr>
            <a:normAutofit fontScale="90000"/>
          </a:bodyPr>
          <a:lstStyle/>
          <a:p>
            <a:r>
              <a:rPr lang="en-ZA" b="1" dirty="0">
                <a:effectLst>
                  <a:outerShdw blurRad="38100" dist="38100" dir="2700000" algn="tl">
                    <a:srgbClr val="000000">
                      <a:alpha val="43137"/>
                    </a:srgbClr>
                  </a:outerShdw>
                </a:effectLst>
              </a:rPr>
              <a:t>Data Collection Methods &amp; Tools </a:t>
            </a:r>
            <a:br>
              <a:rPr lang="en-ZA" dirty="0"/>
            </a:br>
            <a:endParaRPr lang="en-ZA" dirty="0"/>
          </a:p>
        </p:txBody>
      </p:sp>
      <p:sp>
        <p:nvSpPr>
          <p:cNvPr id="4" name="Subtitle 3">
            <a:extLst>
              <a:ext uri="{FF2B5EF4-FFF2-40B4-BE49-F238E27FC236}">
                <a16:creationId xmlns:a16="http://schemas.microsoft.com/office/drawing/2014/main" id="{93B355F4-AEE8-24EE-F733-61760A5061C2}"/>
              </a:ext>
            </a:extLst>
          </p:cNvPr>
          <p:cNvSpPr>
            <a:spLocks noGrp="1"/>
          </p:cNvSpPr>
          <p:nvPr>
            <p:ph type="subTitle" idx="1"/>
          </p:nvPr>
        </p:nvSpPr>
        <p:spPr>
          <a:xfrm>
            <a:off x="1524000" y="1966823"/>
            <a:ext cx="9144000" cy="3290977"/>
          </a:xfrm>
        </p:spPr>
        <p:txBody>
          <a:bodyPr>
            <a:normAutofit/>
          </a:bodyPr>
          <a:lstStyle/>
          <a:p>
            <a:pPr algn="l">
              <a:buNone/>
            </a:pPr>
            <a:r>
              <a:rPr lang="en-US" b="1" dirty="0"/>
              <a:t>Tools Used:</a:t>
            </a:r>
            <a:endParaRPr lang="en-US" dirty="0"/>
          </a:p>
          <a:p>
            <a:pPr marL="800100" lvl="1" indent="-342900" algn="l">
              <a:buFont typeface="Arial" panose="020B0604020202020204" pitchFamily="34" charset="0"/>
              <a:buChar char="•"/>
            </a:pPr>
            <a:endParaRPr lang="en-US" dirty="0"/>
          </a:p>
          <a:p>
            <a:pPr marL="800100" lvl="1" indent="-342900" algn="l">
              <a:buFont typeface="Arial" panose="020B0604020202020204" pitchFamily="34" charset="0"/>
              <a:buChar char="•"/>
            </a:pPr>
            <a:r>
              <a:rPr lang="en-US" dirty="0"/>
              <a:t>Audio-recordings (with permission).</a:t>
            </a:r>
          </a:p>
          <a:p>
            <a:pPr marL="800100" lvl="1" indent="-342900" algn="l">
              <a:buFont typeface="Arial" panose="020B0604020202020204" pitchFamily="34" charset="0"/>
              <a:buChar char="•"/>
            </a:pPr>
            <a:endParaRPr lang="en-US" dirty="0"/>
          </a:p>
          <a:p>
            <a:pPr marL="800100" lvl="1" indent="-342900" algn="l">
              <a:buFont typeface="Arial" panose="020B0604020202020204" pitchFamily="34" charset="0"/>
              <a:buChar char="•"/>
            </a:pPr>
            <a:r>
              <a:rPr lang="en-US" dirty="0"/>
              <a:t>Interview guide aligned with research objectives.</a:t>
            </a:r>
          </a:p>
          <a:p>
            <a:pPr marL="800100" lvl="1" indent="-342900" algn="l">
              <a:buFont typeface="Arial" panose="020B0604020202020204" pitchFamily="34" charset="0"/>
              <a:buChar char="•"/>
            </a:pPr>
            <a:endParaRPr lang="en-US" dirty="0"/>
          </a:p>
          <a:p>
            <a:pPr marL="800100" lvl="1" indent="-342900" algn="l">
              <a:buFont typeface="Arial" panose="020B0604020202020204" pitchFamily="34" charset="0"/>
              <a:buChar char="•"/>
            </a:pPr>
            <a:r>
              <a:rPr lang="en-US" dirty="0"/>
              <a:t>Field notes for contextual observations.</a:t>
            </a:r>
          </a:p>
          <a:p>
            <a:pPr algn="l"/>
            <a:endParaRPr lang="en-ZA" dirty="0"/>
          </a:p>
        </p:txBody>
      </p:sp>
    </p:spTree>
    <p:extLst>
      <p:ext uri="{BB962C8B-B14F-4D97-AF65-F5344CB8AC3E}">
        <p14:creationId xmlns:p14="http://schemas.microsoft.com/office/powerpoint/2010/main" val="23968304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FC1F9F62DA97459817012636286BBD" ma:contentTypeVersion="18" ma:contentTypeDescription="Create a new document." ma:contentTypeScope="" ma:versionID="0960e5e7a06c5623d9125242b306b567">
  <xsd:schema xmlns:xsd="http://www.w3.org/2001/XMLSchema" xmlns:xs="http://www.w3.org/2001/XMLSchema" xmlns:p="http://schemas.microsoft.com/office/2006/metadata/properties" xmlns:ns3="b187c873-0105-4ad0-b5a1-5254422bf667" xmlns:ns4="f6f9ad01-2186-480f-91ce-901b6b61ffc1" targetNamespace="http://schemas.microsoft.com/office/2006/metadata/properties" ma:root="true" ma:fieldsID="f50e332f5938f8a8d7b1995a098454b0" ns3:_="" ns4:_="">
    <xsd:import namespace="b187c873-0105-4ad0-b5a1-5254422bf667"/>
    <xsd:import namespace="f6f9ad01-2186-480f-91ce-901b6b61ffc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LengthInSeconds" minOccurs="0"/>
                <xsd:element ref="ns4:MediaServiceAutoKeyPoints" minOccurs="0"/>
                <xsd:element ref="ns4:MediaServiceKeyPoints" minOccurs="0"/>
                <xsd:element ref="ns4:MediaServiceAutoTags" minOccurs="0"/>
                <xsd:element ref="ns4:MediaServiceOCR" minOccurs="0"/>
                <xsd:element ref="ns4:MediaServiceGenerationTime" minOccurs="0"/>
                <xsd:element ref="ns4:MediaServiceEventHashCode" minOccurs="0"/>
                <xsd:element ref="ns4:_activity" minOccurs="0"/>
                <xsd:element ref="ns4:MediaServiceObjectDetectorVersions" minOccurs="0"/>
                <xsd:element ref="ns4:MediaServiceSystemTags" minOccurs="0"/>
                <xsd:element ref="ns4:MediaServiceSearchProperties"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87c873-0105-4ad0-b5a1-5254422bf66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6f9ad01-2186-480f-91ce-901b6b61ffc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Length (seconds)"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f6f9ad01-2186-480f-91ce-901b6b61ffc1" xsi:nil="true"/>
  </documentManagement>
</p:properties>
</file>

<file path=customXml/itemProps1.xml><?xml version="1.0" encoding="utf-8"?>
<ds:datastoreItem xmlns:ds="http://schemas.openxmlformats.org/officeDocument/2006/customXml" ds:itemID="{C8B3089A-34A0-4E9F-819A-AA1B4D7C44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187c873-0105-4ad0-b5a1-5254422bf667"/>
    <ds:schemaRef ds:uri="f6f9ad01-2186-480f-91ce-901b6b61ffc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D0E1331-FA57-444D-B9D9-274C85EFC64B}">
  <ds:schemaRefs>
    <ds:schemaRef ds:uri="http://schemas.microsoft.com/sharepoint/v3/contenttype/forms"/>
  </ds:schemaRefs>
</ds:datastoreItem>
</file>

<file path=customXml/itemProps3.xml><?xml version="1.0" encoding="utf-8"?>
<ds:datastoreItem xmlns:ds="http://schemas.openxmlformats.org/officeDocument/2006/customXml" ds:itemID="{DEDF8A8C-EFA4-41DE-9D54-D7D274E349D6}">
  <ds:schemaRefs>
    <ds:schemaRef ds:uri="http://purl.org/dc/elements/1.1/"/>
    <ds:schemaRef ds:uri="http://schemas.microsoft.com/office/infopath/2007/PartnerControls"/>
    <ds:schemaRef ds:uri="http://purl.org/dc/dcmitype/"/>
    <ds:schemaRef ds:uri="b187c873-0105-4ad0-b5a1-5254422bf667"/>
    <ds:schemaRef ds:uri="http://www.w3.org/XML/1998/namespace"/>
    <ds:schemaRef ds:uri="http://purl.org/dc/terms/"/>
    <ds:schemaRef ds:uri="http://schemas.microsoft.com/office/2006/documentManagement/types"/>
    <ds:schemaRef ds:uri="f6f9ad01-2186-480f-91ce-901b6b61ffc1"/>
    <ds:schemaRef ds:uri="http://schemas.openxmlformats.org/package/2006/metadata/core-properties"/>
    <ds:schemaRef ds:uri="http://schemas.microsoft.com/office/2006/metadata/properties"/>
  </ds:schemaRefs>
</ds:datastoreItem>
</file>

<file path=docMetadata/LabelInfo.xml><?xml version="1.0" encoding="utf-8"?>
<clbl:labelList xmlns:clbl="http://schemas.microsoft.com/office/2020/mipLabelMetadata">
  <clbl:label id="{ca9a8b8c-3ea3-4799-a43e-5510398e7a3b}" enabled="0" method="" siteId="{ca9a8b8c-3ea3-4799-a43e-5510398e7a3b}" removed="1"/>
</clbl:labelList>
</file>

<file path=docProps/app.xml><?xml version="1.0" encoding="utf-8"?>
<Properties xmlns="http://schemas.openxmlformats.org/officeDocument/2006/extended-properties" xmlns:vt="http://schemas.openxmlformats.org/officeDocument/2006/docPropsVTypes">
  <TotalTime>126</TotalTime>
  <Words>1242</Words>
  <Application>Microsoft Office PowerPoint</Application>
  <PresentationFormat>Widescreen</PresentationFormat>
  <Paragraphs>104</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Abadi</vt:lpstr>
      <vt:lpstr>Arial</vt:lpstr>
      <vt:lpstr>Calibri</vt:lpstr>
      <vt:lpstr>Calibri Light</vt:lpstr>
      <vt:lpstr>Office Theme</vt:lpstr>
      <vt:lpstr>Collaboration Towards Child Protection </vt:lpstr>
      <vt:lpstr>TITLE: Strengthening Child Protection Through Collaboration: The Role of Religious Institutions in Supporting Vulnerable Children</vt:lpstr>
      <vt:lpstr>Introduction &amp; Background </vt:lpstr>
      <vt:lpstr>Introduction &amp; Background </vt:lpstr>
      <vt:lpstr>Introduction &amp; Background </vt:lpstr>
      <vt:lpstr>Introduction &amp; Background </vt:lpstr>
      <vt:lpstr>Overview of Methodology </vt:lpstr>
      <vt:lpstr>Data Collection Methods &amp; Tools  </vt:lpstr>
      <vt:lpstr>Data Collection Methods &amp; Tools  </vt:lpstr>
      <vt:lpstr>Selection of Participants </vt:lpstr>
      <vt:lpstr>Findings  </vt:lpstr>
      <vt:lpstr>Conclusion</vt:lpstr>
      <vt:lpstr>Way forward </vt:lpstr>
      <vt:lpstr>Reference: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Franciska Duraan</dc:creator>
  <cp:lastModifiedBy>Spaumer, Andrew</cp:lastModifiedBy>
  <cp:revision>6</cp:revision>
  <dcterms:created xsi:type="dcterms:W3CDTF">2021-03-31T10:17:15Z</dcterms:created>
  <dcterms:modified xsi:type="dcterms:W3CDTF">2025-09-11T12:01:30Z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0x01010041FC1F9F62DA97459817012636286BBD</vt:lpwstr>
  </property>
</Properties>
</file>