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71" r:id="rId11"/>
    <p:sldId id="272" r:id="rId12"/>
    <p:sldId id="274" r:id="rId13"/>
    <p:sldId id="276" r:id="rId14"/>
    <p:sldId id="277" r:id="rId15"/>
    <p:sldId id="278" r:id="rId16"/>
    <p:sldId id="279" r:id="rId17"/>
    <p:sldId id="280" r:id="rId18"/>
    <p:sldId id="283"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2260"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24" autoAdjust="0"/>
    <p:restoredTop sz="94660"/>
  </p:normalViewPr>
  <p:slideViewPr>
    <p:cSldViewPr snapToGrid="0">
      <p:cViewPr varScale="1">
        <p:scale>
          <a:sx n="73" d="100"/>
          <a:sy n="73" d="100"/>
        </p:scale>
        <p:origin x="-264" y="-90"/>
      </p:cViewPr>
      <p:guideLst>
        <p:guide orient="horz" pos="2160"/>
        <p:guide orient="horz" pos="22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48501FA-B67C-4D14-BCFF-64634BA501E0}"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282825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48501FA-B67C-4D14-BCFF-64634BA501E0}"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286365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48501FA-B67C-4D14-BCFF-64634BA501E0}"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164264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48501FA-B67C-4D14-BCFF-64634BA501E0}"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290244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501FA-B67C-4D14-BCFF-64634BA501E0}"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241657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48501FA-B67C-4D14-BCFF-64634BA501E0}" type="datetimeFigureOut">
              <a:rPr lang="en-ZA" smtClean="0"/>
              <a:t>2025/09/11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375407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48501FA-B67C-4D14-BCFF-64634BA501E0}" type="datetimeFigureOut">
              <a:rPr lang="en-ZA" smtClean="0"/>
              <a:t>2025/09/11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10093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48501FA-B67C-4D14-BCFF-64634BA501E0}" type="datetimeFigureOut">
              <a:rPr lang="en-ZA" smtClean="0"/>
              <a:t>2025/09/11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130584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501FA-B67C-4D14-BCFF-64634BA501E0}" type="datetimeFigureOut">
              <a:rPr lang="en-ZA" smtClean="0"/>
              <a:t>2025/09/11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9901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501FA-B67C-4D14-BCFF-64634BA501E0}" type="datetimeFigureOut">
              <a:rPr lang="en-ZA" smtClean="0"/>
              <a:t>2025/09/11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53033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501FA-B67C-4D14-BCFF-64634BA501E0}" type="datetimeFigureOut">
              <a:rPr lang="en-ZA" smtClean="0"/>
              <a:t>2025/09/11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694424D-1D34-4C6A-A4F9-04247CF3EDF6}" type="slidenum">
              <a:rPr lang="en-ZA" smtClean="0"/>
              <a:t>‹#›</a:t>
            </a:fld>
            <a:endParaRPr lang="en-ZA"/>
          </a:p>
        </p:txBody>
      </p:sp>
    </p:spTree>
    <p:extLst>
      <p:ext uri="{BB962C8B-B14F-4D97-AF65-F5344CB8AC3E}">
        <p14:creationId xmlns:p14="http://schemas.microsoft.com/office/powerpoint/2010/main" val="45824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501FA-B67C-4D14-BCFF-64634BA501E0}" type="datetimeFigureOut">
              <a:rPr lang="en-ZA" smtClean="0"/>
              <a:t>2025/09/11</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424D-1D34-4C6A-A4F9-04247CF3EDF6}" type="slidenum">
              <a:rPr lang="en-ZA" smtClean="0"/>
              <a:t>‹#›</a:t>
            </a:fld>
            <a:endParaRPr lang="en-ZA"/>
          </a:p>
        </p:txBody>
      </p:sp>
    </p:spTree>
    <p:extLst>
      <p:ext uri="{BB962C8B-B14F-4D97-AF65-F5344CB8AC3E}">
        <p14:creationId xmlns:p14="http://schemas.microsoft.com/office/powerpoint/2010/main" val="264926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45/2702123.2702325" TargetMode="External"/><Relationship Id="rId2" Type="http://schemas.openxmlformats.org/officeDocument/2006/relationships/hyperlink" Target="http://www.divaportal.org/smash/get/diva2:1265024/FULLTEXT01.pdf#page=22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892209" cy="1859376"/>
          </a:xfrm>
        </p:spPr>
        <p:txBody>
          <a:bodyPr/>
          <a:lstStyle/>
          <a:p>
            <a:endParaRPr lang="en-ZA" dirty="0"/>
          </a:p>
        </p:txBody>
      </p:sp>
      <p:sp>
        <p:nvSpPr>
          <p:cNvPr id="3" name="Subtitle 2"/>
          <p:cNvSpPr>
            <a:spLocks noGrp="1"/>
          </p:cNvSpPr>
          <p:nvPr>
            <p:ph type="subTitle" idx="1"/>
          </p:nvPr>
        </p:nvSpPr>
        <p:spPr>
          <a:xfrm>
            <a:off x="1524000" y="3602038"/>
            <a:ext cx="9144000" cy="1962739"/>
          </a:xfrm>
        </p:spPr>
        <p:txBody>
          <a:bodyPr>
            <a:normAutofit/>
          </a:bodyPr>
          <a:lstStyle/>
          <a:p>
            <a:r>
              <a:rPr lang="en-ZA" dirty="0"/>
              <a:t>An Examination Of The  Impact Sharenting Through Social Media Has On The Rights And Protection Of Children </a:t>
            </a:r>
          </a:p>
          <a:p>
            <a:r>
              <a:rPr lang="en-ZA" dirty="0"/>
              <a:t>By Raylene Meth </a:t>
            </a:r>
            <a:endParaRPr lang="en-ZA" dirty="0" smtClean="0"/>
          </a:p>
          <a:p>
            <a:r>
              <a:rPr lang="en-ZA" dirty="0" smtClean="0"/>
              <a:t>Supervisor: Dr. Rowena </a:t>
            </a:r>
            <a:r>
              <a:rPr lang="en-ZA" dirty="0" err="1" smtClean="0"/>
              <a:t>Benard</a:t>
            </a:r>
            <a:endParaRPr lang="en-ZA" dirty="0" smtClean="0"/>
          </a:p>
          <a:p>
            <a:endParaRPr lang="en-ZA" dirty="0" smtClean="0"/>
          </a:p>
          <a:p>
            <a:endParaRPr lang="en-ZA" dirty="0"/>
          </a:p>
          <a:p>
            <a:endParaRPr lang="en-ZA" dirty="0" smtClean="0"/>
          </a:p>
          <a:p>
            <a:endParaRPr lang="en-ZA" dirty="0"/>
          </a:p>
        </p:txBody>
      </p:sp>
      <p:pic>
        <p:nvPicPr>
          <p:cNvPr id="4" name="Picture 3"/>
          <p:cNvPicPr/>
          <p:nvPr/>
        </p:nvPicPr>
        <p:blipFill>
          <a:blip r:embed="rId2"/>
          <a:stretch>
            <a:fillRect/>
          </a:stretch>
        </p:blipFill>
        <p:spPr>
          <a:xfrm>
            <a:off x="2537792" y="1342128"/>
            <a:ext cx="5930348" cy="1599855"/>
          </a:xfrm>
          <a:prstGeom prst="rect">
            <a:avLst/>
          </a:prstGeom>
        </p:spPr>
      </p:pic>
    </p:spTree>
    <p:extLst>
      <p:ext uri="{BB962C8B-B14F-4D97-AF65-F5344CB8AC3E}">
        <p14:creationId xmlns:p14="http://schemas.microsoft.com/office/powerpoint/2010/main" val="3897144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Laws Protecting Children</a:t>
            </a:r>
          </a:p>
        </p:txBody>
      </p:sp>
      <p:sp>
        <p:nvSpPr>
          <p:cNvPr id="3" name="Text Placeholder 2"/>
          <p:cNvSpPr>
            <a:spLocks noGrp="1"/>
          </p:cNvSpPr>
          <p:nvPr>
            <p:ph type="body" idx="1"/>
          </p:nvPr>
        </p:nvSpPr>
        <p:spPr/>
        <p:txBody>
          <a:bodyPr/>
          <a:lstStyle/>
          <a:p>
            <a:r>
              <a:rPr lang="en-ZA" dirty="0"/>
              <a:t>The Constitution of South Africa </a:t>
            </a:r>
          </a:p>
        </p:txBody>
      </p:sp>
      <p:sp>
        <p:nvSpPr>
          <p:cNvPr id="4" name="Content Placeholder 3"/>
          <p:cNvSpPr>
            <a:spLocks noGrp="1"/>
          </p:cNvSpPr>
          <p:nvPr>
            <p:ph sz="half" idx="2"/>
          </p:nvPr>
        </p:nvSpPr>
        <p:spPr/>
        <p:txBody>
          <a:bodyPr>
            <a:normAutofit fontScale="92500" lnSpcReduction="10000"/>
          </a:bodyPr>
          <a:lstStyle/>
          <a:p>
            <a:r>
              <a:rPr lang="en-US" sz="1600" dirty="0"/>
              <a:t>Section 28(1) of the Constitution mandates parents to render strict parental care to their children whether at home or outside of the home. This indicates that parents who expose a child to any form of danger at home or in the public space, can be held liable by the court</a:t>
            </a:r>
          </a:p>
          <a:p>
            <a:r>
              <a:rPr lang="en-US" sz="1600" dirty="0"/>
              <a:t>Children are entitled to protection from neglect, abuse, and exploitation.</a:t>
            </a:r>
          </a:p>
          <a:p>
            <a:r>
              <a:rPr lang="en-US" sz="1600" dirty="0"/>
              <a:t>Section 14 ensures all individuals, including children, have a right to privacy and protection of their communications.</a:t>
            </a:r>
          </a:p>
          <a:p>
            <a:r>
              <a:rPr lang="en-ZA" sz="1600" dirty="0"/>
              <a:t>"Sharenting" is not explicitly addressed but falls under parental duties, requiring protection of children's digital lives (Steinberg, 2019; O’Neill, 2015).</a:t>
            </a:r>
          </a:p>
          <a:p>
            <a:r>
              <a:rPr lang="en-US" sz="1600" dirty="0"/>
              <a:t>There are currently no legal models addressing sharenting; courts would need to evaluate cases judiciously (Fisher &amp; Smith, 2020). Lack of legal model.</a:t>
            </a:r>
          </a:p>
          <a:p>
            <a:endParaRPr lang="en-ZA" sz="1600" dirty="0"/>
          </a:p>
        </p:txBody>
      </p:sp>
      <p:sp>
        <p:nvSpPr>
          <p:cNvPr id="5" name="Text Placeholder 4"/>
          <p:cNvSpPr>
            <a:spLocks noGrp="1"/>
          </p:cNvSpPr>
          <p:nvPr>
            <p:ph type="body" sz="quarter" idx="3"/>
          </p:nvPr>
        </p:nvSpPr>
        <p:spPr/>
        <p:txBody>
          <a:bodyPr/>
          <a:lstStyle/>
          <a:p>
            <a:r>
              <a:rPr lang="en-ZA" dirty="0"/>
              <a:t>The Children’s Act no 38 of 2005</a:t>
            </a:r>
          </a:p>
        </p:txBody>
      </p:sp>
      <p:sp>
        <p:nvSpPr>
          <p:cNvPr id="6" name="Content Placeholder 5"/>
          <p:cNvSpPr>
            <a:spLocks noGrp="1"/>
          </p:cNvSpPr>
          <p:nvPr>
            <p:ph sz="quarter" idx="4"/>
          </p:nvPr>
        </p:nvSpPr>
        <p:spPr/>
        <p:txBody>
          <a:bodyPr>
            <a:normAutofit fontScale="55000" lnSpcReduction="20000"/>
          </a:bodyPr>
          <a:lstStyle/>
          <a:p>
            <a:r>
              <a:rPr lang="en-US" dirty="0"/>
              <a:t>The act grants rights and protection to every child in South Africa, mandating government enforcement.</a:t>
            </a:r>
          </a:p>
          <a:p>
            <a:endParaRPr lang="en-US" dirty="0"/>
          </a:p>
          <a:p>
            <a:r>
              <a:rPr lang="en-US" dirty="0"/>
              <a:t>Sharing a child’s information on social media can lead to unfair discrimination regarding their health, appearance, or family background (</a:t>
            </a:r>
            <a:r>
              <a:rPr lang="en-US" dirty="0" err="1"/>
              <a:t>Gaëlle</a:t>
            </a:r>
            <a:r>
              <a:rPr lang="en-US" dirty="0"/>
              <a:t> &amp; </a:t>
            </a:r>
            <a:r>
              <a:rPr lang="en-US" dirty="0" err="1"/>
              <a:t>Verswijvel</a:t>
            </a:r>
            <a:r>
              <a:rPr lang="en-US" dirty="0"/>
              <a:t>, 2018; </a:t>
            </a:r>
            <a:r>
              <a:rPr lang="en-US" dirty="0" err="1"/>
              <a:t>Autenrieth</a:t>
            </a:r>
            <a:r>
              <a:rPr lang="en-US" dirty="0"/>
              <a:t>, 2018; Ammari et al., 2015).</a:t>
            </a:r>
          </a:p>
          <a:p>
            <a:r>
              <a:rPr lang="en-US" dirty="0"/>
              <a:t>A child's right to participate in public play and recreational activities can be compromised by information sharing that poses dangers (</a:t>
            </a:r>
            <a:r>
              <a:rPr lang="en-US" dirty="0" err="1"/>
              <a:t>Pomerance</a:t>
            </a:r>
            <a:r>
              <a:rPr lang="en-US" dirty="0"/>
              <a:t>, 2013). </a:t>
            </a:r>
          </a:p>
          <a:p>
            <a:r>
              <a:rPr lang="en-US" dirty="0"/>
              <a:t>If shared information negatively impacts a child's physical, social, or mental development, it does not serve the child's best interests (Lichtenstein, 2017; </a:t>
            </a:r>
            <a:r>
              <a:rPr lang="en-US" dirty="0" err="1"/>
              <a:t>Gaëlle</a:t>
            </a:r>
            <a:r>
              <a:rPr lang="en-US" dirty="0"/>
              <a:t> &amp; </a:t>
            </a:r>
            <a:r>
              <a:rPr lang="en-US" dirty="0" err="1"/>
              <a:t>Verswijvel</a:t>
            </a:r>
            <a:r>
              <a:rPr lang="en-US" dirty="0"/>
              <a:t>, 2018).</a:t>
            </a:r>
          </a:p>
          <a:p>
            <a:endParaRPr lang="en-US" dirty="0"/>
          </a:p>
          <a:p>
            <a:r>
              <a:rPr lang="en-US" dirty="0"/>
              <a:t>The Act may require mechanisms to control harmful sharing (Lichtenstein, 2017; </a:t>
            </a:r>
            <a:r>
              <a:rPr lang="en-US" dirty="0" err="1"/>
              <a:t>Gaëlle</a:t>
            </a:r>
            <a:r>
              <a:rPr lang="en-US" dirty="0"/>
              <a:t> and </a:t>
            </a:r>
            <a:r>
              <a:rPr lang="en-US" dirty="0" err="1"/>
              <a:t>Verswijvel</a:t>
            </a:r>
            <a:r>
              <a:rPr lang="en-US" dirty="0"/>
              <a:t>, 2018).</a:t>
            </a:r>
          </a:p>
          <a:p>
            <a:endParaRPr lang="en-ZA" dirty="0"/>
          </a:p>
        </p:txBody>
      </p:sp>
    </p:spTree>
    <p:extLst>
      <p:ext uri="{BB962C8B-B14F-4D97-AF65-F5344CB8AC3E}">
        <p14:creationId xmlns:p14="http://schemas.microsoft.com/office/powerpoint/2010/main" val="3714464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Protection of Personal Information Act </a:t>
            </a:r>
            <a:br>
              <a:rPr lang="en-ZA" dirty="0"/>
            </a:br>
            <a:endParaRPr lang="en-ZA" dirty="0"/>
          </a:p>
        </p:txBody>
      </p:sp>
      <p:sp>
        <p:nvSpPr>
          <p:cNvPr id="3" name="Content Placeholder 2"/>
          <p:cNvSpPr>
            <a:spLocks noGrp="1"/>
          </p:cNvSpPr>
          <p:nvPr>
            <p:ph idx="1"/>
          </p:nvPr>
        </p:nvSpPr>
        <p:spPr/>
        <p:txBody>
          <a:bodyPr>
            <a:normAutofit fontScale="85000" lnSpcReduction="20000"/>
          </a:bodyPr>
          <a:lstStyle/>
          <a:p>
            <a:pPr lvl="0"/>
            <a:r>
              <a:rPr lang="en-ZA" dirty="0"/>
              <a:t>POPIA is a South African law regulating the processing of personal information (Sage Legal Information, 2022</a:t>
            </a:r>
            <a:r>
              <a:rPr lang="en-ZA" dirty="0" smtClean="0"/>
              <a:t>). It regulates how data is collected, stored and shared to protect individual’s privacy.</a:t>
            </a:r>
            <a:endParaRPr lang="en-ZA" dirty="0"/>
          </a:p>
          <a:p>
            <a:pPr lvl="0"/>
            <a:r>
              <a:rPr lang="en-ZA" dirty="0"/>
              <a:t>It was enacted in line with Section 14 of the South African Constitution, which grants the right to privacy and protection against illegal handling of personal data (Protection of Personal Information Act, 2013</a:t>
            </a:r>
            <a:r>
              <a:rPr lang="en-ZA" dirty="0" smtClean="0"/>
              <a:t>). </a:t>
            </a:r>
            <a:endParaRPr lang="en-ZA" dirty="0"/>
          </a:p>
          <a:p>
            <a:pPr lvl="0"/>
            <a:r>
              <a:rPr lang="en-ZA" dirty="0" smtClean="0"/>
              <a:t>It emphasizes the protection of all individuals’ personal information including children but does not have specific provisions exclusive to children.</a:t>
            </a:r>
            <a:endParaRPr lang="en-ZA" dirty="0"/>
          </a:p>
          <a:p>
            <a:r>
              <a:rPr lang="en-US" dirty="0"/>
              <a:t>Hertzog et al, (2021) mentioned that the POPIA </a:t>
            </a:r>
            <a:r>
              <a:rPr lang="en-US" dirty="0" smtClean="0"/>
              <a:t> help improve how children’s data is handled and restricts access to personal information so only those who need it can .</a:t>
            </a:r>
          </a:p>
          <a:p>
            <a:r>
              <a:rPr lang="en-US" dirty="0" smtClean="0"/>
              <a:t>It </a:t>
            </a:r>
            <a:r>
              <a:rPr lang="en-US" dirty="0"/>
              <a:t>is important to note that the term sharenting is not mentioned in POPIA, though the Act has captured most of the necessary parties (children; competent persons) and medium (electronic communication) involved in </a:t>
            </a:r>
            <a:r>
              <a:rPr lang="en-US" dirty="0" smtClean="0"/>
              <a:t>sharenting.</a:t>
            </a:r>
            <a:endParaRPr lang="en-ZA" dirty="0"/>
          </a:p>
          <a:p>
            <a:endParaRPr lang="en-ZA" dirty="0"/>
          </a:p>
        </p:txBody>
      </p:sp>
    </p:spTree>
    <p:extLst>
      <p:ext uri="{BB962C8B-B14F-4D97-AF65-F5344CB8AC3E}">
        <p14:creationId xmlns:p14="http://schemas.microsoft.com/office/powerpoint/2010/main" val="391839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Lessons from USA and EU on SHARENTING</a:t>
            </a:r>
            <a:endParaRPr lang="en-ZA" dirty="0"/>
          </a:p>
        </p:txBody>
      </p:sp>
      <p:sp>
        <p:nvSpPr>
          <p:cNvPr id="3" name="Content Placeholder 2"/>
          <p:cNvSpPr>
            <a:spLocks noGrp="1"/>
          </p:cNvSpPr>
          <p:nvPr>
            <p:ph idx="1"/>
          </p:nvPr>
        </p:nvSpPr>
        <p:spPr/>
        <p:txBody>
          <a:bodyPr>
            <a:normAutofit fontScale="92500" lnSpcReduction="20000"/>
          </a:bodyPr>
          <a:lstStyle/>
          <a:p>
            <a:r>
              <a:rPr lang="en-ZA" sz="1800" dirty="0"/>
              <a:t>Few countries have specific legislative guidelines addressing sharenting; studying these can provide insights for South Africa.</a:t>
            </a:r>
          </a:p>
          <a:p>
            <a:r>
              <a:rPr lang="en-ZA" sz="1800" dirty="0"/>
              <a:t>This research study analyzed how the USA and EU handles sharenting issues to identify lessons applicable to South Africa.</a:t>
            </a:r>
          </a:p>
          <a:p>
            <a:r>
              <a:rPr lang="en-ZA" sz="1800" dirty="0"/>
              <a:t>Why these </a:t>
            </a:r>
            <a:r>
              <a:rPr lang="en-ZA" sz="1800" dirty="0" smtClean="0"/>
              <a:t>two countries? The </a:t>
            </a:r>
            <a:r>
              <a:rPr lang="en-ZA" sz="1800" dirty="0"/>
              <a:t>USA and EU are recognized for their human rights advocacy and are home to major social media platforms (Peters, 2012; Shelton &amp; Carozza, 2013; Bossetta, 2018; Ariyo, 2022).</a:t>
            </a:r>
          </a:p>
          <a:p>
            <a:r>
              <a:rPr lang="en-ZA" sz="1800" dirty="0"/>
              <a:t>The USA is notable for being the birthplace of significant social media platforms, including Facebook, YouTube, WhatsApp, Instagram, TikTok, Snapchat, and Twitter</a:t>
            </a:r>
            <a:r>
              <a:rPr lang="en-ZA" sz="1800" dirty="0" smtClean="0"/>
              <a:t>.</a:t>
            </a:r>
          </a:p>
          <a:p>
            <a:r>
              <a:rPr lang="en-US" sz="1800" b="1" dirty="0"/>
              <a:t>Children’s Online Privacy Protection Act (USA) </a:t>
            </a:r>
            <a:r>
              <a:rPr lang="en-US" sz="1800" dirty="0"/>
              <a:t>:Its primary goal is to regulate online service providers in the U.S. to protect the privacy of children under the age of 13 (FTC, 1999). The Federal Trade Commission (FTC) is responsible for its </a:t>
            </a:r>
            <a:r>
              <a:rPr lang="en-US" sz="1800" dirty="0" smtClean="0"/>
              <a:t>enforcement. COPPA </a:t>
            </a:r>
            <a:r>
              <a:rPr lang="en-US" sz="1800" dirty="0"/>
              <a:t>mandates that websites aimed at children must have privacy policies that disclose data collection practices. </a:t>
            </a:r>
            <a:endParaRPr lang="en-US" sz="1800" dirty="0" smtClean="0"/>
          </a:p>
          <a:p>
            <a:r>
              <a:rPr lang="en-US" sz="1800" b="1" dirty="0"/>
              <a:t>The General Data Protection Regulation (GDPR) (European Union) </a:t>
            </a:r>
            <a:r>
              <a:rPr lang="en-US" sz="1800" dirty="0"/>
              <a:t>:The GDPR enforces severe fines against anyone that transgresses its privacy and security criteria (Donovan, </a:t>
            </a:r>
            <a:r>
              <a:rPr lang="en-US" sz="1800" dirty="0" smtClean="0"/>
              <a:t>2020). Recital </a:t>
            </a:r>
            <a:r>
              <a:rPr lang="en-US" sz="1800" dirty="0"/>
              <a:t>38 of the GDPR stipulates that: “children merit specific protection with regard to their personal data, as they may be less aware of the risks, consequences and safeguards concerned and their rights in relation to the processing of personal data”. </a:t>
            </a:r>
          </a:p>
          <a:p>
            <a:pPr marL="0" indent="0">
              <a:buNone/>
            </a:pPr>
            <a:r>
              <a:rPr lang="en-US" sz="1800" dirty="0" smtClean="0"/>
              <a:t>It </a:t>
            </a:r>
            <a:r>
              <a:rPr lang="en-US" sz="1800" dirty="0"/>
              <a:t>must also be noted that neither of these two mentioned regulations deal with the potential risks of sharenting instead leaving it up to parents to decide what is best for the child. </a:t>
            </a:r>
          </a:p>
          <a:p>
            <a:endParaRPr lang="en-US" sz="1800" dirty="0"/>
          </a:p>
          <a:p>
            <a:endParaRPr lang="en-US" sz="1800" dirty="0"/>
          </a:p>
          <a:p>
            <a:endParaRPr lang="en-US" sz="1800" dirty="0" smtClean="0"/>
          </a:p>
          <a:p>
            <a:endParaRPr lang="en-US" sz="1800" dirty="0"/>
          </a:p>
          <a:p>
            <a:endParaRPr lang="en-ZA" sz="1800" dirty="0"/>
          </a:p>
          <a:p>
            <a:endParaRPr lang="en-ZA" dirty="0"/>
          </a:p>
        </p:txBody>
      </p:sp>
    </p:spTree>
    <p:extLst>
      <p:ext uri="{BB962C8B-B14F-4D97-AF65-F5344CB8AC3E}">
        <p14:creationId xmlns:p14="http://schemas.microsoft.com/office/powerpoint/2010/main" val="3332549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Findings </a:t>
            </a:r>
          </a:p>
        </p:txBody>
      </p:sp>
      <p:sp>
        <p:nvSpPr>
          <p:cNvPr id="3" name="Content Placeholder 2"/>
          <p:cNvSpPr>
            <a:spLocks noGrp="1"/>
          </p:cNvSpPr>
          <p:nvPr>
            <p:ph idx="1"/>
          </p:nvPr>
        </p:nvSpPr>
        <p:spPr/>
        <p:txBody>
          <a:bodyPr>
            <a:normAutofit fontScale="92500" lnSpcReduction="20000"/>
          </a:bodyPr>
          <a:lstStyle/>
          <a:p>
            <a:r>
              <a:rPr lang="en-US" dirty="0"/>
              <a:t>Parents frequently disclose their children's private information on social media without </a:t>
            </a:r>
            <a:r>
              <a:rPr lang="en-US" dirty="0" smtClean="0"/>
              <a:t>consent and do not always  take  time to read the fine prints of the social media sites they partake on. The right to privacy and protection are frequently violated.</a:t>
            </a:r>
            <a:endParaRPr lang="en-US" dirty="0"/>
          </a:p>
          <a:p>
            <a:r>
              <a:rPr lang="en-US" dirty="0" smtClean="0"/>
              <a:t>Sharenting is usually </a:t>
            </a:r>
            <a:r>
              <a:rPr lang="en-US" dirty="0"/>
              <a:t>done with positive intentions to connect with family and friends.</a:t>
            </a:r>
          </a:p>
          <a:p>
            <a:r>
              <a:rPr lang="en-US" dirty="0"/>
              <a:t>Excessive sharing may potentially harm the </a:t>
            </a:r>
            <a:r>
              <a:rPr lang="en-US" dirty="0" smtClean="0"/>
              <a:t>child</a:t>
            </a:r>
            <a:r>
              <a:rPr lang="en-US" dirty="0"/>
              <a:t> </a:t>
            </a:r>
            <a:r>
              <a:rPr lang="en-US" dirty="0" smtClean="0"/>
              <a:t>by directing a total stranger from the net to your door step. Best interests are not always considered when posting.</a:t>
            </a:r>
          </a:p>
          <a:p>
            <a:r>
              <a:rPr lang="en-US" dirty="0" smtClean="0"/>
              <a:t>Lessons can be learned from other countries on regulating sharenting.</a:t>
            </a:r>
            <a:endParaRPr lang="en-US" dirty="0"/>
          </a:p>
          <a:p>
            <a:r>
              <a:rPr lang="en-US" dirty="0" smtClean="0"/>
              <a:t>South Africa has both local and international laws that govern the  protection of children; however sharenting is not explicitly addressed within any of these legal frameworks.</a:t>
            </a:r>
            <a:endParaRPr lang="en-ZA" dirty="0"/>
          </a:p>
        </p:txBody>
      </p:sp>
    </p:spTree>
    <p:extLst>
      <p:ext uri="{BB962C8B-B14F-4D97-AF65-F5344CB8AC3E}">
        <p14:creationId xmlns:p14="http://schemas.microsoft.com/office/powerpoint/2010/main" val="983353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Findings </a:t>
            </a:r>
          </a:p>
        </p:txBody>
      </p:sp>
      <p:sp>
        <p:nvSpPr>
          <p:cNvPr id="3" name="Content Placeholder 2"/>
          <p:cNvSpPr>
            <a:spLocks noGrp="1"/>
          </p:cNvSpPr>
          <p:nvPr>
            <p:ph idx="1"/>
          </p:nvPr>
        </p:nvSpPr>
        <p:spPr/>
        <p:txBody>
          <a:bodyPr/>
          <a:lstStyle/>
          <a:p>
            <a:pPr marL="228600" lvl="1">
              <a:spcBef>
                <a:spcPts val="1000"/>
              </a:spcBef>
            </a:pPr>
            <a:r>
              <a:rPr lang="en-US" sz="2000" dirty="0"/>
              <a:t>POPIA places the responsibility on parents to determine whether the personal information of their children may be processed by a responsible party (a company or individual who determines the purpose and means for processing personal information and then uses the information). </a:t>
            </a:r>
          </a:p>
          <a:p>
            <a:pPr marL="228600" lvl="1">
              <a:spcBef>
                <a:spcPts val="1000"/>
              </a:spcBef>
            </a:pPr>
            <a:r>
              <a:rPr lang="en-ZA" sz="2000" dirty="0"/>
              <a:t>The Children’s Act of 2005 does not specifically prohibit the sharing of children's photographs but emphasizes that children’s privacy rights should be respected and upheld. The law prioritizes the best interests of the child in such cases.</a:t>
            </a:r>
          </a:p>
          <a:p>
            <a:pPr marL="228600" lvl="1">
              <a:spcBef>
                <a:spcPts val="1000"/>
              </a:spcBef>
            </a:pPr>
            <a:r>
              <a:rPr lang="en-ZA" sz="2000" dirty="0"/>
              <a:t>Section 28(2) of the South African Constitution reiterates that in matters involving children, their best interests must take precedence.</a:t>
            </a:r>
          </a:p>
          <a:p>
            <a:pPr marL="228600" lvl="1">
              <a:spcBef>
                <a:spcPts val="1000"/>
              </a:spcBef>
            </a:pPr>
            <a:r>
              <a:rPr lang="en-ZA" sz="2000" dirty="0"/>
              <a:t>The study underscores that "sharenting" is a global issue that requires attention, emphasizing the need for parents to prioritize their child's privacy rights and best interests amid the evolving landscape of social media</a:t>
            </a:r>
            <a:r>
              <a:rPr lang="en-ZA" dirty="0"/>
              <a:t>.</a:t>
            </a:r>
          </a:p>
          <a:p>
            <a:pPr marL="228600" lvl="1">
              <a:spcBef>
                <a:spcPts val="1000"/>
              </a:spcBef>
            </a:pPr>
            <a:r>
              <a:rPr lang="en-ZA" sz="2000" dirty="0"/>
              <a:t>While recognizing that "sharenting" is a new phenomenon, the conclusion suggests the need for parents to act responsibly until broader regulations are established to manage the practice.</a:t>
            </a:r>
          </a:p>
          <a:p>
            <a:endParaRPr lang="en-ZA" dirty="0"/>
          </a:p>
        </p:txBody>
      </p:sp>
    </p:spTree>
    <p:extLst>
      <p:ext uri="{BB962C8B-B14F-4D97-AF65-F5344CB8AC3E}">
        <p14:creationId xmlns:p14="http://schemas.microsoft.com/office/powerpoint/2010/main" val="1140351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Conclusion </a:t>
            </a:r>
          </a:p>
        </p:txBody>
      </p:sp>
      <p:sp>
        <p:nvSpPr>
          <p:cNvPr id="3" name="Content Placeholder 2"/>
          <p:cNvSpPr>
            <a:spLocks noGrp="1"/>
          </p:cNvSpPr>
          <p:nvPr>
            <p:ph idx="1"/>
          </p:nvPr>
        </p:nvSpPr>
        <p:spPr/>
        <p:txBody>
          <a:bodyPr/>
          <a:lstStyle/>
          <a:p>
            <a:r>
              <a:rPr lang="en-US" dirty="0"/>
              <a:t>Sharing children’s personal information on social media by parents is a global issue that deserves careful attention, especially when it comes to children’s right to privacy. </a:t>
            </a:r>
            <a:endParaRPr lang="en-US" dirty="0" smtClean="0"/>
          </a:p>
          <a:p>
            <a:r>
              <a:rPr lang="en-US" dirty="0" smtClean="0"/>
              <a:t>While </a:t>
            </a:r>
            <a:r>
              <a:rPr lang="en-US" dirty="0"/>
              <a:t>"sharenting" is a relatively new trend, it’s crucial that, before governments and policymakers create broad rules, parents prioritize protecting their children. Children deserve to be treated with respect and their privacy should always be </a:t>
            </a:r>
            <a:r>
              <a:rPr lang="en-US" dirty="0" smtClean="0"/>
              <a:t>safeguarded as afforded in the constitution. </a:t>
            </a:r>
            <a:r>
              <a:rPr lang="en-US" dirty="0"/>
              <a:t>Their best interests must come first, recognizing that they are independent individuals with rights, even at a young age.</a:t>
            </a:r>
            <a:endParaRPr lang="en-ZA" dirty="0"/>
          </a:p>
        </p:txBody>
      </p:sp>
    </p:spTree>
    <p:extLst>
      <p:ext uri="{BB962C8B-B14F-4D97-AF65-F5344CB8AC3E}">
        <p14:creationId xmlns:p14="http://schemas.microsoft.com/office/powerpoint/2010/main" val="2237896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Recommendations </a:t>
            </a:r>
          </a:p>
        </p:txBody>
      </p:sp>
      <p:sp>
        <p:nvSpPr>
          <p:cNvPr id="3" name="Content Placeholder 2"/>
          <p:cNvSpPr>
            <a:spLocks noGrp="1"/>
          </p:cNvSpPr>
          <p:nvPr>
            <p:ph idx="1"/>
          </p:nvPr>
        </p:nvSpPr>
        <p:spPr/>
        <p:txBody>
          <a:bodyPr>
            <a:normAutofit fontScale="92500"/>
          </a:bodyPr>
          <a:lstStyle/>
          <a:p>
            <a:pPr marL="0" indent="0">
              <a:buNone/>
            </a:pPr>
            <a:r>
              <a:rPr lang="en-US" sz="2000" dirty="0"/>
              <a:t>On the bases of this study, the following recommendations are made : </a:t>
            </a:r>
          </a:p>
          <a:p>
            <a:pPr marL="228600" lvl="2">
              <a:spcBef>
                <a:spcPts val="1000"/>
              </a:spcBef>
            </a:pPr>
            <a:r>
              <a:rPr lang="en-US" b="1" dirty="0"/>
              <a:t>Awareness campaigns on sharenting:  </a:t>
            </a:r>
            <a:r>
              <a:rPr lang="en-US" dirty="0"/>
              <a:t>A robust awareness regarding sharenting and the relevance of safety and privacy of children’s information on social media is of great importance. </a:t>
            </a:r>
            <a:r>
              <a:rPr lang="en-ZA" dirty="0"/>
              <a:t>Awareness campaigns should target families, schools, and workplaces to encourage careful posting. Responsible agencies in South Africa should regularly publish reports on child privacy policy compliance.</a:t>
            </a:r>
          </a:p>
          <a:p>
            <a:r>
              <a:rPr lang="en-US" sz="2000" b="1" dirty="0"/>
              <a:t>Strict enforcement measures </a:t>
            </a:r>
            <a:r>
              <a:rPr lang="en-US" sz="2000" dirty="0"/>
              <a:t>are needed for violators of child privacy rules on line. A need to </a:t>
            </a:r>
            <a:r>
              <a:rPr lang="en-ZA" sz="2000" dirty="0"/>
              <a:t>identify an appropriate agency to enforce child information privacy on social media, reviewing legislation to explicitly address sharenting, and implementing local initiatives against non-compliant sites is recommended by this study. </a:t>
            </a:r>
          </a:p>
          <a:p>
            <a:r>
              <a:rPr lang="en-US" sz="2000" b="1" dirty="0"/>
              <a:t>Best practices for parents : </a:t>
            </a:r>
            <a:r>
              <a:rPr lang="en-ZA" sz="2000" dirty="0"/>
              <a:t>Children's self-awareness and identity are affected by their online presence. Parents must understand the risks of sharenting and ideally refrain from sharing at all. If they do share, they should monitor privacy settings, assess what information can be collected about their child, and be cautious about the content shared</a:t>
            </a:r>
            <a:r>
              <a:rPr lang="en-ZA" sz="2200" dirty="0"/>
              <a:t>. As children grow, parents must recognize the importance of allowing them to express their own boundaries regarding online content.</a:t>
            </a:r>
          </a:p>
          <a:p>
            <a:endParaRPr lang="en-ZA" dirty="0"/>
          </a:p>
        </p:txBody>
      </p:sp>
    </p:spTree>
    <p:extLst>
      <p:ext uri="{BB962C8B-B14F-4D97-AF65-F5344CB8AC3E}">
        <p14:creationId xmlns:p14="http://schemas.microsoft.com/office/powerpoint/2010/main" val="780163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Recommendations </a:t>
            </a:r>
          </a:p>
        </p:txBody>
      </p:sp>
      <p:sp>
        <p:nvSpPr>
          <p:cNvPr id="3" name="Content Placeholder 2"/>
          <p:cNvSpPr>
            <a:spLocks noGrp="1"/>
          </p:cNvSpPr>
          <p:nvPr>
            <p:ph idx="1"/>
          </p:nvPr>
        </p:nvSpPr>
        <p:spPr/>
        <p:txBody>
          <a:bodyPr>
            <a:normAutofit/>
          </a:bodyPr>
          <a:lstStyle/>
          <a:p>
            <a:r>
              <a:rPr lang="en-US" b="1" dirty="0" smtClean="0"/>
              <a:t>Policy makers / </a:t>
            </a:r>
            <a:r>
              <a:rPr lang="en-US" b="1" dirty="0"/>
              <a:t>law : </a:t>
            </a:r>
            <a:r>
              <a:rPr lang="en-US" dirty="0"/>
              <a:t>The study highlights the importance of protecting children’s right to privacy from their parents, especially in the context of </a:t>
            </a:r>
            <a:r>
              <a:rPr lang="en-US" dirty="0" smtClean="0"/>
              <a:t>sharenting. This </a:t>
            </a:r>
            <a:r>
              <a:rPr lang="en-US" dirty="0"/>
              <a:t>right should consider the child's age and developmental stage.</a:t>
            </a:r>
          </a:p>
          <a:p>
            <a:r>
              <a:rPr lang="en-US" dirty="0"/>
              <a:t>Current South African laws do not specifically protect children from parents sharing their personal information, making children vulnerable to online </a:t>
            </a:r>
            <a:r>
              <a:rPr lang="en-US" dirty="0" smtClean="0"/>
              <a:t>risks. South African policy makers </a:t>
            </a:r>
            <a:r>
              <a:rPr lang="en-US" dirty="0"/>
              <a:t>should consider enacting legislation specifically addressing sharenting, with clear rules to prevent unfair collection and use of children’s personal information on social media.</a:t>
            </a:r>
            <a:endParaRPr lang="en-ZA" dirty="0"/>
          </a:p>
        </p:txBody>
      </p:sp>
    </p:spTree>
    <p:extLst>
      <p:ext uri="{BB962C8B-B14F-4D97-AF65-F5344CB8AC3E}">
        <p14:creationId xmlns:p14="http://schemas.microsoft.com/office/powerpoint/2010/main" val="2750297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8854" y="135007"/>
            <a:ext cx="3848100" cy="3009900"/>
          </a:xfrm>
          <a:prstGeom prst="rect">
            <a:avLst/>
          </a:prstGeom>
        </p:spPr>
      </p:pic>
      <p:pic>
        <p:nvPicPr>
          <p:cNvPr id="4" name="Picture 3"/>
          <p:cNvPicPr>
            <a:picLocks noChangeAspect="1"/>
          </p:cNvPicPr>
          <p:nvPr/>
        </p:nvPicPr>
        <p:blipFill>
          <a:blip r:embed="rId3"/>
          <a:stretch>
            <a:fillRect/>
          </a:stretch>
        </p:blipFill>
        <p:spPr>
          <a:xfrm>
            <a:off x="1311965" y="3882885"/>
            <a:ext cx="6957392" cy="2902227"/>
          </a:xfrm>
          <a:prstGeom prst="rect">
            <a:avLst/>
          </a:prstGeom>
        </p:spPr>
      </p:pic>
    </p:spTree>
    <p:extLst>
      <p:ext uri="{BB962C8B-B14F-4D97-AF65-F5344CB8AC3E}">
        <p14:creationId xmlns:p14="http://schemas.microsoft.com/office/powerpoint/2010/main" val="4120942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ZA" dirty="0"/>
              <a:t>References </a:t>
            </a:r>
          </a:p>
        </p:txBody>
      </p:sp>
      <p:sp>
        <p:nvSpPr>
          <p:cNvPr id="3" name="Content Placeholder 2"/>
          <p:cNvSpPr>
            <a:spLocks noGrp="1"/>
          </p:cNvSpPr>
          <p:nvPr>
            <p:ph idx="1"/>
          </p:nvPr>
        </p:nvSpPr>
        <p:spPr/>
        <p:txBody>
          <a:bodyPr>
            <a:normAutofit/>
          </a:bodyPr>
          <a:lstStyle/>
          <a:p>
            <a:pPr marL="0" indent="0">
              <a:buNone/>
            </a:pPr>
            <a:r>
              <a:rPr lang="en-US" sz="1200" dirty="0" err="1"/>
              <a:t>Autenrieth</a:t>
            </a:r>
            <a:r>
              <a:rPr lang="en-US" sz="1200" dirty="0"/>
              <a:t>, U. (2018). Family photography in a networked age: Anti-sharenting as a reaction to risk assessment and </a:t>
            </a:r>
            <a:r>
              <a:rPr lang="en-US" sz="1200" dirty="0" err="1"/>
              <a:t>behaviour</a:t>
            </a:r>
            <a:r>
              <a:rPr lang="en-US" sz="1200" dirty="0"/>
              <a:t> adaption. In G. </a:t>
            </a:r>
            <a:r>
              <a:rPr lang="en-US" sz="1200" dirty="0" err="1"/>
              <a:t>Mascheroni</a:t>
            </a:r>
            <a:r>
              <a:rPr lang="en-US" sz="1200" dirty="0"/>
              <a:t>, C. Ponte, &amp; A. Jorge (Eds.), Digital parenting: The challenges for families in the digital age (pp. 219–232). The International Clearinghouse on Children, Youth and Media. </a:t>
            </a:r>
            <a:r>
              <a:rPr lang="en-US" sz="1200" dirty="0">
                <a:hlinkClick r:id="rId2"/>
              </a:rPr>
              <a:t>http://www.divaportal.org/smash/get/diva2:1265024/FULLTEXT01.pdf#page=221</a:t>
            </a:r>
            <a:endParaRPr lang="en-US" sz="1200" dirty="0"/>
          </a:p>
          <a:p>
            <a:pPr marL="0" indent="0">
              <a:buNone/>
            </a:pPr>
            <a:r>
              <a:rPr lang="en-US" sz="1200" dirty="0"/>
              <a:t>Ammari, T., Kumar, P., Lampe, C., &amp; Schoenebeck, S. (2015, April). Managing children’s online identities: How parents decide what to disclose about their children online. In Proceedings of the 33rd annual ACM conference on human factors in computing systems (pp. 1895–</a:t>
            </a:r>
          </a:p>
          <a:p>
            <a:pPr marL="0" indent="0">
              <a:buNone/>
            </a:pPr>
            <a:r>
              <a:rPr lang="en-US" sz="1200" dirty="0"/>
              <a:t>1904). Association for Computing Machinery. </a:t>
            </a:r>
            <a:r>
              <a:rPr lang="en-US" sz="1200" dirty="0">
                <a:hlinkClick r:id="rId3"/>
              </a:rPr>
              <a:t>https://doi.org/10.1145/2702123.2702325</a:t>
            </a:r>
            <a:endParaRPr lang="en-US" sz="1200" dirty="0"/>
          </a:p>
          <a:p>
            <a:pPr marL="0" indent="0">
              <a:buNone/>
            </a:pPr>
            <a:r>
              <a:rPr lang="en-US" sz="1200" dirty="0"/>
              <a:t>Bannon, S., Ford, K., &amp; Meltzer, L. (2011). Understanding millennials in the workplace. The CPA Journal, 81(11), 61-65. </a:t>
            </a:r>
          </a:p>
          <a:p>
            <a:pPr marL="0" indent="0">
              <a:buNone/>
            </a:pPr>
            <a:r>
              <a:rPr lang="en-US" sz="1200" dirty="0"/>
              <a:t>Bartholomew, M.K., </a:t>
            </a:r>
            <a:r>
              <a:rPr lang="en-US" sz="1200" dirty="0" err="1"/>
              <a:t>Schoppe</a:t>
            </a:r>
            <a:r>
              <a:rPr lang="en-US" sz="1200" dirty="0"/>
              <a:t>-Sullivan, S.J., Glassman, M., Kamp </a:t>
            </a:r>
            <a:r>
              <a:rPr lang="en-US" sz="1200" dirty="0" err="1"/>
              <a:t>Dush</a:t>
            </a:r>
            <a:r>
              <a:rPr lang="en-US" sz="1200" dirty="0"/>
              <a:t>, C.M. &amp; Sullivan, J.M. </a:t>
            </a:r>
          </a:p>
          <a:p>
            <a:pPr marL="0" indent="0">
              <a:buNone/>
            </a:pPr>
            <a:r>
              <a:rPr lang="en-US" sz="1200" dirty="0"/>
              <a:t>(2012). New Parents’ Facebook Use at the Transition to Parenthood. Family Relations. 61 </a:t>
            </a:r>
          </a:p>
          <a:p>
            <a:pPr marL="0" indent="0">
              <a:buNone/>
            </a:pPr>
            <a:r>
              <a:rPr lang="en-US" sz="1200" dirty="0"/>
              <a:t>(3), pp. 455 – 469. doi:10.1111/j.1741 – 3729.2012.00708.x. </a:t>
            </a:r>
          </a:p>
          <a:p>
            <a:pPr marL="0" indent="0">
              <a:buNone/>
            </a:pPr>
            <a:r>
              <a:rPr lang="en-US" sz="1200" dirty="0" err="1"/>
              <a:t>Bossetta</a:t>
            </a:r>
            <a:r>
              <a:rPr lang="en-US" sz="1200" dirty="0"/>
              <a:t>, M. (2018). The digital architectures of social media: Comparing political campaigning </a:t>
            </a:r>
          </a:p>
          <a:p>
            <a:pPr marL="0" indent="0">
              <a:buNone/>
            </a:pPr>
            <a:r>
              <a:rPr lang="en-US" sz="1200" dirty="0"/>
              <a:t>on Facebook, Twitter, Instagram, and Snapchat in the 2016 US election. </a:t>
            </a:r>
            <a:r>
              <a:rPr lang="en-US" sz="1200"/>
              <a:t>Journalism &amp; mass communication quarterly, 95(2), 471-496.</a:t>
            </a:r>
          </a:p>
          <a:p>
            <a:pPr marL="0" indent="0">
              <a:buNone/>
            </a:pPr>
            <a:endParaRPr lang="en-US" sz="1200" dirty="0"/>
          </a:p>
          <a:p>
            <a:pPr marL="0" indent="0">
              <a:buNone/>
            </a:pPr>
            <a:r>
              <a:rPr lang="en-US" sz="1200" dirty="0"/>
              <a:t>Brosch, A., 2016. When the child is born into the Internet: Sharenting as a growing trend among parents on Facebook. </a:t>
            </a:r>
          </a:p>
          <a:p>
            <a:pPr marL="0" indent="0">
              <a:buNone/>
            </a:pPr>
            <a:r>
              <a:rPr lang="en-US" sz="1200" dirty="0"/>
              <a:t>Brosch, A., 2018. Sharenting: Why Do Parents Violate Their Children's Privacy?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88723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627709" cy="744583"/>
          </a:xfrm>
        </p:spPr>
        <p:txBody>
          <a:bodyPr/>
          <a:lstStyle/>
          <a:p>
            <a:r>
              <a:rPr lang="en-ZA" dirty="0"/>
              <a:t>Introduction </a:t>
            </a:r>
          </a:p>
        </p:txBody>
      </p:sp>
      <p:pic>
        <p:nvPicPr>
          <p:cNvPr id="5" name="Picture Placeholder 4"/>
          <p:cNvPicPr>
            <a:picLocks noGrp="1" noChangeAspect="1"/>
          </p:cNvPicPr>
          <p:nvPr>
            <p:ph type="pic" idx="1"/>
          </p:nvPr>
        </p:nvPicPr>
        <p:blipFill>
          <a:blip r:embed="rId2"/>
          <a:srcRect l="16861" r="16861"/>
          <a:stretch>
            <a:fillRect/>
          </a:stretch>
        </p:blipFill>
        <p:spPr>
          <a:xfrm>
            <a:off x="6612835" y="578920"/>
            <a:ext cx="3816626" cy="2363064"/>
          </a:xfrm>
          <a:prstGeom prst="rect">
            <a:avLst/>
          </a:prstGeom>
        </p:spPr>
      </p:pic>
      <p:sp>
        <p:nvSpPr>
          <p:cNvPr id="4" name="Text Placeholder 3"/>
          <p:cNvSpPr>
            <a:spLocks noGrp="1"/>
          </p:cNvSpPr>
          <p:nvPr>
            <p:ph type="body" sz="half" idx="2"/>
          </p:nvPr>
        </p:nvSpPr>
        <p:spPr>
          <a:xfrm>
            <a:off x="490330" y="1541417"/>
            <a:ext cx="5897218" cy="5005157"/>
          </a:xfrm>
        </p:spPr>
        <p:txBody>
          <a:bodyPr>
            <a:normAutofit/>
          </a:bodyPr>
          <a:lstStyle/>
          <a:p>
            <a:pPr lvl="0"/>
            <a:endParaRPr lang="en-US" dirty="0" smtClean="0"/>
          </a:p>
          <a:p>
            <a:pPr lvl="0"/>
            <a:r>
              <a:rPr lang="en-US" dirty="0" smtClean="0"/>
              <a:t> •The </a:t>
            </a:r>
            <a:r>
              <a:rPr lang="en-US" dirty="0"/>
              <a:t>Collins Dictionary (2022) defines sharenting as “the habitual  </a:t>
            </a:r>
            <a:r>
              <a:rPr lang="en-US" dirty="0" smtClean="0"/>
              <a:t>  use </a:t>
            </a:r>
            <a:r>
              <a:rPr lang="en-US" dirty="0"/>
              <a:t>of social media to share news, images, etc., on one’s children”. </a:t>
            </a:r>
            <a:endParaRPr lang="en-ZA" dirty="0"/>
          </a:p>
          <a:p>
            <a:pPr marL="285750" lvl="0" indent="-285750">
              <a:buFont typeface="Arial" pitchFamily="34" charset="0"/>
              <a:buChar char="•"/>
            </a:pPr>
            <a:r>
              <a:rPr lang="en-US" dirty="0"/>
              <a:t>Parents increasingly document the lives of their children publicly, which has become close to societal standard. As a result, before they can even walk, many children already have an excessive number of images, videos, posts, and updates about their lives on social media. This type of activity is known by the phrase sharenting, which was created from the word’s “share” and “parenting” (Brosch, 2018). </a:t>
            </a:r>
            <a:endParaRPr lang="en-US" dirty="0" smtClean="0"/>
          </a:p>
          <a:p>
            <a:pPr marL="285750" lvl="0" indent="-285750">
              <a:buFont typeface="Arial" pitchFamily="34" charset="0"/>
              <a:buChar char="•"/>
            </a:pPr>
            <a:r>
              <a:rPr lang="en-US" dirty="0"/>
              <a:t>It is estimated that by 2030, the practice of ‘sharenting’ could be responsible for as many as seven million cases of identity theft (MaryAnne, 2021). A study conducted by Barclays Bank estimates that by 2030, two-thirds of identity theft could be attributed to “sharenting” (Coughlan, 2018</a:t>
            </a:r>
            <a:r>
              <a:rPr lang="en-US" dirty="0" smtClean="0"/>
              <a:t>). </a:t>
            </a:r>
          </a:p>
          <a:p>
            <a:pPr marL="285750" lvl="0" indent="-285750">
              <a:buFont typeface="Arial" pitchFamily="34" charset="0"/>
              <a:buChar char="•"/>
            </a:pPr>
            <a:r>
              <a:rPr lang="en-US" dirty="0"/>
              <a:t>These therefore have made sharenting an area of concern and a topic of research by increasing numerous of scholars around the world (Brosch, 2018); however, the knowledge of this phenomenon is still under researched</a:t>
            </a:r>
            <a:endParaRPr lang="en-ZA"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ZA" dirty="0"/>
          </a:p>
        </p:txBody>
      </p:sp>
      <p:pic>
        <p:nvPicPr>
          <p:cNvPr id="7" name="Picture 6"/>
          <p:cNvPicPr>
            <a:picLocks noChangeAspect="1"/>
          </p:cNvPicPr>
          <p:nvPr/>
        </p:nvPicPr>
        <p:blipFill>
          <a:blip r:embed="rId3"/>
          <a:stretch>
            <a:fillRect/>
          </a:stretch>
        </p:blipFill>
        <p:spPr>
          <a:xfrm>
            <a:off x="6737994" y="3472069"/>
            <a:ext cx="4817902" cy="2832652"/>
          </a:xfrm>
          <a:prstGeom prst="rect">
            <a:avLst/>
          </a:prstGeom>
        </p:spPr>
      </p:pic>
    </p:spTree>
    <p:extLst>
      <p:ext uri="{BB962C8B-B14F-4D97-AF65-F5344CB8AC3E}">
        <p14:creationId xmlns:p14="http://schemas.microsoft.com/office/powerpoint/2010/main" val="267251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Aims and Objectives of the Study </a:t>
            </a:r>
          </a:p>
        </p:txBody>
      </p:sp>
      <p:sp>
        <p:nvSpPr>
          <p:cNvPr id="5" name="Text Placeholder 4"/>
          <p:cNvSpPr>
            <a:spLocks noGrp="1"/>
          </p:cNvSpPr>
          <p:nvPr>
            <p:ph type="body" sz="half" idx="2"/>
          </p:nvPr>
        </p:nvSpPr>
        <p:spPr/>
        <p:txBody>
          <a:bodyPr/>
          <a:lstStyle/>
          <a:p>
            <a:pPr marL="285750" indent="-285750">
              <a:buFont typeface="Arial" panose="020B0604020202020204" pitchFamily="34" charset="0"/>
              <a:buChar char="•"/>
            </a:pPr>
            <a:r>
              <a:rPr lang="en-US" dirty="0"/>
              <a:t>To examine the impact of sharenting through social media has on the rights and protection of children  </a:t>
            </a:r>
          </a:p>
          <a:p>
            <a:pPr marL="285750" indent="-285750">
              <a:buFont typeface="Arial" panose="020B0604020202020204" pitchFamily="34" charset="0"/>
              <a:buChar char="•"/>
            </a:pPr>
            <a:r>
              <a:rPr lang="en-US" dirty="0"/>
              <a:t>To identity the extent to which parents considered the  BIC</a:t>
            </a:r>
          </a:p>
          <a:p>
            <a:pPr marL="285750" indent="-285750">
              <a:buFont typeface="Arial" panose="020B0604020202020204" pitchFamily="34" charset="0"/>
              <a:buChar char="•"/>
            </a:pPr>
            <a:r>
              <a:rPr lang="en-US" dirty="0"/>
              <a:t>To determine whether the law adequately protects children from sharenting.</a:t>
            </a:r>
          </a:p>
          <a:p>
            <a:pPr marL="285750" indent="-285750">
              <a:buFont typeface="Arial" panose="020B0604020202020204" pitchFamily="34" charset="0"/>
              <a:buChar char="•"/>
            </a:pPr>
            <a:r>
              <a:rPr lang="en-US" dirty="0"/>
              <a:t>To draw lessons for South Africa from other jurisdiction on how they dealt with sharenting</a:t>
            </a:r>
          </a:p>
          <a:p>
            <a:pPr marL="285750" indent="-285750">
              <a:buFont typeface="Arial" panose="020B0604020202020204" pitchFamily="34" charset="0"/>
              <a:buChar char="•"/>
            </a:pPr>
            <a:r>
              <a:rPr lang="en-US" dirty="0"/>
              <a:t>To provide recommendations on how to reduce the impact sharenting has on South African children </a:t>
            </a:r>
          </a:p>
          <a:p>
            <a:pPr marL="285750" indent="-285750">
              <a:buFont typeface="Arial" panose="020B0604020202020204" pitchFamily="34" charset="0"/>
              <a:buChar char="•"/>
            </a:pPr>
            <a:endParaRPr lang="en-ZA" dirty="0"/>
          </a:p>
        </p:txBody>
      </p:sp>
      <p:pic>
        <p:nvPicPr>
          <p:cNvPr id="8" name="Picture Placeholder 7"/>
          <p:cNvPicPr>
            <a:picLocks noGrp="1" noChangeAspect="1"/>
          </p:cNvPicPr>
          <p:nvPr>
            <p:ph type="pic" idx="1"/>
          </p:nvPr>
        </p:nvPicPr>
        <p:blipFill>
          <a:blip r:embed="rId2"/>
          <a:srcRect l="4425" r="4425"/>
          <a:stretch>
            <a:fillRect/>
          </a:stretch>
        </p:blipFill>
        <p:spPr>
          <a:xfrm>
            <a:off x="5499652" y="987426"/>
            <a:ext cx="5855736" cy="4623742"/>
          </a:xfrm>
          <a:prstGeom prst="rect">
            <a:avLst/>
          </a:prstGeom>
        </p:spPr>
      </p:pic>
    </p:spTree>
    <p:extLst>
      <p:ext uri="{BB962C8B-B14F-4D97-AF65-F5344CB8AC3E}">
        <p14:creationId xmlns:p14="http://schemas.microsoft.com/office/powerpoint/2010/main" val="4078145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Research Methodology </a:t>
            </a:r>
          </a:p>
        </p:txBody>
      </p:sp>
      <p:sp>
        <p:nvSpPr>
          <p:cNvPr id="4" name="Text Placeholder 3"/>
          <p:cNvSpPr>
            <a:spLocks noGrp="1"/>
          </p:cNvSpPr>
          <p:nvPr>
            <p:ph type="body" sz="half" idx="2"/>
          </p:nvPr>
        </p:nvSpPr>
        <p:spPr/>
        <p:txBody>
          <a:bodyPr/>
          <a:lstStyle/>
          <a:p>
            <a:r>
              <a:rPr lang="en-US" dirty="0"/>
              <a:t>This study adopted a desk  research method. </a:t>
            </a:r>
          </a:p>
          <a:p>
            <a:r>
              <a:rPr lang="en-US" dirty="0"/>
              <a:t>Desk research is a type of a research whereby either quantitative or qualitative data or both are collected from secondary sources, without going to the field (Jaleel and Prasad,2018). </a:t>
            </a:r>
          </a:p>
          <a:p>
            <a:r>
              <a:rPr lang="en-US" dirty="0"/>
              <a:t>In the case of this study, the data collected was qualitative. The target materials were journal articles, legislation, cases, books and gazette documents. The materials obtained were reviewed to respond to the research questions in the study. </a:t>
            </a:r>
            <a:endParaRPr lang="en-ZA" dirty="0"/>
          </a:p>
        </p:txBody>
      </p:sp>
      <p:sp>
        <p:nvSpPr>
          <p:cNvPr id="6" name="Picture Placeholder 5"/>
          <p:cNvSpPr>
            <a:spLocks noGrp="1"/>
          </p:cNvSpPr>
          <p:nvPr>
            <p:ph type="pic" idx="1"/>
          </p:nvPr>
        </p:nvSpPr>
        <p:spPr>
          <a:xfrm>
            <a:off x="5554249" y="1257300"/>
            <a:ext cx="6172200" cy="4873625"/>
          </a:xfrm>
        </p:spPr>
      </p:sp>
      <p:pic>
        <p:nvPicPr>
          <p:cNvPr id="7" name="Picture 6"/>
          <p:cNvPicPr>
            <a:picLocks noChangeAspect="1"/>
          </p:cNvPicPr>
          <p:nvPr/>
        </p:nvPicPr>
        <p:blipFill>
          <a:blip r:embed="rId2"/>
          <a:stretch>
            <a:fillRect/>
          </a:stretch>
        </p:blipFill>
        <p:spPr>
          <a:xfrm>
            <a:off x="4683697" y="378822"/>
            <a:ext cx="5140187" cy="4453490"/>
          </a:xfrm>
          <a:prstGeom prst="rect">
            <a:avLst/>
          </a:prstGeom>
        </p:spPr>
      </p:pic>
    </p:spTree>
    <p:extLst>
      <p:ext uri="{BB962C8B-B14F-4D97-AF65-F5344CB8AC3E}">
        <p14:creationId xmlns:p14="http://schemas.microsoft.com/office/powerpoint/2010/main" val="3369763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Limitations of the study </a:t>
            </a:r>
          </a:p>
        </p:txBody>
      </p:sp>
      <p:pic>
        <p:nvPicPr>
          <p:cNvPr id="5" name="Picture Placeholder 4"/>
          <p:cNvPicPr>
            <a:picLocks noGrp="1" noChangeAspect="1"/>
          </p:cNvPicPr>
          <p:nvPr>
            <p:ph type="pic" idx="1"/>
          </p:nvPr>
        </p:nvPicPr>
        <p:blipFill>
          <a:blip r:embed="rId2"/>
          <a:srcRect l="9664" r="9664"/>
          <a:stretch>
            <a:fillRect/>
          </a:stretch>
        </p:blipFill>
        <p:spPr>
          <a:xfrm>
            <a:off x="6003235" y="2186609"/>
            <a:ext cx="5391908" cy="2835965"/>
          </a:xfrm>
          <a:prstGeom prst="rect">
            <a:avLst/>
          </a:prstGeom>
        </p:spPr>
      </p:pic>
      <p:sp>
        <p:nvSpPr>
          <p:cNvPr id="4" name="Text Placeholder 3"/>
          <p:cNvSpPr>
            <a:spLocks noGrp="1"/>
          </p:cNvSpPr>
          <p:nvPr>
            <p:ph type="body" sz="half" idx="2"/>
          </p:nvPr>
        </p:nvSpPr>
        <p:spPr>
          <a:xfrm>
            <a:off x="1171092" y="2057400"/>
            <a:ext cx="3932237" cy="3811588"/>
          </a:xfrm>
        </p:spPr>
        <p:txBody>
          <a:bodyPr>
            <a:normAutofit fontScale="85000" lnSpcReduction="10000"/>
          </a:bodyPr>
          <a:lstStyle/>
          <a:p>
            <a:r>
              <a:rPr lang="en-ZA" sz="2000" b="1" dirty="0"/>
              <a:t>Data Source :</a:t>
            </a:r>
            <a:r>
              <a:rPr lang="en-ZA" sz="2000" dirty="0"/>
              <a:t>Relied solely on existing data from secondary sources.</a:t>
            </a:r>
          </a:p>
          <a:p>
            <a:r>
              <a:rPr lang="en-ZA" sz="2000" dirty="0"/>
              <a:t>Reviewed published literature, including books, articles, and gazetted documents.</a:t>
            </a:r>
            <a:endParaRPr lang="en-ZA" sz="2000" b="1" dirty="0"/>
          </a:p>
          <a:p>
            <a:r>
              <a:rPr lang="en-ZA" sz="2000" b="1" dirty="0"/>
              <a:t>Target Population</a:t>
            </a:r>
            <a:r>
              <a:rPr lang="en-ZA" sz="2000" dirty="0"/>
              <a:t>: Did not collect data directly from target groups (parents, children, or social media) leading to no control over subjects.</a:t>
            </a:r>
          </a:p>
          <a:p>
            <a:r>
              <a:rPr lang="en-ZA" sz="2000" b="1" dirty="0"/>
              <a:t>Data Availability: </a:t>
            </a:r>
            <a:r>
              <a:rPr lang="en-ZA" sz="2000" dirty="0"/>
              <a:t>Difficulty in finding specific data due to limited literature on the topic.</a:t>
            </a:r>
          </a:p>
          <a:p>
            <a:r>
              <a:rPr lang="en-ZA" sz="2000" dirty="0"/>
              <a:t>Researcher was restricted to information available online</a:t>
            </a:r>
            <a:r>
              <a:rPr lang="en-ZA" sz="2000" dirty="0" smtClean="0"/>
              <a:t>. Also taking into consideration that the study was conducted during </a:t>
            </a:r>
            <a:r>
              <a:rPr lang="en-ZA" sz="2000" dirty="0" err="1" smtClean="0"/>
              <a:t>covid</a:t>
            </a:r>
            <a:r>
              <a:rPr lang="en-ZA" sz="2000" dirty="0" smtClean="0"/>
              <a:t>. </a:t>
            </a:r>
            <a:endParaRPr lang="en-ZA" sz="2000" dirty="0"/>
          </a:p>
          <a:p>
            <a:endParaRPr lang="en-ZA" sz="2000" dirty="0"/>
          </a:p>
          <a:p>
            <a:endParaRPr lang="en-ZA" dirty="0"/>
          </a:p>
        </p:txBody>
      </p:sp>
    </p:spTree>
    <p:extLst>
      <p:ext uri="{BB962C8B-B14F-4D97-AF65-F5344CB8AC3E}">
        <p14:creationId xmlns:p14="http://schemas.microsoft.com/office/powerpoint/2010/main" val="180961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Harms of Sharenting</a:t>
            </a:r>
          </a:p>
        </p:txBody>
      </p:sp>
      <p:pic>
        <p:nvPicPr>
          <p:cNvPr id="5" name="Content Placeholder 4"/>
          <p:cNvPicPr>
            <a:picLocks noGrp="1" noChangeAspect="1"/>
          </p:cNvPicPr>
          <p:nvPr>
            <p:ph idx="1"/>
          </p:nvPr>
        </p:nvPicPr>
        <p:blipFill>
          <a:blip r:embed="rId2"/>
          <a:stretch>
            <a:fillRect/>
          </a:stretch>
        </p:blipFill>
        <p:spPr>
          <a:xfrm>
            <a:off x="5552660" y="238539"/>
            <a:ext cx="6361044" cy="5327373"/>
          </a:xfrm>
          <a:prstGeom prst="rect">
            <a:avLst/>
          </a:prstGeom>
        </p:spPr>
      </p:pic>
      <p:sp>
        <p:nvSpPr>
          <p:cNvPr id="4" name="Text Placeholder 3"/>
          <p:cNvSpPr>
            <a:spLocks noGrp="1"/>
          </p:cNvSpPr>
          <p:nvPr>
            <p:ph type="body" sz="half" idx="2"/>
          </p:nvPr>
        </p:nvSpPr>
        <p:spPr/>
        <p:txBody>
          <a:bodyPr>
            <a:normAutofit fontScale="92500" lnSpcReduction="20000"/>
          </a:bodyPr>
          <a:lstStyle/>
          <a:p>
            <a:r>
              <a:rPr lang="en-US" dirty="0"/>
              <a:t>Steinberg (2019) divided the potential risks of sharing into four categories. </a:t>
            </a:r>
          </a:p>
          <a:p>
            <a:pPr marL="285750" indent="-285750">
              <a:buFont typeface="Arial" panose="020B0604020202020204" pitchFamily="34" charset="0"/>
              <a:buChar char="•"/>
            </a:pPr>
            <a:r>
              <a:rPr lang="en-ZA" dirty="0"/>
              <a:t>The Physical damages: Such as data collecting,fraud,identity theft and digital kidnapping. </a:t>
            </a:r>
          </a:p>
          <a:p>
            <a:pPr marL="285750" indent="-285750">
              <a:buFont typeface="Arial" panose="020B0604020202020204" pitchFamily="34" charset="0"/>
              <a:buChar char="•"/>
            </a:pPr>
            <a:r>
              <a:rPr lang="en-ZA" dirty="0"/>
              <a:t>Infringement on the rights of the child, such as a right to private family life. </a:t>
            </a:r>
          </a:p>
          <a:p>
            <a:pPr marL="285750" indent="-285750">
              <a:buFont typeface="Arial" panose="020B0604020202020204" pitchFamily="34" charset="0"/>
              <a:buChar char="•"/>
            </a:pPr>
            <a:r>
              <a:rPr lang="en-ZA" dirty="0"/>
              <a:t>Digital Citizenship Harm</a:t>
            </a:r>
            <a:r>
              <a:rPr lang="en-ZA" dirty="0" smtClean="0"/>
              <a:t>,</a:t>
            </a:r>
            <a:r>
              <a:rPr lang="en-US" dirty="0"/>
              <a:t> </a:t>
            </a:r>
            <a:r>
              <a:rPr lang="en-US" dirty="0" smtClean="0"/>
              <a:t>refers to the negative impact that arise from irresponsible or unethical behaviour such as mental distress, reputational damage, exposure to scams and cyberbullying.</a:t>
            </a:r>
            <a:endParaRPr lang="en-US" dirty="0"/>
          </a:p>
          <a:p>
            <a:pPr marL="285750" indent="-285750">
              <a:buFont typeface="Arial" panose="020B0604020202020204" pitchFamily="34" charset="0"/>
              <a:buChar char="•"/>
            </a:pPr>
            <a:r>
              <a:rPr lang="en-US" dirty="0"/>
              <a:t>Digital kidnapping is a phenomenon whereby unrelated people post pictures of babies and other material online under false pretenses that they are the parents of the child (O’Neill, 2015). O’Neill (2015) stressed that a digitally kidnapped child could be presented with new personal details and a fresh start to a completely new online life. </a:t>
            </a:r>
          </a:p>
          <a:p>
            <a:endParaRPr lang="en-ZA" dirty="0"/>
          </a:p>
        </p:txBody>
      </p:sp>
    </p:spTree>
    <p:extLst>
      <p:ext uri="{BB962C8B-B14F-4D97-AF65-F5344CB8AC3E}">
        <p14:creationId xmlns:p14="http://schemas.microsoft.com/office/powerpoint/2010/main" val="3007398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22514"/>
            <a:ext cx="3932237" cy="979715"/>
          </a:xfrm>
        </p:spPr>
        <p:txBody>
          <a:bodyPr>
            <a:normAutofit/>
          </a:bodyPr>
          <a:lstStyle/>
          <a:p>
            <a:r>
              <a:rPr lang="en-ZA" dirty="0" smtClean="0"/>
              <a:t> Conti……..</a:t>
            </a:r>
            <a:endParaRPr lang="en-ZA" dirty="0"/>
          </a:p>
        </p:txBody>
      </p:sp>
      <p:sp>
        <p:nvSpPr>
          <p:cNvPr id="4" name="Text Placeholder 3"/>
          <p:cNvSpPr>
            <a:spLocks noGrp="1"/>
          </p:cNvSpPr>
          <p:nvPr>
            <p:ph type="body" sz="half" idx="2"/>
          </p:nvPr>
        </p:nvSpPr>
        <p:spPr>
          <a:xfrm>
            <a:off x="839787" y="1436914"/>
            <a:ext cx="6488475" cy="4376057"/>
          </a:xfrm>
        </p:spPr>
        <p:txBody>
          <a:bodyPr>
            <a:normAutofit/>
          </a:bodyPr>
          <a:lstStyle/>
          <a:p>
            <a:pPr marL="285750" indent="-285750">
              <a:buFont typeface="Arial" pitchFamily="34" charset="0"/>
              <a:buChar char="•"/>
            </a:pPr>
            <a:r>
              <a:rPr lang="en-US" dirty="0"/>
              <a:t>Another way in which sharenting leaves children vulnerable is through “geotagging” which is defined as ‘the addition of geographical information such as latitude and longitude coordinates, street addresses, town names, postal zip codes, or telephone area codes to websites, images, videos, smartphone transmissions, and various other data types and sources’ (Tech Target Contributor, 2013</a:t>
            </a:r>
            <a:r>
              <a:rPr lang="en-US" dirty="0" smtClean="0"/>
              <a:t>).</a:t>
            </a:r>
          </a:p>
          <a:p>
            <a:endParaRPr lang="en-US" b="1" u="sng" dirty="0"/>
          </a:p>
          <a:p>
            <a:r>
              <a:rPr lang="en-US" b="1" u="sng" dirty="0" smtClean="0"/>
              <a:t>The </a:t>
            </a:r>
            <a:r>
              <a:rPr lang="en-US" b="1" u="sng" dirty="0"/>
              <a:t>Positives about Sharenting </a:t>
            </a:r>
            <a:endParaRPr lang="en-US" b="1" u="sng" dirty="0" smtClean="0"/>
          </a:p>
          <a:p>
            <a:pPr marL="285750" indent="-285750">
              <a:buFont typeface="Arial" pitchFamily="34" charset="0"/>
              <a:buChar char="•"/>
            </a:pPr>
            <a:r>
              <a:rPr lang="en-US" dirty="0"/>
              <a:t>Acts as a platform for parental advice and reduces feelings of isolation (</a:t>
            </a:r>
            <a:r>
              <a:rPr lang="en-US" dirty="0" err="1"/>
              <a:t>Jiow</a:t>
            </a:r>
            <a:r>
              <a:rPr lang="en-US" dirty="0"/>
              <a:t>, Lim &amp; Lin, 2016; Clark et al., 2015</a:t>
            </a:r>
            <a:r>
              <a:rPr lang="en-US" dirty="0" smtClean="0"/>
              <a:t>). Parents often use social media platforms to seek social validation and document memories for family friends. </a:t>
            </a:r>
            <a:endParaRPr lang="en-US" dirty="0"/>
          </a:p>
          <a:p>
            <a:pPr marL="285750" indent="-285750">
              <a:buFont typeface="Arial" pitchFamily="34" charset="0"/>
              <a:buChar char="•"/>
            </a:pPr>
            <a:r>
              <a:rPr lang="en-US" dirty="0" smtClean="0"/>
              <a:t>Helps </a:t>
            </a:r>
            <a:r>
              <a:rPr lang="en-US" dirty="0"/>
              <a:t>preserve memories and gain social support (Blum-Ross &amp; Livingstone, 2017; </a:t>
            </a:r>
            <a:r>
              <a:rPr lang="en-US" dirty="0" err="1"/>
              <a:t>Gaëlle</a:t>
            </a:r>
            <a:r>
              <a:rPr lang="en-US" dirty="0"/>
              <a:t> &amp; </a:t>
            </a:r>
            <a:r>
              <a:rPr lang="en-US" dirty="0" err="1"/>
              <a:t>Verswijvel</a:t>
            </a:r>
            <a:r>
              <a:rPr lang="en-US" dirty="0"/>
              <a:t>, 2018).</a:t>
            </a:r>
          </a:p>
          <a:p>
            <a:endParaRPr lang="en-US" dirty="0"/>
          </a:p>
          <a:p>
            <a:endParaRPr lang="en-US" dirty="0" smtClean="0"/>
          </a:p>
          <a:p>
            <a:endParaRPr lang="en-US" dirty="0"/>
          </a:p>
          <a:p>
            <a:endParaRPr lang="en-ZA" dirty="0"/>
          </a:p>
        </p:txBody>
      </p:sp>
      <p:pic>
        <p:nvPicPr>
          <p:cNvPr id="6" name="Picture 5"/>
          <p:cNvPicPr>
            <a:picLocks noChangeAspect="1"/>
          </p:cNvPicPr>
          <p:nvPr/>
        </p:nvPicPr>
        <p:blipFill>
          <a:blip r:embed="rId2"/>
          <a:stretch>
            <a:fillRect/>
          </a:stretch>
        </p:blipFill>
        <p:spPr>
          <a:xfrm>
            <a:off x="7971182" y="2608690"/>
            <a:ext cx="3970113" cy="1798193"/>
          </a:xfrm>
          <a:prstGeom prst="rect">
            <a:avLst/>
          </a:prstGeom>
        </p:spPr>
      </p:pic>
      <p:pic>
        <p:nvPicPr>
          <p:cNvPr id="7" name="Picture 6"/>
          <p:cNvPicPr>
            <a:picLocks noChangeAspect="1"/>
          </p:cNvPicPr>
          <p:nvPr/>
        </p:nvPicPr>
        <p:blipFill>
          <a:blip r:embed="rId3"/>
          <a:stretch>
            <a:fillRect/>
          </a:stretch>
        </p:blipFill>
        <p:spPr>
          <a:xfrm>
            <a:off x="8425611" y="4537512"/>
            <a:ext cx="3061254" cy="1881810"/>
          </a:xfrm>
          <a:prstGeom prst="rect">
            <a:avLst/>
          </a:prstGeom>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94023" y="267726"/>
            <a:ext cx="4219303" cy="205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620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Theoretical Frame Work </a:t>
            </a:r>
          </a:p>
        </p:txBody>
      </p:sp>
      <p:sp>
        <p:nvSpPr>
          <p:cNvPr id="3" name="Content Placeholder 2"/>
          <p:cNvSpPr>
            <a:spLocks noGrp="1"/>
          </p:cNvSpPr>
          <p:nvPr>
            <p:ph idx="1"/>
          </p:nvPr>
        </p:nvSpPr>
        <p:spPr/>
        <p:txBody>
          <a:bodyPr>
            <a:normAutofit lnSpcReduction="10000"/>
          </a:bodyPr>
          <a:lstStyle/>
          <a:p>
            <a:pPr marL="0" lvl="0" indent="0">
              <a:buNone/>
            </a:pPr>
            <a:r>
              <a:rPr lang="en-US" sz="2600" b="1" dirty="0">
                <a:solidFill>
                  <a:prstClr val="black"/>
                </a:solidFill>
              </a:rPr>
              <a:t>Communication Privacy Management Theory (CPM)</a:t>
            </a:r>
          </a:p>
          <a:p>
            <a:pPr lvl="0"/>
            <a:r>
              <a:rPr lang="en-US" sz="2600" dirty="0">
                <a:solidFill>
                  <a:prstClr val="black"/>
                </a:solidFill>
              </a:rPr>
              <a:t>This theory was introduced by Sandra Petronio in 2002. It provides insight into how individuals make decisions about revealing and protecting personal information.</a:t>
            </a:r>
          </a:p>
          <a:p>
            <a:pPr lvl="0"/>
            <a:r>
              <a:rPr lang="en-US" sz="2600" dirty="0">
                <a:solidFill>
                  <a:prstClr val="black"/>
                </a:solidFill>
              </a:rPr>
              <a:t>It provides that individuals perceive themselves as owners of private information and have the right to decide if and how it will be shared (Petronio, 2004).</a:t>
            </a:r>
          </a:p>
          <a:p>
            <a:pPr lvl="0"/>
            <a:r>
              <a:rPr lang="en-US" sz="2600" dirty="0">
                <a:solidFill>
                  <a:prstClr val="black"/>
                </a:solidFill>
              </a:rPr>
              <a:t>Once personal information is shared (e.g., with a friend), the original owner loses some control over how it is shared further.</a:t>
            </a:r>
          </a:p>
          <a:p>
            <a:pPr lvl="0"/>
            <a:r>
              <a:rPr lang="en-US" sz="2600" dirty="0">
                <a:solidFill>
                  <a:prstClr val="black"/>
                </a:solidFill>
              </a:rPr>
              <a:t>Once parents share their child’s private information on social media, they lose  complete control over that information to the social media platform.</a:t>
            </a:r>
          </a:p>
          <a:p>
            <a:pPr lvl="0"/>
            <a:endParaRPr lang="en-ZA" sz="2600" dirty="0">
              <a:solidFill>
                <a:prstClr val="black"/>
              </a:solidFill>
            </a:endParaRPr>
          </a:p>
          <a:p>
            <a:endParaRPr lang="en-ZA" dirty="0"/>
          </a:p>
        </p:txBody>
      </p:sp>
    </p:spTree>
    <p:extLst>
      <p:ext uri="{BB962C8B-B14F-4D97-AF65-F5344CB8AC3E}">
        <p14:creationId xmlns:p14="http://schemas.microsoft.com/office/powerpoint/2010/main" val="2793647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Analysis of Laws Protecting Children International Laws </a:t>
            </a:r>
          </a:p>
        </p:txBody>
      </p:sp>
      <p:sp>
        <p:nvSpPr>
          <p:cNvPr id="3" name="Text Placeholder 2"/>
          <p:cNvSpPr>
            <a:spLocks noGrp="1"/>
          </p:cNvSpPr>
          <p:nvPr>
            <p:ph type="body" idx="1"/>
          </p:nvPr>
        </p:nvSpPr>
        <p:spPr/>
        <p:txBody>
          <a:bodyPr/>
          <a:lstStyle/>
          <a:p>
            <a:r>
              <a:rPr lang="en-ZA" dirty="0"/>
              <a:t>UNCRC</a:t>
            </a:r>
          </a:p>
        </p:txBody>
      </p:sp>
      <p:sp>
        <p:nvSpPr>
          <p:cNvPr id="4" name="Content Placeholder 3"/>
          <p:cNvSpPr>
            <a:spLocks noGrp="1"/>
          </p:cNvSpPr>
          <p:nvPr>
            <p:ph sz="half" idx="2"/>
          </p:nvPr>
        </p:nvSpPr>
        <p:spPr/>
        <p:txBody>
          <a:bodyPr>
            <a:normAutofit fontScale="85000" lnSpcReduction="10000"/>
          </a:bodyPr>
          <a:lstStyle/>
          <a:p>
            <a:pPr marL="0" indent="0">
              <a:buNone/>
            </a:pPr>
            <a:r>
              <a:rPr lang="en-ZA" sz="1800" b="1" dirty="0"/>
              <a:t>The United Convention on The Right of the Child</a:t>
            </a:r>
            <a:endParaRPr lang="en-ZA" sz="1800" dirty="0"/>
          </a:p>
          <a:p>
            <a:pPr marL="0" lvl="0" indent="0">
              <a:buNone/>
            </a:pPr>
            <a:r>
              <a:rPr lang="en-ZA" sz="1800" dirty="0"/>
              <a:t>The UN Convention on the Rights of the Child (UNCRC) was adopted in 1989, representing a significant commitment by world leaders to children's rights and welfare (de </a:t>
            </a:r>
            <a:r>
              <a:rPr lang="en-ZA" sz="1800" dirty="0" err="1"/>
              <a:t>Alcântara</a:t>
            </a:r>
            <a:r>
              <a:rPr lang="en-ZA" sz="1800" dirty="0"/>
              <a:t> Mendes &amp; </a:t>
            </a:r>
            <a:r>
              <a:rPr lang="en-ZA" sz="1800" dirty="0" err="1"/>
              <a:t>Ormerod</a:t>
            </a:r>
            <a:r>
              <a:rPr lang="en-ZA" sz="1800" dirty="0"/>
              <a:t>, 2019).</a:t>
            </a:r>
          </a:p>
          <a:p>
            <a:r>
              <a:rPr lang="en-ZA" sz="1800" dirty="0"/>
              <a:t>The UNCRC's core principles include non-discrimination, the best interests of the child, optimal development, and the right to be heard (Lansdown et al., 2022).</a:t>
            </a:r>
          </a:p>
          <a:p>
            <a:pPr marL="0" lvl="0" indent="0">
              <a:buNone/>
            </a:pPr>
            <a:r>
              <a:rPr lang="en-ZA" sz="1800" dirty="0"/>
              <a:t>Key Articles for this study </a:t>
            </a:r>
          </a:p>
          <a:p>
            <a:pPr marL="0" lvl="0" indent="0">
              <a:buNone/>
            </a:pPr>
            <a:r>
              <a:rPr lang="en-ZA" sz="1800" b="1" dirty="0"/>
              <a:t>Article 2</a:t>
            </a:r>
            <a:r>
              <a:rPr lang="en-ZA" sz="1800" dirty="0"/>
              <a:t>: Guarantees recognition without discrimination.</a:t>
            </a:r>
          </a:p>
          <a:p>
            <a:pPr marL="0" lvl="0" indent="0">
              <a:buNone/>
            </a:pPr>
            <a:r>
              <a:rPr lang="en-ZA" sz="1800" b="1" dirty="0"/>
              <a:t>Article 3</a:t>
            </a:r>
            <a:r>
              <a:rPr lang="en-ZA" sz="1800" dirty="0"/>
              <a:t>: Prioritizes the child's best interests.</a:t>
            </a:r>
          </a:p>
          <a:p>
            <a:pPr marL="0" lvl="0" indent="0">
              <a:buNone/>
            </a:pPr>
            <a:r>
              <a:rPr lang="en-ZA" sz="1800" b="1" dirty="0"/>
              <a:t>Article 6</a:t>
            </a:r>
            <a:r>
              <a:rPr lang="en-ZA" sz="1800" dirty="0"/>
              <a:t>: Ensures rights to life, survival, and development.</a:t>
            </a:r>
          </a:p>
          <a:p>
            <a:pPr marL="0" lvl="0" indent="0">
              <a:buNone/>
            </a:pPr>
            <a:r>
              <a:rPr lang="en-ZA" sz="1800" b="1" dirty="0"/>
              <a:t>Article 12</a:t>
            </a:r>
            <a:r>
              <a:rPr lang="en-ZA" sz="1800" dirty="0"/>
              <a:t>: Affirms the right to express opinions suitable to their age (Lansdown &amp; </a:t>
            </a:r>
            <a:r>
              <a:rPr lang="en-ZA" sz="1800" dirty="0" err="1"/>
              <a:t>Vaghri</a:t>
            </a:r>
            <a:r>
              <a:rPr lang="en-ZA" sz="1800" dirty="0"/>
              <a:t>, 2022).</a:t>
            </a:r>
          </a:p>
          <a:p>
            <a:endParaRPr lang="en-ZA" sz="1800" dirty="0"/>
          </a:p>
        </p:txBody>
      </p:sp>
      <p:sp>
        <p:nvSpPr>
          <p:cNvPr id="5" name="Text Placeholder 4"/>
          <p:cNvSpPr>
            <a:spLocks noGrp="1"/>
          </p:cNvSpPr>
          <p:nvPr>
            <p:ph type="body" sz="quarter" idx="3"/>
          </p:nvPr>
        </p:nvSpPr>
        <p:spPr/>
        <p:txBody>
          <a:bodyPr>
            <a:normAutofit fontScale="70000" lnSpcReduction="20000"/>
          </a:bodyPr>
          <a:lstStyle/>
          <a:p>
            <a:r>
              <a:rPr lang="en-ZA" dirty="0"/>
              <a:t>ACRWC</a:t>
            </a:r>
          </a:p>
          <a:p>
            <a:r>
              <a:rPr lang="en-ZA" dirty="0"/>
              <a:t>African Charter on The Rights and Welfare of the Child </a:t>
            </a:r>
          </a:p>
        </p:txBody>
      </p:sp>
      <p:sp>
        <p:nvSpPr>
          <p:cNvPr id="6" name="Content Placeholder 5"/>
          <p:cNvSpPr>
            <a:spLocks noGrp="1"/>
          </p:cNvSpPr>
          <p:nvPr>
            <p:ph sz="quarter" idx="4"/>
          </p:nvPr>
        </p:nvSpPr>
        <p:spPr/>
        <p:txBody>
          <a:bodyPr>
            <a:normAutofit fontScale="55000" lnSpcReduction="20000"/>
          </a:bodyPr>
          <a:lstStyle/>
          <a:p>
            <a:r>
              <a:rPr lang="en-US" dirty="0"/>
              <a:t>ACRWC was adopted by the Organization of African Unity (OAU) in 1990 and effective since 1999 (OAU, 1999).</a:t>
            </a:r>
          </a:p>
          <a:p>
            <a:r>
              <a:rPr lang="en-US" dirty="0"/>
              <a:t>ACRWC outlines children's rights and sets principles for their welfare, complementing the UNCRC (UNICEF, 1990).</a:t>
            </a:r>
          </a:p>
          <a:p>
            <a:r>
              <a:rPr lang="en-ZA" dirty="0"/>
              <a:t>Article 7 grants children the right to express their views and be heard.</a:t>
            </a:r>
          </a:p>
          <a:p>
            <a:r>
              <a:rPr lang="en-ZA" dirty="0"/>
              <a:t>Article 8 ensures the right to peaceful assembly and association, requiring parental consent for information sharing.</a:t>
            </a:r>
          </a:p>
          <a:p>
            <a:r>
              <a:rPr lang="en-ZA" dirty="0"/>
              <a:t>Article 10 protects children’s right to privacy from unwarranted parental interference.</a:t>
            </a:r>
          </a:p>
          <a:p>
            <a:r>
              <a:rPr lang="en-ZA" dirty="0"/>
              <a:t>Article 15 declares child labour unacceptable, including using children's images for financial gain without consent (Kumar &amp; Schoenebeck, 2015; Webb, 2013).</a:t>
            </a:r>
          </a:p>
          <a:p>
            <a:endParaRPr lang="en-ZA" dirty="0"/>
          </a:p>
        </p:txBody>
      </p:sp>
    </p:spTree>
    <p:extLst>
      <p:ext uri="{BB962C8B-B14F-4D97-AF65-F5344CB8AC3E}">
        <p14:creationId xmlns:p14="http://schemas.microsoft.com/office/powerpoint/2010/main" val="2017190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2666</TotalTime>
  <Words>2897</Words>
  <Application>Microsoft Office PowerPoint</Application>
  <PresentationFormat>Custom</PresentationFormat>
  <Paragraphs>140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Introduction </vt:lpstr>
      <vt:lpstr>Aims and Objectives of the Study </vt:lpstr>
      <vt:lpstr>Research Methodology </vt:lpstr>
      <vt:lpstr>Limitations of the study </vt:lpstr>
      <vt:lpstr>The Harms of Sharenting</vt:lpstr>
      <vt:lpstr> Conti……..</vt:lpstr>
      <vt:lpstr>Theoretical Frame Work </vt:lpstr>
      <vt:lpstr>Analysis of Laws Protecting Children International Laws </vt:lpstr>
      <vt:lpstr>National Laws Protecting Children</vt:lpstr>
      <vt:lpstr>The Protection of Personal Information Act  </vt:lpstr>
      <vt:lpstr>Lessons from USA and EU on SHARENTING</vt:lpstr>
      <vt:lpstr>Findings </vt:lpstr>
      <vt:lpstr>Findings </vt:lpstr>
      <vt:lpstr>Conclusion </vt:lpstr>
      <vt:lpstr>Recommendations </vt:lpstr>
      <vt:lpstr>Recommendations </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Raylene Meth</dc:creator>
  <cp:lastModifiedBy>Raylene Meth</cp:lastModifiedBy>
  <cp:revision>90</cp:revision>
  <dcterms:created xsi:type="dcterms:W3CDTF">2024-09-09T16:47:04Z</dcterms:created>
  <dcterms:modified xsi:type="dcterms:W3CDTF">2025-09-11T11:25:18Z</dcterms:modified>
</cp:coreProperties>
</file>