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3.svg" ContentType="image/svg+xml"/>
  <Override PartName="/ppt/media/image5.svg" ContentType="image/svg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3" r:id="rId7"/>
    <p:sldId id="260" r:id="rId8"/>
    <p:sldId id="264" r:id="rId9"/>
    <p:sldId id="265" r:id="rId10"/>
  </p:sldIdLst>
  <p:sldSz cx="18288000" cy="10287000"/>
  <p:notesSz cx="6858000" cy="9144000"/>
  <p:embeddedFontLst>
    <p:embeddedFont>
      <p:font typeface="Montserrat Classic" panose="00000500000000000000"/>
      <p:regular r:id="rId14"/>
    </p:embeddedFont>
    <p:embeddedFont>
      <p:font typeface="Montserrat Classic Bold" panose="00000800000000000000"/>
      <p:bold r:id="rId15"/>
    </p:embeddedFont>
    <p:embeddedFont>
      <p:font typeface="Montserrat Semi-Bold" panose="00000700000000000000"/>
      <p:bold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9.jpe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tags" Target="../tags/tag1.xml"/><Relationship Id="rId3" Type="http://schemas.openxmlformats.org/officeDocument/2006/relationships/image" Target="../media/image10.jpe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2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D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-2052704" y="-150548"/>
            <a:ext cx="8757453" cy="7583464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1"/>
              <a:stretch>
                <a:fillRect l="-4132" r="-413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flipH="1">
            <a:off x="-2052704" y="8243721"/>
            <a:ext cx="8757453" cy="7571877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8757453" y="0"/>
                </a:moveTo>
                <a:lnTo>
                  <a:pt x="0" y="0"/>
                </a:lnTo>
                <a:lnTo>
                  <a:pt x="0" y="7571877"/>
                </a:lnTo>
                <a:lnTo>
                  <a:pt x="8757453" y="7571877"/>
                </a:lnTo>
                <a:lnTo>
                  <a:pt x="87574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85119" y="5878058"/>
            <a:ext cx="338117" cy="338117"/>
          </a:xfrm>
          <a:custGeom>
            <a:avLst/>
            <a:gdLst/>
            <a:ahLst/>
            <a:cxnLst/>
            <a:rect l="l" t="t" r="r" b="b"/>
            <a:pathLst>
              <a:path w="338117" h="338117">
                <a:moveTo>
                  <a:pt x="0" y="0"/>
                </a:moveTo>
                <a:lnTo>
                  <a:pt x="338117" y="0"/>
                </a:lnTo>
                <a:lnTo>
                  <a:pt x="338117" y="338118"/>
                </a:lnTo>
                <a:lnTo>
                  <a:pt x="0" y="338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95202" y="1139461"/>
            <a:ext cx="4746577" cy="331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85"/>
              </a:lnSpc>
            </a:pPr>
            <a:r>
              <a:rPr lang="en-US" sz="1990">
                <a:solidFill>
                  <a:srgbClr val="E5E5E5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rPr>
              <a:t>UNIVERSITY OF THE WESTERN CAPE</a:t>
            </a:r>
            <a:endParaRPr lang="en-US" sz="1990">
              <a:solidFill>
                <a:srgbClr val="E5E5E5"/>
              </a:solidFill>
              <a:latin typeface="Montserrat Classic" panose="00000500000000000000"/>
              <a:ea typeface="Montserrat Classic" panose="00000500000000000000"/>
              <a:cs typeface="Montserrat Classic" panose="00000500000000000000"/>
              <a:sym typeface="Montserrat Classic" panose="00000500000000000000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5202" y="2326943"/>
            <a:ext cx="9005842" cy="4565612"/>
            <a:chOff x="0" y="0"/>
            <a:chExt cx="12007789" cy="6087483"/>
          </a:xfrm>
        </p:grpSpPr>
        <p:sp>
          <p:nvSpPr>
            <p:cNvPr id="8" name="TextBox 8"/>
            <p:cNvSpPr txBox="1"/>
            <p:nvPr/>
          </p:nvSpPr>
          <p:spPr>
            <a:xfrm>
              <a:off x="0" y="76200"/>
              <a:ext cx="12007789" cy="2937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555"/>
                </a:lnSpc>
              </a:pPr>
              <a:r>
                <a:rPr lang="en-US" sz="7775" b="1">
                  <a:solidFill>
                    <a:srgbClr val="E5E5E5"/>
                  </a:solidFill>
                  <a:latin typeface="Montserrat Classic Bold" panose="00000800000000000000"/>
                  <a:ea typeface="Montserrat Classic Bold" panose="00000800000000000000"/>
                  <a:cs typeface="Montserrat Classic Bold" panose="00000800000000000000"/>
                  <a:sym typeface="Montserrat Classic Bold" panose="00000800000000000000"/>
                </a:rPr>
                <a:t>BEYOND REMOVAL:</a:t>
              </a:r>
              <a:endParaRPr lang="en-US" sz="7775" b="1">
                <a:solidFill>
                  <a:srgbClr val="E5E5E5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390896"/>
              <a:ext cx="12007789" cy="2696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55"/>
                </a:lnSpc>
              </a:pPr>
              <a:r>
                <a:rPr lang="en-US" sz="3110">
                  <a:solidFill>
                    <a:srgbClr val="FFDE59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A Policy and Practice Framework for Reunification, Family Preservation, and Support</a:t>
              </a:r>
              <a:endParaRPr lang="en-US" sz="3110">
                <a:solidFill>
                  <a:srgbClr val="FFDE59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  <a:p>
              <a:pPr marL="0" lvl="0" indent="0" algn="l">
                <a:lnSpc>
                  <a:spcPts val="320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0">
            <a:off x="8395202" y="7975558"/>
            <a:ext cx="6386806" cy="1282742"/>
            <a:chOff x="0" y="0"/>
            <a:chExt cx="8515741" cy="17103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578965"/>
              <a:ext cx="8515741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E5E5E5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Lauren Fisher (UWC Final Year Social work Student)</a:t>
              </a:r>
              <a:endParaRPr lang="en-US" sz="2500">
                <a:solidFill>
                  <a:srgbClr val="E5E5E5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8043"/>
              <a:ext cx="8515741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60"/>
                </a:lnSpc>
              </a:pPr>
              <a:r>
                <a:rPr lang="en-US" sz="2300" b="1">
                  <a:solidFill>
                    <a:srgbClr val="FFDE59"/>
                  </a:solidFill>
                  <a:latin typeface="Montserrat Semi-Bold" panose="00000700000000000000"/>
                  <a:ea typeface="Montserrat Semi-Bold" panose="00000700000000000000"/>
                  <a:cs typeface="Montserrat Semi-Bold" panose="00000700000000000000"/>
                  <a:sym typeface="Montserrat Semi-Bold" panose="00000700000000000000"/>
                </a:rPr>
                <a:t>PRESENTED BY</a:t>
              </a:r>
              <a:endParaRPr lang="en-US" sz="2300" b="1">
                <a:solidFill>
                  <a:srgbClr val="FFDE59"/>
                </a:solidFill>
                <a:latin typeface="Montserrat Semi-Bold" panose="00000700000000000000"/>
                <a:ea typeface="Montserrat Semi-Bold" panose="00000700000000000000"/>
                <a:cs typeface="Montserrat Semi-Bold" panose="00000700000000000000"/>
                <a:sym typeface="Montserrat Semi-Bold" panose="0000070000000000000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D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289068" y="8457499"/>
            <a:ext cx="6614674" cy="5722407"/>
          </a:xfrm>
          <a:custGeom>
            <a:avLst/>
            <a:gdLst/>
            <a:ahLst/>
            <a:cxnLst/>
            <a:rect l="l" t="t" r="r" b="b"/>
            <a:pathLst>
              <a:path w="6614674" h="5722407">
                <a:moveTo>
                  <a:pt x="0" y="5722407"/>
                </a:moveTo>
                <a:lnTo>
                  <a:pt x="6614674" y="5722407"/>
                </a:lnTo>
                <a:lnTo>
                  <a:pt x="6614674" y="0"/>
                </a:lnTo>
                <a:lnTo>
                  <a:pt x="0" y="0"/>
                </a:lnTo>
                <a:lnTo>
                  <a:pt x="0" y="5722407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91050" y="66675"/>
            <a:ext cx="12668250" cy="449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b="1">
                <a:solidFill>
                  <a:srgbClr val="E5E5E5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rPr>
              <a:t>THE CHALLENGE: POVERTY, NEGLECT, AND CHILD REMOVAL</a:t>
            </a:r>
            <a:endParaRPr lang="en-US" sz="8000" b="1">
              <a:solidFill>
                <a:srgbClr val="E5E5E5"/>
              </a:solidFill>
              <a:latin typeface="Montserrat Classic Bold" panose="00000800000000000000"/>
              <a:ea typeface="Montserrat Classic Bold" panose="00000800000000000000"/>
              <a:cs typeface="Montserrat Classic Bold" panose="00000800000000000000"/>
              <a:sym typeface="Montserrat Classic Bold" panose="00000800000000000000"/>
            </a:endParaRPr>
          </a:p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-1289068" y="-3575372"/>
            <a:ext cx="6252172" cy="5405759"/>
          </a:xfrm>
          <a:custGeom>
            <a:avLst/>
            <a:gdLst/>
            <a:ahLst/>
            <a:cxnLst/>
            <a:rect l="l" t="t" r="r" b="b"/>
            <a:pathLst>
              <a:path w="6252172" h="5405759">
                <a:moveTo>
                  <a:pt x="6252172" y="5405759"/>
                </a:moveTo>
                <a:lnTo>
                  <a:pt x="0" y="5405759"/>
                </a:lnTo>
                <a:lnTo>
                  <a:pt x="0" y="0"/>
                </a:lnTo>
                <a:lnTo>
                  <a:pt x="6252172" y="0"/>
                </a:lnTo>
                <a:lnTo>
                  <a:pt x="6252172" y="540575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840315" y="4562918"/>
          <a:ext cx="3750735" cy="1162050"/>
        </p:xfrm>
        <a:graphic>
          <a:graphicData uri="http://schemas.openxmlformats.org/drawingml/2006/table">
            <a:tbl>
              <a:tblPr/>
              <a:tblGrid>
                <a:gridCol w="3133523"/>
              </a:tblGrid>
              <a:tr h="1162050">
                <a:tc>
                  <a:txBody>
                    <a:bodyPr rtlCol="0"/>
                    <a:lstStyle/>
                    <a:p>
                      <a:pPr algn="l">
                        <a:lnSpc>
                          <a:spcPts val="5740"/>
                        </a:lnSpc>
                        <a:defRPr/>
                      </a:pPr>
                      <a:r>
                        <a:rPr lang="en-US" sz="4100">
                          <a:solidFill>
                            <a:srgbClr val="1B4444"/>
                          </a:solidFill>
                          <a:latin typeface="Montserrat Classic" panose="00000500000000000000"/>
                          <a:ea typeface="Montserrat Classic" panose="00000500000000000000"/>
                          <a:cs typeface="Montserrat Classic" panose="00000500000000000000"/>
                          <a:sym typeface="Montserrat Classic" panose="00000500000000000000"/>
                        </a:rPr>
                        <a:t>CONTEXT...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4963104" y="4559300"/>
          <a:ext cx="8020050" cy="3771900"/>
        </p:xfrm>
        <a:graphic>
          <a:graphicData uri="http://schemas.openxmlformats.org/drawingml/2006/table">
            <a:tbl>
              <a:tblPr/>
              <a:tblGrid>
                <a:gridCol w="8020050"/>
              </a:tblGrid>
              <a:tr h="3771900">
                <a:tc>
                  <a:txBody>
                    <a:bodyPr rtlCol="0"/>
                    <a:lstStyle/>
                    <a:p>
                      <a:pPr marL="518160" lvl="1" indent="-259080" algn="l">
                        <a:lnSpc>
                          <a:spcPts val="3360"/>
                        </a:lnSpc>
                        <a:buFont typeface="Arial" panose="020B0604020202020204"/>
                        <a:buChar char="•"/>
                        <a:defRPr/>
                      </a:pPr>
                      <a:r>
                        <a:rPr lang="en-US" sz="2400" b="1">
                          <a:solidFill>
                            <a:srgbClr val="D9D9D9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Family From Eersteriver, Cape Town</a:t>
                      </a:r>
                      <a:endParaRPr lang="en-US" sz="1100"/>
                    </a:p>
                    <a:p>
                      <a:pPr marL="518160" lvl="1" indent="-259080" algn="l">
                        <a:lnSpc>
                          <a:spcPts val="3360"/>
                        </a:lnSpc>
                        <a:buFont typeface="Arial" panose="020B0604020202020204"/>
                        <a:buChar char="•"/>
                      </a:pPr>
                      <a:r>
                        <a:rPr lang="en-US" sz="2400" b="1">
                          <a:solidFill>
                            <a:srgbClr val="D9D9D9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2 Parents, Father “Employed”</a:t>
                      </a:r>
                      <a:endParaRPr lang="en-US" sz="2400" b="1">
                        <a:solidFill>
                          <a:srgbClr val="D9D9D9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marL="518160" lvl="1" indent="-259080" algn="l">
                        <a:lnSpc>
                          <a:spcPts val="3360"/>
                        </a:lnSpc>
                        <a:buFont typeface="Arial" panose="020B0604020202020204"/>
                        <a:buChar char="•"/>
                      </a:pPr>
                      <a:r>
                        <a:rPr lang="en-US" sz="2400" b="1">
                          <a:solidFill>
                            <a:srgbClr val="D9D9D9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3</a:t>
                      </a:r>
                      <a:r>
                        <a:rPr lang="en-US" sz="2400" b="1">
                          <a:solidFill>
                            <a:srgbClr val="D9D9D9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 Children, including a 3-month-old baby</a:t>
                      </a:r>
                      <a:endParaRPr lang="en-US" sz="2400" b="1">
                        <a:solidFill>
                          <a:srgbClr val="D9D9D9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marL="518160" lvl="1" indent="-259080" algn="l">
                        <a:lnSpc>
                          <a:spcPts val="3360"/>
                        </a:lnSpc>
                        <a:buFont typeface="Arial" panose="020B0604020202020204"/>
                        <a:buChar char="•"/>
                      </a:pPr>
                      <a:r>
                        <a:rPr lang="en-US" sz="2400" b="1">
                          <a:solidFill>
                            <a:srgbClr val="D9D9D9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One dwelling (Hokie)</a:t>
                      </a:r>
                      <a:endParaRPr lang="en-US" sz="2400" b="1">
                        <a:solidFill>
                          <a:srgbClr val="D9D9D9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algn="l">
                        <a:lnSpc>
                          <a:spcPts val="3360"/>
                        </a:lnSpc>
                      </a:pPr>
                    </a:p>
                    <a:p>
                      <a:pPr marL="518160" lvl="1" indent="-259080" algn="l">
                        <a:lnSpc>
                          <a:spcPts val="3360"/>
                        </a:lnSpc>
                        <a:buFont typeface="Arial" panose="020B0604020202020204"/>
                        <a:buChar char="•"/>
                      </a:pPr>
                      <a:r>
                        <a:rPr lang="en-US" sz="2400" b="1">
                          <a:solidFill>
                            <a:srgbClr val="D9D9D9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Reported and u</a:t>
                      </a:r>
                      <a:r>
                        <a:rPr lang="en-US" sz="2400" b="1">
                          <a:solidFill>
                            <a:srgbClr val="D9D9D9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nder investigation for neglect</a:t>
                      </a:r>
                      <a:endParaRPr lang="en-US" sz="2400" b="1">
                        <a:solidFill>
                          <a:srgbClr val="D9D9D9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algn="l">
                        <a:lnSpc>
                          <a:spcPts val="3360"/>
                        </a:lnSpc>
                      </a:pPr>
                    </a:p>
                    <a:p>
                      <a:pPr algn="l">
                        <a:lnSpc>
                          <a:spcPts val="3220"/>
                        </a:lnSpc>
                      </a:p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DA7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DA7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DA7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DE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12983154" y="4125891"/>
            <a:ext cx="4944566" cy="3700990"/>
          </a:xfrm>
          <a:custGeom>
            <a:avLst/>
            <a:gdLst/>
            <a:ahLst/>
            <a:cxnLst/>
            <a:rect l="l" t="t" r="r" b="b"/>
            <a:pathLst>
              <a:path w="4944566" h="3700990">
                <a:moveTo>
                  <a:pt x="0" y="0"/>
                </a:moveTo>
                <a:lnTo>
                  <a:pt x="4944567" y="0"/>
                </a:lnTo>
                <a:lnTo>
                  <a:pt x="4944567" y="3700991"/>
                </a:lnTo>
                <a:lnTo>
                  <a:pt x="0" y="37009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926" t="-9970" r="-14926" b="-13294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9236393"/>
            <a:ext cx="15728030" cy="1050607"/>
            <a:chOff x="0" y="0"/>
            <a:chExt cx="4142362" cy="2767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2362" cy="276703"/>
            </a:xfrm>
            <a:custGeom>
              <a:avLst/>
              <a:gdLst/>
              <a:ahLst/>
              <a:cxnLst/>
              <a:rect l="l" t="t" r="r" b="b"/>
              <a:pathLst>
                <a:path w="4142362" h="276703">
                  <a:moveTo>
                    <a:pt x="0" y="0"/>
                  </a:moveTo>
                  <a:lnTo>
                    <a:pt x="4142362" y="0"/>
                  </a:lnTo>
                  <a:lnTo>
                    <a:pt x="4142362" y="276703"/>
                  </a:lnTo>
                  <a:lnTo>
                    <a:pt x="0" y="276703"/>
                  </a:lnTo>
                  <a:close/>
                </a:path>
              </a:pathLst>
            </a:custGeom>
            <a:solidFill>
              <a:srgbClr val="1B2D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42362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3338789" y="9236393"/>
            <a:ext cx="8757453" cy="7571877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0">
            <a:off x="10432813" y="1028700"/>
            <a:ext cx="8290366" cy="7178993"/>
            <a:chOff x="0" y="0"/>
            <a:chExt cx="7029450" cy="6087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3"/>
              <a:stretch>
                <a:fillRect l="-26988" r="-26988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-743643" y="-4954688"/>
            <a:ext cx="7666059" cy="6631969"/>
          </a:xfrm>
          <a:custGeom>
            <a:avLst/>
            <a:gdLst/>
            <a:ahLst/>
            <a:cxnLst/>
            <a:rect l="l" t="t" r="r" b="b"/>
            <a:pathLst>
              <a:path w="7666059" h="6631969">
                <a:moveTo>
                  <a:pt x="0" y="0"/>
                </a:moveTo>
                <a:lnTo>
                  <a:pt x="7666059" y="0"/>
                </a:lnTo>
                <a:lnTo>
                  <a:pt x="7666059" y="6631969"/>
                </a:lnTo>
                <a:lnTo>
                  <a:pt x="0" y="6631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710989" y="9610567"/>
            <a:ext cx="54831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210"/>
              </a:lnSpc>
              <a:spcBef>
                <a:spcPct val="0"/>
              </a:spcBef>
            </a:pPr>
            <a:r>
              <a:rPr lang="en-US" sz="1700" b="1">
                <a:solidFill>
                  <a:srgbClr val="1B4444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rPr>
              <a:t>03</a:t>
            </a:r>
            <a:endParaRPr lang="en-US" sz="1700" b="1">
              <a:solidFill>
                <a:srgbClr val="1B4444"/>
              </a:solidFill>
              <a:latin typeface="Montserrat Classic Bold" panose="00000800000000000000"/>
              <a:ea typeface="Montserrat Classic Bold" panose="00000800000000000000"/>
              <a:cs typeface="Montserrat Classic Bold" panose="00000800000000000000"/>
              <a:sym typeface="Montserrat Classic Bold" panose="00000800000000000000"/>
            </a:endParaRPr>
          </a:p>
        </p:txBody>
      </p:sp>
      <p:grpSp>
        <p:nvGrpSpPr>
          <p:cNvPr id="10" name="Group 10"/>
          <p:cNvGrpSpPr/>
          <p:nvPr/>
        </p:nvGrpSpPr>
        <p:grpSpPr>
          <a:xfrm rot="0">
            <a:off x="160655" y="2191844"/>
            <a:ext cx="11498580" cy="5663565"/>
            <a:chOff x="-1157393" y="-415078"/>
            <a:chExt cx="15331441" cy="7551420"/>
          </a:xfrm>
        </p:grpSpPr>
        <p:sp>
          <p:nvSpPr>
            <p:cNvPr id="11" name="TextBox 11"/>
            <p:cNvSpPr txBox="1"/>
            <p:nvPr/>
          </p:nvSpPr>
          <p:spPr>
            <a:xfrm>
              <a:off x="-1043940" y="3791162"/>
              <a:ext cx="15217988" cy="3345180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539750" lvl="1" indent="-269875" algn="l">
                <a:lnSpc>
                  <a:spcPts val="3500"/>
                </a:lnSpc>
                <a:buFont typeface="Arial" panose="020B0604020202020204"/>
                <a:buChar char="•"/>
              </a:pPr>
              <a:r>
                <a:rPr lang="en-US" sz="2800">
                  <a:solidFill>
                    <a:srgbClr val="1B4444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CHILDREN’S ACT 38 OF 2005: Define Neglect</a:t>
              </a:r>
              <a:endParaRPr lang="en-US" sz="2800">
                <a:solidFill>
                  <a:srgbClr val="1B4444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  <a:p>
              <a:pPr marL="269875" lvl="1" indent="0" algn="l">
                <a:lnSpc>
                  <a:spcPts val="3500"/>
                </a:lnSpc>
                <a:buFont typeface="Arial" panose="020B0604020202020204"/>
                <a:buNone/>
              </a:pPr>
              <a:endParaRPr sz="2800"/>
            </a:p>
            <a:p>
              <a:pPr marL="539750" lvl="1" indent="-269875" algn="l">
                <a:lnSpc>
                  <a:spcPts val="3500"/>
                </a:lnSpc>
                <a:buFont typeface="Arial" panose="020B0604020202020204"/>
                <a:buChar char="•"/>
              </a:pPr>
              <a:r>
                <a:rPr lang="en-US" sz="2800">
                  <a:solidFill>
                    <a:srgbClr val="1B4444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REVISED WHITE PAPER ON FAMILIES: Vision and</a:t>
              </a:r>
              <a:endParaRPr lang="en-US" sz="2800">
                <a:solidFill>
                  <a:srgbClr val="1B4444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  <a:p>
              <a:pPr marL="269875" lvl="1" indent="0" algn="l">
                <a:lnSpc>
                  <a:spcPts val="3500"/>
                </a:lnSpc>
                <a:buFont typeface="Arial" panose="020B0604020202020204"/>
                <a:buNone/>
              </a:pPr>
              <a:r>
                <a:rPr lang="en-US" sz="2800">
                  <a:solidFill>
                    <a:srgbClr val="1B4444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 support</a:t>
              </a:r>
              <a:endParaRPr lang="en-US" sz="2800">
                <a:solidFill>
                  <a:srgbClr val="1B4444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  <a:p>
              <a:pPr marL="269875" lvl="1" indent="0" algn="l">
                <a:lnSpc>
                  <a:spcPts val="3500"/>
                </a:lnSpc>
                <a:buFont typeface="Arial" panose="020B0604020202020204"/>
                <a:buNone/>
              </a:pPr>
              <a:endParaRPr lang="en-US" sz="2800">
                <a:solidFill>
                  <a:srgbClr val="1B4444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  <a:p>
              <a:pPr marL="539750" lvl="1" indent="-269875" algn="l">
                <a:lnSpc>
                  <a:spcPts val="3500"/>
                </a:lnSpc>
                <a:buFont typeface="Arial" panose="020B0604020202020204"/>
                <a:buChar char="•"/>
              </a:pPr>
              <a:r>
                <a:rPr lang="en-US" sz="2800">
                  <a:solidFill>
                    <a:srgbClr val="1B4444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Bridging the gap between policy and practice</a:t>
              </a:r>
              <a:endParaRPr lang="en-US" sz="2800">
                <a:solidFill>
                  <a:srgbClr val="1B4444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157393" y="-415078"/>
              <a:ext cx="14021648" cy="3095413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algn="l">
                <a:lnSpc>
                  <a:spcPts val="8800"/>
                </a:lnSpc>
              </a:pPr>
              <a:r>
                <a:rPr lang="en-US" sz="8000" b="1">
                  <a:solidFill>
                    <a:srgbClr val="1B4444"/>
                  </a:solidFill>
                  <a:latin typeface="Montserrat Classic Bold" panose="00000800000000000000"/>
                  <a:ea typeface="Montserrat Classic Bold" panose="00000800000000000000"/>
                  <a:cs typeface="Montserrat Classic Bold" panose="00000800000000000000"/>
                  <a:sym typeface="Montserrat Classic Bold" panose="00000800000000000000"/>
                </a:rPr>
                <a:t>POLICY AND LEGAL CONTEXT</a:t>
              </a:r>
              <a:endParaRPr lang="en-US" sz="8000" b="1">
                <a:solidFill>
                  <a:srgbClr val="1B4444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9236393"/>
            <a:ext cx="15728030" cy="1050607"/>
            <a:chOff x="0" y="0"/>
            <a:chExt cx="4142362" cy="2767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2362" cy="276703"/>
            </a:xfrm>
            <a:custGeom>
              <a:avLst/>
              <a:gdLst/>
              <a:ahLst/>
              <a:cxnLst/>
              <a:rect l="l" t="t" r="r" b="b"/>
              <a:pathLst>
                <a:path w="4142362" h="276703">
                  <a:moveTo>
                    <a:pt x="0" y="0"/>
                  </a:moveTo>
                  <a:lnTo>
                    <a:pt x="4142362" y="0"/>
                  </a:lnTo>
                  <a:lnTo>
                    <a:pt x="4142362" y="276703"/>
                  </a:lnTo>
                  <a:lnTo>
                    <a:pt x="0" y="276703"/>
                  </a:lnTo>
                  <a:close/>
                </a:path>
              </a:pathLst>
            </a:custGeom>
            <a:solidFill>
              <a:srgbClr val="1B2D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42362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3338789" y="9236393"/>
            <a:ext cx="8757453" cy="7571877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0">
            <a:off x="-339114" y="3508864"/>
            <a:ext cx="5541952" cy="4799020"/>
            <a:chOff x="0" y="0"/>
            <a:chExt cx="7029450" cy="6087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3"/>
              <a:stretch>
                <a:fillRect l="-7816" r="-7816"/>
              </a:stretch>
            </a:blipFill>
          </p:spPr>
        </p:sp>
      </p:grpSp>
      <p:graphicFrame>
        <p:nvGraphicFramePr>
          <p:cNvPr id="8" name="Table 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503295"/>
          <a:ext cx="10798175" cy="5250180"/>
        </p:xfrm>
        <a:graphic>
          <a:graphicData uri="http://schemas.openxmlformats.org/drawingml/2006/table">
            <a:tbl>
              <a:tblPr/>
              <a:tblGrid>
                <a:gridCol w="3818255"/>
                <a:gridCol w="6979920"/>
              </a:tblGrid>
              <a:tr h="1732280">
                <a:tc>
                  <a:txBody>
                    <a:bodyPr rtlCol="0"/>
                    <a:lstStyle/>
                    <a:p>
                      <a:pPr algn="l">
                        <a:lnSpc>
                          <a:spcPts val="3080"/>
                        </a:lnSpc>
                        <a:defRPr/>
                      </a:pPr>
                      <a:r>
                        <a:rPr lang="en-US" sz="2800">
                          <a:solidFill>
                            <a:srgbClr val="1B4444"/>
                          </a:solidFill>
                          <a:latin typeface="Montserrat Classic" panose="00000500000000000000"/>
                          <a:ea typeface="Montserrat Classic" panose="00000500000000000000"/>
                          <a:cs typeface="Montserrat Classic" panose="00000500000000000000"/>
                          <a:sym typeface="Montserrat Classic" panose="00000500000000000000"/>
                        </a:rPr>
                        <a:t>INFORMING THEORIES</a:t>
                      </a:r>
                      <a:endParaRPr lang="en-US" sz="28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660"/>
                        </a:lnSpc>
                        <a:defRPr/>
                      </a:pPr>
                      <a:r>
                        <a:rPr lang="en-US" altLang="en-US" sz="2800">
                          <a:solidFill>
                            <a:srgbClr val="1B4444"/>
                          </a:solidFill>
                          <a:latin typeface="Montserrat Classic" panose="00000500000000000000"/>
                          <a:ea typeface="Montserrat Classic" panose="00000500000000000000"/>
                          <a:cs typeface="Montserrat Classic" panose="00000500000000000000"/>
                          <a:sym typeface="Montserrat Classic" panose="00000500000000000000"/>
                        </a:rPr>
                        <a:t>Ecological Systems Theory: Understanding the Broader Context</a:t>
                      </a:r>
                      <a:endParaRPr lang="en-US" altLang="en-US" sz="28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  <a:p>
                      <a:pPr algn="l">
                        <a:lnSpc>
                          <a:spcPts val="2660"/>
                        </a:lnSpc>
                        <a:defRPr/>
                      </a:pPr>
                      <a:endParaRPr lang="en-US" altLang="en-US" sz="28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  <a:p>
                      <a:pPr algn="l">
                        <a:lnSpc>
                          <a:spcPts val="2660"/>
                        </a:lnSpc>
                        <a:defRPr/>
                      </a:pPr>
                      <a:r>
                        <a:rPr lang="en-US" altLang="en-US" sz="2800">
                          <a:solidFill>
                            <a:srgbClr val="1B4444"/>
                          </a:solidFill>
                          <a:latin typeface="Montserrat Classic" panose="00000500000000000000"/>
                          <a:ea typeface="Montserrat Classic" panose="00000500000000000000"/>
                          <a:cs typeface="Montserrat Classic" panose="00000500000000000000"/>
                          <a:sym typeface="Montserrat Classic" panose="00000500000000000000"/>
                        </a:rPr>
                        <a:t>A Rights-Based Approach: Upholding Social Justice</a:t>
                      </a:r>
                      <a:endParaRPr lang="en-US" altLang="en-US" sz="28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740">
                <a:tc>
                  <a:txBody>
                    <a:bodyPr rtlCol="0"/>
                    <a:lstStyle/>
                    <a:p>
                      <a:pPr algn="l">
                        <a:lnSpc>
                          <a:spcPts val="3080"/>
                        </a:lnSpc>
                        <a:defRPr/>
                      </a:pPr>
                      <a:r>
                        <a:rPr lang="en-US" sz="2800">
                          <a:solidFill>
                            <a:srgbClr val="1B4444"/>
                          </a:solidFill>
                          <a:latin typeface="Montserrat Classic" panose="00000500000000000000"/>
                          <a:ea typeface="Montserrat Classic" panose="00000500000000000000"/>
                          <a:cs typeface="Montserrat Classic" panose="00000500000000000000"/>
                          <a:sym typeface="Montserrat Classic" panose="00000500000000000000"/>
                        </a:rPr>
                        <a:t>RESEARCH STUDY METHODS</a:t>
                      </a:r>
                      <a:endParaRPr lang="en-US" sz="28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660"/>
                        </a:lnSpc>
                        <a:defRPr/>
                      </a:pPr>
                      <a:r>
                        <a:rPr lang="en-US" altLang="en-US" sz="2800">
                          <a:solidFill>
                            <a:srgbClr val="1B4444"/>
                          </a:solidFill>
                          <a:latin typeface="Montserrat Classic" panose="00000500000000000000"/>
                          <a:ea typeface="Montserrat Classic" panose="00000500000000000000"/>
                          <a:cs typeface="Montserrat Classic" panose="00000500000000000000"/>
                          <a:sym typeface="Montserrat Classic" panose="00000500000000000000"/>
                        </a:rPr>
                        <a:t>Qualitative Case Study: An In-depth Exploration</a:t>
                      </a:r>
                      <a:endParaRPr lang="en-US" altLang="en-US" sz="28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  <a:p>
                      <a:pPr algn="l">
                        <a:lnSpc>
                          <a:spcPts val="2660"/>
                        </a:lnSpc>
                        <a:defRPr/>
                      </a:pPr>
                      <a:endParaRPr lang="en-US" altLang="en-US" sz="28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  <a:p>
                      <a:pPr algn="l">
                        <a:lnSpc>
                          <a:spcPts val="2660"/>
                        </a:lnSpc>
                        <a:defRPr/>
                      </a:pPr>
                      <a:r>
                        <a:rPr lang="en-US" altLang="en-US" sz="2800">
                          <a:solidFill>
                            <a:srgbClr val="1B4444"/>
                          </a:solidFill>
                          <a:latin typeface="Montserrat Classic" panose="00000500000000000000"/>
                          <a:ea typeface="Montserrat Classic" panose="00000500000000000000"/>
                          <a:cs typeface="Montserrat Classic" panose="00000500000000000000"/>
                          <a:sym typeface="Montserrat Classic" panose="00000500000000000000"/>
                        </a:rPr>
                        <a:t>Data Collection: Interviews &amp; Document Analysis</a:t>
                      </a:r>
                      <a:endParaRPr lang="en-US" altLang="en-US" sz="28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  <a:p>
                      <a:pPr algn="l">
                        <a:lnSpc>
                          <a:spcPts val="2660"/>
                        </a:lnSpc>
                        <a:defRPr/>
                      </a:pPr>
                      <a:endParaRPr lang="en-US" altLang="en-US" sz="28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  <a:p>
                      <a:pPr algn="l">
                        <a:lnSpc>
                          <a:spcPts val="2660"/>
                        </a:lnSpc>
                        <a:defRPr/>
                      </a:pPr>
                      <a:r>
                        <a:rPr lang="en-US" altLang="en-US" sz="2800">
                          <a:solidFill>
                            <a:srgbClr val="1B4444"/>
                          </a:solidFill>
                          <a:latin typeface="Montserrat Classic" panose="00000500000000000000"/>
                          <a:ea typeface="Montserrat Classic" panose="00000500000000000000"/>
                          <a:cs typeface="Montserrat Classic" panose="00000500000000000000"/>
                          <a:sym typeface="Montserrat Classic" panose="00000500000000000000"/>
                        </a:rPr>
                        <a:t>Key Participants: Voices from Families, Social Workers, and Policymakers</a:t>
                      </a:r>
                      <a:endParaRPr lang="en-US" altLang="en-US" sz="28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  <a:p>
                      <a:pPr algn="l">
                        <a:lnSpc>
                          <a:spcPts val="2660"/>
                        </a:lnSpc>
                        <a:defRPr/>
                      </a:pPr>
                      <a:endParaRPr lang="en-US" altLang="en-US" sz="28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60">
                <a:tc>
                  <a:txBody>
                    <a:bodyPr rtlCol="0"/>
                    <a:lstStyle/>
                    <a:p>
                      <a:pPr algn="l">
                        <a:lnSpc>
                          <a:spcPts val="30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6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 9"/>
          <p:cNvGrpSpPr/>
          <p:nvPr/>
        </p:nvGrpSpPr>
        <p:grpSpPr>
          <a:xfrm rot="0">
            <a:off x="1066800" y="952659"/>
            <a:ext cx="11849259" cy="2278890"/>
            <a:chOff x="0" y="47625"/>
            <a:chExt cx="15799012" cy="303852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320758"/>
              <a:ext cx="15799012" cy="765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1B4444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THEORETICAL FRAMEWORK</a:t>
              </a:r>
              <a:endParaRPr lang="en-US" sz="3200">
                <a:solidFill>
                  <a:srgbClr val="1B4444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7625"/>
              <a:ext cx="15799012" cy="1033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050"/>
                </a:lnSpc>
                <a:spcBef>
                  <a:spcPct val="0"/>
                </a:spcBef>
              </a:pPr>
              <a:r>
                <a:rPr lang="en-US" sz="5500" b="1">
                  <a:solidFill>
                    <a:srgbClr val="1B4444"/>
                  </a:solidFill>
                  <a:latin typeface="Montserrat Classic Bold" panose="00000800000000000000"/>
                  <a:ea typeface="Montserrat Classic Bold" panose="00000800000000000000"/>
                  <a:cs typeface="Montserrat Classic Bold" panose="00000800000000000000"/>
                  <a:sym typeface="Montserrat Classic Bold" panose="00000800000000000000"/>
                </a:rPr>
                <a:t>Methodology</a:t>
              </a:r>
              <a:endParaRPr lang="en-US" sz="5500" b="1">
                <a:solidFill>
                  <a:srgbClr val="1B4444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2877959" y="-4827441"/>
            <a:ext cx="7666059" cy="6631969"/>
          </a:xfrm>
          <a:custGeom>
            <a:avLst/>
            <a:gdLst/>
            <a:ahLst/>
            <a:cxnLst/>
            <a:rect l="l" t="t" r="r" b="b"/>
            <a:pathLst>
              <a:path w="7666059" h="6631969">
                <a:moveTo>
                  <a:pt x="7666060" y="0"/>
                </a:moveTo>
                <a:lnTo>
                  <a:pt x="0" y="0"/>
                </a:lnTo>
                <a:lnTo>
                  <a:pt x="0" y="6631969"/>
                </a:lnTo>
                <a:lnTo>
                  <a:pt x="7666060" y="6631969"/>
                </a:lnTo>
                <a:lnTo>
                  <a:pt x="76660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9610567"/>
            <a:ext cx="2882524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10"/>
              </a:lnSpc>
              <a:spcBef>
                <a:spcPct val="0"/>
              </a:spcBef>
            </a:pPr>
            <a:r>
              <a:rPr lang="en-US" sz="1700" u="sng">
                <a:solidFill>
                  <a:srgbClr val="E5E5E5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  <a:hlinkClick r:id="rId7" action="ppaction://hlinksldjump"/>
              </a:rPr>
              <a:t>Back to Agenda</a:t>
            </a:r>
            <a:endParaRPr lang="en-US" sz="1700" u="sng">
              <a:solidFill>
                <a:srgbClr val="E5E5E5"/>
              </a:solidFill>
              <a:latin typeface="Montserrat Classic" panose="00000500000000000000"/>
              <a:ea typeface="Montserrat Classic" panose="00000500000000000000"/>
              <a:cs typeface="Montserrat Classic" panose="00000500000000000000"/>
              <a:sym typeface="Montserrat Classic" panose="00000500000000000000"/>
              <a:hlinkClick r:id="rId7" action="ppaction://hlinksldjump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710989" y="9610567"/>
            <a:ext cx="54831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210"/>
              </a:lnSpc>
              <a:spcBef>
                <a:spcPct val="0"/>
              </a:spcBef>
            </a:pPr>
            <a:r>
              <a:rPr lang="en-US" sz="1700" b="1">
                <a:solidFill>
                  <a:srgbClr val="1B4444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rPr>
              <a:t>04</a:t>
            </a:r>
            <a:endParaRPr lang="en-US" sz="1700" b="1">
              <a:solidFill>
                <a:srgbClr val="1B4444"/>
              </a:solidFill>
              <a:latin typeface="Montserrat Classic Bold" panose="00000800000000000000"/>
              <a:ea typeface="Montserrat Classic Bold" panose="00000800000000000000"/>
              <a:cs typeface="Montserrat Classic Bold" panose="00000800000000000000"/>
              <a:sym typeface="Montserrat Classic Bold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D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83504" y="-6726353"/>
            <a:ext cx="12103097" cy="10470485"/>
          </a:xfrm>
          <a:custGeom>
            <a:avLst/>
            <a:gdLst/>
            <a:ahLst/>
            <a:cxnLst/>
            <a:rect l="l" t="t" r="r" b="b"/>
            <a:pathLst>
              <a:path w="12103097" h="10470485">
                <a:moveTo>
                  <a:pt x="0" y="0"/>
                </a:moveTo>
                <a:lnTo>
                  <a:pt x="12103097" y="0"/>
                </a:lnTo>
                <a:lnTo>
                  <a:pt x="12103097" y="10470485"/>
                </a:lnTo>
                <a:lnTo>
                  <a:pt x="0" y="1047048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48651" y="3314945"/>
            <a:ext cx="1860527" cy="1860527"/>
          </a:xfrm>
          <a:custGeom>
            <a:avLst/>
            <a:gdLst/>
            <a:ahLst/>
            <a:cxnLst/>
            <a:rect l="l" t="t" r="r" b="b"/>
            <a:pathLst>
              <a:path w="1860527" h="1860527">
                <a:moveTo>
                  <a:pt x="0" y="0"/>
                </a:moveTo>
                <a:lnTo>
                  <a:pt x="1860527" y="0"/>
                </a:lnTo>
                <a:lnTo>
                  <a:pt x="1860527" y="1860527"/>
                </a:lnTo>
                <a:lnTo>
                  <a:pt x="0" y="1860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62235" y="3281194"/>
            <a:ext cx="2000915" cy="2009848"/>
          </a:xfrm>
          <a:custGeom>
            <a:avLst/>
            <a:gdLst/>
            <a:ahLst/>
            <a:cxnLst/>
            <a:rect l="l" t="t" r="r" b="b"/>
            <a:pathLst>
              <a:path w="2000915" h="2009848">
                <a:moveTo>
                  <a:pt x="0" y="0"/>
                </a:moveTo>
                <a:lnTo>
                  <a:pt x="2000915" y="0"/>
                </a:lnTo>
                <a:lnTo>
                  <a:pt x="2000915" y="2009848"/>
                </a:lnTo>
                <a:lnTo>
                  <a:pt x="0" y="2009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98773" y="3430515"/>
            <a:ext cx="1860527" cy="1860527"/>
          </a:xfrm>
          <a:custGeom>
            <a:avLst/>
            <a:gdLst/>
            <a:ahLst/>
            <a:cxnLst/>
            <a:rect l="l" t="t" r="r" b="b"/>
            <a:pathLst>
              <a:path w="1860527" h="1860527">
                <a:moveTo>
                  <a:pt x="0" y="0"/>
                </a:moveTo>
                <a:lnTo>
                  <a:pt x="1860527" y="0"/>
                </a:lnTo>
                <a:lnTo>
                  <a:pt x="1860527" y="1860527"/>
                </a:lnTo>
                <a:lnTo>
                  <a:pt x="0" y="186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9525" y="372802"/>
            <a:ext cx="2913748" cy="2669922"/>
          </a:xfrm>
          <a:custGeom>
            <a:avLst/>
            <a:gdLst/>
            <a:ahLst/>
            <a:cxnLst/>
            <a:rect l="l" t="t" r="r" b="b"/>
            <a:pathLst>
              <a:path w="2913748" h="2669922">
                <a:moveTo>
                  <a:pt x="0" y="0"/>
                </a:moveTo>
                <a:lnTo>
                  <a:pt x="2913748" y="0"/>
                </a:lnTo>
                <a:lnTo>
                  <a:pt x="2913748" y="2669923"/>
                </a:lnTo>
                <a:lnTo>
                  <a:pt x="0" y="26699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7492" r="-4643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0345" y="984885"/>
            <a:ext cx="8971915" cy="406654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6050"/>
              </a:lnSpc>
            </a:pPr>
            <a:r>
              <a:rPr lang="en-US" sz="5500">
                <a:solidFill>
                  <a:srgbClr val="E5E5E5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rPr>
              <a:t>REUNIFICATION AS A COLLECTIVE RESPONSIBILITY</a:t>
            </a:r>
            <a:endParaRPr lang="en-US" sz="5500">
              <a:solidFill>
                <a:srgbClr val="E5E5E5"/>
              </a:solidFill>
              <a:latin typeface="Montserrat Classic" panose="00000500000000000000"/>
              <a:ea typeface="Montserrat Classic" panose="00000500000000000000"/>
              <a:cs typeface="Montserrat Classic" panose="00000500000000000000"/>
              <a:sym typeface="Montserrat Classic" panose="00000500000000000000"/>
            </a:endParaRPr>
          </a:p>
          <a:p>
            <a:pPr algn="l">
              <a:lnSpc>
                <a:spcPts val="6050"/>
              </a:lnSpc>
            </a:pPr>
            <a:endParaRPr lang="en-US" sz="5500">
              <a:solidFill>
                <a:srgbClr val="E5E5E5"/>
              </a:solidFill>
              <a:latin typeface="Montserrat Classic" panose="00000500000000000000"/>
              <a:ea typeface="Montserrat Classic" panose="00000500000000000000"/>
              <a:cs typeface="Montserrat Classic" panose="00000500000000000000"/>
              <a:sym typeface="Montserrat Classic" panose="00000500000000000000"/>
            </a:endParaRPr>
          </a:p>
          <a:p>
            <a:pPr algn="l">
              <a:lnSpc>
                <a:spcPts val="6050"/>
              </a:lnSpc>
            </a:pPr>
            <a:r>
              <a:rPr lang="en-US" sz="5500">
                <a:solidFill>
                  <a:srgbClr val="E5E5E5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rPr>
              <a:t>Contribution to the SDG’s</a:t>
            </a:r>
            <a:endParaRPr lang="en-US" sz="5500">
              <a:solidFill>
                <a:srgbClr val="E5E5E5"/>
              </a:solidFill>
              <a:latin typeface="Montserrat Classic" panose="00000500000000000000"/>
              <a:ea typeface="Montserrat Classic" panose="00000500000000000000"/>
              <a:cs typeface="Montserrat Classic" panose="00000500000000000000"/>
              <a:sym typeface="Montserrat Classic" panose="00000500000000000000"/>
            </a:endParaRPr>
          </a:p>
          <a:p>
            <a:pPr algn="l">
              <a:lnSpc>
                <a:spcPts val="6050"/>
              </a:lnSpc>
            </a:pPr>
          </a:p>
          <a:p>
            <a:pPr marL="0" lvl="0" indent="0" algn="l">
              <a:lnSpc>
                <a:spcPts val="6050"/>
              </a:lnSpc>
              <a:spcBef>
                <a:spcPct val="0"/>
              </a:spcBef>
            </a:pPr>
          </a:p>
        </p:txBody>
      </p:sp>
      <p:grpSp>
        <p:nvGrpSpPr>
          <p:cNvPr id="8" name="Group 8"/>
          <p:cNvGrpSpPr/>
          <p:nvPr/>
        </p:nvGrpSpPr>
        <p:grpSpPr>
          <a:xfrm rot="0">
            <a:off x="294482" y="5440362"/>
            <a:ext cx="15411450" cy="3817620"/>
            <a:chOff x="0" y="0"/>
            <a:chExt cx="20548601" cy="5090160"/>
          </a:xfrm>
        </p:grpSpPr>
        <p:sp>
          <p:nvSpPr>
            <p:cNvPr id="9" name="TextBox 9"/>
            <p:cNvSpPr txBox="1"/>
            <p:nvPr/>
          </p:nvSpPr>
          <p:spPr>
            <a:xfrm>
              <a:off x="0" y="2125133"/>
              <a:ext cx="20548601" cy="296502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lvl="1" indent="0" algn="l">
                <a:lnSpc>
                  <a:spcPts val="378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E5E5E5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Despite frameworks like the Revised White Paper on Families (2021), families impacted by poverty are often separated without a meaningful reunification plan. Social workers assess a family’s ability to provide a "conducive environment," but little is done to help them achieve this standard.</a:t>
              </a:r>
              <a:endParaRPr lang="en-US" sz="2700">
                <a:solidFill>
                  <a:srgbClr val="E5E5E5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0548414" cy="184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FFDE59"/>
                  </a:solidFill>
                  <a:latin typeface="Montserrat Classic Bold" panose="00000800000000000000"/>
                  <a:ea typeface="Montserrat Classic Bold" panose="00000800000000000000"/>
                  <a:cs typeface="Montserrat Classic Bold" panose="00000800000000000000"/>
                  <a:sym typeface="Montserrat Classic Bold" panose="00000800000000000000"/>
                </a:rPr>
                <a:t>“A CHILD PROTECTION SYSTEM MUST DO MORE THAN REMOVE CHILDREN FROM UNSAFE ENVIRONMENTS; IT MUST ALSO SUPPORT FAMILIES TO HEAL AND REUNIFY.”</a:t>
              </a:r>
              <a:endParaRPr lang="en-US" sz="3000" b="1">
                <a:solidFill>
                  <a:srgbClr val="FFDE59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28700" y="2662555"/>
          <a:ext cx="16230600" cy="6193155"/>
        </p:xfrm>
        <a:graphic>
          <a:graphicData uri="http://schemas.openxmlformats.org/drawingml/2006/table">
            <a:tbl>
              <a:tblPr/>
              <a:tblGrid>
                <a:gridCol w="8115300"/>
                <a:gridCol w="8115300"/>
              </a:tblGrid>
              <a:tr h="1327785"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Poverty Misinterpreted as Neglect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Inadequate Post-Removal Support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</a:tr>
              <a:tr h="4865370">
                <a:tc>
                  <a:txBody>
                    <a:bodyPr rtlCol="0"/>
                    <a:lstStyle/>
                    <a:p>
                      <a:pPr marL="518160" lvl="1" indent="-259080" algn="l">
                        <a:lnSpc>
                          <a:spcPts val="3360"/>
                        </a:lnSpc>
                        <a:buFont typeface="Arial" panose="020B0604020202020204"/>
                        <a:buChar char="•"/>
                        <a:defRPr/>
                      </a:pPr>
                      <a:endParaRPr lang="en-US" sz="2400" b="1">
                        <a:solidFill>
                          <a:srgbClr val="1B4444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marL="518160" lvl="1" indent="-259080" algn="l">
                        <a:lnSpc>
                          <a:spcPts val="3360"/>
                        </a:lnSpc>
                        <a:buFont typeface="Arial" panose="020B0604020202020204"/>
                        <a:buChar char="•"/>
                        <a:defRPr/>
                      </a:pPr>
                      <a:r>
                        <a:rPr lang="en-US" sz="24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Systemic Injustice </a:t>
                      </a:r>
                      <a:endParaRPr lang="en-US" sz="2400" b="1">
                        <a:solidFill>
                          <a:srgbClr val="1B4444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marL="518160" lvl="1" indent="-259080" algn="l">
                        <a:lnSpc>
                          <a:spcPts val="3360"/>
                        </a:lnSpc>
                        <a:buFont typeface="Arial" panose="020B0604020202020204"/>
                        <a:buChar char="•"/>
                        <a:defRPr/>
                      </a:pPr>
                      <a:r>
                        <a:rPr lang="en-US" sz="24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The Breakdown of Support </a:t>
                      </a:r>
                      <a:endParaRPr lang="en-US" sz="2400" b="1">
                        <a:solidFill>
                          <a:srgbClr val="1B4444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marL="518160" lvl="1" indent="-259080" algn="l">
                        <a:lnSpc>
                          <a:spcPts val="3360"/>
                        </a:lnSpc>
                        <a:buFont typeface="Arial" panose="020B0604020202020204"/>
                        <a:buChar char="•"/>
                        <a:defRPr/>
                      </a:pPr>
                      <a:r>
                        <a:rPr lang="en-US" sz="24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Overworked Social workers</a:t>
                      </a:r>
                      <a:endParaRPr lang="en-US" sz="2400" b="1">
                        <a:solidFill>
                          <a:srgbClr val="1B4444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marL="518160" lvl="1" indent="-259080" algn="l">
                        <a:lnSpc>
                          <a:spcPts val="3360"/>
                        </a:lnSpc>
                        <a:buFont typeface="Arial" panose="020B0604020202020204"/>
                        <a:buChar char="•"/>
                        <a:defRPr/>
                      </a:pPr>
                      <a:endParaRPr lang="en-US" altLang="en-US" sz="1100"/>
                    </a:p>
                    <a:p>
                      <a:pPr algn="l">
                        <a:lnSpc>
                          <a:spcPts val="3360"/>
                        </a:lnSpc>
                      </a:pPr>
                    </a:p>
                    <a:p>
                      <a:pPr algn="l">
                        <a:lnSpc>
                          <a:spcPts val="3220"/>
                        </a:lnSpc>
                      </a:p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DA7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DA7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DA7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DE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marL="496570" lvl="1" indent="-248285" algn="l">
                        <a:lnSpc>
                          <a:spcPts val="3220"/>
                        </a:lnSpc>
                        <a:buFont typeface="Arial" panose="020B0604020202020204"/>
                        <a:buChar char="•"/>
                        <a:defRPr/>
                      </a:pPr>
                      <a:r>
                        <a:rPr lang="en-US" sz="23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When Poverty meets neglect </a:t>
                      </a:r>
                      <a:endParaRPr lang="en-US" sz="2300" b="1">
                        <a:solidFill>
                          <a:srgbClr val="1B4444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marL="496570" lvl="1" indent="-248285" algn="l">
                        <a:lnSpc>
                          <a:spcPts val="3220"/>
                        </a:lnSpc>
                        <a:buFont typeface="Arial" panose="020B0604020202020204"/>
                        <a:buChar char="•"/>
                        <a:defRPr/>
                      </a:pPr>
                      <a:r>
                        <a:rPr lang="en-US" sz="23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Poor Aftercare services</a:t>
                      </a:r>
                      <a:endParaRPr lang="en-US" sz="2300" b="1">
                        <a:solidFill>
                          <a:srgbClr val="1B4444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marL="496570" lvl="1" indent="-248285" algn="l">
                        <a:lnSpc>
                          <a:spcPts val="3220"/>
                        </a:lnSpc>
                        <a:buFont typeface="Arial" panose="020B0604020202020204"/>
                        <a:buChar char="•"/>
                        <a:defRPr/>
                      </a:pPr>
                      <a:r>
                        <a:rPr lang="en-US" sz="23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 Barriers to Reunification</a:t>
                      </a:r>
                      <a:endParaRPr lang="en-US" sz="1100"/>
                    </a:p>
                    <a:p>
                      <a:pPr marL="496570" lvl="1" indent="-248285" algn="l">
                        <a:lnSpc>
                          <a:spcPts val="3220"/>
                        </a:lnSpc>
                        <a:buFont typeface="Arial" panose="020B0604020202020204"/>
                        <a:buChar char="•"/>
                      </a:pPr>
                      <a:r>
                        <a:rPr lang="en-US" sz="23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Family Preservation Principles</a:t>
                      </a:r>
                      <a:endParaRPr lang="en-US" sz="2300" b="1">
                        <a:solidFill>
                          <a:srgbClr val="1B4444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marL="496570" lvl="1" indent="-248285" algn="l">
                        <a:lnSpc>
                          <a:spcPts val="3220"/>
                        </a:lnSpc>
                        <a:buFont typeface="Arial" panose="020B0604020202020204"/>
                        <a:buChar char="•"/>
                      </a:pPr>
                      <a:r>
                        <a:rPr lang="en-US" sz="23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What happens after the child has been removed?</a:t>
                      </a:r>
                      <a:endParaRPr lang="en-US" sz="2300" b="1">
                        <a:solidFill>
                          <a:srgbClr val="1B4444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marL="496570" lvl="1" indent="-248285" algn="l">
                        <a:lnSpc>
                          <a:spcPts val="3220"/>
                        </a:lnSpc>
                        <a:buFont typeface="Arial" panose="020B0604020202020204"/>
                        <a:buChar char="•"/>
                      </a:pPr>
                      <a:r>
                        <a:rPr lang="en-US" sz="23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Families receive insufficient support, undermining reunification efforts and perpetuating intergenerational trauma.</a:t>
                      </a:r>
                      <a:endParaRPr lang="en-US" sz="2300" b="1">
                        <a:solidFill>
                          <a:srgbClr val="1B4444"/>
                        </a:solidFill>
                        <a:latin typeface="Montserrat Classic Bold" panose="00000800000000000000"/>
                        <a:ea typeface="Montserrat Classic Bold" panose="00000800000000000000"/>
                        <a:cs typeface="Montserrat Classic Bold" panose="00000800000000000000"/>
                        <a:sym typeface="Montserrat Classic Bold" panose="00000800000000000000"/>
                      </a:endParaRPr>
                    </a:p>
                    <a:p>
                      <a:pPr algn="l">
                        <a:lnSpc>
                          <a:spcPts val="3220"/>
                        </a:lnSpc>
                      </a:pPr>
                      <a:endParaRPr lang="en-US" sz="2300">
                        <a:solidFill>
                          <a:srgbClr val="1B4444"/>
                        </a:solidFill>
                        <a:latin typeface="Montserrat Classic" panose="00000500000000000000"/>
                        <a:ea typeface="Montserrat Classic" panose="00000500000000000000"/>
                        <a:cs typeface="Montserrat Classic" panose="00000500000000000000"/>
                        <a:sym typeface="Montserrat Classic" panose="0000050000000000000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DE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 rot="0">
            <a:off x="0" y="9236393"/>
            <a:ext cx="15728030" cy="1050607"/>
            <a:chOff x="0" y="0"/>
            <a:chExt cx="4142362" cy="2767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42362" cy="276703"/>
            </a:xfrm>
            <a:custGeom>
              <a:avLst/>
              <a:gdLst/>
              <a:ahLst/>
              <a:cxnLst/>
              <a:rect l="l" t="t" r="r" b="b"/>
              <a:pathLst>
                <a:path w="4142362" h="276703">
                  <a:moveTo>
                    <a:pt x="0" y="0"/>
                  </a:moveTo>
                  <a:lnTo>
                    <a:pt x="4142362" y="0"/>
                  </a:lnTo>
                  <a:lnTo>
                    <a:pt x="4142362" y="276703"/>
                  </a:lnTo>
                  <a:lnTo>
                    <a:pt x="0" y="276703"/>
                  </a:lnTo>
                  <a:close/>
                </a:path>
              </a:pathLst>
            </a:custGeom>
            <a:solidFill>
              <a:srgbClr val="1B2D4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42362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13338789" y="9236393"/>
            <a:ext cx="8757453" cy="7571877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9610567"/>
            <a:ext cx="2882524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10"/>
              </a:lnSpc>
              <a:spcBef>
                <a:spcPct val="0"/>
              </a:spcBef>
            </a:pPr>
            <a:r>
              <a:rPr lang="en-US" sz="1700" u="sng">
                <a:solidFill>
                  <a:srgbClr val="E5E5E5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  <a:hlinkClick r:id="rId4" action="ppaction://hlinksldjump"/>
              </a:rPr>
              <a:t>Back to Agenda</a:t>
            </a:r>
            <a:endParaRPr lang="en-US" sz="1700" u="sng">
              <a:solidFill>
                <a:srgbClr val="E5E5E5"/>
              </a:solidFill>
              <a:latin typeface="Montserrat Classic" panose="00000500000000000000"/>
              <a:ea typeface="Montserrat Classic" panose="00000500000000000000"/>
              <a:cs typeface="Montserrat Classic" panose="00000500000000000000"/>
              <a:sym typeface="Montserrat Classic" panose="00000500000000000000"/>
              <a:hlinkClick r:id="rId4" action="ppaction://hlinksldjump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710989" y="9610567"/>
            <a:ext cx="54831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210"/>
              </a:lnSpc>
              <a:spcBef>
                <a:spcPct val="0"/>
              </a:spcBef>
            </a:pPr>
            <a:r>
              <a:rPr lang="en-US" sz="1700" b="1">
                <a:solidFill>
                  <a:srgbClr val="1B4444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rPr>
              <a:t>05</a:t>
            </a:r>
            <a:endParaRPr lang="en-US" sz="1700" b="1">
              <a:solidFill>
                <a:srgbClr val="1B4444"/>
              </a:solidFill>
              <a:latin typeface="Montserrat Classic Bold" panose="00000800000000000000"/>
              <a:ea typeface="Montserrat Classic Bold" panose="00000800000000000000"/>
              <a:cs typeface="Montserrat Classic Bold" panose="00000800000000000000"/>
              <a:sym typeface="Montserrat Classic Bold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03194"/>
            <a:ext cx="16230600" cy="2256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b="1">
                <a:solidFill>
                  <a:srgbClr val="1B4444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rPr>
              <a:t>PRELIMINARY FINDINGS</a:t>
            </a:r>
            <a:endParaRPr lang="en-US" sz="8000" b="1">
              <a:solidFill>
                <a:srgbClr val="1B4444"/>
              </a:solidFill>
              <a:latin typeface="Montserrat Classic Bold" panose="00000800000000000000"/>
              <a:ea typeface="Montserrat Classic Bold" panose="00000800000000000000"/>
              <a:cs typeface="Montserrat Classic Bold" panose="00000800000000000000"/>
              <a:sym typeface="Montserrat Classic Bold" panose="00000800000000000000"/>
            </a:endParaRPr>
          </a:p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</a:p>
        </p:txBody>
      </p:sp>
      <p:sp>
        <p:nvSpPr>
          <p:cNvPr id="10" name="Freeform 10"/>
          <p:cNvSpPr/>
          <p:nvPr/>
        </p:nvSpPr>
        <p:spPr>
          <a:xfrm flipH="1">
            <a:off x="12877959" y="-4827441"/>
            <a:ext cx="7666059" cy="6631969"/>
          </a:xfrm>
          <a:custGeom>
            <a:avLst/>
            <a:gdLst/>
            <a:ahLst/>
            <a:cxnLst/>
            <a:rect l="l" t="t" r="r" b="b"/>
            <a:pathLst>
              <a:path w="7666059" h="6631969">
                <a:moveTo>
                  <a:pt x="7666060" y="0"/>
                </a:moveTo>
                <a:lnTo>
                  <a:pt x="0" y="0"/>
                </a:lnTo>
                <a:lnTo>
                  <a:pt x="0" y="6631969"/>
                </a:lnTo>
                <a:lnTo>
                  <a:pt x="7666060" y="6631969"/>
                </a:lnTo>
                <a:lnTo>
                  <a:pt x="76660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D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4846660" y="4170622"/>
            <a:ext cx="3523234" cy="1727517"/>
            <a:chOff x="0" y="0"/>
            <a:chExt cx="812800" cy="3985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98533"/>
            </a:xfrm>
            <a:custGeom>
              <a:avLst/>
              <a:gdLst/>
              <a:ahLst/>
              <a:cxnLst/>
              <a:rect l="l" t="t" r="r" b="b"/>
              <a:pathLst>
                <a:path w="812800" h="398533">
                  <a:moveTo>
                    <a:pt x="131843" y="0"/>
                  </a:moveTo>
                  <a:lnTo>
                    <a:pt x="680957" y="0"/>
                  </a:lnTo>
                  <a:cubicBezTo>
                    <a:pt x="753772" y="0"/>
                    <a:pt x="812800" y="59028"/>
                    <a:pt x="812800" y="131843"/>
                  </a:cubicBezTo>
                  <a:lnTo>
                    <a:pt x="812800" y="266690"/>
                  </a:lnTo>
                  <a:cubicBezTo>
                    <a:pt x="812800" y="339505"/>
                    <a:pt x="753772" y="398533"/>
                    <a:pt x="680957" y="398533"/>
                  </a:cubicBezTo>
                  <a:lnTo>
                    <a:pt x="131843" y="398533"/>
                  </a:lnTo>
                  <a:cubicBezTo>
                    <a:pt x="59028" y="398533"/>
                    <a:pt x="0" y="339505"/>
                    <a:pt x="0" y="266690"/>
                  </a:cubicBezTo>
                  <a:lnTo>
                    <a:pt x="0" y="131843"/>
                  </a:lnTo>
                  <a:cubicBezTo>
                    <a:pt x="0" y="59028"/>
                    <a:pt x="59028" y="0"/>
                    <a:pt x="131843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44615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b="1">
                  <a:solidFill>
                    <a:srgbClr val="1B4444"/>
                  </a:solidFill>
                  <a:latin typeface="Montserrat Classic Bold" panose="00000800000000000000"/>
                  <a:ea typeface="Montserrat Classic Bold" panose="00000800000000000000"/>
                  <a:cs typeface="Montserrat Classic Bold" panose="00000800000000000000"/>
                  <a:sym typeface="Montserrat Classic Bold" panose="00000800000000000000"/>
                </a:rPr>
                <a:t>Towards a Justice-Based Child Protection System</a:t>
              </a:r>
              <a:endParaRPr lang="en-US" sz="2500" b="1">
                <a:solidFill>
                  <a:srgbClr val="1B4444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1863488" y="4464886"/>
            <a:ext cx="2516448" cy="901769"/>
            <a:chOff x="0" y="0"/>
            <a:chExt cx="1229054" cy="440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9054" cy="440431"/>
            </a:xfrm>
            <a:custGeom>
              <a:avLst/>
              <a:gdLst/>
              <a:ahLst/>
              <a:cxnLst/>
              <a:rect l="l" t="t" r="r" b="b"/>
              <a:pathLst>
                <a:path w="1229054" h="440431">
                  <a:moveTo>
                    <a:pt x="0" y="0"/>
                  </a:moveTo>
                  <a:lnTo>
                    <a:pt x="1229054" y="0"/>
                  </a:lnTo>
                  <a:lnTo>
                    <a:pt x="1229054" y="440431"/>
                  </a:lnTo>
                  <a:lnTo>
                    <a:pt x="0" y="440431"/>
                  </a:ln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29054" cy="47853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1B4444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Resource Reallocation</a:t>
              </a:r>
              <a:endParaRPr lang="en-US" sz="1500">
                <a:solidFill>
                  <a:srgbClr val="1B4444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7522054" y="2806191"/>
            <a:ext cx="2511007" cy="884157"/>
            <a:chOff x="0" y="0"/>
            <a:chExt cx="1226396" cy="4318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6396" cy="431829"/>
            </a:xfrm>
            <a:custGeom>
              <a:avLst/>
              <a:gdLst/>
              <a:ahLst/>
              <a:cxnLst/>
              <a:rect l="l" t="t" r="r" b="b"/>
              <a:pathLst>
                <a:path w="1226396" h="431829">
                  <a:moveTo>
                    <a:pt x="0" y="0"/>
                  </a:moveTo>
                  <a:lnTo>
                    <a:pt x="1226396" y="0"/>
                  </a:lnTo>
                  <a:lnTo>
                    <a:pt x="1226396" y="431829"/>
                  </a:lnTo>
                  <a:lnTo>
                    <a:pt x="0" y="431829"/>
                  </a:ln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26396" cy="46992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1B4444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Social Work Practice</a:t>
              </a:r>
              <a:endParaRPr lang="en-US" sz="1500">
                <a:solidFill>
                  <a:srgbClr val="1B4444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6018790" y="6360579"/>
            <a:ext cx="2779962" cy="933641"/>
            <a:chOff x="0" y="0"/>
            <a:chExt cx="1357756" cy="4559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57756" cy="455998"/>
            </a:xfrm>
            <a:custGeom>
              <a:avLst/>
              <a:gdLst/>
              <a:ahLst/>
              <a:cxnLst/>
              <a:rect l="l" t="t" r="r" b="b"/>
              <a:pathLst>
                <a:path w="1357756" h="455998">
                  <a:moveTo>
                    <a:pt x="0" y="0"/>
                  </a:moveTo>
                  <a:lnTo>
                    <a:pt x="1357756" y="0"/>
                  </a:lnTo>
                  <a:lnTo>
                    <a:pt x="1357756" y="455998"/>
                  </a:lnTo>
                  <a:lnTo>
                    <a:pt x="0" y="455998"/>
                  </a:ln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57756" cy="49409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1B4444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Monitoring &amp; Accountability</a:t>
              </a:r>
              <a:endParaRPr lang="en-US" sz="1500">
                <a:solidFill>
                  <a:srgbClr val="1B4444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8839317" y="4469898"/>
            <a:ext cx="2516448" cy="901769"/>
            <a:chOff x="0" y="0"/>
            <a:chExt cx="1229054" cy="4404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9054" cy="440431"/>
            </a:xfrm>
            <a:custGeom>
              <a:avLst/>
              <a:gdLst/>
              <a:ahLst/>
              <a:cxnLst/>
              <a:rect l="l" t="t" r="r" b="b"/>
              <a:pathLst>
                <a:path w="1229054" h="440431">
                  <a:moveTo>
                    <a:pt x="0" y="0"/>
                  </a:moveTo>
                  <a:lnTo>
                    <a:pt x="1229054" y="0"/>
                  </a:lnTo>
                  <a:lnTo>
                    <a:pt x="1229054" y="440431"/>
                  </a:lnTo>
                  <a:lnTo>
                    <a:pt x="0" y="440431"/>
                  </a:ln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229054" cy="47853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1B4444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Policy Reform</a:t>
              </a:r>
              <a:endParaRPr lang="en-US" sz="1500">
                <a:solidFill>
                  <a:srgbClr val="1B4444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8369894" y="4961746"/>
            <a:ext cx="469423" cy="15283"/>
          </a:xfrm>
          <a:prstGeom prst="line">
            <a:avLst/>
          </a:prstGeom>
          <a:ln w="19050" cap="rnd">
            <a:solidFill>
              <a:srgbClr val="E5E5E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AutoShape 18"/>
          <p:cNvSpPr/>
          <p:nvPr/>
        </p:nvSpPr>
        <p:spPr>
          <a:xfrm flipH="1" flipV="1">
            <a:off x="4379935" y="4958574"/>
            <a:ext cx="466725" cy="15878"/>
          </a:xfrm>
          <a:prstGeom prst="line">
            <a:avLst/>
          </a:prstGeom>
          <a:ln w="19050" cap="rnd">
            <a:solidFill>
              <a:srgbClr val="E5E5E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AutoShape 19"/>
          <p:cNvSpPr/>
          <p:nvPr/>
        </p:nvSpPr>
        <p:spPr>
          <a:xfrm flipV="1">
            <a:off x="7657335" y="3690348"/>
            <a:ext cx="583306" cy="480275"/>
          </a:xfrm>
          <a:prstGeom prst="line">
            <a:avLst/>
          </a:prstGeom>
          <a:ln w="19050" cap="rnd">
            <a:solidFill>
              <a:srgbClr val="E5E5E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AutoShape 20"/>
          <p:cNvSpPr/>
          <p:nvPr/>
        </p:nvSpPr>
        <p:spPr>
          <a:xfrm>
            <a:off x="6993903" y="5898140"/>
            <a:ext cx="206456" cy="462439"/>
          </a:xfrm>
          <a:prstGeom prst="line">
            <a:avLst/>
          </a:prstGeom>
          <a:ln w="19050" cap="rnd">
            <a:solidFill>
              <a:srgbClr val="E5E5E5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1" name="Group 21"/>
          <p:cNvGrpSpPr/>
          <p:nvPr/>
        </p:nvGrpSpPr>
        <p:grpSpPr>
          <a:xfrm rot="0">
            <a:off x="8777558" y="1349995"/>
            <a:ext cx="2272258" cy="971741"/>
            <a:chOff x="0" y="0"/>
            <a:chExt cx="1109790" cy="47460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09790" cy="474606"/>
            </a:xfrm>
            <a:custGeom>
              <a:avLst/>
              <a:gdLst/>
              <a:ahLst/>
              <a:cxnLst/>
              <a:rect l="l" t="t" r="r" b="b"/>
              <a:pathLst>
                <a:path w="1109790" h="474606">
                  <a:moveTo>
                    <a:pt x="0" y="0"/>
                  </a:moveTo>
                  <a:lnTo>
                    <a:pt x="1109790" y="0"/>
                  </a:lnTo>
                  <a:lnTo>
                    <a:pt x="1109790" y="474606"/>
                  </a:lnTo>
                  <a:lnTo>
                    <a:pt x="0" y="4746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E5E5E5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109790" cy="51270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E5E5E5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Specialists</a:t>
              </a:r>
              <a:endParaRPr lang="en-US" sz="1500">
                <a:solidFill>
                  <a:srgbClr val="E5E5E5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9133163" y="2321735"/>
            <a:ext cx="389693" cy="484455"/>
          </a:xfrm>
          <a:prstGeom prst="line">
            <a:avLst/>
          </a:prstGeom>
          <a:ln w="19050" cap="rnd">
            <a:solidFill>
              <a:srgbClr val="E5E5E5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5" name="Group 25"/>
          <p:cNvGrpSpPr/>
          <p:nvPr/>
        </p:nvGrpSpPr>
        <p:grpSpPr>
          <a:xfrm rot="0">
            <a:off x="3056955" y="2794863"/>
            <a:ext cx="2272258" cy="971741"/>
            <a:chOff x="0" y="0"/>
            <a:chExt cx="1109790" cy="47460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09790" cy="474606"/>
            </a:xfrm>
            <a:custGeom>
              <a:avLst/>
              <a:gdLst/>
              <a:ahLst/>
              <a:cxnLst/>
              <a:rect l="l" t="t" r="r" b="b"/>
              <a:pathLst>
                <a:path w="1109790" h="474606">
                  <a:moveTo>
                    <a:pt x="0" y="0"/>
                  </a:moveTo>
                  <a:lnTo>
                    <a:pt x="1109790" y="0"/>
                  </a:lnTo>
                  <a:lnTo>
                    <a:pt x="1109790" y="474606"/>
                  </a:lnTo>
                  <a:lnTo>
                    <a:pt x="0" y="4746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E5E5E5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109790" cy="51270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E5E5E5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Compassion</a:t>
              </a:r>
              <a:endParaRPr lang="en-US" sz="1500">
                <a:solidFill>
                  <a:srgbClr val="E5E5E5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</p:txBody>
        </p:sp>
      </p:grpSp>
      <p:sp>
        <p:nvSpPr>
          <p:cNvPr id="28" name="AutoShape 28"/>
          <p:cNvSpPr/>
          <p:nvPr/>
        </p:nvSpPr>
        <p:spPr>
          <a:xfrm flipH="1">
            <a:off x="5329213" y="3257160"/>
            <a:ext cx="2192841" cy="15528"/>
          </a:xfrm>
          <a:prstGeom prst="line">
            <a:avLst/>
          </a:prstGeom>
          <a:ln w="19050" cap="rnd">
            <a:solidFill>
              <a:srgbClr val="E5E5E5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9" name="Group 29"/>
          <p:cNvGrpSpPr/>
          <p:nvPr/>
        </p:nvGrpSpPr>
        <p:grpSpPr>
          <a:xfrm rot="0">
            <a:off x="2798017" y="6838637"/>
            <a:ext cx="2272258" cy="895485"/>
            <a:chOff x="0" y="0"/>
            <a:chExt cx="1109790" cy="43736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09790" cy="437362"/>
            </a:xfrm>
            <a:custGeom>
              <a:avLst/>
              <a:gdLst/>
              <a:ahLst/>
              <a:cxnLst/>
              <a:rect l="l" t="t" r="r" b="b"/>
              <a:pathLst>
                <a:path w="1109790" h="437362">
                  <a:moveTo>
                    <a:pt x="0" y="0"/>
                  </a:moveTo>
                  <a:lnTo>
                    <a:pt x="1109790" y="0"/>
                  </a:lnTo>
                  <a:lnTo>
                    <a:pt x="1109790" y="437362"/>
                  </a:lnTo>
                  <a:lnTo>
                    <a:pt x="0" y="437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E5E5E5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109790" cy="4754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E5E5E5"/>
                  </a:solidFill>
                  <a:latin typeface="Montserrat Classic" panose="00000500000000000000"/>
                  <a:ea typeface="Montserrat Classic" panose="00000500000000000000"/>
                  <a:cs typeface="Montserrat Classic" panose="00000500000000000000"/>
                  <a:sym typeface="Montserrat Classic" panose="00000500000000000000"/>
                </a:rPr>
                <a:t>Upholding Rights</a:t>
              </a:r>
              <a:endParaRPr lang="en-US" sz="1500">
                <a:solidFill>
                  <a:srgbClr val="E5E5E5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 flipH="1">
            <a:off x="5070276" y="6827399"/>
            <a:ext cx="948515" cy="208836"/>
          </a:xfrm>
          <a:prstGeom prst="line">
            <a:avLst/>
          </a:prstGeom>
          <a:ln w="19050" cap="rnd">
            <a:solidFill>
              <a:srgbClr val="E5E5E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3" name="Freeform 33"/>
          <p:cNvSpPr/>
          <p:nvPr/>
        </p:nvSpPr>
        <p:spPr>
          <a:xfrm>
            <a:off x="12041565" y="4888473"/>
            <a:ext cx="6010753" cy="4795814"/>
          </a:xfrm>
          <a:custGeom>
            <a:avLst/>
            <a:gdLst/>
            <a:ahLst/>
            <a:cxnLst/>
            <a:rect l="l" t="t" r="r" b="b"/>
            <a:pathLst>
              <a:path w="6010753" h="4795814">
                <a:moveTo>
                  <a:pt x="0" y="0"/>
                </a:moveTo>
                <a:lnTo>
                  <a:pt x="6010753" y="0"/>
                </a:lnTo>
                <a:lnTo>
                  <a:pt x="6010753" y="4795814"/>
                </a:lnTo>
                <a:lnTo>
                  <a:pt x="0" y="479581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705805" y="559515"/>
            <a:ext cx="5312985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 b="1">
                <a:solidFill>
                  <a:srgbClr val="E5E5E5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rPr>
              <a:t>TOWARDS A JUSTICE-BASED CHILD PROTECTION SYSTEM</a:t>
            </a:r>
            <a:endParaRPr lang="en-US" sz="3000" b="1">
              <a:solidFill>
                <a:srgbClr val="E5E5E5"/>
              </a:solidFill>
              <a:latin typeface="Montserrat Classic Bold" panose="00000800000000000000"/>
              <a:ea typeface="Montserrat Classic Bold" panose="00000800000000000000"/>
              <a:cs typeface="Montserrat Classic Bold" panose="00000800000000000000"/>
              <a:sym typeface="Montserrat Classic Bold" panose="000008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0"/>
            <a:ext cx="6601279" cy="10287000"/>
            <a:chOff x="0" y="0"/>
            <a:chExt cx="173860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8608" cy="2709333"/>
            </a:xfrm>
            <a:custGeom>
              <a:avLst/>
              <a:gdLst/>
              <a:ahLst/>
              <a:cxnLst/>
              <a:rect l="l" t="t" r="r" b="b"/>
              <a:pathLst>
                <a:path w="1738608" h="2709333">
                  <a:moveTo>
                    <a:pt x="0" y="0"/>
                  </a:moveTo>
                  <a:lnTo>
                    <a:pt x="1738608" y="0"/>
                  </a:lnTo>
                  <a:lnTo>
                    <a:pt x="17386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B2D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3860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4945" y="1066800"/>
            <a:ext cx="5950088" cy="289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 b="1">
                <a:solidFill>
                  <a:srgbClr val="E5E5E5"/>
                </a:solidFill>
                <a:latin typeface="Montserrat Classic Bold" panose="00000800000000000000"/>
                <a:ea typeface="Montserrat Classic Bold" panose="00000800000000000000"/>
                <a:cs typeface="Montserrat Classic Bold" panose="00000800000000000000"/>
                <a:sym typeface="Montserrat Classic Bold" panose="00000800000000000000"/>
              </a:rPr>
              <a:t>CONCLUSION AND FUTURE DIRECTIONS</a:t>
            </a:r>
            <a:endParaRPr lang="en-US" sz="5000" b="1">
              <a:solidFill>
                <a:srgbClr val="E5E5E5"/>
              </a:solidFill>
              <a:latin typeface="Montserrat Classic Bold" panose="00000800000000000000"/>
              <a:ea typeface="Montserrat Classic Bold" panose="00000800000000000000"/>
              <a:cs typeface="Montserrat Classic Bold" panose="00000800000000000000"/>
              <a:sym typeface="Montserrat Classic Bold" panose="00000800000000000000"/>
            </a:endParaRPr>
          </a:p>
          <a:p>
            <a:pPr algn="l">
              <a:lnSpc>
                <a:spcPts val="6050"/>
              </a:lnSpc>
            </a:pP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01460" y="2453640"/>
          <a:ext cx="11696065" cy="5424805"/>
        </p:xfrm>
        <a:graphic>
          <a:graphicData uri="http://schemas.openxmlformats.org/drawingml/2006/table">
            <a:tbl>
              <a:tblPr/>
              <a:tblGrid>
                <a:gridCol w="5848350"/>
                <a:gridCol w="5847715"/>
              </a:tblGrid>
              <a:tr h="1447800"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“BEYOND REMOVAL”</a:t>
                      </a:r>
                      <a:endParaRPr lang="en-US" sz="1100"/>
                    </a:p>
                  </a:txBody>
                  <a:tcPr marL="190500" marR="190500" marT="190500" marB="190500" anchor="t">
                    <a:lnL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“A</a:t>
                      </a: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 CALL FOR A FAMILY CENTERED SYSTEM”</a:t>
                      </a: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”</a:t>
                      </a:r>
                      <a:endParaRPr lang="en-US" sz="1100"/>
                    </a:p>
                  </a:txBody>
                  <a:tcPr marL="190500" marR="190500" marT="190500" marB="190500" anchor="t">
                    <a:lnL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</a:tr>
              <a:tr h="1447800"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“</a:t>
                      </a: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URGENCY</a:t>
                      </a: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”</a:t>
                      </a:r>
                      <a:endParaRPr lang="en-US" sz="1100"/>
                    </a:p>
                  </a:txBody>
                  <a:tcPr marL="190500" marR="190500" marT="190500" marB="190500" anchor="t">
                    <a:lnL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405"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“</a:t>
                      </a: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COMPASSION</a:t>
                      </a:r>
                      <a:r>
                        <a:rPr lang="en-US" sz="3000" b="1">
                          <a:solidFill>
                            <a:srgbClr val="1B4444"/>
                          </a:solidFill>
                          <a:latin typeface="Montserrat Classic Bold" panose="00000800000000000000"/>
                          <a:ea typeface="Montserrat Classic Bold" panose="00000800000000000000"/>
                          <a:cs typeface="Montserrat Classic Bold" panose="00000800000000000000"/>
                          <a:sym typeface="Montserrat Classic Bold" panose="00000800000000000000"/>
                        </a:rPr>
                        <a:t>”</a:t>
                      </a:r>
                      <a:endParaRPr lang="en-US" sz="1100"/>
                    </a:p>
                  </a:txBody>
                  <a:tcPr marL="190500" marR="190500" marT="190500" marB="190500" anchor="t">
                    <a:lnL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B2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304800" y="3848100"/>
            <a:ext cx="5656580" cy="5932805"/>
          </a:xfrm>
          <a:custGeom>
            <a:avLst/>
            <a:gdLst/>
            <a:ahLst/>
            <a:cxnLst/>
            <a:rect l="l" t="t" r="r" b="b"/>
            <a:pathLst>
              <a:path w="7943951" h="8434925">
                <a:moveTo>
                  <a:pt x="0" y="0"/>
                </a:moveTo>
                <a:lnTo>
                  <a:pt x="7943951" y="0"/>
                </a:lnTo>
                <a:lnTo>
                  <a:pt x="7943951" y="8434925"/>
                </a:lnTo>
                <a:lnTo>
                  <a:pt x="0" y="8434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06" b="-5506"/>
            </a:stretch>
          </a:blipFill>
        </p:spPr>
      </p:sp>
      <p:sp>
        <p:nvSpPr>
          <p:cNvPr id="9" name="TextBox 7"/>
          <p:cNvSpPr txBox="1"/>
          <p:nvPr/>
        </p:nvSpPr>
        <p:spPr>
          <a:xfrm>
            <a:off x="6601460" y="8709660"/>
            <a:ext cx="5588635" cy="1291590"/>
          </a:xfrm>
          <a:prstGeom prst="rect">
            <a:avLst/>
          </a:prstGeom>
        </p:spPr>
        <p:txBody>
          <a:bodyPr lIns="50800" tIns="50800" rIns="50800" bIns="50800" rtlCol="0" anchor="ctr"/>
          <a:p>
            <a:pPr marL="0" lvl="1" indent="0" algn="ctr">
              <a:lnSpc>
                <a:spcPts val="4200"/>
              </a:lnSpc>
              <a:spcBef>
                <a:spcPct val="0"/>
              </a:spcBef>
            </a:pPr>
            <a:r>
              <a:rPr lang="en-US" sz="4000">
                <a:solidFill>
                  <a:srgbClr val="1B4444"/>
                </a:solidFill>
                <a:latin typeface="Montserrat Classic" panose="00000500000000000000"/>
                <a:ea typeface="Montserrat Classic" panose="00000500000000000000"/>
                <a:cs typeface="Montserrat Classic" panose="00000500000000000000"/>
                <a:sym typeface="Montserrat Classic" panose="00000500000000000000"/>
              </a:rPr>
              <a:t>Thank you for listening...</a:t>
            </a:r>
            <a:endParaRPr lang="en-US" sz="4000">
              <a:solidFill>
                <a:srgbClr val="1B4444"/>
              </a:solidFill>
              <a:latin typeface="Montserrat Classic" panose="00000500000000000000"/>
              <a:ea typeface="Montserrat Classic" panose="00000500000000000000"/>
              <a:cs typeface="Montserrat Classic" panose="00000500000000000000"/>
              <a:sym typeface="Montserrat Classic" panose="0000050000000000000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50*363"/>
  <p:tag name="TABLE_ENDDRAG_RECT" val="474*275*850*363"/>
</p:tagLst>
</file>

<file path=ppt/tags/tag2.xml><?xml version="1.0" encoding="utf-8"?>
<p:tagLst xmlns:p="http://schemas.openxmlformats.org/presentationml/2006/main">
  <p:tag name="TABLE_ENDDRAG_ORIGIN_RECT" val="1278*487"/>
  <p:tag name="TABLE_ENDDRAG_RECT" val="81*197*1278*487"/>
</p:tagLst>
</file>

<file path=ppt/tags/tag3.xml><?xml version="1.0" encoding="utf-8"?>
<p:tagLst xmlns:p="http://schemas.openxmlformats.org/presentationml/2006/main">
  <p:tag name="TABLE_ENDDRAG_ORIGIN_RECT" val="920*621"/>
  <p:tag name="TABLE_ENDDRAG_RECT" val="519*193*920*6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2221</Words>
  <Application>WPS Presentation</Application>
  <PresentationFormat>On-screen Show (4:3)</PresentationFormat>
  <Paragraphs>126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Montserrat Classic</vt:lpstr>
      <vt:lpstr>Montserrat Classic Bold</vt:lpstr>
      <vt:lpstr>Montserrat Semi-Bold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Lauren Fisher (Social work Student)</dc:title>
  <dc:creator/>
  <cp:lastModifiedBy>Lenovo</cp:lastModifiedBy>
  <cp:revision>3</cp:revision>
  <dcterms:created xsi:type="dcterms:W3CDTF">2006-08-16T00:00:00Z</dcterms:created>
  <dcterms:modified xsi:type="dcterms:W3CDTF">2025-09-11T09:38:40Z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43267151A9BC48B89F5C2F1CD00AEFB3_13</vt:lpwstr>
  </property>
  <property fmtid="{D5CDD505-2E9C-101B-9397-08002B2CF9AE}" pid="3" name="KSOProductBuildVer">
    <vt:lpwstr>1033-12.2.0.21931</vt:lpwstr>
  </property>
</Properties>
</file>