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57" r:id="rId3"/>
    <p:sldId id="259" r:id="rId4"/>
    <p:sldId id="261" r:id="rId5"/>
    <p:sldId id="274" r:id="rId6"/>
    <p:sldId id="270" r:id="rId7"/>
    <p:sldId id="273" r:id="rId8"/>
    <p:sldId id="277" r:id="rId9"/>
    <p:sldId id="276" r:id="rId10"/>
    <p:sldId id="278" r:id="rId11"/>
    <p:sldId id="275" r:id="rId12"/>
    <p:sldId id="279" r:id="rId13"/>
    <p:sldId id="28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9892B0A-6755-42FC-946F-5440A9272604}"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B7CD87-C33F-467F-8547-BB535FA9E2CE}" type="slidenum">
              <a:rPr lang="en-US" smtClean="0"/>
              <a:t>‹#›</a:t>
            </a:fld>
            <a:endParaRPr lang="en-US"/>
          </a:p>
        </p:txBody>
      </p:sp>
    </p:spTree>
    <p:extLst>
      <p:ext uri="{BB962C8B-B14F-4D97-AF65-F5344CB8AC3E}">
        <p14:creationId xmlns:p14="http://schemas.microsoft.com/office/powerpoint/2010/main" val="2363763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892B0A-6755-42FC-946F-5440A9272604}"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B7CD87-C33F-467F-8547-BB535FA9E2CE}" type="slidenum">
              <a:rPr lang="en-US" smtClean="0"/>
              <a:t>‹#›</a:t>
            </a:fld>
            <a:endParaRPr lang="en-US"/>
          </a:p>
        </p:txBody>
      </p:sp>
    </p:spTree>
    <p:extLst>
      <p:ext uri="{BB962C8B-B14F-4D97-AF65-F5344CB8AC3E}">
        <p14:creationId xmlns:p14="http://schemas.microsoft.com/office/powerpoint/2010/main" val="3726249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892B0A-6755-42FC-946F-5440A9272604}"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B7CD87-C33F-467F-8547-BB535FA9E2CE}" type="slidenum">
              <a:rPr lang="en-US" smtClean="0"/>
              <a:t>‹#›</a:t>
            </a:fld>
            <a:endParaRPr lang="en-US"/>
          </a:p>
        </p:txBody>
      </p:sp>
    </p:spTree>
    <p:extLst>
      <p:ext uri="{BB962C8B-B14F-4D97-AF65-F5344CB8AC3E}">
        <p14:creationId xmlns:p14="http://schemas.microsoft.com/office/powerpoint/2010/main" val="2953944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9892B0A-6755-42FC-946F-5440A9272604}"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B7CD87-C33F-467F-8547-BB535FA9E2CE}" type="slidenum">
              <a:rPr lang="en-US" smtClean="0"/>
              <a:t>‹#›</a:t>
            </a:fld>
            <a:endParaRPr lang="en-US"/>
          </a:p>
        </p:txBody>
      </p:sp>
    </p:spTree>
    <p:extLst>
      <p:ext uri="{BB962C8B-B14F-4D97-AF65-F5344CB8AC3E}">
        <p14:creationId xmlns:p14="http://schemas.microsoft.com/office/powerpoint/2010/main" val="2461906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9892B0A-6755-42FC-946F-5440A9272604}"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B7CD87-C33F-467F-8547-BB535FA9E2CE}" type="slidenum">
              <a:rPr lang="en-US" smtClean="0"/>
              <a:t>‹#›</a:t>
            </a:fld>
            <a:endParaRPr lang="en-US"/>
          </a:p>
        </p:txBody>
      </p:sp>
    </p:spTree>
    <p:extLst>
      <p:ext uri="{BB962C8B-B14F-4D97-AF65-F5344CB8AC3E}">
        <p14:creationId xmlns:p14="http://schemas.microsoft.com/office/powerpoint/2010/main" val="4007047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9892B0A-6755-42FC-946F-5440A9272604}" type="datetimeFigureOut">
              <a:rPr lang="en-US" smtClean="0"/>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B7CD87-C33F-467F-8547-BB535FA9E2CE}" type="slidenum">
              <a:rPr lang="en-US" smtClean="0"/>
              <a:t>‹#›</a:t>
            </a:fld>
            <a:endParaRPr lang="en-US"/>
          </a:p>
        </p:txBody>
      </p:sp>
    </p:spTree>
    <p:extLst>
      <p:ext uri="{BB962C8B-B14F-4D97-AF65-F5344CB8AC3E}">
        <p14:creationId xmlns:p14="http://schemas.microsoft.com/office/powerpoint/2010/main" val="3446703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9892B0A-6755-42FC-946F-5440A9272604}" type="datetimeFigureOut">
              <a:rPr lang="en-US" smtClean="0"/>
              <a:t>9/9/2025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B7CD87-C33F-467F-8547-BB535FA9E2CE}" type="slidenum">
              <a:rPr lang="en-US" smtClean="0"/>
              <a:t>‹#›</a:t>
            </a:fld>
            <a:endParaRPr lang="en-US"/>
          </a:p>
        </p:txBody>
      </p:sp>
    </p:spTree>
    <p:extLst>
      <p:ext uri="{BB962C8B-B14F-4D97-AF65-F5344CB8AC3E}">
        <p14:creationId xmlns:p14="http://schemas.microsoft.com/office/powerpoint/2010/main" val="3209844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9892B0A-6755-42FC-946F-5440A9272604}" type="datetimeFigureOut">
              <a:rPr lang="en-US" smtClean="0"/>
              <a:t>9/9/2025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B7CD87-C33F-467F-8547-BB535FA9E2CE}" type="slidenum">
              <a:rPr lang="en-US" smtClean="0"/>
              <a:t>‹#›</a:t>
            </a:fld>
            <a:endParaRPr lang="en-US"/>
          </a:p>
        </p:txBody>
      </p:sp>
    </p:spTree>
    <p:extLst>
      <p:ext uri="{BB962C8B-B14F-4D97-AF65-F5344CB8AC3E}">
        <p14:creationId xmlns:p14="http://schemas.microsoft.com/office/powerpoint/2010/main" val="2063796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892B0A-6755-42FC-946F-5440A9272604}" type="datetimeFigureOut">
              <a:rPr lang="en-US" smtClean="0"/>
              <a:t>9/9/2025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B7CD87-C33F-467F-8547-BB535FA9E2CE}" type="slidenum">
              <a:rPr lang="en-US" smtClean="0"/>
              <a:t>‹#›</a:t>
            </a:fld>
            <a:endParaRPr lang="en-US"/>
          </a:p>
        </p:txBody>
      </p:sp>
    </p:spTree>
    <p:extLst>
      <p:ext uri="{BB962C8B-B14F-4D97-AF65-F5344CB8AC3E}">
        <p14:creationId xmlns:p14="http://schemas.microsoft.com/office/powerpoint/2010/main" val="406209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892B0A-6755-42FC-946F-5440A9272604}" type="datetimeFigureOut">
              <a:rPr lang="en-US" smtClean="0"/>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B7CD87-C33F-467F-8547-BB535FA9E2CE}" type="slidenum">
              <a:rPr lang="en-US" smtClean="0"/>
              <a:t>‹#›</a:t>
            </a:fld>
            <a:endParaRPr lang="en-US"/>
          </a:p>
        </p:txBody>
      </p:sp>
    </p:spTree>
    <p:extLst>
      <p:ext uri="{BB962C8B-B14F-4D97-AF65-F5344CB8AC3E}">
        <p14:creationId xmlns:p14="http://schemas.microsoft.com/office/powerpoint/2010/main" val="1786075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9892B0A-6755-42FC-946F-5440A9272604}" type="datetimeFigureOut">
              <a:rPr lang="en-US" smtClean="0"/>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B7CD87-C33F-467F-8547-BB535FA9E2CE}" type="slidenum">
              <a:rPr lang="en-US" smtClean="0"/>
              <a:t>‹#›</a:t>
            </a:fld>
            <a:endParaRPr lang="en-US"/>
          </a:p>
        </p:txBody>
      </p:sp>
    </p:spTree>
    <p:extLst>
      <p:ext uri="{BB962C8B-B14F-4D97-AF65-F5344CB8AC3E}">
        <p14:creationId xmlns:p14="http://schemas.microsoft.com/office/powerpoint/2010/main" val="1884358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892B0A-6755-42FC-946F-5440A9272604}" type="datetimeFigureOut">
              <a:rPr lang="en-US" smtClean="0"/>
              <a:t>9/9/2025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B7CD87-C33F-467F-8547-BB535FA9E2CE}" type="slidenum">
              <a:rPr lang="en-US" smtClean="0"/>
              <a:t>‹#›</a:t>
            </a:fld>
            <a:endParaRPr lang="en-US"/>
          </a:p>
        </p:txBody>
      </p:sp>
    </p:spTree>
    <p:extLst>
      <p:ext uri="{BB962C8B-B14F-4D97-AF65-F5344CB8AC3E}">
        <p14:creationId xmlns:p14="http://schemas.microsoft.com/office/powerpoint/2010/main" val="2528415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6600" y="1172527"/>
            <a:ext cx="10515600" cy="1306513"/>
          </a:xfrm>
        </p:spPr>
        <p:txBody>
          <a:bodyPr>
            <a:normAutofit fontScale="90000"/>
          </a:bodyPr>
          <a:lstStyle/>
          <a:p>
            <a:br>
              <a:rPr lang="en-US" dirty="0"/>
            </a:br>
            <a:r>
              <a:rPr lang="en-US" b="1" dirty="0"/>
              <a:t>Age of Consent and Lack of Policy Harmonization Influencing Early and Unwanted Pregnancy </a:t>
            </a:r>
            <a:br>
              <a:rPr lang="en-US" dirty="0"/>
            </a:br>
            <a:endParaRPr lang="en-US" dirty="0"/>
          </a:p>
        </p:txBody>
      </p:sp>
      <p:sp>
        <p:nvSpPr>
          <p:cNvPr id="3" name="Content Placeholder 2"/>
          <p:cNvSpPr>
            <a:spLocks noGrp="1"/>
          </p:cNvSpPr>
          <p:nvPr>
            <p:ph idx="1"/>
          </p:nvPr>
        </p:nvSpPr>
        <p:spPr>
          <a:xfrm>
            <a:off x="736600" y="2966720"/>
            <a:ext cx="10515600" cy="2529840"/>
          </a:xfrm>
        </p:spPr>
        <p:txBody>
          <a:bodyPr>
            <a:normAutofit/>
          </a:bodyPr>
          <a:lstStyle/>
          <a:p>
            <a:pPr marL="0" indent="0">
              <a:buNone/>
            </a:pPr>
            <a:r>
              <a:rPr lang="en-US" dirty="0"/>
              <a:t>PRESENTED BY : NOZIPHO BABRA NGUBANE</a:t>
            </a:r>
            <a:br>
              <a:rPr lang="en-US" dirty="0"/>
            </a:br>
            <a:r>
              <a:rPr lang="en-US" dirty="0"/>
              <a:t>SOCIAL WORK SUPERVISOR FROM THE DEPARTMENT OF SOCIAL DEVELOPMENT</a:t>
            </a:r>
            <a:br>
              <a:rPr lang="en-US" dirty="0"/>
            </a:br>
            <a:r>
              <a:rPr lang="en-US" dirty="0"/>
              <a:t>UNDER UMGUNGUNDLOVU DISTRICT</a:t>
            </a:r>
            <a:br>
              <a:rPr lang="en-US" dirty="0"/>
            </a:br>
            <a:r>
              <a:rPr lang="en-US" dirty="0"/>
              <a:t>AT RICHMOND SERVICE OFFICE</a:t>
            </a:r>
          </a:p>
          <a:p>
            <a:pPr marL="0" indent="0">
              <a:buNone/>
            </a:pPr>
            <a:endParaRPr lang="en-US" dirty="0"/>
          </a:p>
        </p:txBody>
      </p:sp>
      <p:pic>
        <p:nvPicPr>
          <p:cNvPr id="12290"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6350"/>
            <a:ext cx="3435350"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464814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ED905-8252-53BC-6DBE-D0C69F5BC7EF}"/>
              </a:ext>
            </a:extLst>
          </p:cNvPr>
          <p:cNvSpPr>
            <a:spLocks noGrp="1"/>
          </p:cNvSpPr>
          <p:nvPr>
            <p:ph type="title"/>
          </p:nvPr>
        </p:nvSpPr>
        <p:spPr/>
        <p:txBody>
          <a:bodyPr/>
          <a:lstStyle/>
          <a:p>
            <a:r>
              <a:rPr lang="en-US" dirty="0"/>
              <a:t>RECOMMENDATIONS</a:t>
            </a:r>
          </a:p>
        </p:txBody>
      </p:sp>
      <p:sp>
        <p:nvSpPr>
          <p:cNvPr id="3" name="Content Placeholder 2">
            <a:extLst>
              <a:ext uri="{FF2B5EF4-FFF2-40B4-BE49-F238E27FC236}">
                <a16:creationId xmlns:a16="http://schemas.microsoft.com/office/drawing/2014/main" id="{A2FE41F3-B10E-AF8E-FA6F-EAF9FA510A9B}"/>
              </a:ext>
            </a:extLst>
          </p:cNvPr>
          <p:cNvSpPr>
            <a:spLocks noGrp="1"/>
          </p:cNvSpPr>
          <p:nvPr>
            <p:ph idx="1"/>
          </p:nvPr>
        </p:nvSpPr>
        <p:spPr/>
        <p:txBody>
          <a:bodyPr/>
          <a:lstStyle/>
          <a:p>
            <a:r>
              <a:rPr lang="en-US" dirty="0"/>
              <a:t>It is recommended that sexual and reproductive services be mandated and implemented at primary schools and be inclusive of both genders (males and females) to reduce  early and unintended pregnancies as well as the stigma associated with accessing these services.</a:t>
            </a:r>
          </a:p>
          <a:p>
            <a:r>
              <a:rPr lang="en-US" dirty="0"/>
              <a:t>Both males and females collaborate in making these unplanned babies  so as the solution to this plague should be in collaboration.</a:t>
            </a:r>
          </a:p>
          <a:p>
            <a:endParaRPr lang="en-US" dirty="0"/>
          </a:p>
        </p:txBody>
      </p:sp>
    </p:spTree>
    <p:extLst>
      <p:ext uri="{BB962C8B-B14F-4D97-AF65-F5344CB8AC3E}">
        <p14:creationId xmlns:p14="http://schemas.microsoft.com/office/powerpoint/2010/main" val="20851651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ABA46-E4A8-CAEB-E4F8-490E17D638D2}"/>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8095F012-B059-90DD-C1B7-E282D6FCA4CA}"/>
              </a:ext>
            </a:extLst>
          </p:cNvPr>
          <p:cNvSpPr>
            <a:spLocks noGrp="1"/>
          </p:cNvSpPr>
          <p:nvPr>
            <p:ph idx="1"/>
          </p:nvPr>
        </p:nvSpPr>
        <p:spPr/>
        <p:txBody>
          <a:bodyPr>
            <a:normAutofit fontScale="70000" lnSpcReduction="20000"/>
          </a:bodyPr>
          <a:lstStyle/>
          <a:p>
            <a:r>
              <a:rPr lang="en-US" dirty="0"/>
              <a:t>African Charter on the Rights and Welfare of the Child,1990.</a:t>
            </a:r>
          </a:p>
          <a:p>
            <a:r>
              <a:rPr lang="en-US" dirty="0"/>
              <a:t>Children’s Act 38 of 2005.</a:t>
            </a:r>
          </a:p>
          <a:p>
            <a:r>
              <a:rPr lang="en-US" dirty="0"/>
              <a:t>Choice on Termination of Pregnancy Act 92 of 1996</a:t>
            </a:r>
          </a:p>
          <a:p>
            <a:r>
              <a:rPr lang="en-US" dirty="0"/>
              <a:t>Constitution of South Africa, 1996.</a:t>
            </a:r>
          </a:p>
          <a:p>
            <a:r>
              <a:rPr lang="en-US" dirty="0"/>
              <a:t>Convention on The Rights of the Child, 1989. </a:t>
            </a:r>
          </a:p>
          <a:p>
            <a:r>
              <a:rPr lang="en-US" dirty="0" err="1"/>
              <a:t>Curationis</a:t>
            </a:r>
            <a:r>
              <a:rPr lang="en-US" dirty="0"/>
              <a:t>. (n.d.) Healthcare providers’ perceptions of adolescent access to SRH services in South Africa. [online] Available at: https://curationis.org.za/index.php/curationis/article/view/1565/1935 [Accessed 14 Aug. 2025].</a:t>
            </a:r>
          </a:p>
          <a:p>
            <a:r>
              <a:rPr lang="en-US" dirty="0"/>
              <a:t> file:///E:/EUP%20RESEARCH%202024/Termination-Pregnancy-Guideline_Final_2021.pdf</a:t>
            </a:r>
          </a:p>
          <a:p>
            <a:r>
              <a:rPr lang="en-US" dirty="0"/>
              <a:t>Reproductive Health Journal. (2018) ‘Adolescents who are sexual and gender minorities in Southern Africa: access to sexual and reproductive health services’, Reproductive Health, 15(1), p.180. Available at: https://reproductive-health-journal.biomedcentral.com/articles/10.1186/s12978-018-0462-2 [Accessed 14 Aug. 2025].</a:t>
            </a:r>
          </a:p>
          <a:p>
            <a:endParaRPr lang="en-US" dirty="0"/>
          </a:p>
          <a:p>
            <a:endParaRPr lang="en-US" dirty="0"/>
          </a:p>
        </p:txBody>
      </p:sp>
    </p:spTree>
    <p:extLst>
      <p:ext uri="{BB962C8B-B14F-4D97-AF65-F5344CB8AC3E}">
        <p14:creationId xmlns:p14="http://schemas.microsoft.com/office/powerpoint/2010/main" val="1439782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0529B-0B27-9DC0-D9AA-743F6B410ABB}"/>
              </a:ext>
            </a:extLst>
          </p:cNvPr>
          <p:cNvSpPr>
            <a:spLocks noGrp="1"/>
          </p:cNvSpPr>
          <p:nvPr>
            <p:ph type="title"/>
          </p:nvPr>
        </p:nvSpPr>
        <p:spPr/>
        <p:txBody>
          <a:bodyPr/>
          <a:lstStyle/>
          <a:p>
            <a:r>
              <a:rPr lang="en-US" dirty="0"/>
              <a:t>CONTINUATION</a:t>
            </a:r>
          </a:p>
        </p:txBody>
      </p:sp>
      <p:sp>
        <p:nvSpPr>
          <p:cNvPr id="3" name="Content Placeholder 2">
            <a:extLst>
              <a:ext uri="{FF2B5EF4-FFF2-40B4-BE49-F238E27FC236}">
                <a16:creationId xmlns:a16="http://schemas.microsoft.com/office/drawing/2014/main" id="{1E190CE8-E8CB-9192-9749-03D319FE1075}"/>
              </a:ext>
            </a:extLst>
          </p:cNvPr>
          <p:cNvSpPr>
            <a:spLocks noGrp="1"/>
          </p:cNvSpPr>
          <p:nvPr>
            <p:ph idx="1"/>
          </p:nvPr>
        </p:nvSpPr>
        <p:spPr/>
        <p:txBody>
          <a:bodyPr>
            <a:normAutofit fontScale="55000" lnSpcReduction="20000"/>
          </a:bodyPr>
          <a:lstStyle/>
          <a:p>
            <a:endParaRPr lang="en-US" dirty="0"/>
          </a:p>
          <a:p>
            <a:r>
              <a:rPr lang="en-US" dirty="0" err="1"/>
              <a:t>Curationis</a:t>
            </a:r>
            <a:r>
              <a:rPr lang="en-US" dirty="0"/>
              <a:t>. (n.d.) Healthcare providers’ perceptions of adolescent access to SRH services in South Africa. [online] Available at: https://curationis.org.za/index.php/curationis/article/view/1565/1935 [Accessed 14 Aug. 2025].</a:t>
            </a:r>
          </a:p>
          <a:p>
            <a:r>
              <a:rPr lang="en-US" dirty="0"/>
              <a:t>Reproductive Health Journal. (2018) ‘Adolescents who are sexual and gender minorities in Southern Africa: access to sexual and reproductive health services’, Reproductive Health, 15(1), p.180. Available at: https://reproductive-health-journal.biomedcentral.com/articles/10.1186/s12978-018-0462-2 [Accessed 14 Aug. 2025].</a:t>
            </a:r>
          </a:p>
          <a:p>
            <a:r>
              <a:rPr lang="en-US" dirty="0"/>
              <a:t>Reproductive Health Journal. (2021) ‘Legal age of consent and its implications for adolescent sexual and reproductive health in sub-Saharan Africa’, Reproductive Health, 18(1), p.94. Available at: https://reproductive-health-journal.biomedcentral.com/articles/10.1186/s12978-021-01177-w [Accessed 14 Aug. 2025].</a:t>
            </a:r>
          </a:p>
          <a:p>
            <a:r>
              <a:rPr lang="en-US" dirty="0"/>
              <a:t>PubMed. (2019) ‘Age of consent laws and adolescent HIV testing in sub-Saharan Africa’, Bulletin of the World Health Organization, 97(1), pp.42–50. Available at: https://pubmed.ncbi.nlm.nih.gov/30618464/ [Accessed 14 Aug. 2025].</a:t>
            </a:r>
          </a:p>
          <a:p>
            <a:r>
              <a:rPr lang="en-US" dirty="0"/>
              <a:t>PubMed. (2016) ‘Social workers’ attitudes toward adolescent sexual and reproductive health services in KwaZulu-Natal’, Social Work in Public Health, 31(8), pp.457–469. Available at: https://pubmed.ncbi.nlm.nih.gov/27578353/ [Accessed 14 Aug. 2025].</a:t>
            </a:r>
          </a:p>
          <a:p>
            <a:r>
              <a:rPr lang="en-US" dirty="0"/>
              <a:t>Tallarico, R., </a:t>
            </a:r>
            <a:r>
              <a:rPr lang="en-US" dirty="0" err="1"/>
              <a:t>Ozah</a:t>
            </a:r>
            <a:r>
              <a:rPr lang="en-US" dirty="0"/>
              <a:t>, A. and </a:t>
            </a:r>
            <a:r>
              <a:rPr lang="en-US" dirty="0" err="1"/>
              <a:t>Orievulu</a:t>
            </a:r>
            <a:r>
              <a:rPr lang="en-US" dirty="0"/>
              <a:t>, K.S. (2021) Age of consent and the </a:t>
            </a:r>
            <a:r>
              <a:rPr lang="en-US" dirty="0" err="1"/>
              <a:t>criminalisation</a:t>
            </a:r>
            <a:r>
              <a:rPr lang="en-US" dirty="0"/>
              <a:t> of adolescent sexuality in East and Southern Africa. Pretoria: University of Pretoria. Available at: https://repository.up.ac.za/items/535193af-7de1-45b4-aeea-dd4cbdc3b09a [Accessed 14 Aug. 2025].</a:t>
            </a:r>
          </a:p>
          <a:p>
            <a:r>
              <a:rPr lang="en-US" dirty="0"/>
              <a:t>Youth Impact. (n.d.) Evidence-based peer-led interventions in Eastern and Southern Africa. [online] Available at: https://en.wikipedia.org/wiki/Youth_Impact [Accessed 14 Aug. 2025].</a:t>
            </a:r>
          </a:p>
          <a:p>
            <a:r>
              <a:rPr lang="en-US" dirty="0"/>
              <a:t>Wikipedia. (n.d.) Comprehensive sex education. [online] Available at: https://en.wikipedia.org/wiki/Comprehensive_sex_education [Accessed 14 Aug. 2025].</a:t>
            </a:r>
          </a:p>
          <a:p>
            <a:endParaRPr lang="en-US" dirty="0"/>
          </a:p>
        </p:txBody>
      </p:sp>
    </p:spTree>
    <p:extLst>
      <p:ext uri="{BB962C8B-B14F-4D97-AF65-F5344CB8AC3E}">
        <p14:creationId xmlns:p14="http://schemas.microsoft.com/office/powerpoint/2010/main" val="4165275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EAF85-91B0-6BC1-15CC-75D6FE01481B}"/>
              </a:ext>
            </a:extLst>
          </p:cNvPr>
          <p:cNvSpPr>
            <a:spLocks noGrp="1"/>
          </p:cNvSpPr>
          <p:nvPr>
            <p:ph type="title"/>
          </p:nvPr>
        </p:nvSpPr>
        <p:spPr/>
        <p:txBody>
          <a:bodyPr/>
          <a:lstStyle/>
          <a:p>
            <a:r>
              <a:rPr lang="en-US" dirty="0"/>
              <a:t>THE END</a:t>
            </a:r>
          </a:p>
        </p:txBody>
      </p:sp>
      <p:sp>
        <p:nvSpPr>
          <p:cNvPr id="3" name="Content Placeholder 2">
            <a:extLst>
              <a:ext uri="{FF2B5EF4-FFF2-40B4-BE49-F238E27FC236}">
                <a16:creationId xmlns:a16="http://schemas.microsoft.com/office/drawing/2014/main" id="{E1B3C2E5-985E-DA22-74C4-EBF3EC77A118}"/>
              </a:ext>
            </a:extLst>
          </p:cNvPr>
          <p:cNvSpPr>
            <a:spLocks noGrp="1"/>
          </p:cNvSpPr>
          <p:nvPr>
            <p:ph idx="1"/>
          </p:nvPr>
        </p:nvSpPr>
        <p:spPr/>
        <p:txBody>
          <a:bodyPr/>
          <a:lstStyle/>
          <a:p>
            <a:r>
              <a:rPr lang="en-US" dirty="0"/>
              <a:t>THANK YOU</a:t>
            </a:r>
          </a:p>
        </p:txBody>
      </p:sp>
    </p:spTree>
    <p:extLst>
      <p:ext uri="{BB962C8B-B14F-4D97-AF65-F5344CB8AC3E}">
        <p14:creationId xmlns:p14="http://schemas.microsoft.com/office/powerpoint/2010/main" val="4007245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br>
              <a:rPr lang="en-US" dirty="0"/>
            </a:br>
            <a:r>
              <a:rPr lang="en-US" dirty="0"/>
              <a:t>INTRODUCTION AND BACKGROUND</a:t>
            </a:r>
          </a:p>
        </p:txBody>
      </p:sp>
      <p:sp>
        <p:nvSpPr>
          <p:cNvPr id="8" name="Content Placeholder 7"/>
          <p:cNvSpPr>
            <a:spLocks noGrp="1"/>
          </p:cNvSpPr>
          <p:nvPr>
            <p:ph idx="1"/>
          </p:nvPr>
        </p:nvSpPr>
        <p:spPr>
          <a:xfrm>
            <a:off x="524163" y="1690688"/>
            <a:ext cx="10515600" cy="4351338"/>
          </a:xfrm>
        </p:spPr>
        <p:txBody>
          <a:bodyPr>
            <a:normAutofit lnSpcReduction="10000"/>
          </a:bodyPr>
          <a:lstStyle/>
          <a:p>
            <a:r>
              <a:rPr lang="en-US" dirty="0"/>
              <a:t>The issue of early and unintended pregnancies in Eastern and Southern Africa is one of the pandemics with an alarming statistics which contributes to a lot of social ills and poverty while exposing the children to assuming parental roles at an early age that they end up not enjoying their childhood.</a:t>
            </a:r>
          </a:p>
          <a:p>
            <a:r>
              <a:rPr lang="en-US" dirty="0"/>
              <a:t>The legislative mandates protects the rights of children while exposing them to responsibilities above their age of maturity which creates ambiguity  for children to enjoy their basic rights and deprives them from receiving proper sexual and reproductive health services due to social beliefs, cultural beliefs, stigma and unclear legal mandates.</a:t>
            </a:r>
          </a:p>
          <a:p>
            <a:pPr marL="0" indent="0">
              <a:buNone/>
            </a:pPr>
            <a:endParaRPr lang="en-US" dirty="0"/>
          </a:p>
        </p:txBody>
      </p:sp>
      <p:pic>
        <p:nvPicPr>
          <p:cNvPr id="7170"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6350"/>
            <a:ext cx="3435350"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35658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451644"/>
            <a:ext cx="10515600" cy="1325563"/>
          </a:xfrm>
        </p:spPr>
        <p:txBody>
          <a:bodyPr>
            <a:normAutofit fontScale="90000"/>
          </a:bodyPr>
          <a:lstStyle/>
          <a:p>
            <a:br>
              <a:rPr lang="en-US" dirty="0"/>
            </a:br>
            <a:br>
              <a:rPr lang="en-US" dirty="0"/>
            </a:br>
            <a:r>
              <a:rPr lang="en-US" dirty="0"/>
              <a:t>RESEACH METHODOLOGY</a:t>
            </a:r>
            <a:br>
              <a:rPr lang="en-US" dirty="0"/>
            </a:br>
            <a:endParaRPr lang="en-US" dirty="0"/>
          </a:p>
        </p:txBody>
      </p:sp>
      <p:sp>
        <p:nvSpPr>
          <p:cNvPr id="5" name="Content Placeholder 4"/>
          <p:cNvSpPr>
            <a:spLocks noGrp="1"/>
          </p:cNvSpPr>
          <p:nvPr>
            <p:ph idx="1"/>
          </p:nvPr>
        </p:nvSpPr>
        <p:spPr/>
        <p:txBody>
          <a:bodyPr/>
          <a:lstStyle/>
          <a:p>
            <a:pPr marL="0" indent="0">
              <a:buNone/>
            </a:pPr>
            <a:r>
              <a:rPr lang="en-US" dirty="0"/>
              <a:t>A desktop research methodology was used. Literature was sourced using keyword searches such as “age of consent,” “early pregnancy,” “policy harmonization,” and “sexual and reproductive health services” across academic databases and legal repositories. The review focused on materials published between 2000 and 2023, including academic books, peer-reviewed journal articles, legislative texts, court cases, and policy reports. Preference was given to sources relevant to the South African context and authors with expertise in health law, child rights, and public health policy. This approach allows for replication by other researchers using similar search criteria and time frames.)</a:t>
            </a:r>
          </a:p>
        </p:txBody>
      </p:sp>
      <p:pic>
        <p:nvPicPr>
          <p:cNvPr id="921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6350"/>
            <a:ext cx="3435350"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5286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br>
              <a:rPr lang="en-US" dirty="0"/>
            </a:br>
            <a:r>
              <a:rPr lang="en-US" dirty="0"/>
              <a:t>RESEARCH FINDINGS</a:t>
            </a:r>
          </a:p>
        </p:txBody>
      </p:sp>
      <p:sp>
        <p:nvSpPr>
          <p:cNvPr id="3" name="Content Placeholder 2"/>
          <p:cNvSpPr>
            <a:spLocks noGrp="1"/>
          </p:cNvSpPr>
          <p:nvPr>
            <p:ph idx="1"/>
          </p:nvPr>
        </p:nvSpPr>
        <p:spPr>
          <a:xfrm>
            <a:off x="838200" y="1844098"/>
            <a:ext cx="10515600" cy="4351338"/>
          </a:xfrm>
        </p:spPr>
        <p:txBody>
          <a:bodyPr>
            <a:normAutofit fontScale="92500"/>
          </a:bodyPr>
          <a:lstStyle/>
          <a:p>
            <a:r>
              <a:rPr lang="en-US" dirty="0"/>
              <a:t>The constitution of South Africa 1996 as well as the children's Act 38 of 2005 refer to the child as any person below the age of 18 years on the other hand the age for consent to sex is 16 years.</a:t>
            </a:r>
          </a:p>
          <a:p>
            <a:r>
              <a:rPr lang="en-US" dirty="0"/>
              <a:t>The Children’s Act 38 of 2005 and the Choice on Termination of Pregnancy Act (CTOP Act 92 of 1996) present a legal paradox regarding adolescent reproductive rights in South Africa. While the Children’s Act sets the age of sexual consent at 16, the CTOP Act permits individuals of any age to access termination of pregnancy (TOP) services without parental consent. This contradiction poses significant legal, ethical, and practical challenges. </a:t>
            </a:r>
          </a:p>
          <a:p>
            <a:r>
              <a:rPr lang="en-US" dirty="0"/>
              <a:t>The Convention on the Rights of the Child (1989 ) and other treaties states that the best interest of the child should be the primary consideration</a:t>
            </a:r>
          </a:p>
          <a:p>
            <a:endParaRPr lang="en-US" dirty="0"/>
          </a:p>
          <a:p>
            <a:endParaRPr lang="en-US" dirty="0"/>
          </a:p>
          <a:p>
            <a:pPr>
              <a:buFont typeface="Wingdings" panose="05000000000000000000" pitchFamily="2" charset="2"/>
              <a:buChar char="§"/>
            </a:pPr>
            <a:endParaRPr lang="en-US" dirty="0"/>
          </a:p>
          <a:p>
            <a:pPr>
              <a:buFont typeface="Wingdings" panose="05000000000000000000" pitchFamily="2" charset="2"/>
              <a:buChar char="§"/>
            </a:pPr>
            <a:endParaRPr lang="en-US" dirty="0"/>
          </a:p>
          <a:p>
            <a:pPr>
              <a:buFont typeface="Wingdings" panose="05000000000000000000" pitchFamily="2" charset="2"/>
              <a:buChar char="§"/>
            </a:pPr>
            <a:endParaRPr lang="en-US" dirty="0"/>
          </a:p>
          <a:p>
            <a:pPr>
              <a:buFont typeface="Wingdings" panose="05000000000000000000" pitchFamily="2" charset="2"/>
              <a:buChar char="v"/>
            </a:pPr>
            <a:endParaRPr lang="en-US" dirty="0"/>
          </a:p>
          <a:p>
            <a:pPr>
              <a:buFont typeface="Wingdings" panose="05000000000000000000" pitchFamily="2" charset="2"/>
              <a:buChar char="v"/>
            </a:pPr>
            <a:endParaRPr lang="en-US" dirty="0"/>
          </a:p>
          <a:p>
            <a:pPr>
              <a:buFont typeface="Wingdings" panose="05000000000000000000" pitchFamily="2" charset="2"/>
              <a:buChar char="v"/>
            </a:pPr>
            <a:endParaRPr lang="en-US" dirty="0"/>
          </a:p>
        </p:txBody>
      </p:sp>
      <p:pic>
        <p:nvPicPr>
          <p:cNvPr id="1126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6350"/>
            <a:ext cx="3435350"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1180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293A9-0944-362E-5ABE-21AFA6856E18}"/>
              </a:ext>
            </a:extLst>
          </p:cNvPr>
          <p:cNvSpPr>
            <a:spLocks noGrp="1"/>
          </p:cNvSpPr>
          <p:nvPr>
            <p:ph type="title"/>
          </p:nvPr>
        </p:nvSpPr>
        <p:spPr>
          <a:xfrm>
            <a:off x="1727200" y="101600"/>
            <a:ext cx="9626600" cy="1589088"/>
          </a:xfrm>
        </p:spPr>
        <p:txBody>
          <a:bodyPr>
            <a:normAutofit fontScale="90000"/>
          </a:bodyPr>
          <a:lstStyle/>
          <a:p>
            <a:r>
              <a:rPr lang="en-US" b="1" dirty="0"/>
              <a:t>DISCUSSIONS</a:t>
            </a:r>
            <a:br>
              <a:rPr lang="en-US" dirty="0"/>
            </a:br>
            <a:r>
              <a:rPr lang="en-US" dirty="0"/>
              <a:t>1. Legal and Ethical Ambiguities</a:t>
            </a:r>
            <a:br>
              <a:rPr lang="en-US" dirty="0"/>
            </a:br>
            <a:endParaRPr lang="en-US" dirty="0"/>
          </a:p>
        </p:txBody>
      </p:sp>
      <p:sp>
        <p:nvSpPr>
          <p:cNvPr id="3" name="Content Placeholder 2">
            <a:extLst>
              <a:ext uri="{FF2B5EF4-FFF2-40B4-BE49-F238E27FC236}">
                <a16:creationId xmlns:a16="http://schemas.microsoft.com/office/drawing/2014/main" id="{61FD61D8-33D5-F917-875F-CBC48FB6379E}"/>
              </a:ext>
            </a:extLst>
          </p:cNvPr>
          <p:cNvSpPr>
            <a:spLocks noGrp="1"/>
          </p:cNvSpPr>
          <p:nvPr>
            <p:ph idx="1"/>
          </p:nvPr>
        </p:nvSpPr>
        <p:spPr/>
        <p:txBody>
          <a:bodyPr/>
          <a:lstStyle/>
          <a:p>
            <a:r>
              <a:rPr lang="en-US" dirty="0"/>
              <a:t>Service providers face conflicting obligations: legally barred from engaging in or facilitating underage sexual activity, yet required to offer confidential abortion services to minors under 16.</a:t>
            </a:r>
          </a:p>
          <a:p>
            <a:r>
              <a:rPr lang="en-US" dirty="0"/>
              <a:t>This creates moral and procedural dilemmas for health professionals, who may fear legal consequences or social backlash.</a:t>
            </a:r>
          </a:p>
          <a:p>
            <a:r>
              <a:rPr lang="en-US" dirty="0"/>
              <a:t>The confusion undermines policy implementation, and points not just to inadequate training, but to a need for legislative harmonization that provides clear, ethically sound guidance.</a:t>
            </a:r>
          </a:p>
          <a:p>
            <a:endParaRPr lang="en-US" dirty="0"/>
          </a:p>
        </p:txBody>
      </p:sp>
    </p:spTree>
    <p:extLst>
      <p:ext uri="{BB962C8B-B14F-4D97-AF65-F5344CB8AC3E}">
        <p14:creationId xmlns:p14="http://schemas.microsoft.com/office/powerpoint/2010/main" val="4212545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E3DF1-F5CA-2DF0-7DE9-F372AA44B7EA}"/>
              </a:ext>
            </a:extLst>
          </p:cNvPr>
          <p:cNvSpPr>
            <a:spLocks noGrp="1"/>
          </p:cNvSpPr>
          <p:nvPr>
            <p:ph type="title"/>
          </p:nvPr>
        </p:nvSpPr>
        <p:spPr/>
        <p:txBody>
          <a:bodyPr/>
          <a:lstStyle/>
          <a:p>
            <a:r>
              <a:rPr lang="en-US" dirty="0"/>
              <a:t>2. Intersectional and Demographic Variations</a:t>
            </a:r>
          </a:p>
        </p:txBody>
      </p:sp>
      <p:sp>
        <p:nvSpPr>
          <p:cNvPr id="3" name="Content Placeholder 2">
            <a:extLst>
              <a:ext uri="{FF2B5EF4-FFF2-40B4-BE49-F238E27FC236}">
                <a16:creationId xmlns:a16="http://schemas.microsoft.com/office/drawing/2014/main" id="{0B9DE8FA-1061-34FA-C2A8-5928D4D8B705}"/>
              </a:ext>
            </a:extLst>
          </p:cNvPr>
          <p:cNvSpPr>
            <a:spLocks noGrp="1"/>
          </p:cNvSpPr>
          <p:nvPr>
            <p:ph idx="1"/>
          </p:nvPr>
        </p:nvSpPr>
        <p:spPr/>
        <p:txBody>
          <a:bodyPr>
            <a:normAutofit/>
          </a:bodyPr>
          <a:lstStyle/>
          <a:p>
            <a:pPr marL="0" marR="0" lvl="0" indent="0" algn="l" defTabSz="914400" rtl="0" eaLnBrk="1" fontAlgn="auto" latinLnBrk="0" hangingPunct="1">
              <a:lnSpc>
                <a:spcPct val="90000"/>
              </a:lnSpc>
              <a:spcBef>
                <a:spcPts val="1000"/>
              </a:spcBef>
              <a:spcAft>
                <a:spcPts val="0"/>
              </a:spcAft>
              <a:buClrTx/>
              <a:buSzTx/>
              <a:buNone/>
              <a:tabLst/>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•Access to TOP and broader SRH services is not uniform:</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Younger adolescents (12–14) are less likely to access services, largely due to stigma, fear, and lack of awareness.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Cultural and religious norms, particularly in KwaZulu-Natal and Limpopo, further limit access in conservative or rural communities.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Race and socioeconomic status intersect to influence access: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Black and </a:t>
            </a:r>
            <a:r>
              <a:rPr kumimoji="0" lang="en-US" sz="2600" b="0" i="0" u="none" strike="noStrike" kern="1200" cap="none" spc="0" normalizeH="0" baseline="0" noProof="0" dirty="0" err="1">
                <a:ln>
                  <a:noFill/>
                </a:ln>
                <a:solidFill>
                  <a:prstClr val="black"/>
                </a:solidFill>
                <a:effectLst/>
                <a:uLnTx/>
                <a:uFillTx/>
                <a:latin typeface="Calibri" panose="020F0502020204030204"/>
                <a:ea typeface="+mn-ea"/>
                <a:cs typeface="+mn-cs"/>
              </a:rPr>
              <a:t>Coloured</a:t>
            </a: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 adolescents face greater barriers in public health settings.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White adolescents often benefit from easier access to private care.</a:t>
            </a:r>
          </a:p>
          <a:p>
            <a:endParaRPr lang="en-US" dirty="0"/>
          </a:p>
        </p:txBody>
      </p:sp>
    </p:spTree>
    <p:extLst>
      <p:ext uri="{BB962C8B-B14F-4D97-AF65-F5344CB8AC3E}">
        <p14:creationId xmlns:p14="http://schemas.microsoft.com/office/powerpoint/2010/main" val="2620224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2FCD8-D268-69D6-2454-3DBFE0F457E0}"/>
              </a:ext>
            </a:extLst>
          </p:cNvPr>
          <p:cNvSpPr>
            <a:spLocks noGrp="1"/>
          </p:cNvSpPr>
          <p:nvPr>
            <p:ph type="title"/>
          </p:nvPr>
        </p:nvSpPr>
        <p:spPr/>
        <p:txBody>
          <a:bodyPr/>
          <a:lstStyle/>
          <a:p>
            <a:r>
              <a:rPr lang="en-US" dirty="0"/>
              <a:t>3.Policy Implementation Challenges</a:t>
            </a:r>
          </a:p>
        </p:txBody>
      </p:sp>
      <p:sp>
        <p:nvSpPr>
          <p:cNvPr id="3" name="Content Placeholder 2">
            <a:extLst>
              <a:ext uri="{FF2B5EF4-FFF2-40B4-BE49-F238E27FC236}">
                <a16:creationId xmlns:a16="http://schemas.microsoft.com/office/drawing/2014/main" id="{7E400427-BB3E-EE36-A9C9-2D92F0036B86}"/>
              </a:ext>
            </a:extLst>
          </p:cNvPr>
          <p:cNvSpPr>
            <a:spLocks noGrp="1"/>
          </p:cNvSpPr>
          <p:nvPr>
            <p:ph idx="1"/>
          </p:nvPr>
        </p:nvSpPr>
        <p:spPr/>
        <p:txBody>
          <a:bodyPr/>
          <a:lstStyle/>
          <a:p>
            <a:r>
              <a:rPr lang="en-US" dirty="0"/>
              <a:t>Monitoring and enforcing current laws is insufficient due to the inherent contradictions in the legal framework.</a:t>
            </a:r>
          </a:p>
          <a:p>
            <a:r>
              <a:rPr lang="en-US" dirty="0"/>
              <a:t>Service providers’ uncertainty and reluctance to act stem not from lack of training alone but from the lack of legal coherence.</a:t>
            </a:r>
          </a:p>
          <a:p>
            <a:r>
              <a:rPr lang="en-US" dirty="0"/>
              <a:t>There is a critical need for a harmonized and rights-based legal framework that aligns consent laws and service provision obligations.</a:t>
            </a:r>
          </a:p>
          <a:p>
            <a:endParaRPr lang="en-US" dirty="0"/>
          </a:p>
        </p:txBody>
      </p:sp>
    </p:spTree>
    <p:extLst>
      <p:ext uri="{BB962C8B-B14F-4D97-AF65-F5344CB8AC3E}">
        <p14:creationId xmlns:p14="http://schemas.microsoft.com/office/powerpoint/2010/main" val="641415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3F97C-27D8-1AA3-2A7F-C8DD998B3420}"/>
              </a:ext>
            </a:extLst>
          </p:cNvPr>
          <p:cNvSpPr>
            <a:spLocks noGrp="1"/>
          </p:cNvSpPr>
          <p:nvPr>
            <p:ph type="title"/>
          </p:nvPr>
        </p:nvSpPr>
        <p:spPr/>
        <p:txBody>
          <a:bodyPr>
            <a:normAutofit fontScale="90000"/>
          </a:bodyPr>
          <a:lstStyle/>
          <a:p>
            <a:r>
              <a:rPr lang="en-US" dirty="0"/>
              <a:t>4. Access Barriers and Service Delivery Limitations</a:t>
            </a:r>
            <a:br>
              <a:rPr lang="en-US" dirty="0"/>
            </a:br>
            <a:endParaRPr lang="en-US" dirty="0"/>
          </a:p>
        </p:txBody>
      </p:sp>
      <p:sp>
        <p:nvSpPr>
          <p:cNvPr id="3" name="Content Placeholder 2">
            <a:extLst>
              <a:ext uri="{FF2B5EF4-FFF2-40B4-BE49-F238E27FC236}">
                <a16:creationId xmlns:a16="http://schemas.microsoft.com/office/drawing/2014/main" id="{2C7C156A-05DE-584C-DBDE-0564AE342647}"/>
              </a:ext>
            </a:extLst>
          </p:cNvPr>
          <p:cNvSpPr>
            <a:spLocks noGrp="1"/>
          </p:cNvSpPr>
          <p:nvPr>
            <p:ph idx="1"/>
          </p:nvPr>
        </p:nvSpPr>
        <p:spPr/>
        <p:txBody>
          <a:bodyPr>
            <a:normAutofit fontScale="77500" lnSpcReduction="20000"/>
          </a:bodyPr>
          <a:lstStyle/>
          <a:p>
            <a:r>
              <a:rPr lang="en-US" dirty="0"/>
              <a:t>Youth-friendly SRH services, including those in schools and clinics, are increasingly available but remain underutilized due to:</a:t>
            </a:r>
          </a:p>
          <a:p>
            <a:r>
              <a:rPr lang="en-US" dirty="0"/>
              <a:t>Stigma surrounding adolescent sexuality.</a:t>
            </a:r>
          </a:p>
          <a:p>
            <a:r>
              <a:rPr lang="en-US" dirty="0"/>
              <a:t>Fear of judgement or reporting, especially among those under 16.</a:t>
            </a:r>
          </a:p>
          <a:p>
            <a:r>
              <a:rPr lang="en-US" dirty="0"/>
              <a:t>Unclear legal mandates for providers, deterring them from offering services proactively.</a:t>
            </a:r>
          </a:p>
          <a:p>
            <a:r>
              <a:rPr lang="en-US" dirty="0"/>
              <a:t>Effective models from within the region include:</a:t>
            </a:r>
          </a:p>
          <a:p>
            <a:r>
              <a:rPr lang="en-US" dirty="0"/>
              <a:t>Integrated school health </a:t>
            </a:r>
            <a:r>
              <a:rPr lang="en-US" dirty="0" err="1"/>
              <a:t>programmes</a:t>
            </a:r>
            <a:endParaRPr lang="en-US" dirty="0"/>
          </a:p>
          <a:p>
            <a:r>
              <a:rPr lang="en-US" dirty="0"/>
              <a:t>Peer-led education initiatives</a:t>
            </a:r>
          </a:p>
          <a:p>
            <a:r>
              <a:rPr lang="en-US" dirty="0"/>
              <a:t>Mobile outreach units</a:t>
            </a:r>
          </a:p>
          <a:p>
            <a:r>
              <a:rPr lang="en-US" dirty="0"/>
              <a:t>Confidential "adolescent corners" in clinics</a:t>
            </a:r>
          </a:p>
          <a:p>
            <a:r>
              <a:rPr lang="en-US" dirty="0"/>
              <a:t>These inclusive, context-specific interventions are essential to complement legal reforms and improve real-world access.</a:t>
            </a:r>
          </a:p>
          <a:p>
            <a:endParaRPr lang="en-US" dirty="0"/>
          </a:p>
        </p:txBody>
      </p:sp>
    </p:spTree>
    <p:extLst>
      <p:ext uri="{BB962C8B-B14F-4D97-AF65-F5344CB8AC3E}">
        <p14:creationId xmlns:p14="http://schemas.microsoft.com/office/powerpoint/2010/main" val="1584404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CF82D-E33B-8EE4-11B2-8E545303E499}"/>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14498001-7533-D6C5-1E91-8F8CE3A62CF2}"/>
              </a:ext>
            </a:extLst>
          </p:cNvPr>
          <p:cNvSpPr>
            <a:spLocks noGrp="1"/>
          </p:cNvSpPr>
          <p:nvPr>
            <p:ph idx="1"/>
          </p:nvPr>
        </p:nvSpPr>
        <p:spPr/>
        <p:txBody>
          <a:bodyPr/>
          <a:lstStyle/>
          <a:p>
            <a:r>
              <a:rPr lang="en-US" dirty="0"/>
              <a:t>The contradictions between South African laws on adolescent sexual consent and access to termination of pregnancy services create significant ethical, legal, and operational challenges. Addressing these requires more than policy monitoring or professional training—it necessitates a comprehensive legislative alignment and the implementation of inclusive, community-sensitive service delivery models. Only through such a multi-layered approach can the SRH rights of young people be upheld without compromising the responsibilities and legal protections of service providers.</a:t>
            </a:r>
          </a:p>
        </p:txBody>
      </p:sp>
    </p:spTree>
    <p:extLst>
      <p:ext uri="{BB962C8B-B14F-4D97-AF65-F5344CB8AC3E}">
        <p14:creationId xmlns:p14="http://schemas.microsoft.com/office/powerpoint/2010/main" val="16148226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2637</TotalTime>
  <Words>1520</Words>
  <Application>Microsoft Office PowerPoint</Application>
  <PresentationFormat>Widescreen</PresentationFormat>
  <Paragraphs>69</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Wingdings</vt:lpstr>
      <vt:lpstr>Office Theme</vt:lpstr>
      <vt:lpstr> Age of Consent and Lack of Policy Harmonization Influencing Early and Unwanted Pregnancy  </vt:lpstr>
      <vt:lpstr> INTRODUCTION AND BACKGROUND</vt:lpstr>
      <vt:lpstr>  RESEACH METHODOLOGY </vt:lpstr>
      <vt:lpstr>  RESEARCH FINDINGS</vt:lpstr>
      <vt:lpstr>DISCUSSIONS 1. Legal and Ethical Ambiguities </vt:lpstr>
      <vt:lpstr>2. Intersectional and Demographic Variations</vt:lpstr>
      <vt:lpstr>3.Policy Implementation Challenges</vt:lpstr>
      <vt:lpstr>4. Access Barriers and Service Delivery Limitations </vt:lpstr>
      <vt:lpstr>CONCLUSION</vt:lpstr>
      <vt:lpstr>RECOMMENDATIONS</vt:lpstr>
      <vt:lpstr>REFERENCES</vt:lpstr>
      <vt:lpstr>CONTINUATION</vt:lpstr>
      <vt:lpstr>THE 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Nozipho B. Ngubane</dc:creator>
  <cp:lastModifiedBy>Nozipho B. Ngubane</cp:lastModifiedBy>
  <cp:revision>43</cp:revision>
  <dcterms:created xsi:type="dcterms:W3CDTF">2023-09-11T20:05:50Z</dcterms:created>
  <dcterms:modified xsi:type="dcterms:W3CDTF">2025-09-09T18:37:33Z</dcterms:modified>
</cp:coreProperties>
</file>