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DM Sans" panose="020B0604020202020204" charset="0"/>
      <p:regular r:id="rId17"/>
    </p:embeddedFont>
    <p:embeddedFont>
      <p:font typeface="DM Sans Bold Italics" panose="020B0604020202020204" charset="0"/>
      <p:regular r:id="rId18"/>
    </p:embeddedFont>
    <p:embeddedFont>
      <p:font typeface="Poppins Bold" panose="020B0604020202020204" charset="0"/>
      <p:regular r:id="rId19"/>
    </p:embeddedFont>
    <p:embeddedFont>
      <p:font typeface="Poppins" panose="020B0604020202020204" charset="0"/>
      <p:regular r:id="rId20"/>
    </p:embeddedFont>
    <p:embeddedFont>
      <p:font typeface="DM Sans Bold" panose="020B0604020202020204" charset="0"/>
      <p:regular r:id="rId21"/>
    </p:embeddedFont>
    <p:embeddedFont>
      <p:font typeface="Open Sauce"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6.svg"/><Relationship Id="rId3" Type="http://schemas.openxmlformats.org/officeDocument/2006/relationships/image" Target="../media/image38.jpe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13" Type="http://schemas.openxmlformats.org/officeDocument/2006/relationships/image" Target="../media/image42.png"/><Relationship Id="rId26" Type="http://schemas.openxmlformats.org/officeDocument/2006/relationships/image" Target="../media/image87.svg"/><Relationship Id="rId3" Type="http://schemas.openxmlformats.org/officeDocument/2006/relationships/image" Target="../media/image39.png"/><Relationship Id="rId7" Type="http://schemas.openxmlformats.org/officeDocument/2006/relationships/image" Target="../media/image3.png"/><Relationship Id="rId12" Type="http://schemas.openxmlformats.org/officeDocument/2006/relationships/image" Target="../media/image82.svg"/><Relationship Id="rId25" Type="http://schemas.openxmlformats.org/officeDocument/2006/relationships/image" Target="../media/image43.png"/><Relationship Id="rId2" Type="http://schemas.openxmlformats.org/officeDocument/2006/relationships/image" Target="../media/image2.jpeg"/><Relationship Id="rId29"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8.svg"/><Relationship Id="rId11" Type="http://schemas.openxmlformats.org/officeDocument/2006/relationships/image" Target="../media/image41.png"/><Relationship Id="rId24" Type="http://schemas.openxmlformats.org/officeDocument/2006/relationships/image" Target="../media/image8.svg"/><Relationship Id="rId5" Type="http://schemas.openxmlformats.org/officeDocument/2006/relationships/image" Target="../media/image40.png"/><Relationship Id="rId15" Type="http://schemas.openxmlformats.org/officeDocument/2006/relationships/image" Target="../media/image4.png"/><Relationship Id="rId23" Type="http://schemas.openxmlformats.org/officeDocument/2006/relationships/image" Target="../media/image5.png"/><Relationship Id="rId28" Type="http://schemas.openxmlformats.org/officeDocument/2006/relationships/image" Target="../media/image89.svg"/><Relationship Id="rId10" Type="http://schemas.openxmlformats.org/officeDocument/2006/relationships/image" Target="../media/image4.svg"/><Relationship Id="rId4" Type="http://schemas.openxmlformats.org/officeDocument/2006/relationships/image" Target="../media/image76.svg"/><Relationship Id="rId14" Type="http://schemas.openxmlformats.org/officeDocument/2006/relationships/image" Target="../media/image84.svg"/><Relationship Id="rId22" Type="http://schemas.openxmlformats.org/officeDocument/2006/relationships/image" Target="../media/image6.svg"/><Relationship Id="rId27" Type="http://schemas.openxmlformats.org/officeDocument/2006/relationships/image" Target="../media/image44.png"/><Relationship Id="rId30"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8" Type="http://schemas.openxmlformats.org/officeDocument/2006/relationships/image" Target="../media/image9.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5.png"/><Relationship Id="rId17" Type="http://schemas.openxmlformats.org/officeDocument/2006/relationships/image" Target="../media/image17.svg"/><Relationship Id="rId2" Type="http://schemas.openxmlformats.org/officeDocument/2006/relationships/image" Target="../media/image2.jpe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24"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7.png"/><Relationship Id="rId19"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6.png"/><Relationship Id="rId22"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8.svg"/><Relationship Id="rId17" Type="http://schemas.openxmlformats.org/officeDocument/2006/relationships/image" Target="../media/image6.png"/><Relationship Id="rId2" Type="http://schemas.openxmlformats.org/officeDocument/2006/relationships/image" Target="../media/image2.jpe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png"/><Relationship Id="rId5" Type="http://schemas.openxmlformats.org/officeDocument/2006/relationships/image" Target="../media/image14.png"/><Relationship Id="rId1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28.svg"/><Relationship Id="rId9" Type="http://schemas.openxmlformats.org/officeDocument/2006/relationships/image" Target="../media/image4.png"/><Relationship Id="rId14" Type="http://schemas.openxmlformats.org/officeDocument/2006/relationships/image" Target="../media/image34.sv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36.svg"/><Relationship Id="rId4" Type="http://schemas.openxmlformats.org/officeDocument/2006/relationships/image" Target="../media/image6.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7.png"/><Relationship Id="rId18" Type="http://schemas.openxmlformats.org/officeDocument/2006/relationships/image" Target="../media/image46.svg"/><Relationship Id="rId3" Type="http://schemas.openxmlformats.org/officeDocument/2006/relationships/image" Target="../media/image20.png"/><Relationship Id="rId7" Type="http://schemas.openxmlformats.org/officeDocument/2006/relationships/image" Target="../media/image4.png"/><Relationship Id="rId12" Type="http://schemas.openxmlformats.org/officeDocument/2006/relationships/image" Target="../media/image34.svg"/><Relationship Id="rId17" Type="http://schemas.openxmlformats.org/officeDocument/2006/relationships/image" Target="../media/image23.png"/><Relationship Id="rId2" Type="http://schemas.openxmlformats.org/officeDocument/2006/relationships/image" Target="../media/image2.jpe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6.png"/><Relationship Id="rId5" Type="http://schemas.openxmlformats.org/officeDocument/2006/relationships/image" Target="../media/image21.png"/><Relationship Id="rId15" Type="http://schemas.openxmlformats.org/officeDocument/2006/relationships/image" Target="../media/image22.png"/><Relationship Id="rId10" Type="http://schemas.openxmlformats.org/officeDocument/2006/relationships/image" Target="../media/image8.svg"/><Relationship Id="rId19" Type="http://schemas.openxmlformats.org/officeDocument/2006/relationships/image" Target="../media/image19.png"/><Relationship Id="rId4" Type="http://schemas.openxmlformats.org/officeDocument/2006/relationships/image" Target="../media/image40.svg"/><Relationship Id="rId9" Type="http://schemas.openxmlformats.org/officeDocument/2006/relationships/image" Target="../media/image5.png"/><Relationship Id="rId14"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6.svg"/><Relationship Id="rId3" Type="http://schemas.openxmlformats.org/officeDocument/2006/relationships/image" Target="../media/image24.png"/><Relationship Id="rId21" Type="http://schemas.openxmlformats.org/officeDocument/2006/relationships/image" Target="../media/image53.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2.jpe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4.svg"/><Relationship Id="rId5" Type="http://schemas.openxmlformats.org/officeDocument/2006/relationships/image" Target="../media/image25.jpeg"/><Relationship Id="rId10" Type="http://schemas.openxmlformats.org/officeDocument/2006/relationships/image" Target="../media/image16.png"/><Relationship Id="rId19" Type="http://schemas.openxmlformats.org/officeDocument/2006/relationships/image" Target="../media/image51.svg"/><Relationship Id="rId4" Type="http://schemas.openxmlformats.org/officeDocument/2006/relationships/image" Target="../media/image48.svg"/><Relationship Id="rId9" Type="http://schemas.openxmlformats.org/officeDocument/2006/relationships/image" Target="../media/image8.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3" Type="http://schemas.openxmlformats.org/officeDocument/2006/relationships/image" Target="../media/image28.jpeg"/><Relationship Id="rId21" Type="http://schemas.openxmlformats.org/officeDocument/2006/relationships/image" Target="../media/image60.svg"/><Relationship Id="rId7"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2.jpe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svg"/><Relationship Id="rId5" Type="http://schemas.openxmlformats.org/officeDocument/2006/relationships/image" Target="../media/image56.svg"/><Relationship Id="rId15" Type="http://schemas.openxmlformats.org/officeDocument/2006/relationships/image" Target="../media/image36.svg"/><Relationship Id="rId10" Type="http://schemas.openxmlformats.org/officeDocument/2006/relationships/image" Target="../media/image5.png"/><Relationship Id="rId4" Type="http://schemas.openxmlformats.org/officeDocument/2006/relationships/image" Target="../media/image29.png"/><Relationship Id="rId9" Type="http://schemas.openxmlformats.org/officeDocument/2006/relationships/image" Target="../media/image6.svg"/><Relationship Id="rId14" Type="http://schemas.openxmlformats.org/officeDocument/2006/relationships/image" Target="../media/image17.png"/><Relationship Id="rId22"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5.png"/><Relationship Id="rId18" Type="http://schemas.openxmlformats.org/officeDocument/2006/relationships/image" Target="../media/image36.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6.sv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16.png"/><Relationship Id="rId10" Type="http://schemas.openxmlformats.org/officeDocument/2006/relationships/image" Target="../media/image68.svg"/><Relationship Id="rId19" Type="http://schemas.openxmlformats.org/officeDocument/2006/relationships/image" Target="../media/image19.png"/><Relationship Id="rId4" Type="http://schemas.openxmlformats.org/officeDocument/2006/relationships/image" Target="../media/image62.svg"/><Relationship Id="rId9" Type="http://schemas.openxmlformats.org/officeDocument/2006/relationships/image" Target="../media/image35.png"/><Relationship Id="rId1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3" Type="http://schemas.openxmlformats.org/officeDocument/2006/relationships/image" Target="../media/image36.jpeg"/><Relationship Id="rId7" Type="http://schemas.openxmlformats.org/officeDocument/2006/relationships/image" Target="../media/image71.svg"/><Relationship Id="rId12"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svg"/><Relationship Id="rId5" Type="http://schemas.openxmlformats.org/officeDocument/2006/relationships/image" Target="../media/image28.svg"/><Relationship Id="rId15" Type="http://schemas.openxmlformats.org/officeDocument/2006/relationships/image" Target="../media/image36.sv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6.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5410"/>
            <a:ext cx="18288000" cy="10362410"/>
          </a:xfrm>
          <a:custGeom>
            <a:avLst/>
            <a:gdLst/>
            <a:ahLst/>
            <a:cxnLst/>
            <a:rect l="l" t="t" r="r" b="b"/>
            <a:pathLst>
              <a:path w="18288000" h="10362410">
                <a:moveTo>
                  <a:pt x="0" y="0"/>
                </a:moveTo>
                <a:lnTo>
                  <a:pt x="18288000" y="0"/>
                </a:lnTo>
                <a:lnTo>
                  <a:pt x="18288000" y="10362410"/>
                </a:lnTo>
                <a:lnTo>
                  <a:pt x="0" y="10362410"/>
                </a:lnTo>
                <a:lnTo>
                  <a:pt x="0" y="0"/>
                </a:lnTo>
                <a:close/>
              </a:path>
            </a:pathLst>
          </a:custGeom>
          <a:blipFill>
            <a:blip r:embed="rId2"/>
            <a:stretch>
              <a:fillRect l="-1064" t="-935" r="-1064"/>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737998" y="3010860"/>
            <a:ext cx="7328228" cy="3927420"/>
            <a:chOff x="0" y="0"/>
            <a:chExt cx="4453479" cy="2386755"/>
          </a:xfrm>
        </p:grpSpPr>
        <p:sp>
          <p:nvSpPr>
            <p:cNvPr id="4" name="Freeform 4"/>
            <p:cNvSpPr/>
            <p:nvPr/>
          </p:nvSpPr>
          <p:spPr>
            <a:xfrm>
              <a:off x="0" y="0"/>
              <a:ext cx="4453479" cy="2386755"/>
            </a:xfrm>
            <a:custGeom>
              <a:avLst/>
              <a:gdLst/>
              <a:ahLst/>
              <a:cxnLst/>
              <a:rect l="l" t="t" r="r" b="b"/>
              <a:pathLst>
                <a:path w="4453479" h="2386755">
                  <a:moveTo>
                    <a:pt x="52823" y="0"/>
                  </a:moveTo>
                  <a:lnTo>
                    <a:pt x="4400656" y="0"/>
                  </a:lnTo>
                  <a:cubicBezTo>
                    <a:pt x="4429829" y="0"/>
                    <a:pt x="4453479" y="23649"/>
                    <a:pt x="4453479" y="52823"/>
                  </a:cubicBezTo>
                  <a:lnTo>
                    <a:pt x="4453479" y="2333932"/>
                  </a:lnTo>
                  <a:cubicBezTo>
                    <a:pt x="4453479" y="2363105"/>
                    <a:pt x="4429829" y="2386755"/>
                    <a:pt x="4400656" y="2386755"/>
                  </a:cubicBezTo>
                  <a:lnTo>
                    <a:pt x="52823" y="2386755"/>
                  </a:lnTo>
                  <a:cubicBezTo>
                    <a:pt x="23649" y="2386755"/>
                    <a:pt x="0" y="2363105"/>
                    <a:pt x="0" y="2333932"/>
                  </a:cubicBezTo>
                  <a:lnTo>
                    <a:pt x="0" y="52823"/>
                  </a:lnTo>
                  <a:cubicBezTo>
                    <a:pt x="0" y="23649"/>
                    <a:pt x="23649" y="0"/>
                    <a:pt x="52823" y="0"/>
                  </a:cubicBezTo>
                  <a:close/>
                </a:path>
              </a:pathLst>
            </a:custGeom>
            <a:solidFill>
              <a:srgbClr val="94BFFF"/>
            </a:solidFill>
            <a:ln cap="rnd">
              <a:noFill/>
              <a:prstDash val="solid"/>
              <a:round/>
            </a:ln>
          </p:spPr>
          <p:txBody>
            <a:bodyPr/>
            <a:lstStyle/>
            <a:p>
              <a:endParaRPr lang="en-US"/>
            </a:p>
          </p:txBody>
        </p:sp>
        <p:sp>
          <p:nvSpPr>
            <p:cNvPr id="5" name="TextBox 5"/>
            <p:cNvSpPr txBox="1"/>
            <p:nvPr/>
          </p:nvSpPr>
          <p:spPr>
            <a:xfrm>
              <a:off x="0" y="-38100"/>
              <a:ext cx="4453479" cy="2424855"/>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9967130" y="2860943"/>
            <a:ext cx="7490613" cy="3927321"/>
            <a:chOff x="0" y="0"/>
            <a:chExt cx="1097910" cy="575633"/>
          </a:xfrm>
        </p:grpSpPr>
        <p:sp>
          <p:nvSpPr>
            <p:cNvPr id="7" name="Freeform 7"/>
            <p:cNvSpPr/>
            <p:nvPr/>
          </p:nvSpPr>
          <p:spPr>
            <a:xfrm>
              <a:off x="0" y="0"/>
              <a:ext cx="1097910" cy="575633"/>
            </a:xfrm>
            <a:custGeom>
              <a:avLst/>
              <a:gdLst/>
              <a:ahLst/>
              <a:cxnLst/>
              <a:rect l="l" t="t" r="r" b="b"/>
              <a:pathLst>
                <a:path w="1097910" h="575633">
                  <a:moveTo>
                    <a:pt x="51677" y="0"/>
                  </a:moveTo>
                  <a:lnTo>
                    <a:pt x="1046232" y="0"/>
                  </a:lnTo>
                  <a:cubicBezTo>
                    <a:pt x="1059938" y="0"/>
                    <a:pt x="1073082" y="5445"/>
                    <a:pt x="1082774" y="15136"/>
                  </a:cubicBezTo>
                  <a:cubicBezTo>
                    <a:pt x="1092465" y="24827"/>
                    <a:pt x="1097910" y="37972"/>
                    <a:pt x="1097910" y="51677"/>
                  </a:cubicBezTo>
                  <a:lnTo>
                    <a:pt x="1097910" y="523956"/>
                  </a:lnTo>
                  <a:cubicBezTo>
                    <a:pt x="1097910" y="537661"/>
                    <a:pt x="1092465" y="550806"/>
                    <a:pt x="1082774" y="560497"/>
                  </a:cubicBezTo>
                  <a:cubicBezTo>
                    <a:pt x="1073082" y="570188"/>
                    <a:pt x="1059938" y="575633"/>
                    <a:pt x="1046232" y="575633"/>
                  </a:cubicBezTo>
                  <a:lnTo>
                    <a:pt x="51677" y="575633"/>
                  </a:lnTo>
                  <a:cubicBezTo>
                    <a:pt x="37972" y="575633"/>
                    <a:pt x="24827" y="570188"/>
                    <a:pt x="15136" y="560497"/>
                  </a:cubicBezTo>
                  <a:cubicBezTo>
                    <a:pt x="5445" y="550806"/>
                    <a:pt x="0" y="537661"/>
                    <a:pt x="0" y="523956"/>
                  </a:cubicBezTo>
                  <a:lnTo>
                    <a:pt x="0" y="51677"/>
                  </a:lnTo>
                  <a:cubicBezTo>
                    <a:pt x="0" y="37972"/>
                    <a:pt x="5445" y="24827"/>
                    <a:pt x="15136" y="15136"/>
                  </a:cubicBezTo>
                  <a:cubicBezTo>
                    <a:pt x="24827" y="5445"/>
                    <a:pt x="37972" y="0"/>
                    <a:pt x="51677" y="0"/>
                  </a:cubicBezTo>
                  <a:close/>
                </a:path>
              </a:pathLst>
            </a:custGeom>
            <a:blipFill>
              <a:blip r:embed="rId3"/>
              <a:stretch>
                <a:fillRect t="-10167" b="-10167"/>
              </a:stretch>
            </a:blipFill>
            <a:ln w="47625" cap="rnd">
              <a:solidFill>
                <a:srgbClr val="1E3350"/>
              </a:solidFill>
              <a:prstDash val="solid"/>
              <a:round/>
            </a:ln>
          </p:spPr>
          <p:txBody>
            <a:bodyPr/>
            <a:lstStyle/>
            <a:p>
              <a:endParaRPr lang="en-US"/>
            </a:p>
          </p:txBody>
        </p:sp>
      </p:grpSp>
      <p:sp>
        <p:nvSpPr>
          <p:cNvPr id="8" name="AutoShape 8"/>
          <p:cNvSpPr/>
          <p:nvPr/>
        </p:nvSpPr>
        <p:spPr>
          <a:xfrm>
            <a:off x="2202122" y="5930762"/>
            <a:ext cx="0" cy="1185181"/>
          </a:xfrm>
          <a:prstGeom prst="line">
            <a:avLst/>
          </a:prstGeom>
          <a:ln w="38100" cap="flat">
            <a:solidFill>
              <a:srgbClr val="1E3350"/>
            </a:solidFill>
            <a:prstDash val="sysDot"/>
            <a:headEnd type="none" w="sm" len="sm"/>
            <a:tailEnd type="none" w="sm" len="sm"/>
          </a:ln>
        </p:spPr>
        <p:txBody>
          <a:bodyPr/>
          <a:lstStyle/>
          <a:p>
            <a:endParaRPr lang="en-US"/>
          </a:p>
        </p:txBody>
      </p:sp>
      <p:sp>
        <p:nvSpPr>
          <p:cNvPr id="9" name="AutoShape 9"/>
          <p:cNvSpPr/>
          <p:nvPr/>
        </p:nvSpPr>
        <p:spPr>
          <a:xfrm flipH="1" flipV="1">
            <a:off x="2202122" y="5930762"/>
            <a:ext cx="6504225"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10" name="Group 10"/>
          <p:cNvGrpSpPr/>
          <p:nvPr/>
        </p:nvGrpSpPr>
        <p:grpSpPr>
          <a:xfrm>
            <a:off x="1564917" y="6866152"/>
            <a:ext cx="1343102" cy="134310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2" name="TextBox 12"/>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3" name="Group 13"/>
          <p:cNvGrpSpPr/>
          <p:nvPr/>
        </p:nvGrpSpPr>
        <p:grpSpPr>
          <a:xfrm>
            <a:off x="1496225" y="6788264"/>
            <a:ext cx="1343102" cy="134310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6" name="Group 16"/>
          <p:cNvGrpSpPr/>
          <p:nvPr/>
        </p:nvGrpSpPr>
        <p:grpSpPr>
          <a:xfrm>
            <a:off x="2054085" y="5782725"/>
            <a:ext cx="296074" cy="296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18" name="TextBox 18"/>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9" name="Group 19"/>
          <p:cNvGrpSpPr/>
          <p:nvPr/>
        </p:nvGrpSpPr>
        <p:grpSpPr>
          <a:xfrm>
            <a:off x="8558309" y="5782725"/>
            <a:ext cx="296074" cy="29607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22" name="Freeform 22"/>
          <p:cNvSpPr/>
          <p:nvPr/>
        </p:nvSpPr>
        <p:spPr>
          <a:xfrm>
            <a:off x="1885603" y="7115943"/>
            <a:ext cx="633037" cy="762000"/>
          </a:xfrm>
          <a:custGeom>
            <a:avLst/>
            <a:gdLst/>
            <a:ahLst/>
            <a:cxnLst/>
            <a:rect l="l" t="t" r="r" b="b"/>
            <a:pathLst>
              <a:path w="633037" h="762000">
                <a:moveTo>
                  <a:pt x="0" y="0"/>
                </a:moveTo>
                <a:lnTo>
                  <a:pt x="633037" y="0"/>
                </a:lnTo>
                <a:lnTo>
                  <a:pt x="633037" y="762000"/>
                </a:lnTo>
                <a:lnTo>
                  <a:pt x="0" y="7620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txBody>
          <a:bodyPr/>
          <a:lstStyle/>
          <a:p>
            <a:endParaRPr lang="en-US"/>
          </a:p>
        </p:txBody>
      </p:sp>
      <p:sp>
        <p:nvSpPr>
          <p:cNvPr id="23" name="Freeform 23"/>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6">
              <a:alphaModFix amt="26000"/>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4" name="Freeform 24"/>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8">
              <a:alphaModFix amt="35000"/>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25" name="Freeform 25"/>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0">
              <a:alphaModFix amt="1600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6" name="Freeform 26"/>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2">
              <a:alphaModFix amt="19999"/>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9" name="TextBox 29"/>
          <p:cNvSpPr txBox="1"/>
          <p:nvPr/>
        </p:nvSpPr>
        <p:spPr>
          <a:xfrm>
            <a:off x="1028700" y="1114425"/>
            <a:ext cx="6832189" cy="669925"/>
          </a:xfrm>
          <a:prstGeom prst="rect">
            <a:avLst/>
          </a:prstGeom>
        </p:spPr>
        <p:txBody>
          <a:bodyPr lIns="0" tIns="0" rIns="0" bIns="0" rtlCol="0" anchor="t">
            <a:spAutoFit/>
          </a:bodyPr>
          <a:lstStyle/>
          <a:p>
            <a:pPr algn="l">
              <a:lnSpc>
                <a:spcPts val="5000"/>
              </a:lnSpc>
            </a:pPr>
            <a:r>
              <a:rPr lang="en-US" sz="5000" b="1">
                <a:solidFill>
                  <a:srgbClr val="000000"/>
                </a:solidFill>
                <a:latin typeface="DM Sans Bold"/>
                <a:ea typeface="DM Sans Bold"/>
                <a:cs typeface="DM Sans Bold"/>
                <a:sym typeface="DM Sans Bold"/>
              </a:rPr>
              <a:t>CONCLUSION</a:t>
            </a:r>
          </a:p>
        </p:txBody>
      </p:sp>
      <p:sp>
        <p:nvSpPr>
          <p:cNvPr id="30" name="TextBox 30"/>
          <p:cNvSpPr txBox="1"/>
          <p:nvPr/>
        </p:nvSpPr>
        <p:spPr>
          <a:xfrm>
            <a:off x="1028700" y="1915575"/>
            <a:ext cx="6832189" cy="2952750"/>
          </a:xfrm>
          <a:prstGeom prst="rect">
            <a:avLst/>
          </a:prstGeom>
        </p:spPr>
        <p:txBody>
          <a:bodyPr lIns="0" tIns="0" rIns="0" bIns="0" rtlCol="0" anchor="t">
            <a:spAutoFit/>
          </a:bodyPr>
          <a:lstStyle/>
          <a:p>
            <a:pPr marL="0" lvl="0" indent="0" algn="l">
              <a:lnSpc>
                <a:spcPts val="2999"/>
              </a:lnSpc>
            </a:pPr>
            <a:r>
              <a:rPr lang="en-US" sz="1999">
                <a:solidFill>
                  <a:srgbClr val="000000">
                    <a:alpha val="69804"/>
                  </a:srgbClr>
                </a:solidFill>
                <a:latin typeface="DM Sans"/>
                <a:ea typeface="DM Sans"/>
                <a:cs typeface="DM Sans"/>
                <a:sym typeface="DM Sans"/>
              </a:rPr>
              <a:t>Social work plays a vital role in shaping a just and sustainable future. By championing ethical leadership, strengthening collaboration between government, civil society, and communities, and empowering citizens to participate in decision-making, we can drive meaningful change. Together, we have the power to build inclusive, resilient, and thriving communities where no one is left behind.</a:t>
            </a:r>
          </a:p>
        </p:txBody>
      </p:sp>
      <p:sp>
        <p:nvSpPr>
          <p:cNvPr id="31" name="TextBox 31"/>
          <p:cNvSpPr txBox="1"/>
          <p:nvPr/>
        </p:nvSpPr>
        <p:spPr>
          <a:xfrm>
            <a:off x="3113377" y="7277075"/>
            <a:ext cx="6624621" cy="2192655"/>
          </a:xfrm>
          <a:prstGeom prst="rect">
            <a:avLst/>
          </a:prstGeom>
        </p:spPr>
        <p:txBody>
          <a:bodyPr lIns="0" tIns="0" rIns="0" bIns="0" rtlCol="0" anchor="t">
            <a:spAutoFit/>
          </a:bodyPr>
          <a:lstStyle/>
          <a:p>
            <a:pPr algn="l">
              <a:lnSpc>
                <a:spcPts val="2520"/>
              </a:lnSpc>
            </a:pPr>
            <a:r>
              <a:rPr lang="en-US" sz="1800">
                <a:solidFill>
                  <a:srgbClr val="000000">
                    <a:alpha val="80000"/>
                  </a:srgbClr>
                </a:solidFill>
                <a:latin typeface="DM Sans"/>
                <a:ea typeface="DM Sans"/>
                <a:cs typeface="DM Sans"/>
                <a:sym typeface="DM Sans"/>
              </a:rPr>
              <a:t>Social workers are more than service providers — they are catalysts for justice, equity, and transformation. Their work reminds us that lasting progress is built on trust, collaboration, and shared responsibility. When we embrace ethical leadership and collective action, we create the conditions for sustainable development and empower future generations to thrive.</a:t>
            </a:r>
          </a:p>
        </p:txBody>
      </p:sp>
      <p:sp>
        <p:nvSpPr>
          <p:cNvPr id="32" name="TextBox 32"/>
          <p:cNvSpPr txBox="1"/>
          <p:nvPr/>
        </p:nvSpPr>
        <p:spPr>
          <a:xfrm>
            <a:off x="3113377" y="6788264"/>
            <a:ext cx="7795533" cy="300032"/>
          </a:xfrm>
          <a:prstGeom prst="rect">
            <a:avLst/>
          </a:prstGeom>
        </p:spPr>
        <p:txBody>
          <a:bodyPr lIns="0" tIns="0" rIns="0" bIns="0" rtlCol="0" anchor="t">
            <a:spAutoFit/>
          </a:bodyPr>
          <a:lstStyle/>
          <a:p>
            <a:pPr algn="l">
              <a:lnSpc>
                <a:spcPts val="2423"/>
              </a:lnSpc>
            </a:pPr>
            <a:r>
              <a:rPr lang="en-US" sz="2019" b="1">
                <a:solidFill>
                  <a:srgbClr val="000000"/>
                </a:solidFill>
                <a:latin typeface="DM Sans Bold"/>
                <a:ea typeface="DM Sans Bold"/>
                <a:cs typeface="DM Sans Bold"/>
                <a:sym typeface="DM Sans Bold"/>
              </a:rPr>
              <a:t>“Be the voice. Be the bridge. Be the change.”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8339817" y="1754966"/>
            <a:ext cx="8791845" cy="7678056"/>
            <a:chOff x="0" y="0"/>
            <a:chExt cx="5342941" cy="4666074"/>
          </a:xfrm>
        </p:grpSpPr>
        <p:sp>
          <p:nvSpPr>
            <p:cNvPr id="4" name="Freeform 4"/>
            <p:cNvSpPr/>
            <p:nvPr/>
          </p:nvSpPr>
          <p:spPr>
            <a:xfrm>
              <a:off x="0" y="0"/>
              <a:ext cx="5342941" cy="4666074"/>
            </a:xfrm>
            <a:custGeom>
              <a:avLst/>
              <a:gdLst/>
              <a:ahLst/>
              <a:cxnLst/>
              <a:rect l="l" t="t" r="r" b="b"/>
              <a:pathLst>
                <a:path w="5342941" h="4666074">
                  <a:moveTo>
                    <a:pt x="88058" y="0"/>
                  </a:moveTo>
                  <a:lnTo>
                    <a:pt x="5254884" y="0"/>
                  </a:lnTo>
                  <a:cubicBezTo>
                    <a:pt x="5278238" y="0"/>
                    <a:pt x="5300636" y="9278"/>
                    <a:pt x="5317150" y="25792"/>
                  </a:cubicBezTo>
                  <a:cubicBezTo>
                    <a:pt x="5333664" y="42306"/>
                    <a:pt x="5342941" y="64704"/>
                    <a:pt x="5342941" y="88058"/>
                  </a:cubicBezTo>
                  <a:lnTo>
                    <a:pt x="5342941" y="4578016"/>
                  </a:lnTo>
                  <a:cubicBezTo>
                    <a:pt x="5342941" y="4626649"/>
                    <a:pt x="5303517" y="4666074"/>
                    <a:pt x="5254884" y="4666074"/>
                  </a:cubicBezTo>
                  <a:lnTo>
                    <a:pt x="88058" y="4666074"/>
                  </a:lnTo>
                  <a:cubicBezTo>
                    <a:pt x="39425" y="4666074"/>
                    <a:pt x="0" y="4626649"/>
                    <a:pt x="0" y="4578016"/>
                  </a:cubicBezTo>
                  <a:lnTo>
                    <a:pt x="0" y="88058"/>
                  </a:lnTo>
                  <a:cubicBezTo>
                    <a:pt x="0" y="39425"/>
                    <a:pt x="39425" y="0"/>
                    <a:pt x="88058" y="0"/>
                  </a:cubicBezTo>
                  <a:close/>
                </a:path>
              </a:pathLst>
            </a:custGeom>
            <a:solidFill>
              <a:srgbClr val="1E3350"/>
            </a:solidFill>
          </p:spPr>
          <p:txBody>
            <a:bodyPr/>
            <a:lstStyle/>
            <a:p>
              <a:endParaRPr lang="en-US"/>
            </a:p>
          </p:txBody>
        </p:sp>
        <p:sp>
          <p:nvSpPr>
            <p:cNvPr id="5" name="TextBox 5"/>
            <p:cNvSpPr txBox="1"/>
            <p:nvPr/>
          </p:nvSpPr>
          <p:spPr>
            <a:xfrm>
              <a:off x="0" y="-38100"/>
              <a:ext cx="5342941" cy="4704174"/>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8139792" y="1509142"/>
            <a:ext cx="8791845" cy="7678056"/>
            <a:chOff x="0" y="0"/>
            <a:chExt cx="5342941" cy="4666074"/>
          </a:xfrm>
        </p:grpSpPr>
        <p:sp>
          <p:nvSpPr>
            <p:cNvPr id="7" name="Freeform 7"/>
            <p:cNvSpPr/>
            <p:nvPr/>
          </p:nvSpPr>
          <p:spPr>
            <a:xfrm>
              <a:off x="0" y="0"/>
              <a:ext cx="5342941" cy="4666074"/>
            </a:xfrm>
            <a:custGeom>
              <a:avLst/>
              <a:gdLst/>
              <a:ahLst/>
              <a:cxnLst/>
              <a:rect l="l" t="t" r="r" b="b"/>
              <a:pathLst>
                <a:path w="5342941" h="4666074">
                  <a:moveTo>
                    <a:pt x="88058" y="0"/>
                  </a:moveTo>
                  <a:lnTo>
                    <a:pt x="5254884" y="0"/>
                  </a:lnTo>
                  <a:cubicBezTo>
                    <a:pt x="5278238" y="0"/>
                    <a:pt x="5300636" y="9278"/>
                    <a:pt x="5317150" y="25792"/>
                  </a:cubicBezTo>
                  <a:cubicBezTo>
                    <a:pt x="5333664" y="42306"/>
                    <a:pt x="5342941" y="64704"/>
                    <a:pt x="5342941" y="88058"/>
                  </a:cubicBezTo>
                  <a:lnTo>
                    <a:pt x="5342941" y="4578016"/>
                  </a:lnTo>
                  <a:cubicBezTo>
                    <a:pt x="5342941" y="4626649"/>
                    <a:pt x="5303517" y="4666074"/>
                    <a:pt x="5254884" y="4666074"/>
                  </a:cubicBezTo>
                  <a:lnTo>
                    <a:pt x="88058" y="4666074"/>
                  </a:lnTo>
                  <a:cubicBezTo>
                    <a:pt x="39425" y="4666074"/>
                    <a:pt x="0" y="4626649"/>
                    <a:pt x="0" y="4578016"/>
                  </a:cubicBezTo>
                  <a:lnTo>
                    <a:pt x="0" y="88058"/>
                  </a:lnTo>
                  <a:cubicBezTo>
                    <a:pt x="0" y="39425"/>
                    <a:pt x="39425" y="0"/>
                    <a:pt x="88058" y="0"/>
                  </a:cubicBezTo>
                  <a:close/>
                </a:path>
              </a:pathLst>
            </a:custGeom>
            <a:solidFill>
              <a:srgbClr val="94BFFF"/>
            </a:solidFill>
            <a:ln w="38100" cap="rnd">
              <a:solidFill>
                <a:srgbClr val="1E3350"/>
              </a:solidFill>
              <a:prstDash val="solid"/>
              <a:round/>
            </a:ln>
          </p:spPr>
          <p:txBody>
            <a:bodyPr/>
            <a:lstStyle/>
            <a:p>
              <a:endParaRPr lang="en-US"/>
            </a:p>
          </p:txBody>
        </p:sp>
        <p:sp>
          <p:nvSpPr>
            <p:cNvPr id="8" name="TextBox 8"/>
            <p:cNvSpPr txBox="1"/>
            <p:nvPr/>
          </p:nvSpPr>
          <p:spPr>
            <a:xfrm>
              <a:off x="0" y="-38100"/>
              <a:ext cx="5342941" cy="4704174"/>
            </a:xfrm>
            <a:prstGeom prst="rect">
              <a:avLst/>
            </a:prstGeom>
          </p:spPr>
          <p:txBody>
            <a:bodyPr lIns="27885" tIns="27885" rIns="27885" bIns="27885" rtlCol="0" anchor="ctr"/>
            <a:lstStyle/>
            <a:p>
              <a:pPr algn="ctr">
                <a:lnSpc>
                  <a:spcPts val="2659"/>
                </a:lnSpc>
              </a:pPr>
              <a:endParaRPr/>
            </a:p>
          </p:txBody>
        </p:sp>
      </p:grpSp>
      <p:sp>
        <p:nvSpPr>
          <p:cNvPr id="9" name="Freeform 9"/>
          <p:cNvSpPr/>
          <p:nvPr/>
        </p:nvSpPr>
        <p:spPr>
          <a:xfrm>
            <a:off x="1747111" y="7309793"/>
            <a:ext cx="414978" cy="414978"/>
          </a:xfrm>
          <a:custGeom>
            <a:avLst/>
            <a:gdLst/>
            <a:ahLst/>
            <a:cxnLst/>
            <a:rect l="l" t="t" r="r" b="b"/>
            <a:pathLst>
              <a:path w="414978" h="414978">
                <a:moveTo>
                  <a:pt x="0" y="0"/>
                </a:moveTo>
                <a:lnTo>
                  <a:pt x="414978" y="0"/>
                </a:lnTo>
                <a:lnTo>
                  <a:pt x="414978" y="414978"/>
                </a:lnTo>
                <a:lnTo>
                  <a:pt x="0" y="41497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0" name="Freeform 10"/>
          <p:cNvSpPr/>
          <p:nvPr/>
        </p:nvSpPr>
        <p:spPr>
          <a:xfrm>
            <a:off x="6861872" y="2789402"/>
            <a:ext cx="2473920" cy="1466360"/>
          </a:xfrm>
          <a:custGeom>
            <a:avLst/>
            <a:gdLst/>
            <a:ahLst/>
            <a:cxnLst/>
            <a:rect l="l" t="t" r="r" b="b"/>
            <a:pathLst>
              <a:path w="2473920" h="1466360">
                <a:moveTo>
                  <a:pt x="0" y="0"/>
                </a:moveTo>
                <a:lnTo>
                  <a:pt x="2473921" y="0"/>
                </a:lnTo>
                <a:lnTo>
                  <a:pt x="2473921" y="1466360"/>
                </a:lnTo>
                <a:lnTo>
                  <a:pt x="0" y="146636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12" name="Group 12"/>
          <p:cNvGrpSpPr/>
          <p:nvPr/>
        </p:nvGrpSpPr>
        <p:grpSpPr>
          <a:xfrm>
            <a:off x="1335631" y="5177909"/>
            <a:ext cx="1049688" cy="104968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4" name="TextBox 14"/>
            <p:cNvSpPr txBox="1"/>
            <p:nvPr/>
          </p:nvSpPr>
          <p:spPr>
            <a:xfrm>
              <a:off x="76200" y="123825"/>
              <a:ext cx="660400" cy="612775"/>
            </a:xfrm>
            <a:prstGeom prst="rect">
              <a:avLst/>
            </a:prstGeom>
          </p:spPr>
          <p:txBody>
            <a:bodyPr lIns="50800" tIns="50800" rIns="50800" bIns="50800" rtlCol="0" anchor="ctr"/>
            <a:lstStyle/>
            <a:p>
              <a:pPr algn="ctr">
                <a:lnSpc>
                  <a:spcPts val="2499"/>
                </a:lnSpc>
              </a:pPr>
              <a:endParaRPr/>
            </a:p>
          </p:txBody>
        </p:sp>
      </p:grpSp>
      <p:grpSp>
        <p:nvGrpSpPr>
          <p:cNvPr id="15" name="Group 15"/>
          <p:cNvGrpSpPr/>
          <p:nvPr/>
        </p:nvGrpSpPr>
        <p:grpSpPr>
          <a:xfrm>
            <a:off x="1335631" y="6614159"/>
            <a:ext cx="1049688" cy="104968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7" name="TextBox 17"/>
            <p:cNvSpPr txBox="1"/>
            <p:nvPr/>
          </p:nvSpPr>
          <p:spPr>
            <a:xfrm>
              <a:off x="76200" y="123825"/>
              <a:ext cx="660400" cy="612775"/>
            </a:xfrm>
            <a:prstGeom prst="rect">
              <a:avLst/>
            </a:prstGeom>
          </p:spPr>
          <p:txBody>
            <a:bodyPr lIns="50800" tIns="50800" rIns="50800" bIns="50800" rtlCol="0" anchor="ctr"/>
            <a:lstStyle/>
            <a:p>
              <a:pPr algn="ctr">
                <a:lnSpc>
                  <a:spcPts val="2499"/>
                </a:lnSpc>
              </a:pPr>
              <a:endParaRPr/>
            </a:p>
          </p:txBody>
        </p:sp>
      </p:grpSp>
      <p:grpSp>
        <p:nvGrpSpPr>
          <p:cNvPr id="18" name="Group 18"/>
          <p:cNvGrpSpPr/>
          <p:nvPr/>
        </p:nvGrpSpPr>
        <p:grpSpPr>
          <a:xfrm>
            <a:off x="1308374" y="5134746"/>
            <a:ext cx="1049688" cy="104968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0" name="TextBox 20"/>
            <p:cNvSpPr txBox="1"/>
            <p:nvPr/>
          </p:nvSpPr>
          <p:spPr>
            <a:xfrm>
              <a:off x="76200" y="123825"/>
              <a:ext cx="660400" cy="612775"/>
            </a:xfrm>
            <a:prstGeom prst="rect">
              <a:avLst/>
            </a:prstGeom>
          </p:spPr>
          <p:txBody>
            <a:bodyPr lIns="50800" tIns="50800" rIns="50800" bIns="50800" rtlCol="0" anchor="ctr"/>
            <a:lstStyle/>
            <a:p>
              <a:pPr algn="ctr">
                <a:lnSpc>
                  <a:spcPts val="2499"/>
                </a:lnSpc>
              </a:pPr>
              <a:endParaRPr/>
            </a:p>
          </p:txBody>
        </p:sp>
      </p:grpSp>
      <p:grpSp>
        <p:nvGrpSpPr>
          <p:cNvPr id="21" name="Group 21"/>
          <p:cNvGrpSpPr/>
          <p:nvPr/>
        </p:nvGrpSpPr>
        <p:grpSpPr>
          <a:xfrm>
            <a:off x="1308374" y="6546515"/>
            <a:ext cx="1049688" cy="104968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3" name="TextBox 23"/>
            <p:cNvSpPr txBox="1"/>
            <p:nvPr/>
          </p:nvSpPr>
          <p:spPr>
            <a:xfrm>
              <a:off x="76200" y="123825"/>
              <a:ext cx="660400" cy="612775"/>
            </a:xfrm>
            <a:prstGeom prst="rect">
              <a:avLst/>
            </a:prstGeom>
          </p:spPr>
          <p:txBody>
            <a:bodyPr lIns="50800" tIns="50800" rIns="50800" bIns="50800" rtlCol="0" anchor="ctr"/>
            <a:lstStyle/>
            <a:p>
              <a:pPr algn="ctr">
                <a:lnSpc>
                  <a:spcPts val="2499"/>
                </a:lnSpc>
              </a:pPr>
              <a:endParaRPr/>
            </a:p>
          </p:txBody>
        </p:sp>
      </p:grpSp>
      <p:grpSp>
        <p:nvGrpSpPr>
          <p:cNvPr id="24" name="Group 24"/>
          <p:cNvGrpSpPr/>
          <p:nvPr/>
        </p:nvGrpSpPr>
        <p:grpSpPr>
          <a:xfrm>
            <a:off x="1335631" y="8025927"/>
            <a:ext cx="1049688" cy="104968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26" name="TextBox 26"/>
            <p:cNvSpPr txBox="1"/>
            <p:nvPr/>
          </p:nvSpPr>
          <p:spPr>
            <a:xfrm>
              <a:off x="76200" y="123825"/>
              <a:ext cx="660400" cy="612775"/>
            </a:xfrm>
            <a:prstGeom prst="rect">
              <a:avLst/>
            </a:prstGeom>
          </p:spPr>
          <p:txBody>
            <a:bodyPr lIns="50800" tIns="50800" rIns="50800" bIns="50800" rtlCol="0" anchor="ctr"/>
            <a:lstStyle/>
            <a:p>
              <a:pPr algn="ctr">
                <a:lnSpc>
                  <a:spcPts val="2499"/>
                </a:lnSpc>
              </a:pPr>
              <a:endParaRPr/>
            </a:p>
          </p:txBody>
        </p:sp>
      </p:grpSp>
      <p:grpSp>
        <p:nvGrpSpPr>
          <p:cNvPr id="27" name="Group 27"/>
          <p:cNvGrpSpPr/>
          <p:nvPr/>
        </p:nvGrpSpPr>
        <p:grpSpPr>
          <a:xfrm>
            <a:off x="1308374" y="7958283"/>
            <a:ext cx="1049688" cy="1049688"/>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9" name="TextBox 29"/>
            <p:cNvSpPr txBox="1"/>
            <p:nvPr/>
          </p:nvSpPr>
          <p:spPr>
            <a:xfrm>
              <a:off x="76200" y="123825"/>
              <a:ext cx="660400" cy="612775"/>
            </a:xfrm>
            <a:prstGeom prst="rect">
              <a:avLst/>
            </a:prstGeom>
          </p:spPr>
          <p:txBody>
            <a:bodyPr lIns="50800" tIns="50800" rIns="50800" bIns="50800" rtlCol="0" anchor="ctr"/>
            <a:lstStyle/>
            <a:p>
              <a:pPr algn="ctr">
                <a:lnSpc>
                  <a:spcPts val="2499"/>
                </a:lnSpc>
              </a:pPr>
              <a:endParaRPr/>
            </a:p>
          </p:txBody>
        </p:sp>
      </p:grpSp>
      <p:sp>
        <p:nvSpPr>
          <p:cNvPr id="30" name="Freeform 30"/>
          <p:cNvSpPr/>
          <p:nvPr/>
        </p:nvSpPr>
        <p:spPr>
          <a:xfrm>
            <a:off x="1561115" y="8211025"/>
            <a:ext cx="544205" cy="544205"/>
          </a:xfrm>
          <a:custGeom>
            <a:avLst/>
            <a:gdLst/>
            <a:ahLst/>
            <a:cxnLst/>
            <a:rect l="l" t="t" r="r" b="b"/>
            <a:pathLst>
              <a:path w="544205" h="544205">
                <a:moveTo>
                  <a:pt x="0" y="0"/>
                </a:moveTo>
                <a:lnTo>
                  <a:pt x="544205" y="0"/>
                </a:lnTo>
                <a:lnTo>
                  <a:pt x="544205" y="544205"/>
                </a:lnTo>
                <a:lnTo>
                  <a:pt x="0" y="544205"/>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a:ln cap="sq">
            <a:noFill/>
            <a:prstDash val="solid"/>
            <a:miter/>
          </a:ln>
        </p:spPr>
        <p:txBody>
          <a:bodyPr/>
          <a:lstStyle/>
          <a:p>
            <a:endParaRPr lang="en-US"/>
          </a:p>
        </p:txBody>
      </p:sp>
      <p:sp>
        <p:nvSpPr>
          <p:cNvPr id="31" name="Freeform 31"/>
          <p:cNvSpPr/>
          <p:nvPr/>
        </p:nvSpPr>
        <p:spPr>
          <a:xfrm>
            <a:off x="1561115" y="6870834"/>
            <a:ext cx="544205" cy="407561"/>
          </a:xfrm>
          <a:custGeom>
            <a:avLst/>
            <a:gdLst/>
            <a:ahLst/>
            <a:cxnLst/>
            <a:rect l="l" t="t" r="r" b="b"/>
            <a:pathLst>
              <a:path w="544205" h="407561">
                <a:moveTo>
                  <a:pt x="0" y="0"/>
                </a:moveTo>
                <a:lnTo>
                  <a:pt x="544205" y="0"/>
                </a:lnTo>
                <a:lnTo>
                  <a:pt x="544205" y="407562"/>
                </a:lnTo>
                <a:lnTo>
                  <a:pt x="0" y="40756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a:ln cap="sq">
            <a:noFill/>
            <a:prstDash val="solid"/>
            <a:miter/>
          </a:ln>
        </p:spPr>
        <p:txBody>
          <a:bodyPr/>
          <a:lstStyle/>
          <a:p>
            <a:endParaRPr lang="en-US"/>
          </a:p>
        </p:txBody>
      </p:sp>
      <p:sp>
        <p:nvSpPr>
          <p:cNvPr id="32" name="Freeform 32"/>
          <p:cNvSpPr/>
          <p:nvPr/>
        </p:nvSpPr>
        <p:spPr>
          <a:xfrm>
            <a:off x="1561115" y="5381970"/>
            <a:ext cx="579670" cy="561753"/>
          </a:xfrm>
          <a:custGeom>
            <a:avLst/>
            <a:gdLst/>
            <a:ahLst/>
            <a:cxnLst/>
            <a:rect l="l" t="t" r="r" b="b"/>
            <a:pathLst>
              <a:path w="579670" h="561753">
                <a:moveTo>
                  <a:pt x="0" y="0"/>
                </a:moveTo>
                <a:lnTo>
                  <a:pt x="579670" y="0"/>
                </a:lnTo>
                <a:lnTo>
                  <a:pt x="579670" y="561753"/>
                </a:lnTo>
                <a:lnTo>
                  <a:pt x="0" y="56175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txBody>
          <a:bodyPr/>
          <a:lstStyle/>
          <a:p>
            <a:endParaRPr lang="en-US"/>
          </a:p>
        </p:txBody>
      </p:sp>
      <p:sp>
        <p:nvSpPr>
          <p:cNvPr id="33" name="TextBox 33"/>
          <p:cNvSpPr txBox="1"/>
          <p:nvPr/>
        </p:nvSpPr>
        <p:spPr>
          <a:xfrm>
            <a:off x="2607629" y="8650467"/>
            <a:ext cx="5658708" cy="1168041"/>
          </a:xfrm>
          <a:prstGeom prst="rect">
            <a:avLst/>
          </a:prstGeom>
        </p:spPr>
        <p:txBody>
          <a:bodyPr lIns="0" tIns="0" rIns="0" bIns="0" rtlCol="0" anchor="t">
            <a:spAutoFit/>
          </a:bodyPr>
          <a:lstStyle/>
          <a:p>
            <a:pPr algn="l">
              <a:lnSpc>
                <a:spcPts val="3134"/>
              </a:lnSpc>
            </a:pPr>
            <a:r>
              <a:rPr lang="en-US" sz="2239">
                <a:solidFill>
                  <a:srgbClr val="000000"/>
                </a:solidFill>
                <a:latin typeface="DM Sans"/>
                <a:ea typeface="DM Sans"/>
                <a:cs typeface="DM Sans"/>
                <a:sym typeface="DM Sans"/>
              </a:rPr>
              <a:t>Social Work Supervisor – Mahwelereng DSD</a:t>
            </a:r>
          </a:p>
          <a:p>
            <a:pPr algn="l">
              <a:lnSpc>
                <a:spcPts val="3134"/>
              </a:lnSpc>
            </a:pPr>
            <a:endParaRPr lang="en-US" sz="2239">
              <a:solidFill>
                <a:srgbClr val="000000"/>
              </a:solidFill>
              <a:latin typeface="DM Sans"/>
              <a:ea typeface="DM Sans"/>
              <a:cs typeface="DM Sans"/>
              <a:sym typeface="DM Sans"/>
            </a:endParaRPr>
          </a:p>
        </p:txBody>
      </p:sp>
      <p:sp>
        <p:nvSpPr>
          <p:cNvPr id="34" name="TextBox 34"/>
          <p:cNvSpPr txBox="1"/>
          <p:nvPr/>
        </p:nvSpPr>
        <p:spPr>
          <a:xfrm>
            <a:off x="2613514" y="8084569"/>
            <a:ext cx="4909544" cy="1057275"/>
          </a:xfrm>
          <a:prstGeom prst="rect">
            <a:avLst/>
          </a:prstGeom>
        </p:spPr>
        <p:txBody>
          <a:bodyPr lIns="0" tIns="0" rIns="0" bIns="0" rtlCol="0" anchor="t">
            <a:spAutoFit/>
          </a:bodyPr>
          <a:lstStyle/>
          <a:p>
            <a:pPr algn="l">
              <a:lnSpc>
                <a:spcPts val="4200"/>
              </a:lnSpc>
            </a:pPr>
            <a:r>
              <a:rPr lang="en-US" sz="3000" b="1">
                <a:solidFill>
                  <a:srgbClr val="000000"/>
                </a:solidFill>
                <a:latin typeface="DM Sans Bold"/>
                <a:ea typeface="DM Sans Bold"/>
                <a:cs typeface="DM Sans Bold"/>
                <a:sym typeface="DM Sans Bold"/>
              </a:rPr>
              <a:t>where to find me</a:t>
            </a:r>
          </a:p>
          <a:p>
            <a:pPr algn="l">
              <a:lnSpc>
                <a:spcPts val="4200"/>
              </a:lnSpc>
            </a:pPr>
            <a:endParaRPr lang="en-US" sz="3000" b="1">
              <a:solidFill>
                <a:srgbClr val="000000"/>
              </a:solidFill>
              <a:latin typeface="DM Sans Bold"/>
              <a:ea typeface="DM Sans Bold"/>
              <a:cs typeface="DM Sans Bold"/>
              <a:sym typeface="DM Sans Bold"/>
            </a:endParaRPr>
          </a:p>
        </p:txBody>
      </p:sp>
      <p:sp>
        <p:nvSpPr>
          <p:cNvPr id="38" name="Freeform 38"/>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15">
              <a:alphaModFix amt="26000"/>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39" name="Freeform 39"/>
          <p:cNvSpPr/>
          <p:nvPr/>
        </p:nvSpPr>
        <p:spPr>
          <a:xfrm>
            <a:off x="-975168" y="-889722"/>
            <a:ext cx="1950336" cy="1918422"/>
          </a:xfrm>
          <a:custGeom>
            <a:avLst/>
            <a:gdLst/>
            <a:ahLst/>
            <a:cxnLst/>
            <a:rect l="l" t="t" r="r" b="b"/>
            <a:pathLst>
              <a:path w="1950336" h="1918422">
                <a:moveTo>
                  <a:pt x="0" y="0"/>
                </a:moveTo>
                <a:lnTo>
                  <a:pt x="1950336" y="0"/>
                </a:lnTo>
                <a:lnTo>
                  <a:pt x="1950336" y="1918422"/>
                </a:lnTo>
                <a:lnTo>
                  <a:pt x="0" y="1918422"/>
                </a:lnTo>
                <a:lnTo>
                  <a:pt x="0" y="0"/>
                </a:lnTo>
                <a:close/>
              </a:path>
            </a:pathLst>
          </a:custGeom>
          <a:blipFill>
            <a:blip r:embed="rId23">
              <a:alphaModFix amt="35000"/>
              <a:extLst>
                <a:ext uri="{96DAC541-7B7A-43D3-8B79-37D633B846F1}">
                  <asvg:svgBlip xmlns="" xmlns:asvg="http://schemas.microsoft.com/office/drawing/2016/SVG/main" r:embed="rId24"/>
                </a:ext>
              </a:extLst>
            </a:blip>
            <a:stretch>
              <a:fillRect/>
            </a:stretch>
          </a:blipFill>
        </p:spPr>
        <p:txBody>
          <a:bodyPr/>
          <a:lstStyle/>
          <a:p>
            <a:endParaRPr lang="en-US"/>
          </a:p>
        </p:txBody>
      </p:sp>
      <p:sp>
        <p:nvSpPr>
          <p:cNvPr id="40" name="Freeform 40"/>
          <p:cNvSpPr/>
          <p:nvPr/>
        </p:nvSpPr>
        <p:spPr>
          <a:xfrm>
            <a:off x="8266337" y="4249632"/>
            <a:ext cx="7260134" cy="5874109"/>
          </a:xfrm>
          <a:custGeom>
            <a:avLst/>
            <a:gdLst/>
            <a:ahLst/>
            <a:cxnLst/>
            <a:rect l="l" t="t" r="r" b="b"/>
            <a:pathLst>
              <a:path w="7260134" h="5874109">
                <a:moveTo>
                  <a:pt x="0" y="0"/>
                </a:moveTo>
                <a:lnTo>
                  <a:pt x="7260134" y="0"/>
                </a:lnTo>
                <a:lnTo>
                  <a:pt x="7260134" y="5874109"/>
                </a:lnTo>
                <a:lnTo>
                  <a:pt x="0" y="5874109"/>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en-US"/>
          </a:p>
        </p:txBody>
      </p:sp>
      <p:sp>
        <p:nvSpPr>
          <p:cNvPr id="44" name="Freeform 44"/>
          <p:cNvSpPr/>
          <p:nvPr/>
        </p:nvSpPr>
        <p:spPr>
          <a:xfrm>
            <a:off x="8098832" y="9074295"/>
            <a:ext cx="2267814" cy="358727"/>
          </a:xfrm>
          <a:custGeom>
            <a:avLst/>
            <a:gdLst/>
            <a:ahLst/>
            <a:cxnLst/>
            <a:rect l="l" t="t" r="r" b="b"/>
            <a:pathLst>
              <a:path w="2267814" h="358727">
                <a:moveTo>
                  <a:pt x="0" y="0"/>
                </a:moveTo>
                <a:lnTo>
                  <a:pt x="2267814" y="0"/>
                </a:lnTo>
                <a:lnTo>
                  <a:pt x="2267814" y="358727"/>
                </a:lnTo>
                <a:lnTo>
                  <a:pt x="0" y="358727"/>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endParaRPr lang="en-US"/>
          </a:p>
        </p:txBody>
      </p:sp>
      <p:sp>
        <p:nvSpPr>
          <p:cNvPr id="45" name="TextBox 45"/>
          <p:cNvSpPr txBox="1"/>
          <p:nvPr/>
        </p:nvSpPr>
        <p:spPr>
          <a:xfrm>
            <a:off x="1531484" y="876611"/>
            <a:ext cx="7293928" cy="1169812"/>
          </a:xfrm>
          <a:prstGeom prst="rect">
            <a:avLst/>
          </a:prstGeom>
        </p:spPr>
        <p:txBody>
          <a:bodyPr lIns="0" tIns="0" rIns="0" bIns="0" rtlCol="0" anchor="t">
            <a:spAutoFit/>
          </a:bodyPr>
          <a:lstStyle/>
          <a:p>
            <a:pPr algn="l">
              <a:lnSpc>
                <a:spcPts val="4795"/>
              </a:lnSpc>
            </a:pPr>
            <a:r>
              <a:rPr lang="en-US" sz="3197" b="1">
                <a:solidFill>
                  <a:srgbClr val="000000"/>
                </a:solidFill>
                <a:latin typeface="DM Sans Bold"/>
                <a:ea typeface="DM Sans Bold"/>
                <a:cs typeface="DM Sans Bold"/>
                <a:sym typeface="DM Sans Bold"/>
              </a:rPr>
              <a:t>SOCIAL DIALOGUE &amp; ACHIEVEMENTS OF SDGS</a:t>
            </a:r>
          </a:p>
        </p:txBody>
      </p:sp>
      <p:sp>
        <p:nvSpPr>
          <p:cNvPr id="46" name="Freeform 46"/>
          <p:cNvSpPr/>
          <p:nvPr/>
        </p:nvSpPr>
        <p:spPr>
          <a:xfrm>
            <a:off x="-366680" y="652757"/>
            <a:ext cx="2321280" cy="1392768"/>
          </a:xfrm>
          <a:custGeom>
            <a:avLst/>
            <a:gdLst/>
            <a:ahLst/>
            <a:cxnLst/>
            <a:rect l="l" t="t" r="r" b="b"/>
            <a:pathLst>
              <a:path w="2321280" h="1392768">
                <a:moveTo>
                  <a:pt x="0" y="0"/>
                </a:moveTo>
                <a:lnTo>
                  <a:pt x="2321280" y="0"/>
                </a:lnTo>
                <a:lnTo>
                  <a:pt x="2321280" y="1392768"/>
                </a:lnTo>
                <a:lnTo>
                  <a:pt x="0" y="1392768"/>
                </a:lnTo>
                <a:lnTo>
                  <a:pt x="0" y="0"/>
                </a:lnTo>
                <a:close/>
              </a:path>
            </a:pathLst>
          </a:custGeom>
          <a:blipFill>
            <a:blip r:embed="rId29"/>
            <a:stretch>
              <a:fillRect/>
            </a:stretch>
          </a:blipFill>
        </p:spPr>
        <p:txBody>
          <a:bodyPr/>
          <a:lstStyle/>
          <a:p>
            <a:endParaRPr lang="en-US"/>
          </a:p>
        </p:txBody>
      </p:sp>
      <p:sp>
        <p:nvSpPr>
          <p:cNvPr id="47" name="Freeform 47"/>
          <p:cNvSpPr/>
          <p:nvPr/>
        </p:nvSpPr>
        <p:spPr>
          <a:xfrm>
            <a:off x="10219341" y="1941458"/>
            <a:ext cx="4790534" cy="2093876"/>
          </a:xfrm>
          <a:custGeom>
            <a:avLst/>
            <a:gdLst/>
            <a:ahLst/>
            <a:cxnLst/>
            <a:rect l="l" t="t" r="r" b="b"/>
            <a:pathLst>
              <a:path w="4790534" h="2093876">
                <a:moveTo>
                  <a:pt x="0" y="0"/>
                </a:moveTo>
                <a:lnTo>
                  <a:pt x="4790534" y="0"/>
                </a:lnTo>
                <a:lnTo>
                  <a:pt x="4790534" y="2093875"/>
                </a:lnTo>
                <a:lnTo>
                  <a:pt x="0" y="2093875"/>
                </a:lnTo>
                <a:lnTo>
                  <a:pt x="0" y="0"/>
                </a:lnTo>
                <a:close/>
              </a:path>
            </a:pathLst>
          </a:custGeom>
          <a:blipFill>
            <a:blip r:embed="rId30"/>
            <a:stretch>
              <a:fillRect/>
            </a:stretch>
          </a:blipFill>
        </p:spPr>
        <p:txBody>
          <a:bodyPr/>
          <a:lstStyle/>
          <a:p>
            <a:endParaRPr lang="en-US"/>
          </a:p>
        </p:txBody>
      </p:sp>
      <p:sp>
        <p:nvSpPr>
          <p:cNvPr id="48" name="TextBox 48"/>
          <p:cNvSpPr txBox="1"/>
          <p:nvPr/>
        </p:nvSpPr>
        <p:spPr>
          <a:xfrm>
            <a:off x="1308374" y="3864800"/>
            <a:ext cx="6130433" cy="669925"/>
          </a:xfrm>
          <a:prstGeom prst="rect">
            <a:avLst/>
          </a:prstGeom>
        </p:spPr>
        <p:txBody>
          <a:bodyPr lIns="0" tIns="0" rIns="0" bIns="0" rtlCol="0" anchor="t">
            <a:spAutoFit/>
          </a:bodyPr>
          <a:lstStyle/>
          <a:p>
            <a:pPr algn="l">
              <a:lnSpc>
                <a:spcPts val="5000"/>
              </a:lnSpc>
            </a:pPr>
            <a:r>
              <a:rPr lang="en-US" sz="5000" b="1">
                <a:solidFill>
                  <a:srgbClr val="000000"/>
                </a:solidFill>
                <a:latin typeface="DM Sans Bold"/>
                <a:ea typeface="DM Sans Bold"/>
                <a:cs typeface="DM Sans Bold"/>
                <a:sym typeface="DM Sans Bold"/>
              </a:rPr>
              <a:t>CONTACT ME</a:t>
            </a:r>
          </a:p>
        </p:txBody>
      </p:sp>
      <p:sp>
        <p:nvSpPr>
          <p:cNvPr id="49" name="TextBox 49"/>
          <p:cNvSpPr txBox="1"/>
          <p:nvPr/>
        </p:nvSpPr>
        <p:spPr>
          <a:xfrm>
            <a:off x="2613072" y="5716405"/>
            <a:ext cx="4904101" cy="431799"/>
          </a:xfrm>
          <a:prstGeom prst="rect">
            <a:avLst/>
          </a:prstGeom>
        </p:spPr>
        <p:txBody>
          <a:bodyPr lIns="0" tIns="0" rIns="0" bIns="0" rtlCol="0" anchor="t">
            <a:spAutoFit/>
          </a:bodyPr>
          <a:lstStyle/>
          <a:p>
            <a:pPr algn="l">
              <a:lnSpc>
                <a:spcPts val="3500"/>
              </a:lnSpc>
            </a:pPr>
            <a:r>
              <a:rPr lang="en-US" sz="2500">
                <a:solidFill>
                  <a:srgbClr val="000000"/>
                </a:solidFill>
                <a:latin typeface="DM Sans"/>
                <a:ea typeface="DM Sans"/>
                <a:cs typeface="DM Sans"/>
                <a:sym typeface="DM Sans"/>
              </a:rPr>
              <a:t>+27 60 757 9354</a:t>
            </a:r>
          </a:p>
        </p:txBody>
      </p:sp>
      <p:sp>
        <p:nvSpPr>
          <p:cNvPr id="50" name="TextBox 50"/>
          <p:cNvSpPr txBox="1"/>
          <p:nvPr/>
        </p:nvSpPr>
        <p:spPr>
          <a:xfrm>
            <a:off x="2607629" y="5135715"/>
            <a:ext cx="4909544" cy="523821"/>
          </a:xfrm>
          <a:prstGeom prst="rect">
            <a:avLst/>
          </a:prstGeom>
        </p:spPr>
        <p:txBody>
          <a:bodyPr lIns="0" tIns="0" rIns="0" bIns="0" rtlCol="0" anchor="t">
            <a:spAutoFit/>
          </a:bodyPr>
          <a:lstStyle/>
          <a:p>
            <a:pPr algn="l">
              <a:lnSpc>
                <a:spcPts val="4200"/>
              </a:lnSpc>
            </a:pPr>
            <a:r>
              <a:rPr lang="en-US" sz="3000" b="1">
                <a:solidFill>
                  <a:srgbClr val="000000"/>
                </a:solidFill>
                <a:latin typeface="DM Sans Bold"/>
                <a:ea typeface="DM Sans Bold"/>
                <a:cs typeface="DM Sans Bold"/>
                <a:sym typeface="DM Sans Bold"/>
              </a:rPr>
              <a:t>Phone</a:t>
            </a:r>
          </a:p>
        </p:txBody>
      </p:sp>
      <p:sp>
        <p:nvSpPr>
          <p:cNvPr id="51" name="TextBox 51"/>
          <p:cNvSpPr txBox="1"/>
          <p:nvPr/>
        </p:nvSpPr>
        <p:spPr>
          <a:xfrm>
            <a:off x="2613072" y="7128174"/>
            <a:ext cx="4904101" cy="431799"/>
          </a:xfrm>
          <a:prstGeom prst="rect">
            <a:avLst/>
          </a:prstGeom>
        </p:spPr>
        <p:txBody>
          <a:bodyPr lIns="0" tIns="0" rIns="0" bIns="0" rtlCol="0" anchor="t">
            <a:spAutoFit/>
          </a:bodyPr>
          <a:lstStyle/>
          <a:p>
            <a:pPr algn="l">
              <a:lnSpc>
                <a:spcPts val="3500"/>
              </a:lnSpc>
            </a:pPr>
            <a:r>
              <a:rPr lang="en-US" sz="2500">
                <a:solidFill>
                  <a:srgbClr val="000000"/>
                </a:solidFill>
                <a:latin typeface="DM Sans"/>
                <a:ea typeface="DM Sans"/>
                <a:cs typeface="DM Sans"/>
                <a:sym typeface="DM Sans"/>
              </a:rPr>
              <a:t>LangaOK@dsd.limpopo.gov.za</a:t>
            </a:r>
          </a:p>
        </p:txBody>
      </p:sp>
      <p:sp>
        <p:nvSpPr>
          <p:cNvPr id="52" name="TextBox 52"/>
          <p:cNvSpPr txBox="1"/>
          <p:nvPr/>
        </p:nvSpPr>
        <p:spPr>
          <a:xfrm>
            <a:off x="2607629" y="6547484"/>
            <a:ext cx="4909544" cy="523821"/>
          </a:xfrm>
          <a:prstGeom prst="rect">
            <a:avLst/>
          </a:prstGeom>
        </p:spPr>
        <p:txBody>
          <a:bodyPr lIns="0" tIns="0" rIns="0" bIns="0" rtlCol="0" anchor="t">
            <a:spAutoFit/>
          </a:bodyPr>
          <a:lstStyle/>
          <a:p>
            <a:pPr algn="l">
              <a:lnSpc>
                <a:spcPts val="4200"/>
              </a:lnSpc>
            </a:pPr>
            <a:r>
              <a:rPr lang="en-US" sz="3000" b="1">
                <a:solidFill>
                  <a:srgbClr val="000000"/>
                </a:solidFill>
                <a:latin typeface="DM Sans Bold"/>
                <a:ea typeface="DM Sans Bold"/>
                <a:cs typeface="DM Sans Bold"/>
                <a:sym typeface="DM Sans Bold"/>
              </a:rPr>
              <a:t>Email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1414878" y="6166698"/>
            <a:ext cx="4773215" cy="905819"/>
            <a:chOff x="0" y="0"/>
            <a:chExt cx="2900757" cy="550480"/>
          </a:xfrm>
        </p:grpSpPr>
        <p:sp>
          <p:nvSpPr>
            <p:cNvPr id="4" name="Freeform 4"/>
            <p:cNvSpPr/>
            <p:nvPr/>
          </p:nvSpPr>
          <p:spPr>
            <a:xfrm>
              <a:off x="0" y="0"/>
              <a:ext cx="2900757" cy="550480"/>
            </a:xfrm>
            <a:custGeom>
              <a:avLst/>
              <a:gdLst/>
              <a:ahLst/>
              <a:cxnLst/>
              <a:rect l="l" t="t" r="r" b="b"/>
              <a:pathLst>
                <a:path w="2900757" h="550480">
                  <a:moveTo>
                    <a:pt x="162195" y="0"/>
                  </a:moveTo>
                  <a:lnTo>
                    <a:pt x="2738562" y="0"/>
                  </a:lnTo>
                  <a:cubicBezTo>
                    <a:pt x="2781579" y="0"/>
                    <a:pt x="2822834" y="17088"/>
                    <a:pt x="2853252" y="47506"/>
                  </a:cubicBezTo>
                  <a:cubicBezTo>
                    <a:pt x="2883669" y="77923"/>
                    <a:pt x="2900757" y="119178"/>
                    <a:pt x="2900757" y="162195"/>
                  </a:cubicBezTo>
                  <a:lnTo>
                    <a:pt x="2900757" y="388285"/>
                  </a:lnTo>
                  <a:cubicBezTo>
                    <a:pt x="2900757" y="431302"/>
                    <a:pt x="2883669" y="472557"/>
                    <a:pt x="2853252" y="502974"/>
                  </a:cubicBezTo>
                  <a:cubicBezTo>
                    <a:pt x="2822834" y="533392"/>
                    <a:pt x="2781579" y="550480"/>
                    <a:pt x="2738562" y="550480"/>
                  </a:cubicBezTo>
                  <a:lnTo>
                    <a:pt x="162195" y="550480"/>
                  </a:lnTo>
                  <a:cubicBezTo>
                    <a:pt x="119178" y="550480"/>
                    <a:pt x="77923" y="533392"/>
                    <a:pt x="47506" y="502974"/>
                  </a:cubicBezTo>
                  <a:cubicBezTo>
                    <a:pt x="17088" y="472557"/>
                    <a:pt x="0" y="431302"/>
                    <a:pt x="0" y="388285"/>
                  </a:cubicBezTo>
                  <a:lnTo>
                    <a:pt x="0" y="162195"/>
                  </a:lnTo>
                  <a:cubicBezTo>
                    <a:pt x="0" y="119178"/>
                    <a:pt x="17088" y="77923"/>
                    <a:pt x="47506" y="47506"/>
                  </a:cubicBezTo>
                  <a:cubicBezTo>
                    <a:pt x="77923" y="17088"/>
                    <a:pt x="119178" y="0"/>
                    <a:pt x="162195" y="0"/>
                  </a:cubicBezTo>
                  <a:close/>
                </a:path>
              </a:pathLst>
            </a:custGeom>
            <a:solidFill>
              <a:srgbClr val="1E3350"/>
            </a:solidFill>
          </p:spPr>
          <p:txBody>
            <a:bodyPr/>
            <a:lstStyle/>
            <a:p>
              <a:endParaRPr lang="en-US"/>
            </a:p>
          </p:txBody>
        </p:sp>
        <p:sp>
          <p:nvSpPr>
            <p:cNvPr id="5" name="TextBox 5"/>
            <p:cNvSpPr txBox="1"/>
            <p:nvPr/>
          </p:nvSpPr>
          <p:spPr>
            <a:xfrm>
              <a:off x="0" y="-38100"/>
              <a:ext cx="2900757" cy="588580"/>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1414878" y="5987654"/>
            <a:ext cx="4773215" cy="905819"/>
            <a:chOff x="0" y="0"/>
            <a:chExt cx="2900757" cy="550480"/>
          </a:xfrm>
        </p:grpSpPr>
        <p:sp>
          <p:nvSpPr>
            <p:cNvPr id="7" name="Freeform 7"/>
            <p:cNvSpPr/>
            <p:nvPr/>
          </p:nvSpPr>
          <p:spPr>
            <a:xfrm>
              <a:off x="0" y="0"/>
              <a:ext cx="2900757" cy="550480"/>
            </a:xfrm>
            <a:custGeom>
              <a:avLst/>
              <a:gdLst/>
              <a:ahLst/>
              <a:cxnLst/>
              <a:rect l="l" t="t" r="r" b="b"/>
              <a:pathLst>
                <a:path w="2900757" h="550480">
                  <a:moveTo>
                    <a:pt x="162195" y="0"/>
                  </a:moveTo>
                  <a:lnTo>
                    <a:pt x="2738562" y="0"/>
                  </a:lnTo>
                  <a:cubicBezTo>
                    <a:pt x="2781579" y="0"/>
                    <a:pt x="2822834" y="17088"/>
                    <a:pt x="2853252" y="47506"/>
                  </a:cubicBezTo>
                  <a:cubicBezTo>
                    <a:pt x="2883669" y="77923"/>
                    <a:pt x="2900757" y="119178"/>
                    <a:pt x="2900757" y="162195"/>
                  </a:cubicBezTo>
                  <a:lnTo>
                    <a:pt x="2900757" y="388285"/>
                  </a:lnTo>
                  <a:cubicBezTo>
                    <a:pt x="2900757" y="431302"/>
                    <a:pt x="2883669" y="472557"/>
                    <a:pt x="2853252" y="502974"/>
                  </a:cubicBezTo>
                  <a:cubicBezTo>
                    <a:pt x="2822834" y="533392"/>
                    <a:pt x="2781579" y="550480"/>
                    <a:pt x="2738562" y="550480"/>
                  </a:cubicBezTo>
                  <a:lnTo>
                    <a:pt x="162195" y="550480"/>
                  </a:lnTo>
                  <a:cubicBezTo>
                    <a:pt x="119178" y="550480"/>
                    <a:pt x="77923" y="533392"/>
                    <a:pt x="47506" y="502974"/>
                  </a:cubicBezTo>
                  <a:cubicBezTo>
                    <a:pt x="17088" y="472557"/>
                    <a:pt x="0" y="431302"/>
                    <a:pt x="0" y="388285"/>
                  </a:cubicBezTo>
                  <a:lnTo>
                    <a:pt x="0" y="162195"/>
                  </a:lnTo>
                  <a:cubicBezTo>
                    <a:pt x="0" y="119178"/>
                    <a:pt x="17088" y="77923"/>
                    <a:pt x="47506" y="47506"/>
                  </a:cubicBezTo>
                  <a:cubicBezTo>
                    <a:pt x="77923" y="17088"/>
                    <a:pt x="119178" y="0"/>
                    <a:pt x="162195" y="0"/>
                  </a:cubicBezTo>
                  <a:close/>
                </a:path>
              </a:pathLst>
            </a:custGeom>
            <a:solidFill>
              <a:srgbClr val="94BFFF"/>
            </a:solidFill>
            <a:ln w="19050" cap="rnd">
              <a:solidFill>
                <a:srgbClr val="1E3350"/>
              </a:solidFill>
              <a:prstDash val="solid"/>
              <a:round/>
            </a:ln>
          </p:spPr>
          <p:txBody>
            <a:bodyPr/>
            <a:lstStyle/>
            <a:p>
              <a:endParaRPr lang="en-US"/>
            </a:p>
          </p:txBody>
        </p:sp>
        <p:sp>
          <p:nvSpPr>
            <p:cNvPr id="8" name="TextBox 8"/>
            <p:cNvSpPr txBox="1"/>
            <p:nvPr/>
          </p:nvSpPr>
          <p:spPr>
            <a:xfrm>
              <a:off x="0" y="-38100"/>
              <a:ext cx="2900757" cy="588580"/>
            </a:xfrm>
            <a:prstGeom prst="rect">
              <a:avLst/>
            </a:prstGeom>
          </p:spPr>
          <p:txBody>
            <a:bodyPr lIns="27885" tIns="27885" rIns="27885" bIns="27885" rtlCol="0" anchor="ctr"/>
            <a:lstStyle/>
            <a:p>
              <a:pPr algn="ctr">
                <a:lnSpc>
                  <a:spcPts val="2659"/>
                </a:lnSpc>
              </a:pPr>
              <a:endParaRPr/>
            </a:p>
          </p:txBody>
        </p:sp>
      </p:grpSp>
      <p:sp>
        <p:nvSpPr>
          <p:cNvPr id="9" name="Freeform 9"/>
          <p:cNvSpPr/>
          <p:nvPr/>
        </p:nvSpPr>
        <p:spPr>
          <a:xfrm>
            <a:off x="1703806" y="6233075"/>
            <a:ext cx="414978" cy="414978"/>
          </a:xfrm>
          <a:custGeom>
            <a:avLst/>
            <a:gdLst/>
            <a:ahLst/>
            <a:cxnLst/>
            <a:rect l="l" t="t" r="r" b="b"/>
            <a:pathLst>
              <a:path w="414978" h="414978">
                <a:moveTo>
                  <a:pt x="0" y="0"/>
                </a:moveTo>
                <a:lnTo>
                  <a:pt x="414977" y="0"/>
                </a:lnTo>
                <a:lnTo>
                  <a:pt x="414977" y="414977"/>
                </a:lnTo>
                <a:lnTo>
                  <a:pt x="0" y="4149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0" name="Freeform 10"/>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5">
              <a:alphaModFix amt="26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a:off x="-975168" y="-889722"/>
            <a:ext cx="1950336" cy="1918422"/>
          </a:xfrm>
          <a:custGeom>
            <a:avLst/>
            <a:gdLst/>
            <a:ahLst/>
            <a:cxnLst/>
            <a:rect l="l" t="t" r="r" b="b"/>
            <a:pathLst>
              <a:path w="1950336" h="1918422">
                <a:moveTo>
                  <a:pt x="0" y="0"/>
                </a:moveTo>
                <a:lnTo>
                  <a:pt x="1950336" y="0"/>
                </a:lnTo>
                <a:lnTo>
                  <a:pt x="1950336" y="1918422"/>
                </a:lnTo>
                <a:lnTo>
                  <a:pt x="0" y="1918422"/>
                </a:lnTo>
                <a:lnTo>
                  <a:pt x="0" y="0"/>
                </a:lnTo>
                <a:close/>
              </a:path>
            </a:pathLst>
          </a:custGeom>
          <a:blipFill>
            <a:blip r:embed="rId7">
              <a:alphaModFix amt="35000"/>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751315" y="8121471"/>
            <a:ext cx="7933906" cy="493395"/>
          </a:xfrm>
          <a:prstGeom prst="rect">
            <a:avLst/>
          </a:prstGeom>
        </p:spPr>
        <p:txBody>
          <a:bodyPr lIns="0" tIns="0" rIns="0" bIns="0" rtlCol="0" anchor="t">
            <a:spAutoFit/>
          </a:bodyPr>
          <a:lstStyle/>
          <a:p>
            <a:pPr algn="l">
              <a:lnSpc>
                <a:spcPts val="4199"/>
              </a:lnSpc>
            </a:pPr>
            <a:r>
              <a:rPr lang="en-US" sz="2799" b="1">
                <a:solidFill>
                  <a:srgbClr val="000000"/>
                </a:solidFill>
                <a:latin typeface="DM Sans Bold"/>
                <a:ea typeface="DM Sans Bold"/>
                <a:cs typeface="DM Sans Bold"/>
                <a:sym typeface="DM Sans Bold"/>
              </a:rPr>
              <a:t>LANGA ONICCAH MOKHOLOANA</a:t>
            </a:r>
          </a:p>
        </p:txBody>
      </p:sp>
      <p:sp>
        <p:nvSpPr>
          <p:cNvPr id="13" name="TextBox 13"/>
          <p:cNvSpPr txBox="1"/>
          <p:nvPr/>
        </p:nvSpPr>
        <p:spPr>
          <a:xfrm>
            <a:off x="1308374" y="1196178"/>
            <a:ext cx="7293928" cy="1169812"/>
          </a:xfrm>
          <a:prstGeom prst="rect">
            <a:avLst/>
          </a:prstGeom>
        </p:spPr>
        <p:txBody>
          <a:bodyPr lIns="0" tIns="0" rIns="0" bIns="0" rtlCol="0" anchor="t">
            <a:spAutoFit/>
          </a:bodyPr>
          <a:lstStyle/>
          <a:p>
            <a:pPr algn="l">
              <a:lnSpc>
                <a:spcPts val="4795"/>
              </a:lnSpc>
            </a:pPr>
            <a:r>
              <a:rPr lang="en-US" sz="3197" b="1">
                <a:solidFill>
                  <a:srgbClr val="000000"/>
                </a:solidFill>
                <a:latin typeface="DM Sans Bold"/>
                <a:ea typeface="DM Sans Bold"/>
                <a:cs typeface="DM Sans Bold"/>
                <a:sym typeface="DM Sans Bold"/>
              </a:rPr>
              <a:t>SOCIAL DIALOGUE &amp; ACHIEVEMENTS OF SDGS</a:t>
            </a:r>
          </a:p>
        </p:txBody>
      </p:sp>
      <p:grpSp>
        <p:nvGrpSpPr>
          <p:cNvPr id="14" name="Group 14"/>
          <p:cNvGrpSpPr/>
          <p:nvPr/>
        </p:nvGrpSpPr>
        <p:grpSpPr>
          <a:xfrm>
            <a:off x="8339817" y="1754966"/>
            <a:ext cx="8791845" cy="7678056"/>
            <a:chOff x="0" y="0"/>
            <a:chExt cx="5342941" cy="4666074"/>
          </a:xfrm>
        </p:grpSpPr>
        <p:sp>
          <p:nvSpPr>
            <p:cNvPr id="15" name="Freeform 15"/>
            <p:cNvSpPr/>
            <p:nvPr/>
          </p:nvSpPr>
          <p:spPr>
            <a:xfrm>
              <a:off x="0" y="0"/>
              <a:ext cx="5342941" cy="4666074"/>
            </a:xfrm>
            <a:custGeom>
              <a:avLst/>
              <a:gdLst/>
              <a:ahLst/>
              <a:cxnLst/>
              <a:rect l="l" t="t" r="r" b="b"/>
              <a:pathLst>
                <a:path w="5342941" h="4666074">
                  <a:moveTo>
                    <a:pt x="88058" y="0"/>
                  </a:moveTo>
                  <a:lnTo>
                    <a:pt x="5254884" y="0"/>
                  </a:lnTo>
                  <a:cubicBezTo>
                    <a:pt x="5278238" y="0"/>
                    <a:pt x="5300636" y="9278"/>
                    <a:pt x="5317150" y="25792"/>
                  </a:cubicBezTo>
                  <a:cubicBezTo>
                    <a:pt x="5333664" y="42306"/>
                    <a:pt x="5342941" y="64704"/>
                    <a:pt x="5342941" y="88058"/>
                  </a:cubicBezTo>
                  <a:lnTo>
                    <a:pt x="5342941" y="4578016"/>
                  </a:lnTo>
                  <a:cubicBezTo>
                    <a:pt x="5342941" y="4626649"/>
                    <a:pt x="5303517" y="4666074"/>
                    <a:pt x="5254884" y="4666074"/>
                  </a:cubicBezTo>
                  <a:lnTo>
                    <a:pt x="88058" y="4666074"/>
                  </a:lnTo>
                  <a:cubicBezTo>
                    <a:pt x="39425" y="4666074"/>
                    <a:pt x="0" y="4626649"/>
                    <a:pt x="0" y="4578016"/>
                  </a:cubicBezTo>
                  <a:lnTo>
                    <a:pt x="0" y="88058"/>
                  </a:lnTo>
                  <a:cubicBezTo>
                    <a:pt x="0" y="39425"/>
                    <a:pt x="39425" y="0"/>
                    <a:pt x="88058" y="0"/>
                  </a:cubicBezTo>
                  <a:close/>
                </a:path>
              </a:pathLst>
            </a:custGeom>
            <a:solidFill>
              <a:srgbClr val="1E3350"/>
            </a:solidFill>
          </p:spPr>
          <p:txBody>
            <a:bodyPr/>
            <a:lstStyle/>
            <a:p>
              <a:endParaRPr lang="en-US"/>
            </a:p>
          </p:txBody>
        </p:sp>
        <p:sp>
          <p:nvSpPr>
            <p:cNvPr id="16" name="TextBox 16"/>
            <p:cNvSpPr txBox="1"/>
            <p:nvPr/>
          </p:nvSpPr>
          <p:spPr>
            <a:xfrm>
              <a:off x="0" y="-38100"/>
              <a:ext cx="5342941" cy="4704174"/>
            </a:xfrm>
            <a:prstGeom prst="rect">
              <a:avLst/>
            </a:prstGeom>
          </p:spPr>
          <p:txBody>
            <a:bodyPr lIns="27885" tIns="27885" rIns="27885" bIns="27885" rtlCol="0" anchor="ctr"/>
            <a:lstStyle/>
            <a:p>
              <a:pPr algn="ctr">
                <a:lnSpc>
                  <a:spcPts val="2659"/>
                </a:lnSpc>
              </a:pPr>
              <a:endParaRPr/>
            </a:p>
          </p:txBody>
        </p:sp>
      </p:grpSp>
      <p:grpSp>
        <p:nvGrpSpPr>
          <p:cNvPr id="17" name="Group 17"/>
          <p:cNvGrpSpPr/>
          <p:nvPr/>
        </p:nvGrpSpPr>
        <p:grpSpPr>
          <a:xfrm>
            <a:off x="8139792" y="1509142"/>
            <a:ext cx="8791845" cy="7678056"/>
            <a:chOff x="0" y="0"/>
            <a:chExt cx="5342941" cy="4666074"/>
          </a:xfrm>
        </p:grpSpPr>
        <p:sp>
          <p:nvSpPr>
            <p:cNvPr id="18" name="Freeform 18"/>
            <p:cNvSpPr/>
            <p:nvPr/>
          </p:nvSpPr>
          <p:spPr>
            <a:xfrm>
              <a:off x="0" y="0"/>
              <a:ext cx="5342941" cy="4666074"/>
            </a:xfrm>
            <a:custGeom>
              <a:avLst/>
              <a:gdLst/>
              <a:ahLst/>
              <a:cxnLst/>
              <a:rect l="l" t="t" r="r" b="b"/>
              <a:pathLst>
                <a:path w="5342941" h="4666074">
                  <a:moveTo>
                    <a:pt x="88058" y="0"/>
                  </a:moveTo>
                  <a:lnTo>
                    <a:pt x="5254884" y="0"/>
                  </a:lnTo>
                  <a:cubicBezTo>
                    <a:pt x="5278238" y="0"/>
                    <a:pt x="5300636" y="9278"/>
                    <a:pt x="5317150" y="25792"/>
                  </a:cubicBezTo>
                  <a:cubicBezTo>
                    <a:pt x="5333664" y="42306"/>
                    <a:pt x="5342941" y="64704"/>
                    <a:pt x="5342941" y="88058"/>
                  </a:cubicBezTo>
                  <a:lnTo>
                    <a:pt x="5342941" y="4578016"/>
                  </a:lnTo>
                  <a:cubicBezTo>
                    <a:pt x="5342941" y="4626649"/>
                    <a:pt x="5303517" y="4666074"/>
                    <a:pt x="5254884" y="4666074"/>
                  </a:cubicBezTo>
                  <a:lnTo>
                    <a:pt x="88058" y="4666074"/>
                  </a:lnTo>
                  <a:cubicBezTo>
                    <a:pt x="39425" y="4666074"/>
                    <a:pt x="0" y="4626649"/>
                    <a:pt x="0" y="4578016"/>
                  </a:cubicBezTo>
                  <a:lnTo>
                    <a:pt x="0" y="88058"/>
                  </a:lnTo>
                  <a:cubicBezTo>
                    <a:pt x="0" y="39425"/>
                    <a:pt x="39425" y="0"/>
                    <a:pt x="88058" y="0"/>
                  </a:cubicBezTo>
                  <a:close/>
                </a:path>
              </a:pathLst>
            </a:custGeom>
            <a:solidFill>
              <a:srgbClr val="94BFFF"/>
            </a:solidFill>
            <a:ln w="38100" cap="rnd">
              <a:solidFill>
                <a:srgbClr val="1E3350"/>
              </a:solidFill>
              <a:prstDash val="solid"/>
              <a:round/>
            </a:ln>
          </p:spPr>
          <p:txBody>
            <a:bodyPr/>
            <a:lstStyle/>
            <a:p>
              <a:endParaRPr lang="en-US"/>
            </a:p>
          </p:txBody>
        </p:sp>
        <p:sp>
          <p:nvSpPr>
            <p:cNvPr id="19" name="TextBox 19"/>
            <p:cNvSpPr txBox="1"/>
            <p:nvPr/>
          </p:nvSpPr>
          <p:spPr>
            <a:xfrm>
              <a:off x="0" y="-38100"/>
              <a:ext cx="5342941" cy="4704174"/>
            </a:xfrm>
            <a:prstGeom prst="rect">
              <a:avLst/>
            </a:prstGeom>
          </p:spPr>
          <p:txBody>
            <a:bodyPr lIns="27885" tIns="27885" rIns="27885" bIns="27885" rtlCol="0" anchor="ctr"/>
            <a:lstStyle/>
            <a:p>
              <a:pPr algn="ctr">
                <a:lnSpc>
                  <a:spcPts val="2659"/>
                </a:lnSpc>
              </a:pPr>
              <a:endParaRPr/>
            </a:p>
          </p:txBody>
        </p:sp>
      </p:grpSp>
      <p:sp>
        <p:nvSpPr>
          <p:cNvPr id="22" name="Freeform 22"/>
          <p:cNvSpPr/>
          <p:nvPr/>
        </p:nvSpPr>
        <p:spPr>
          <a:xfrm>
            <a:off x="-409325" y="1043670"/>
            <a:ext cx="2321280" cy="1392768"/>
          </a:xfrm>
          <a:custGeom>
            <a:avLst/>
            <a:gdLst/>
            <a:ahLst/>
            <a:cxnLst/>
            <a:rect l="l" t="t" r="r" b="b"/>
            <a:pathLst>
              <a:path w="2321280" h="1392768">
                <a:moveTo>
                  <a:pt x="0" y="0"/>
                </a:moveTo>
                <a:lnTo>
                  <a:pt x="2321280" y="0"/>
                </a:lnTo>
                <a:lnTo>
                  <a:pt x="2321280" y="1392768"/>
                </a:lnTo>
                <a:lnTo>
                  <a:pt x="0" y="1392768"/>
                </a:lnTo>
                <a:lnTo>
                  <a:pt x="0" y="0"/>
                </a:lnTo>
                <a:close/>
              </a:path>
            </a:pathLst>
          </a:custGeom>
          <a:blipFill>
            <a:blip r:embed="rId9"/>
            <a:stretch>
              <a:fillRect/>
            </a:stretch>
          </a:blipFill>
        </p:spPr>
        <p:txBody>
          <a:bodyPr/>
          <a:lstStyle/>
          <a:p>
            <a:endParaRPr lang="en-US"/>
          </a:p>
        </p:txBody>
      </p:sp>
      <p:sp>
        <p:nvSpPr>
          <p:cNvPr id="23" name="Freeform 23"/>
          <p:cNvSpPr/>
          <p:nvPr/>
        </p:nvSpPr>
        <p:spPr>
          <a:xfrm>
            <a:off x="8704885" y="2176000"/>
            <a:ext cx="1547270" cy="1547270"/>
          </a:xfrm>
          <a:custGeom>
            <a:avLst/>
            <a:gdLst/>
            <a:ahLst/>
            <a:cxnLst/>
            <a:rect l="l" t="t" r="r" b="b"/>
            <a:pathLst>
              <a:path w="1547270" h="1547270">
                <a:moveTo>
                  <a:pt x="0" y="0"/>
                </a:moveTo>
                <a:lnTo>
                  <a:pt x="1547270" y="0"/>
                </a:lnTo>
                <a:lnTo>
                  <a:pt x="1547270" y="1547271"/>
                </a:lnTo>
                <a:lnTo>
                  <a:pt x="0" y="1547271"/>
                </a:lnTo>
                <a:lnTo>
                  <a:pt x="0" y="0"/>
                </a:lnTo>
                <a:close/>
              </a:path>
            </a:pathLst>
          </a:custGeom>
          <a:blipFill>
            <a:blip r:embed="rId10">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0209835" y="2176000"/>
            <a:ext cx="1547270" cy="1547270"/>
          </a:xfrm>
          <a:custGeom>
            <a:avLst/>
            <a:gdLst/>
            <a:ahLst/>
            <a:cxnLst/>
            <a:rect l="l" t="t" r="r" b="b"/>
            <a:pathLst>
              <a:path w="1547270" h="1547270">
                <a:moveTo>
                  <a:pt x="0" y="0"/>
                </a:moveTo>
                <a:lnTo>
                  <a:pt x="1547270" y="0"/>
                </a:lnTo>
                <a:lnTo>
                  <a:pt x="1547270" y="1547271"/>
                </a:lnTo>
                <a:lnTo>
                  <a:pt x="0" y="154727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3280861" y="2176000"/>
            <a:ext cx="1547270" cy="1547270"/>
          </a:xfrm>
          <a:custGeom>
            <a:avLst/>
            <a:gdLst/>
            <a:ahLst/>
            <a:cxnLst/>
            <a:rect l="l" t="t" r="r" b="b"/>
            <a:pathLst>
              <a:path w="1547270" h="1547270">
                <a:moveTo>
                  <a:pt x="0" y="0"/>
                </a:moveTo>
                <a:lnTo>
                  <a:pt x="1547271" y="0"/>
                </a:lnTo>
                <a:lnTo>
                  <a:pt x="1547271" y="1547271"/>
                </a:lnTo>
                <a:lnTo>
                  <a:pt x="0" y="15472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1757105" y="2176000"/>
            <a:ext cx="1547270" cy="1547270"/>
          </a:xfrm>
          <a:custGeom>
            <a:avLst/>
            <a:gdLst/>
            <a:ahLst/>
            <a:cxnLst/>
            <a:rect l="l" t="t" r="r" b="b"/>
            <a:pathLst>
              <a:path w="1547270" h="1547270">
                <a:moveTo>
                  <a:pt x="0" y="0"/>
                </a:moveTo>
                <a:lnTo>
                  <a:pt x="1547270" y="0"/>
                </a:lnTo>
                <a:lnTo>
                  <a:pt x="1547270" y="1547271"/>
                </a:lnTo>
                <a:lnTo>
                  <a:pt x="0" y="154727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27" name="Freeform 27"/>
          <p:cNvSpPr/>
          <p:nvPr/>
        </p:nvSpPr>
        <p:spPr>
          <a:xfrm>
            <a:off x="14757591" y="2176000"/>
            <a:ext cx="1547270" cy="1547270"/>
          </a:xfrm>
          <a:custGeom>
            <a:avLst/>
            <a:gdLst/>
            <a:ahLst/>
            <a:cxnLst/>
            <a:rect l="l" t="t" r="r" b="b"/>
            <a:pathLst>
              <a:path w="1547270" h="1547270">
                <a:moveTo>
                  <a:pt x="0" y="0"/>
                </a:moveTo>
                <a:lnTo>
                  <a:pt x="1547270" y="0"/>
                </a:lnTo>
                <a:lnTo>
                  <a:pt x="1547270" y="1547271"/>
                </a:lnTo>
                <a:lnTo>
                  <a:pt x="0" y="1547271"/>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endParaRPr lang="en-US"/>
          </a:p>
        </p:txBody>
      </p:sp>
      <p:sp>
        <p:nvSpPr>
          <p:cNvPr id="29" name="Freeform 29"/>
          <p:cNvSpPr/>
          <p:nvPr/>
        </p:nvSpPr>
        <p:spPr>
          <a:xfrm>
            <a:off x="9409881" y="4055221"/>
            <a:ext cx="6144858" cy="4714782"/>
          </a:xfrm>
          <a:custGeom>
            <a:avLst/>
            <a:gdLst/>
            <a:ahLst/>
            <a:cxnLst/>
            <a:rect l="l" t="t" r="r" b="b"/>
            <a:pathLst>
              <a:path w="6144858" h="4714782">
                <a:moveTo>
                  <a:pt x="0" y="0"/>
                </a:moveTo>
                <a:lnTo>
                  <a:pt x="6144858" y="0"/>
                </a:lnTo>
                <a:lnTo>
                  <a:pt x="6144858" y="4714782"/>
                </a:lnTo>
                <a:lnTo>
                  <a:pt x="0" y="4714782"/>
                </a:lnTo>
                <a:lnTo>
                  <a:pt x="0" y="0"/>
                </a:lnTo>
                <a:close/>
              </a:path>
            </a:pathLst>
          </a:custGeom>
          <a:blipFill>
            <a:blip r:embed="rId24"/>
            <a:stretch>
              <a:fillRect/>
            </a:stretch>
          </a:blipFill>
        </p:spPr>
        <p:txBody>
          <a:bodyPr/>
          <a:lstStyle/>
          <a:p>
            <a:endParaRPr lang="en-US"/>
          </a:p>
        </p:txBody>
      </p:sp>
      <p:sp>
        <p:nvSpPr>
          <p:cNvPr id="30" name="TextBox 30"/>
          <p:cNvSpPr txBox="1"/>
          <p:nvPr/>
        </p:nvSpPr>
        <p:spPr>
          <a:xfrm>
            <a:off x="565162" y="3676137"/>
            <a:ext cx="7235265" cy="2166956"/>
          </a:xfrm>
          <a:prstGeom prst="rect">
            <a:avLst/>
          </a:prstGeom>
        </p:spPr>
        <p:txBody>
          <a:bodyPr lIns="0" tIns="0" rIns="0" bIns="0" rtlCol="0" anchor="t">
            <a:spAutoFit/>
          </a:bodyPr>
          <a:lstStyle/>
          <a:p>
            <a:pPr algn="l">
              <a:lnSpc>
                <a:spcPts val="4230"/>
              </a:lnSpc>
            </a:pPr>
            <a:r>
              <a:rPr lang="en-US" sz="4230" b="1" dirty="0">
                <a:solidFill>
                  <a:srgbClr val="000000"/>
                </a:solidFill>
                <a:latin typeface="DM Sans Bold"/>
                <a:ea typeface="DM Sans Bold"/>
                <a:cs typeface="DM Sans Bold"/>
                <a:sym typeface="DM Sans Bold"/>
              </a:rPr>
              <a:t>THE ROLE OF SOCIAL WORK IN ACHIEVING SUSTAINABLE DEVELOPMENT GOALS</a:t>
            </a:r>
          </a:p>
          <a:p>
            <a:pPr algn="l">
              <a:lnSpc>
                <a:spcPts val="4230"/>
              </a:lnSpc>
            </a:pPr>
            <a:endParaRPr lang="en-US" sz="4230" b="1" dirty="0">
              <a:solidFill>
                <a:srgbClr val="000000"/>
              </a:solidFill>
              <a:latin typeface="DM Sans Bold"/>
              <a:ea typeface="DM Sans Bold"/>
              <a:cs typeface="DM Sans Bold"/>
              <a:sym typeface="DM Sans Bold"/>
            </a:endParaRPr>
          </a:p>
        </p:txBody>
      </p:sp>
      <p:sp>
        <p:nvSpPr>
          <p:cNvPr id="31" name="TextBox 31"/>
          <p:cNvSpPr txBox="1"/>
          <p:nvPr/>
        </p:nvSpPr>
        <p:spPr>
          <a:xfrm>
            <a:off x="2323219" y="6175925"/>
            <a:ext cx="3719151" cy="743620"/>
          </a:xfrm>
          <a:prstGeom prst="rect">
            <a:avLst/>
          </a:prstGeom>
        </p:spPr>
        <p:txBody>
          <a:bodyPr lIns="0" tIns="0" rIns="0" bIns="0" rtlCol="0" anchor="t">
            <a:spAutoFit/>
          </a:bodyPr>
          <a:lstStyle/>
          <a:p>
            <a:pPr algn="l">
              <a:lnSpc>
                <a:spcPts val="3071"/>
              </a:lnSpc>
            </a:pPr>
            <a:r>
              <a:rPr lang="en-US" sz="2047" dirty="0">
                <a:solidFill>
                  <a:srgbClr val="000000"/>
                </a:solidFill>
                <a:latin typeface="DM Sans"/>
                <a:ea typeface="DM Sans"/>
                <a:cs typeface="DM Sans"/>
                <a:sym typeface="DM Sans"/>
              </a:rPr>
              <a:t>LangaOK@dsd.limpopo.gov.za</a:t>
            </a:r>
          </a:p>
          <a:p>
            <a:pPr algn="l">
              <a:lnSpc>
                <a:spcPts val="3071"/>
              </a:lnSpc>
            </a:pPr>
            <a:endParaRPr lang="en-US" sz="2047" dirty="0">
              <a:solidFill>
                <a:srgbClr val="000000"/>
              </a:solidFill>
              <a:latin typeface="DM Sans"/>
              <a:ea typeface="DM Sans"/>
              <a:cs typeface="DM Sans"/>
              <a:sym typeface="DM Sans"/>
            </a:endParaRPr>
          </a:p>
        </p:txBody>
      </p:sp>
      <p:sp>
        <p:nvSpPr>
          <p:cNvPr id="32" name="TextBox 32"/>
          <p:cNvSpPr txBox="1"/>
          <p:nvPr/>
        </p:nvSpPr>
        <p:spPr>
          <a:xfrm>
            <a:off x="565162" y="7578546"/>
            <a:ext cx="3107242" cy="371475"/>
          </a:xfrm>
          <a:prstGeom prst="rect">
            <a:avLst/>
          </a:prstGeom>
        </p:spPr>
        <p:txBody>
          <a:bodyPr lIns="0" tIns="0" rIns="0" bIns="0" rtlCol="0" anchor="t">
            <a:spAutoFit/>
          </a:bodyPr>
          <a:lstStyle/>
          <a:p>
            <a:pPr algn="l">
              <a:lnSpc>
                <a:spcPts val="3000"/>
              </a:lnSpc>
            </a:pPr>
            <a:r>
              <a:rPr lang="en-US" sz="2000">
                <a:solidFill>
                  <a:srgbClr val="000000"/>
                </a:solidFill>
                <a:latin typeface="DM Sans"/>
                <a:ea typeface="DM Sans"/>
                <a:cs typeface="DM Sans"/>
                <a:sym typeface="DM Sans"/>
              </a:rPr>
              <a:t>PRESENTED BY:</a:t>
            </a:r>
          </a:p>
        </p:txBody>
      </p:sp>
      <p:sp>
        <p:nvSpPr>
          <p:cNvPr id="33" name="TextBox 33"/>
          <p:cNvSpPr txBox="1"/>
          <p:nvPr/>
        </p:nvSpPr>
        <p:spPr>
          <a:xfrm>
            <a:off x="765187" y="8814891"/>
            <a:ext cx="7574630" cy="694980"/>
          </a:xfrm>
          <a:prstGeom prst="rect">
            <a:avLst/>
          </a:prstGeom>
        </p:spPr>
        <p:txBody>
          <a:bodyPr lIns="0" tIns="0" rIns="0" bIns="0" rtlCol="0" anchor="t">
            <a:spAutoFit/>
          </a:bodyPr>
          <a:lstStyle/>
          <a:p>
            <a:pPr algn="l">
              <a:lnSpc>
                <a:spcPts val="2889"/>
              </a:lnSpc>
            </a:pPr>
            <a:r>
              <a:rPr lang="en-US" sz="1926">
                <a:solidFill>
                  <a:srgbClr val="000000"/>
                </a:solidFill>
                <a:latin typeface="DM Sans"/>
                <a:ea typeface="DM Sans"/>
                <a:cs typeface="DM Sans"/>
                <a:sym typeface="DM Sans"/>
              </a:rPr>
              <a:t>DEPARTMENT OF SOCIAL DEVELOPMENT, LIMPOPO PROVINCE</a:t>
            </a:r>
          </a:p>
          <a:p>
            <a:pPr algn="l">
              <a:lnSpc>
                <a:spcPts val="2889"/>
              </a:lnSpc>
            </a:pPr>
            <a:endParaRPr lang="en-US" sz="1926">
              <a:solidFill>
                <a:srgbClr val="000000"/>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10326155" y="1401640"/>
            <a:ext cx="7182346" cy="2134081"/>
            <a:chOff x="0" y="0"/>
            <a:chExt cx="7503783" cy="2229589"/>
          </a:xfrm>
        </p:grpSpPr>
        <p:sp>
          <p:nvSpPr>
            <p:cNvPr id="4" name="Freeform 4"/>
            <p:cNvSpPr/>
            <p:nvPr/>
          </p:nvSpPr>
          <p:spPr>
            <a:xfrm>
              <a:off x="0" y="0"/>
              <a:ext cx="7503783" cy="2229589"/>
            </a:xfrm>
            <a:custGeom>
              <a:avLst/>
              <a:gdLst/>
              <a:ahLst/>
              <a:cxnLst/>
              <a:rect l="l" t="t" r="r" b="b"/>
              <a:pathLst>
                <a:path w="7503783" h="2229589">
                  <a:moveTo>
                    <a:pt x="0" y="0"/>
                  </a:moveTo>
                  <a:lnTo>
                    <a:pt x="7503783" y="0"/>
                  </a:lnTo>
                  <a:lnTo>
                    <a:pt x="7503783" y="2229589"/>
                  </a:lnTo>
                  <a:lnTo>
                    <a:pt x="0" y="2229589"/>
                  </a:lnTo>
                  <a:close/>
                </a:path>
              </a:pathLst>
            </a:custGeom>
            <a:solidFill>
              <a:srgbClr val="FFFFFF">
                <a:alpha val="49804"/>
              </a:srgbClr>
            </a:solidFill>
            <a:ln cap="sq">
              <a:noFill/>
              <a:prstDash val="solid"/>
              <a:miter/>
            </a:ln>
          </p:spPr>
          <p:txBody>
            <a:bodyPr/>
            <a:lstStyle/>
            <a:p>
              <a:endParaRPr lang="en-US"/>
            </a:p>
          </p:txBody>
        </p:sp>
        <p:sp>
          <p:nvSpPr>
            <p:cNvPr id="5" name="TextBox 5"/>
            <p:cNvSpPr txBox="1"/>
            <p:nvPr/>
          </p:nvSpPr>
          <p:spPr>
            <a:xfrm>
              <a:off x="0" y="-38100"/>
              <a:ext cx="7503783" cy="2267689"/>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10326155" y="4070368"/>
            <a:ext cx="7182346" cy="2134081"/>
            <a:chOff x="0" y="0"/>
            <a:chExt cx="7503783" cy="2229589"/>
          </a:xfrm>
        </p:grpSpPr>
        <p:sp>
          <p:nvSpPr>
            <p:cNvPr id="7" name="Freeform 7"/>
            <p:cNvSpPr/>
            <p:nvPr/>
          </p:nvSpPr>
          <p:spPr>
            <a:xfrm>
              <a:off x="0" y="0"/>
              <a:ext cx="7503783" cy="2229589"/>
            </a:xfrm>
            <a:custGeom>
              <a:avLst/>
              <a:gdLst/>
              <a:ahLst/>
              <a:cxnLst/>
              <a:rect l="l" t="t" r="r" b="b"/>
              <a:pathLst>
                <a:path w="7503783" h="2229589">
                  <a:moveTo>
                    <a:pt x="0" y="0"/>
                  </a:moveTo>
                  <a:lnTo>
                    <a:pt x="7503783" y="0"/>
                  </a:lnTo>
                  <a:lnTo>
                    <a:pt x="7503783" y="2229589"/>
                  </a:lnTo>
                  <a:lnTo>
                    <a:pt x="0" y="2229589"/>
                  </a:lnTo>
                  <a:close/>
                </a:path>
              </a:pathLst>
            </a:custGeom>
            <a:solidFill>
              <a:srgbClr val="FFFFFF">
                <a:alpha val="49804"/>
              </a:srgbClr>
            </a:solidFill>
            <a:ln cap="sq">
              <a:noFill/>
              <a:prstDash val="solid"/>
              <a:miter/>
            </a:ln>
          </p:spPr>
          <p:txBody>
            <a:bodyPr/>
            <a:lstStyle/>
            <a:p>
              <a:endParaRPr lang="en-US"/>
            </a:p>
          </p:txBody>
        </p:sp>
        <p:sp>
          <p:nvSpPr>
            <p:cNvPr id="8" name="TextBox 8"/>
            <p:cNvSpPr txBox="1"/>
            <p:nvPr/>
          </p:nvSpPr>
          <p:spPr>
            <a:xfrm>
              <a:off x="0" y="-38100"/>
              <a:ext cx="7503783" cy="2267689"/>
            </a:xfrm>
            <a:prstGeom prst="rect">
              <a:avLst/>
            </a:prstGeom>
          </p:spPr>
          <p:txBody>
            <a:bodyPr lIns="27885" tIns="27885" rIns="27885" bIns="27885" rtlCol="0" anchor="ctr"/>
            <a:lstStyle/>
            <a:p>
              <a:pPr algn="ctr">
                <a:lnSpc>
                  <a:spcPts val="2659"/>
                </a:lnSpc>
              </a:pPr>
              <a:endParaRPr/>
            </a:p>
          </p:txBody>
        </p:sp>
      </p:grpSp>
      <p:grpSp>
        <p:nvGrpSpPr>
          <p:cNvPr id="9" name="Group 9"/>
          <p:cNvGrpSpPr/>
          <p:nvPr/>
        </p:nvGrpSpPr>
        <p:grpSpPr>
          <a:xfrm>
            <a:off x="9704952" y="1797130"/>
            <a:ext cx="1343102" cy="134310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1" name="TextBox 11"/>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2" name="Group 12"/>
          <p:cNvGrpSpPr/>
          <p:nvPr/>
        </p:nvGrpSpPr>
        <p:grpSpPr>
          <a:xfrm>
            <a:off x="9704952" y="4465857"/>
            <a:ext cx="1343102" cy="134310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4" name="TextBox 14"/>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5" name="Group 15"/>
          <p:cNvGrpSpPr/>
          <p:nvPr/>
        </p:nvGrpSpPr>
        <p:grpSpPr>
          <a:xfrm>
            <a:off x="9636260" y="1719242"/>
            <a:ext cx="1343102" cy="134310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17" name="TextBox 1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18" name="AutoShape 18"/>
          <p:cNvSpPr/>
          <p:nvPr/>
        </p:nvSpPr>
        <p:spPr>
          <a:xfrm>
            <a:off x="8898759" y="2408457"/>
            <a:ext cx="0" cy="5397678"/>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19" name="Group 19"/>
          <p:cNvGrpSpPr/>
          <p:nvPr/>
        </p:nvGrpSpPr>
        <p:grpSpPr>
          <a:xfrm>
            <a:off x="8750722" y="2320644"/>
            <a:ext cx="296074" cy="29607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2" name="Group 22"/>
          <p:cNvGrpSpPr/>
          <p:nvPr/>
        </p:nvGrpSpPr>
        <p:grpSpPr>
          <a:xfrm>
            <a:off x="8750722" y="4921008"/>
            <a:ext cx="296074" cy="29607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5" name="Group 25"/>
          <p:cNvGrpSpPr/>
          <p:nvPr/>
        </p:nvGrpSpPr>
        <p:grpSpPr>
          <a:xfrm>
            <a:off x="9636260" y="4387969"/>
            <a:ext cx="1343102" cy="134310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7" name="TextBox 2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8" name="Group 28"/>
          <p:cNvGrpSpPr/>
          <p:nvPr/>
        </p:nvGrpSpPr>
        <p:grpSpPr>
          <a:xfrm>
            <a:off x="10326155" y="6739095"/>
            <a:ext cx="7182346" cy="2134081"/>
            <a:chOff x="0" y="0"/>
            <a:chExt cx="7503783" cy="2229589"/>
          </a:xfrm>
        </p:grpSpPr>
        <p:sp>
          <p:nvSpPr>
            <p:cNvPr id="29" name="Freeform 29"/>
            <p:cNvSpPr/>
            <p:nvPr/>
          </p:nvSpPr>
          <p:spPr>
            <a:xfrm>
              <a:off x="0" y="0"/>
              <a:ext cx="7503783" cy="2229589"/>
            </a:xfrm>
            <a:custGeom>
              <a:avLst/>
              <a:gdLst/>
              <a:ahLst/>
              <a:cxnLst/>
              <a:rect l="l" t="t" r="r" b="b"/>
              <a:pathLst>
                <a:path w="7503783" h="2229589">
                  <a:moveTo>
                    <a:pt x="0" y="0"/>
                  </a:moveTo>
                  <a:lnTo>
                    <a:pt x="7503783" y="0"/>
                  </a:lnTo>
                  <a:lnTo>
                    <a:pt x="7503783" y="2229589"/>
                  </a:lnTo>
                  <a:lnTo>
                    <a:pt x="0" y="2229589"/>
                  </a:lnTo>
                  <a:close/>
                </a:path>
              </a:pathLst>
            </a:custGeom>
            <a:solidFill>
              <a:srgbClr val="FFFFFF">
                <a:alpha val="49804"/>
              </a:srgbClr>
            </a:solidFill>
            <a:ln cap="sq">
              <a:noFill/>
              <a:prstDash val="solid"/>
              <a:miter/>
            </a:ln>
          </p:spPr>
          <p:txBody>
            <a:bodyPr/>
            <a:lstStyle/>
            <a:p>
              <a:endParaRPr lang="en-US"/>
            </a:p>
          </p:txBody>
        </p:sp>
        <p:sp>
          <p:nvSpPr>
            <p:cNvPr id="30" name="TextBox 30"/>
            <p:cNvSpPr txBox="1"/>
            <p:nvPr/>
          </p:nvSpPr>
          <p:spPr>
            <a:xfrm>
              <a:off x="0" y="-38100"/>
              <a:ext cx="7503783" cy="2267689"/>
            </a:xfrm>
            <a:prstGeom prst="rect">
              <a:avLst/>
            </a:prstGeom>
          </p:spPr>
          <p:txBody>
            <a:bodyPr lIns="27885" tIns="27885" rIns="27885" bIns="27885" rtlCol="0" anchor="ctr"/>
            <a:lstStyle/>
            <a:p>
              <a:pPr algn="ctr">
                <a:lnSpc>
                  <a:spcPts val="2659"/>
                </a:lnSpc>
              </a:pPr>
              <a:endParaRPr/>
            </a:p>
          </p:txBody>
        </p:sp>
      </p:grpSp>
      <p:grpSp>
        <p:nvGrpSpPr>
          <p:cNvPr id="31" name="Group 31"/>
          <p:cNvGrpSpPr/>
          <p:nvPr/>
        </p:nvGrpSpPr>
        <p:grpSpPr>
          <a:xfrm>
            <a:off x="9704952" y="7134585"/>
            <a:ext cx="1343102" cy="134310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33" name="TextBox 3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4" name="Group 34"/>
          <p:cNvGrpSpPr/>
          <p:nvPr/>
        </p:nvGrpSpPr>
        <p:grpSpPr>
          <a:xfrm>
            <a:off x="9636260" y="7056697"/>
            <a:ext cx="1343102" cy="1343102"/>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6" name="TextBox 36"/>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37" name="Freeform 37"/>
          <p:cNvSpPr/>
          <p:nvPr/>
        </p:nvSpPr>
        <p:spPr>
          <a:xfrm>
            <a:off x="10009636" y="2009793"/>
            <a:ext cx="633037" cy="762000"/>
          </a:xfrm>
          <a:custGeom>
            <a:avLst/>
            <a:gdLst/>
            <a:ahLst/>
            <a:cxnLst/>
            <a:rect l="l" t="t" r="r" b="b"/>
            <a:pathLst>
              <a:path w="633037" h="762000">
                <a:moveTo>
                  <a:pt x="0" y="0"/>
                </a:moveTo>
                <a:lnTo>
                  <a:pt x="633037" y="0"/>
                </a:lnTo>
                <a:lnTo>
                  <a:pt x="633037" y="762000"/>
                </a:lnTo>
                <a:lnTo>
                  <a:pt x="0" y="7620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38" name="Freeform 38"/>
          <p:cNvSpPr/>
          <p:nvPr/>
        </p:nvSpPr>
        <p:spPr>
          <a:xfrm>
            <a:off x="9971261" y="7425136"/>
            <a:ext cx="709788" cy="762000"/>
          </a:xfrm>
          <a:custGeom>
            <a:avLst/>
            <a:gdLst/>
            <a:ahLst/>
            <a:cxnLst/>
            <a:rect l="l" t="t" r="r" b="b"/>
            <a:pathLst>
              <a:path w="709788" h="762000">
                <a:moveTo>
                  <a:pt x="0" y="0"/>
                </a:moveTo>
                <a:lnTo>
                  <a:pt x="709788" y="0"/>
                </a:lnTo>
                <a:lnTo>
                  <a:pt x="709788" y="762000"/>
                </a:lnTo>
                <a:lnTo>
                  <a:pt x="0" y="7620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sp>
        <p:nvSpPr>
          <p:cNvPr id="39" name="Freeform 39"/>
          <p:cNvSpPr/>
          <p:nvPr/>
        </p:nvSpPr>
        <p:spPr>
          <a:xfrm>
            <a:off x="9945155" y="4688045"/>
            <a:ext cx="762000" cy="762000"/>
          </a:xfrm>
          <a:custGeom>
            <a:avLst/>
            <a:gdLst/>
            <a:ahLst/>
            <a:cxnLst/>
            <a:rect l="l" t="t" r="r" b="b"/>
            <a:pathLst>
              <a:path w="762000" h="762000">
                <a:moveTo>
                  <a:pt x="0" y="0"/>
                </a:moveTo>
                <a:lnTo>
                  <a:pt x="762000" y="0"/>
                </a:lnTo>
                <a:lnTo>
                  <a:pt x="762000" y="762000"/>
                </a:lnTo>
                <a:lnTo>
                  <a:pt x="0" y="7620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cap="sq">
            <a:noFill/>
            <a:prstDash val="solid"/>
            <a:miter/>
          </a:ln>
        </p:spPr>
        <p:txBody>
          <a:bodyPr/>
          <a:lstStyle/>
          <a:p>
            <a:endParaRPr lang="en-US"/>
          </a:p>
        </p:txBody>
      </p:sp>
      <p:grpSp>
        <p:nvGrpSpPr>
          <p:cNvPr id="40" name="Group 40"/>
          <p:cNvGrpSpPr/>
          <p:nvPr/>
        </p:nvGrpSpPr>
        <p:grpSpPr>
          <a:xfrm>
            <a:off x="8750722" y="7658099"/>
            <a:ext cx="296074" cy="29607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42" name="TextBox 42"/>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43" name="Freeform 43"/>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9">
              <a:alphaModFix amt="26000"/>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44" name="Freeform 44"/>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11">
              <a:alphaModFix amt="35000"/>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45" name="Freeform 45"/>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3">
              <a:alphaModFix amt="16000"/>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46" name="Freeform 46"/>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5">
              <a:alphaModFix amt="19999"/>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48" name="Freeform 48"/>
          <p:cNvSpPr/>
          <p:nvPr/>
        </p:nvSpPr>
        <p:spPr>
          <a:xfrm>
            <a:off x="-19337" y="170743"/>
            <a:ext cx="2952224" cy="1771335"/>
          </a:xfrm>
          <a:custGeom>
            <a:avLst/>
            <a:gdLst/>
            <a:ahLst/>
            <a:cxnLst/>
            <a:rect l="l" t="t" r="r" b="b"/>
            <a:pathLst>
              <a:path w="2952224" h="1771335">
                <a:moveTo>
                  <a:pt x="0" y="0"/>
                </a:moveTo>
                <a:lnTo>
                  <a:pt x="2952225" y="0"/>
                </a:lnTo>
                <a:lnTo>
                  <a:pt x="2952225" y="1771334"/>
                </a:lnTo>
                <a:lnTo>
                  <a:pt x="0" y="1771334"/>
                </a:lnTo>
                <a:lnTo>
                  <a:pt x="0" y="0"/>
                </a:lnTo>
                <a:close/>
              </a:path>
            </a:pathLst>
          </a:custGeom>
          <a:blipFill>
            <a:blip r:embed="rId17"/>
            <a:stretch>
              <a:fillRect/>
            </a:stretch>
          </a:blipFill>
        </p:spPr>
        <p:txBody>
          <a:bodyPr/>
          <a:lstStyle/>
          <a:p>
            <a:endParaRPr lang="en-US"/>
          </a:p>
        </p:txBody>
      </p:sp>
      <p:grpSp>
        <p:nvGrpSpPr>
          <p:cNvPr id="49" name="Group 49"/>
          <p:cNvGrpSpPr/>
          <p:nvPr/>
        </p:nvGrpSpPr>
        <p:grpSpPr>
          <a:xfrm>
            <a:off x="1353015" y="6087534"/>
            <a:ext cx="6567650" cy="3584117"/>
            <a:chOff x="0" y="0"/>
            <a:chExt cx="3991263" cy="2178124"/>
          </a:xfrm>
        </p:grpSpPr>
        <p:sp>
          <p:nvSpPr>
            <p:cNvPr id="50" name="Freeform 50"/>
            <p:cNvSpPr/>
            <p:nvPr/>
          </p:nvSpPr>
          <p:spPr>
            <a:xfrm>
              <a:off x="0" y="0"/>
              <a:ext cx="3991263" cy="2178124"/>
            </a:xfrm>
            <a:custGeom>
              <a:avLst/>
              <a:gdLst/>
              <a:ahLst/>
              <a:cxnLst/>
              <a:rect l="l" t="t" r="r" b="b"/>
              <a:pathLst>
                <a:path w="3991263" h="2178124">
                  <a:moveTo>
                    <a:pt x="58940" y="0"/>
                  </a:moveTo>
                  <a:lnTo>
                    <a:pt x="3932323" y="0"/>
                  </a:lnTo>
                  <a:cubicBezTo>
                    <a:pt x="3947955" y="0"/>
                    <a:pt x="3962946" y="6210"/>
                    <a:pt x="3974000" y="17263"/>
                  </a:cubicBezTo>
                  <a:cubicBezTo>
                    <a:pt x="3985053" y="28316"/>
                    <a:pt x="3991263" y="43308"/>
                    <a:pt x="3991263" y="58940"/>
                  </a:cubicBezTo>
                  <a:lnTo>
                    <a:pt x="3991263" y="2119184"/>
                  </a:lnTo>
                  <a:cubicBezTo>
                    <a:pt x="3991263" y="2134816"/>
                    <a:pt x="3985053" y="2149807"/>
                    <a:pt x="3974000" y="2160861"/>
                  </a:cubicBezTo>
                  <a:cubicBezTo>
                    <a:pt x="3962946" y="2171914"/>
                    <a:pt x="3947955" y="2178124"/>
                    <a:pt x="3932323" y="2178124"/>
                  </a:cubicBezTo>
                  <a:lnTo>
                    <a:pt x="58940" y="2178124"/>
                  </a:lnTo>
                  <a:cubicBezTo>
                    <a:pt x="43308" y="2178124"/>
                    <a:pt x="28316" y="2171914"/>
                    <a:pt x="17263" y="2160861"/>
                  </a:cubicBezTo>
                  <a:cubicBezTo>
                    <a:pt x="6210" y="2149807"/>
                    <a:pt x="0" y="2134816"/>
                    <a:pt x="0" y="2119184"/>
                  </a:cubicBezTo>
                  <a:lnTo>
                    <a:pt x="0" y="58940"/>
                  </a:lnTo>
                  <a:cubicBezTo>
                    <a:pt x="0" y="43308"/>
                    <a:pt x="6210" y="28316"/>
                    <a:pt x="17263" y="17263"/>
                  </a:cubicBezTo>
                  <a:cubicBezTo>
                    <a:pt x="28316" y="6210"/>
                    <a:pt x="43308" y="0"/>
                    <a:pt x="58940" y="0"/>
                  </a:cubicBezTo>
                  <a:close/>
                </a:path>
              </a:pathLst>
            </a:custGeom>
            <a:solidFill>
              <a:srgbClr val="1E3350"/>
            </a:solidFill>
            <a:ln cap="rnd">
              <a:noFill/>
              <a:prstDash val="solid"/>
              <a:round/>
            </a:ln>
          </p:spPr>
          <p:txBody>
            <a:bodyPr/>
            <a:lstStyle/>
            <a:p>
              <a:endParaRPr lang="en-US"/>
            </a:p>
          </p:txBody>
        </p:sp>
        <p:sp>
          <p:nvSpPr>
            <p:cNvPr id="51" name="TextBox 51"/>
            <p:cNvSpPr txBox="1"/>
            <p:nvPr/>
          </p:nvSpPr>
          <p:spPr>
            <a:xfrm>
              <a:off x="0" y="-38100"/>
              <a:ext cx="3991263" cy="2216224"/>
            </a:xfrm>
            <a:prstGeom prst="rect">
              <a:avLst/>
            </a:prstGeom>
          </p:spPr>
          <p:txBody>
            <a:bodyPr lIns="27885" tIns="27885" rIns="27885" bIns="27885" rtlCol="0" anchor="ctr"/>
            <a:lstStyle/>
            <a:p>
              <a:pPr algn="ctr">
                <a:lnSpc>
                  <a:spcPts val="2659"/>
                </a:lnSpc>
              </a:pPr>
              <a:endParaRPr/>
            </a:p>
          </p:txBody>
        </p:sp>
      </p:grpSp>
      <p:sp>
        <p:nvSpPr>
          <p:cNvPr id="52" name="TextBox 52"/>
          <p:cNvSpPr txBox="1"/>
          <p:nvPr/>
        </p:nvSpPr>
        <p:spPr>
          <a:xfrm>
            <a:off x="2328584" y="643502"/>
            <a:ext cx="11184162" cy="1298575"/>
          </a:xfrm>
          <a:prstGeom prst="rect">
            <a:avLst/>
          </a:prstGeom>
        </p:spPr>
        <p:txBody>
          <a:bodyPr lIns="0" tIns="0" rIns="0" bIns="0" rtlCol="0" anchor="t">
            <a:spAutoFit/>
          </a:bodyPr>
          <a:lstStyle/>
          <a:p>
            <a:pPr algn="l">
              <a:lnSpc>
                <a:spcPts val="5000"/>
              </a:lnSpc>
            </a:pPr>
            <a:r>
              <a:rPr lang="en-US" sz="5000" b="1">
                <a:solidFill>
                  <a:srgbClr val="000000"/>
                </a:solidFill>
                <a:latin typeface="DM Sans Bold"/>
                <a:ea typeface="DM Sans Bold"/>
                <a:cs typeface="DM Sans Bold"/>
                <a:sym typeface="DM Sans Bold"/>
              </a:rPr>
              <a:t>SOUTH AFRICA’S DEVELOPMENTAL CHALLENGES</a:t>
            </a:r>
          </a:p>
        </p:txBody>
      </p:sp>
      <p:sp>
        <p:nvSpPr>
          <p:cNvPr id="53" name="TextBox 53"/>
          <p:cNvSpPr txBox="1"/>
          <p:nvPr/>
        </p:nvSpPr>
        <p:spPr>
          <a:xfrm>
            <a:off x="312131" y="2411531"/>
            <a:ext cx="8113929" cy="3079158"/>
          </a:xfrm>
          <a:prstGeom prst="rect">
            <a:avLst/>
          </a:prstGeom>
        </p:spPr>
        <p:txBody>
          <a:bodyPr lIns="0" tIns="0" rIns="0" bIns="0" rtlCol="0" anchor="t">
            <a:spAutoFit/>
          </a:bodyPr>
          <a:lstStyle/>
          <a:p>
            <a:pPr marL="0" lvl="0" indent="0" algn="l">
              <a:lnSpc>
                <a:spcPts val="3088"/>
              </a:lnSpc>
            </a:pPr>
            <a:r>
              <a:rPr lang="en-US" sz="2059">
                <a:solidFill>
                  <a:srgbClr val="000000">
                    <a:alpha val="69804"/>
                  </a:srgbClr>
                </a:solidFill>
                <a:latin typeface="Open Sauce"/>
                <a:ea typeface="Open Sauce"/>
                <a:cs typeface="Open Sauce"/>
                <a:sym typeface="Open Sauce"/>
              </a:rPr>
              <a:t>South Africa faces complex social, economic, and environmental challenges that hinder sustainable development. High youth unemployment, inequality, fragmented service delivery, and adversarial institutional cultures limit meaningful progress. To overcome these obstacles, inclusive and coordinated efforts are urgently needed, with a focus on empowering communities and fostering collaborative governance.</a:t>
            </a:r>
          </a:p>
        </p:txBody>
      </p:sp>
      <p:sp>
        <p:nvSpPr>
          <p:cNvPr id="54" name="TextBox 54"/>
          <p:cNvSpPr txBox="1"/>
          <p:nvPr/>
        </p:nvSpPr>
        <p:spPr>
          <a:xfrm>
            <a:off x="11403681" y="2059505"/>
            <a:ext cx="5502688"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Social, economic &amp; environmental difficulties</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55" name="TextBox 55"/>
          <p:cNvSpPr txBox="1"/>
          <p:nvPr/>
        </p:nvSpPr>
        <p:spPr>
          <a:xfrm>
            <a:off x="11403681" y="4694534"/>
            <a:ext cx="5502688"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Fragmented collaboration &amp; adversarial dialogue</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56" name="TextBox 56"/>
          <p:cNvSpPr txBox="1"/>
          <p:nvPr/>
        </p:nvSpPr>
        <p:spPr>
          <a:xfrm>
            <a:off x="11403681" y="7582698"/>
            <a:ext cx="5502688" cy="742950"/>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Need for inclusive, coordinated approaches</a:t>
            </a:r>
          </a:p>
        </p:txBody>
      </p:sp>
      <p:grpSp>
        <p:nvGrpSpPr>
          <p:cNvPr id="57" name="Group 57"/>
          <p:cNvGrpSpPr/>
          <p:nvPr/>
        </p:nvGrpSpPr>
        <p:grpSpPr>
          <a:xfrm>
            <a:off x="1592523" y="5885613"/>
            <a:ext cx="6567650" cy="3584117"/>
            <a:chOff x="0" y="0"/>
            <a:chExt cx="3991263" cy="2178124"/>
          </a:xfrm>
        </p:grpSpPr>
        <p:sp>
          <p:nvSpPr>
            <p:cNvPr id="58" name="Freeform 58"/>
            <p:cNvSpPr/>
            <p:nvPr/>
          </p:nvSpPr>
          <p:spPr>
            <a:xfrm>
              <a:off x="0" y="0"/>
              <a:ext cx="3991263" cy="2178124"/>
            </a:xfrm>
            <a:custGeom>
              <a:avLst/>
              <a:gdLst/>
              <a:ahLst/>
              <a:cxnLst/>
              <a:rect l="l" t="t" r="r" b="b"/>
              <a:pathLst>
                <a:path w="3991263" h="2178124">
                  <a:moveTo>
                    <a:pt x="58940" y="0"/>
                  </a:moveTo>
                  <a:lnTo>
                    <a:pt x="3932323" y="0"/>
                  </a:lnTo>
                  <a:cubicBezTo>
                    <a:pt x="3947955" y="0"/>
                    <a:pt x="3962946" y="6210"/>
                    <a:pt x="3974000" y="17263"/>
                  </a:cubicBezTo>
                  <a:cubicBezTo>
                    <a:pt x="3985053" y="28316"/>
                    <a:pt x="3991263" y="43308"/>
                    <a:pt x="3991263" y="58940"/>
                  </a:cubicBezTo>
                  <a:lnTo>
                    <a:pt x="3991263" y="2119184"/>
                  </a:lnTo>
                  <a:cubicBezTo>
                    <a:pt x="3991263" y="2134816"/>
                    <a:pt x="3985053" y="2149807"/>
                    <a:pt x="3974000" y="2160861"/>
                  </a:cubicBezTo>
                  <a:cubicBezTo>
                    <a:pt x="3962946" y="2171914"/>
                    <a:pt x="3947955" y="2178124"/>
                    <a:pt x="3932323" y="2178124"/>
                  </a:cubicBezTo>
                  <a:lnTo>
                    <a:pt x="58940" y="2178124"/>
                  </a:lnTo>
                  <a:cubicBezTo>
                    <a:pt x="43308" y="2178124"/>
                    <a:pt x="28316" y="2171914"/>
                    <a:pt x="17263" y="2160861"/>
                  </a:cubicBezTo>
                  <a:cubicBezTo>
                    <a:pt x="6210" y="2149807"/>
                    <a:pt x="0" y="2134816"/>
                    <a:pt x="0" y="2119184"/>
                  </a:cubicBezTo>
                  <a:lnTo>
                    <a:pt x="0" y="58940"/>
                  </a:lnTo>
                  <a:cubicBezTo>
                    <a:pt x="0" y="43308"/>
                    <a:pt x="6210" y="28316"/>
                    <a:pt x="17263" y="17263"/>
                  </a:cubicBezTo>
                  <a:cubicBezTo>
                    <a:pt x="28316" y="6210"/>
                    <a:pt x="43308" y="0"/>
                    <a:pt x="58940" y="0"/>
                  </a:cubicBezTo>
                  <a:close/>
                </a:path>
              </a:pathLst>
            </a:custGeom>
            <a:solidFill>
              <a:srgbClr val="94BFFF"/>
            </a:solidFill>
            <a:ln cap="rnd">
              <a:noFill/>
              <a:prstDash val="solid"/>
              <a:round/>
            </a:ln>
          </p:spPr>
          <p:txBody>
            <a:bodyPr/>
            <a:lstStyle/>
            <a:p>
              <a:endParaRPr lang="en-US"/>
            </a:p>
          </p:txBody>
        </p:sp>
        <p:sp>
          <p:nvSpPr>
            <p:cNvPr id="59" name="TextBox 59"/>
            <p:cNvSpPr txBox="1"/>
            <p:nvPr/>
          </p:nvSpPr>
          <p:spPr>
            <a:xfrm>
              <a:off x="0" y="-38100"/>
              <a:ext cx="3991263" cy="2216224"/>
            </a:xfrm>
            <a:prstGeom prst="rect">
              <a:avLst/>
            </a:prstGeom>
          </p:spPr>
          <p:txBody>
            <a:bodyPr lIns="27885" tIns="27885" rIns="27885" bIns="27885" rtlCol="0" anchor="ctr"/>
            <a:lstStyle/>
            <a:p>
              <a:pPr algn="ctr">
                <a:lnSpc>
                  <a:spcPts val="2659"/>
                </a:lnSpc>
              </a:pPr>
              <a:endParaRPr/>
            </a:p>
          </p:txBody>
        </p:sp>
      </p:grpSp>
      <p:sp>
        <p:nvSpPr>
          <p:cNvPr id="61" name="Freeform 61"/>
          <p:cNvSpPr/>
          <p:nvPr/>
        </p:nvSpPr>
        <p:spPr>
          <a:xfrm>
            <a:off x="858679" y="5605038"/>
            <a:ext cx="8032593" cy="4698269"/>
          </a:xfrm>
          <a:custGeom>
            <a:avLst/>
            <a:gdLst/>
            <a:ahLst/>
            <a:cxnLst/>
            <a:rect l="l" t="t" r="r" b="b"/>
            <a:pathLst>
              <a:path w="8032593" h="4698269">
                <a:moveTo>
                  <a:pt x="0" y="0"/>
                </a:moveTo>
                <a:lnTo>
                  <a:pt x="8032592" y="0"/>
                </a:lnTo>
                <a:lnTo>
                  <a:pt x="8032592" y="4698269"/>
                </a:lnTo>
                <a:lnTo>
                  <a:pt x="0" y="4698269"/>
                </a:lnTo>
                <a:lnTo>
                  <a:pt x="0" y="0"/>
                </a:lnTo>
                <a:close/>
              </a:path>
            </a:pathLst>
          </a:custGeom>
          <a:blipFill>
            <a:blip r:embed="rId18"/>
            <a:stretch>
              <a:fillRect l="-5179" r="-5179"/>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2098632" y="4246245"/>
            <a:ext cx="12715346" cy="4189220"/>
            <a:chOff x="0" y="0"/>
            <a:chExt cx="13284406" cy="4376704"/>
          </a:xfrm>
        </p:grpSpPr>
        <p:sp>
          <p:nvSpPr>
            <p:cNvPr id="4" name="Freeform 4"/>
            <p:cNvSpPr/>
            <p:nvPr/>
          </p:nvSpPr>
          <p:spPr>
            <a:xfrm>
              <a:off x="0" y="0"/>
              <a:ext cx="13284406" cy="4376704"/>
            </a:xfrm>
            <a:custGeom>
              <a:avLst/>
              <a:gdLst/>
              <a:ahLst/>
              <a:cxnLst/>
              <a:rect l="l" t="t" r="r" b="b"/>
              <a:pathLst>
                <a:path w="13284406" h="4376704">
                  <a:moveTo>
                    <a:pt x="29834" y="0"/>
                  </a:moveTo>
                  <a:lnTo>
                    <a:pt x="13254572" y="0"/>
                  </a:lnTo>
                  <a:cubicBezTo>
                    <a:pt x="13262485" y="0"/>
                    <a:pt x="13270072" y="3143"/>
                    <a:pt x="13275669" y="8738"/>
                  </a:cubicBezTo>
                  <a:cubicBezTo>
                    <a:pt x="13281264" y="14333"/>
                    <a:pt x="13284406" y="21922"/>
                    <a:pt x="13284406" y="29834"/>
                  </a:cubicBezTo>
                  <a:lnTo>
                    <a:pt x="13284406" y="4346870"/>
                  </a:lnTo>
                  <a:cubicBezTo>
                    <a:pt x="13284406" y="4354782"/>
                    <a:pt x="13281264" y="4362371"/>
                    <a:pt x="13275669" y="4367966"/>
                  </a:cubicBezTo>
                  <a:cubicBezTo>
                    <a:pt x="13270072" y="4373561"/>
                    <a:pt x="13262485" y="4376704"/>
                    <a:pt x="13254572" y="4376704"/>
                  </a:cubicBezTo>
                  <a:lnTo>
                    <a:pt x="29834" y="4376704"/>
                  </a:lnTo>
                  <a:cubicBezTo>
                    <a:pt x="21922" y="4376704"/>
                    <a:pt x="14333" y="4373561"/>
                    <a:pt x="8738" y="4367966"/>
                  </a:cubicBezTo>
                  <a:cubicBezTo>
                    <a:pt x="3143" y="4362371"/>
                    <a:pt x="0" y="4354782"/>
                    <a:pt x="0" y="4346870"/>
                  </a:cubicBezTo>
                  <a:lnTo>
                    <a:pt x="0" y="29834"/>
                  </a:lnTo>
                  <a:cubicBezTo>
                    <a:pt x="0" y="21922"/>
                    <a:pt x="3143" y="14333"/>
                    <a:pt x="8738" y="8738"/>
                  </a:cubicBezTo>
                  <a:cubicBezTo>
                    <a:pt x="14333" y="3143"/>
                    <a:pt x="21922" y="0"/>
                    <a:pt x="29834" y="0"/>
                  </a:cubicBezTo>
                  <a:close/>
                </a:path>
              </a:pathLst>
            </a:custGeom>
            <a:solidFill>
              <a:srgbClr val="1E3350"/>
            </a:solidFill>
          </p:spPr>
          <p:txBody>
            <a:bodyPr/>
            <a:lstStyle/>
            <a:p>
              <a:endParaRPr lang="en-US"/>
            </a:p>
          </p:txBody>
        </p:sp>
        <p:sp>
          <p:nvSpPr>
            <p:cNvPr id="5" name="TextBox 5"/>
            <p:cNvSpPr txBox="1"/>
            <p:nvPr/>
          </p:nvSpPr>
          <p:spPr>
            <a:xfrm>
              <a:off x="0" y="-38100"/>
              <a:ext cx="13284406" cy="4414804"/>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2009578" y="4061606"/>
            <a:ext cx="12788478" cy="4563191"/>
            <a:chOff x="0" y="0"/>
            <a:chExt cx="13360810" cy="4767411"/>
          </a:xfrm>
        </p:grpSpPr>
        <p:sp>
          <p:nvSpPr>
            <p:cNvPr id="7" name="Freeform 7"/>
            <p:cNvSpPr/>
            <p:nvPr/>
          </p:nvSpPr>
          <p:spPr>
            <a:xfrm>
              <a:off x="0" y="0"/>
              <a:ext cx="13360809" cy="4767411"/>
            </a:xfrm>
            <a:custGeom>
              <a:avLst/>
              <a:gdLst/>
              <a:ahLst/>
              <a:cxnLst/>
              <a:rect l="l" t="t" r="r" b="b"/>
              <a:pathLst>
                <a:path w="13360809" h="4767411">
                  <a:moveTo>
                    <a:pt x="29664" y="0"/>
                  </a:moveTo>
                  <a:lnTo>
                    <a:pt x="13331146" y="0"/>
                  </a:lnTo>
                  <a:cubicBezTo>
                    <a:pt x="13347528" y="0"/>
                    <a:pt x="13360809" y="13281"/>
                    <a:pt x="13360809" y="29664"/>
                  </a:cubicBezTo>
                  <a:lnTo>
                    <a:pt x="13360809" y="4737747"/>
                  </a:lnTo>
                  <a:cubicBezTo>
                    <a:pt x="13360809" y="4754130"/>
                    <a:pt x="13347528" y="4767411"/>
                    <a:pt x="13331146" y="4767411"/>
                  </a:cubicBezTo>
                  <a:lnTo>
                    <a:pt x="29664" y="4767411"/>
                  </a:lnTo>
                  <a:cubicBezTo>
                    <a:pt x="13281" y="4767411"/>
                    <a:pt x="0" y="4754130"/>
                    <a:pt x="0" y="4737747"/>
                  </a:cubicBezTo>
                  <a:lnTo>
                    <a:pt x="0" y="29664"/>
                  </a:lnTo>
                  <a:cubicBezTo>
                    <a:pt x="0" y="13281"/>
                    <a:pt x="13281" y="0"/>
                    <a:pt x="29664" y="0"/>
                  </a:cubicBezTo>
                  <a:close/>
                </a:path>
              </a:pathLst>
            </a:custGeom>
            <a:solidFill>
              <a:srgbClr val="94BFFF"/>
            </a:solidFill>
            <a:ln w="38100" cap="rnd">
              <a:solidFill>
                <a:srgbClr val="1E3350"/>
              </a:solidFill>
              <a:prstDash val="solid"/>
              <a:round/>
            </a:ln>
          </p:spPr>
          <p:txBody>
            <a:bodyPr/>
            <a:lstStyle/>
            <a:p>
              <a:endParaRPr lang="en-US"/>
            </a:p>
          </p:txBody>
        </p:sp>
        <p:sp>
          <p:nvSpPr>
            <p:cNvPr id="8" name="TextBox 8"/>
            <p:cNvSpPr txBox="1"/>
            <p:nvPr/>
          </p:nvSpPr>
          <p:spPr>
            <a:xfrm>
              <a:off x="0" y="-38100"/>
              <a:ext cx="13360810" cy="4805511"/>
            </a:xfrm>
            <a:prstGeom prst="rect">
              <a:avLst/>
            </a:prstGeom>
          </p:spPr>
          <p:txBody>
            <a:bodyPr lIns="27885" tIns="27885" rIns="27885" bIns="27885" rtlCol="0" anchor="ctr"/>
            <a:lstStyle/>
            <a:p>
              <a:pPr algn="ctr">
                <a:lnSpc>
                  <a:spcPts val="2659"/>
                </a:lnSpc>
              </a:pPr>
              <a:endParaRPr/>
            </a:p>
          </p:txBody>
        </p:sp>
      </p:grpSp>
      <p:sp>
        <p:nvSpPr>
          <p:cNvPr id="9" name="Freeform 9"/>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3">
              <a:alphaModFix amt="26000"/>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5">
              <a:alphaModFix amt="35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7">
              <a:alphaModFix amt="16000"/>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2" name="Freeform 12"/>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9">
              <a:alphaModFix amt="1999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459074" y="401262"/>
            <a:ext cx="4390684" cy="2634410"/>
          </a:xfrm>
          <a:custGeom>
            <a:avLst/>
            <a:gdLst/>
            <a:ahLst/>
            <a:cxnLst/>
            <a:rect l="l" t="t" r="r" b="b"/>
            <a:pathLst>
              <a:path w="4390684" h="2634410">
                <a:moveTo>
                  <a:pt x="0" y="0"/>
                </a:moveTo>
                <a:lnTo>
                  <a:pt x="4390684" y="0"/>
                </a:lnTo>
                <a:lnTo>
                  <a:pt x="4390684" y="2634411"/>
                </a:lnTo>
                <a:lnTo>
                  <a:pt x="0" y="2634411"/>
                </a:lnTo>
                <a:lnTo>
                  <a:pt x="0" y="0"/>
                </a:lnTo>
                <a:close/>
              </a:path>
            </a:pathLst>
          </a:custGeom>
          <a:blipFill>
            <a:blip r:embed="rId11"/>
            <a:stretch>
              <a:fillRect/>
            </a:stretch>
          </a:blipFill>
        </p:spPr>
        <p:txBody>
          <a:bodyPr/>
          <a:lstStyle/>
          <a:p>
            <a:endParaRPr lang="en-US"/>
          </a:p>
        </p:txBody>
      </p:sp>
      <p:sp>
        <p:nvSpPr>
          <p:cNvPr id="14" name="TextBox 14"/>
          <p:cNvSpPr txBox="1"/>
          <p:nvPr/>
        </p:nvSpPr>
        <p:spPr>
          <a:xfrm>
            <a:off x="2926546" y="4423341"/>
            <a:ext cx="11822402" cy="3359105"/>
          </a:xfrm>
          <a:prstGeom prst="rect">
            <a:avLst/>
          </a:prstGeom>
        </p:spPr>
        <p:txBody>
          <a:bodyPr lIns="0" tIns="0" rIns="0" bIns="0" rtlCol="0" anchor="t">
            <a:spAutoFit/>
          </a:bodyPr>
          <a:lstStyle/>
          <a:p>
            <a:pPr algn="l">
              <a:lnSpc>
                <a:spcPts val="5437"/>
              </a:lnSpc>
            </a:pPr>
            <a:r>
              <a:rPr lang="en-US" sz="3883">
                <a:solidFill>
                  <a:srgbClr val="000000">
                    <a:alpha val="80000"/>
                  </a:srgbClr>
                </a:solidFill>
                <a:latin typeface="DM Sans"/>
                <a:ea typeface="DM Sans"/>
                <a:cs typeface="DM Sans"/>
                <a:sym typeface="DM Sans"/>
              </a:rPr>
              <a:t>• Inclusive conversations between government, civil society, and communities</a:t>
            </a:r>
          </a:p>
          <a:p>
            <a:pPr algn="l">
              <a:lnSpc>
                <a:spcPts val="5437"/>
              </a:lnSpc>
            </a:pPr>
            <a:r>
              <a:rPr lang="en-US" sz="3883">
                <a:solidFill>
                  <a:srgbClr val="000000">
                    <a:alpha val="80000"/>
                  </a:srgbClr>
                </a:solidFill>
                <a:latin typeface="DM Sans"/>
                <a:ea typeface="DM Sans"/>
                <a:cs typeface="DM Sans"/>
                <a:sym typeface="DM Sans"/>
              </a:rPr>
              <a:t>• Promotes equity, resilience &amp; collaboration</a:t>
            </a:r>
          </a:p>
          <a:p>
            <a:pPr algn="l">
              <a:lnSpc>
                <a:spcPts val="5437"/>
              </a:lnSpc>
            </a:pPr>
            <a:r>
              <a:rPr lang="en-US" sz="3883">
                <a:solidFill>
                  <a:srgbClr val="000000">
                    <a:alpha val="80000"/>
                  </a:srgbClr>
                </a:solidFill>
                <a:latin typeface="DM Sans"/>
                <a:ea typeface="DM Sans"/>
                <a:cs typeface="DM Sans"/>
                <a:sym typeface="DM Sans"/>
              </a:rPr>
              <a:t>• Aims to replace conflict with shared governance</a:t>
            </a:r>
          </a:p>
          <a:p>
            <a:pPr algn="l">
              <a:lnSpc>
                <a:spcPts val="5437"/>
              </a:lnSpc>
            </a:pPr>
            <a:endParaRPr lang="en-US" sz="3883">
              <a:solidFill>
                <a:srgbClr val="000000">
                  <a:alpha val="80000"/>
                </a:srgbClr>
              </a:solidFill>
              <a:latin typeface="DM Sans"/>
              <a:ea typeface="DM Sans"/>
              <a:cs typeface="DM Sans"/>
              <a:sym typeface="DM Sans"/>
            </a:endParaRPr>
          </a:p>
        </p:txBody>
      </p:sp>
      <p:sp>
        <p:nvSpPr>
          <p:cNvPr id="15" name="TextBox 15"/>
          <p:cNvSpPr txBox="1"/>
          <p:nvPr/>
        </p:nvSpPr>
        <p:spPr>
          <a:xfrm>
            <a:off x="-459074" y="1489293"/>
            <a:ext cx="19182399" cy="889154"/>
          </a:xfrm>
          <a:prstGeom prst="rect">
            <a:avLst/>
          </a:prstGeom>
        </p:spPr>
        <p:txBody>
          <a:bodyPr lIns="0" tIns="0" rIns="0" bIns="0" rtlCol="0" anchor="t">
            <a:spAutoFit/>
          </a:bodyPr>
          <a:lstStyle/>
          <a:p>
            <a:pPr algn="ctr">
              <a:lnSpc>
                <a:spcPts val="6702"/>
              </a:lnSpc>
            </a:pPr>
            <a:r>
              <a:rPr lang="en-US" sz="6702" b="1">
                <a:solidFill>
                  <a:srgbClr val="000000"/>
                </a:solidFill>
                <a:latin typeface="DM Sans Bold"/>
                <a:ea typeface="DM Sans Bold"/>
                <a:cs typeface="DM Sans Bold"/>
                <a:sym typeface="DM Sans Bold"/>
              </a:rPr>
              <a:t>WHAT IS SOCIAL DIALOGUE?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AutoShape 3"/>
          <p:cNvSpPr/>
          <p:nvPr/>
        </p:nvSpPr>
        <p:spPr>
          <a:xfrm flipH="1">
            <a:off x="2616251" y="9587479"/>
            <a:ext cx="12965297" cy="0"/>
          </a:xfrm>
          <a:prstGeom prst="line">
            <a:avLst/>
          </a:prstGeom>
          <a:ln w="38100" cap="flat">
            <a:solidFill>
              <a:srgbClr val="1E3350"/>
            </a:solidFill>
            <a:prstDash val="sysDot"/>
            <a:headEnd type="none" w="sm" len="sm"/>
            <a:tailEnd type="none" w="sm" len="sm"/>
          </a:ln>
        </p:spPr>
        <p:txBody>
          <a:bodyPr/>
          <a:lstStyle/>
          <a:p>
            <a:endParaRPr lang="en-US"/>
          </a:p>
        </p:txBody>
      </p:sp>
      <p:sp>
        <p:nvSpPr>
          <p:cNvPr id="4" name="AutoShape 4"/>
          <p:cNvSpPr/>
          <p:nvPr/>
        </p:nvSpPr>
        <p:spPr>
          <a:xfrm>
            <a:off x="2644826" y="8291799"/>
            <a:ext cx="0" cy="1336913"/>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5" name="Group 5"/>
          <p:cNvGrpSpPr/>
          <p:nvPr/>
        </p:nvGrpSpPr>
        <p:grpSpPr>
          <a:xfrm>
            <a:off x="2496789" y="9448967"/>
            <a:ext cx="296074" cy="29607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7" name="TextBox 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8" name="Group 8"/>
          <p:cNvGrpSpPr/>
          <p:nvPr/>
        </p:nvGrpSpPr>
        <p:grpSpPr>
          <a:xfrm>
            <a:off x="934237" y="4933623"/>
            <a:ext cx="3810999" cy="381099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0" name="TextBox 1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11" name="AutoShape 11"/>
          <p:cNvSpPr/>
          <p:nvPr/>
        </p:nvSpPr>
        <p:spPr>
          <a:xfrm>
            <a:off x="7002839" y="8291799"/>
            <a:ext cx="0" cy="1336913"/>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12" name="Group 12"/>
          <p:cNvGrpSpPr/>
          <p:nvPr/>
        </p:nvGrpSpPr>
        <p:grpSpPr>
          <a:xfrm>
            <a:off x="6854802" y="9448967"/>
            <a:ext cx="296074" cy="29607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14" name="TextBox 14"/>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5" name="Group 15"/>
          <p:cNvGrpSpPr/>
          <p:nvPr/>
        </p:nvGrpSpPr>
        <p:grpSpPr>
          <a:xfrm>
            <a:off x="5202049" y="4933623"/>
            <a:ext cx="3810999" cy="381099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7" name="TextBox 1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8" name="Group 18"/>
          <p:cNvGrpSpPr/>
          <p:nvPr/>
        </p:nvGrpSpPr>
        <p:grpSpPr>
          <a:xfrm>
            <a:off x="739327" y="4712619"/>
            <a:ext cx="3810999" cy="381099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1" name="Group 21"/>
          <p:cNvGrpSpPr/>
          <p:nvPr/>
        </p:nvGrpSpPr>
        <p:grpSpPr>
          <a:xfrm>
            <a:off x="5007139" y="4712619"/>
            <a:ext cx="3810999" cy="381099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3" name="TextBox 2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24" name="AutoShape 24"/>
          <p:cNvSpPr/>
          <p:nvPr/>
        </p:nvSpPr>
        <p:spPr>
          <a:xfrm>
            <a:off x="11268381" y="8291799"/>
            <a:ext cx="0" cy="1336913"/>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25" name="Group 25"/>
          <p:cNvGrpSpPr/>
          <p:nvPr/>
        </p:nvGrpSpPr>
        <p:grpSpPr>
          <a:xfrm>
            <a:off x="11120344" y="9448967"/>
            <a:ext cx="296074" cy="29607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7" name="TextBox 2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8" name="Group 28"/>
          <p:cNvGrpSpPr/>
          <p:nvPr/>
        </p:nvGrpSpPr>
        <p:grpSpPr>
          <a:xfrm>
            <a:off x="9469862" y="4933623"/>
            <a:ext cx="3810999" cy="381099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30" name="TextBox 3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1" name="Group 31"/>
          <p:cNvGrpSpPr/>
          <p:nvPr/>
        </p:nvGrpSpPr>
        <p:grpSpPr>
          <a:xfrm>
            <a:off x="9274952" y="4712619"/>
            <a:ext cx="3810999" cy="381099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3" name="TextBox 3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34" name="AutoShape 34"/>
          <p:cNvSpPr/>
          <p:nvPr/>
        </p:nvSpPr>
        <p:spPr>
          <a:xfrm>
            <a:off x="15581548" y="8291799"/>
            <a:ext cx="0" cy="1336913"/>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35" name="Group 35"/>
          <p:cNvGrpSpPr/>
          <p:nvPr/>
        </p:nvGrpSpPr>
        <p:grpSpPr>
          <a:xfrm>
            <a:off x="15433511" y="9448967"/>
            <a:ext cx="296074" cy="29607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7" name="TextBox 3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8" name="Group 38"/>
          <p:cNvGrpSpPr/>
          <p:nvPr/>
        </p:nvGrpSpPr>
        <p:grpSpPr>
          <a:xfrm>
            <a:off x="13737674" y="4933623"/>
            <a:ext cx="3810999" cy="3810999"/>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40" name="TextBox 4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41" name="Group 41"/>
          <p:cNvGrpSpPr/>
          <p:nvPr/>
        </p:nvGrpSpPr>
        <p:grpSpPr>
          <a:xfrm>
            <a:off x="13542764" y="4712619"/>
            <a:ext cx="3810999" cy="3810999"/>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43" name="TextBox 4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44" name="Freeform 44"/>
          <p:cNvSpPr/>
          <p:nvPr/>
        </p:nvSpPr>
        <p:spPr>
          <a:xfrm>
            <a:off x="6571470" y="3512469"/>
            <a:ext cx="682336" cy="952500"/>
          </a:xfrm>
          <a:custGeom>
            <a:avLst/>
            <a:gdLst/>
            <a:ahLst/>
            <a:cxnLst/>
            <a:rect l="l" t="t" r="r" b="b"/>
            <a:pathLst>
              <a:path w="682336" h="952500">
                <a:moveTo>
                  <a:pt x="0" y="0"/>
                </a:moveTo>
                <a:lnTo>
                  <a:pt x="682337" y="0"/>
                </a:lnTo>
                <a:lnTo>
                  <a:pt x="682337" y="952500"/>
                </a:lnTo>
                <a:lnTo>
                  <a:pt x="0" y="9525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45" name="Freeform 45"/>
          <p:cNvSpPr/>
          <p:nvPr/>
        </p:nvSpPr>
        <p:spPr>
          <a:xfrm>
            <a:off x="15074191" y="3512469"/>
            <a:ext cx="748145" cy="952500"/>
          </a:xfrm>
          <a:custGeom>
            <a:avLst/>
            <a:gdLst/>
            <a:ahLst/>
            <a:cxnLst/>
            <a:rect l="l" t="t" r="r" b="b"/>
            <a:pathLst>
              <a:path w="748145" h="952500">
                <a:moveTo>
                  <a:pt x="0" y="0"/>
                </a:moveTo>
                <a:lnTo>
                  <a:pt x="748145" y="0"/>
                </a:lnTo>
                <a:lnTo>
                  <a:pt x="748145" y="952500"/>
                </a:lnTo>
                <a:lnTo>
                  <a:pt x="0" y="9525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sp>
        <p:nvSpPr>
          <p:cNvPr id="46" name="Freeform 46"/>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7">
              <a:alphaModFix amt="26000"/>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47" name="Freeform 47"/>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9">
              <a:alphaModFix amt="35000"/>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48" name="Freeform 48"/>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1">
              <a:alphaModFix amt="16000"/>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49" name="Freeform 49"/>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3">
              <a:alphaModFix amt="19999"/>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50" name="Freeform 50"/>
          <p:cNvSpPr/>
          <p:nvPr/>
        </p:nvSpPr>
        <p:spPr>
          <a:xfrm>
            <a:off x="10749693" y="3512469"/>
            <a:ext cx="1037376" cy="952500"/>
          </a:xfrm>
          <a:custGeom>
            <a:avLst/>
            <a:gdLst/>
            <a:ahLst/>
            <a:cxnLst/>
            <a:rect l="l" t="t" r="r" b="b"/>
            <a:pathLst>
              <a:path w="1037376" h="952500">
                <a:moveTo>
                  <a:pt x="0" y="0"/>
                </a:moveTo>
                <a:lnTo>
                  <a:pt x="1037376" y="0"/>
                </a:lnTo>
                <a:lnTo>
                  <a:pt x="1037376" y="952500"/>
                </a:lnTo>
                <a:lnTo>
                  <a:pt x="0" y="95250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51" name="Freeform 51"/>
          <p:cNvSpPr/>
          <p:nvPr/>
        </p:nvSpPr>
        <p:spPr>
          <a:xfrm>
            <a:off x="2072910" y="3512469"/>
            <a:ext cx="1143832" cy="952500"/>
          </a:xfrm>
          <a:custGeom>
            <a:avLst/>
            <a:gdLst/>
            <a:ahLst/>
            <a:cxnLst/>
            <a:rect l="l" t="t" r="r" b="b"/>
            <a:pathLst>
              <a:path w="1143832" h="952500">
                <a:moveTo>
                  <a:pt x="0" y="0"/>
                </a:moveTo>
                <a:lnTo>
                  <a:pt x="1143832" y="0"/>
                </a:lnTo>
                <a:lnTo>
                  <a:pt x="1143832" y="952500"/>
                </a:lnTo>
                <a:lnTo>
                  <a:pt x="0" y="9525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52" name="TextBox 52"/>
          <p:cNvSpPr txBox="1"/>
          <p:nvPr/>
        </p:nvSpPr>
        <p:spPr>
          <a:xfrm>
            <a:off x="2839737" y="598909"/>
            <a:ext cx="11956908" cy="669925"/>
          </a:xfrm>
          <a:prstGeom prst="rect">
            <a:avLst/>
          </a:prstGeom>
        </p:spPr>
        <p:txBody>
          <a:bodyPr lIns="0" tIns="0" rIns="0" bIns="0" rtlCol="0" anchor="t">
            <a:spAutoFit/>
          </a:bodyPr>
          <a:lstStyle/>
          <a:p>
            <a:pPr algn="ctr">
              <a:lnSpc>
                <a:spcPts val="5000"/>
              </a:lnSpc>
            </a:pPr>
            <a:r>
              <a:rPr lang="en-US" sz="5000" b="1">
                <a:solidFill>
                  <a:srgbClr val="000000"/>
                </a:solidFill>
                <a:latin typeface="DM Sans Bold"/>
                <a:ea typeface="DM Sans Bold"/>
                <a:cs typeface="DM Sans Bold"/>
                <a:sym typeface="DM Sans Bold"/>
              </a:rPr>
              <a:t>SOCIAL WORK AT THE CENTER</a:t>
            </a:r>
          </a:p>
        </p:txBody>
      </p:sp>
      <p:sp>
        <p:nvSpPr>
          <p:cNvPr id="53" name="TextBox 53"/>
          <p:cNvSpPr txBox="1"/>
          <p:nvPr/>
        </p:nvSpPr>
        <p:spPr>
          <a:xfrm>
            <a:off x="1597696" y="1659360"/>
            <a:ext cx="15501314" cy="1524075"/>
          </a:xfrm>
          <a:prstGeom prst="rect">
            <a:avLst/>
          </a:prstGeom>
        </p:spPr>
        <p:txBody>
          <a:bodyPr lIns="0" tIns="0" rIns="0" bIns="0" rtlCol="0" anchor="t">
            <a:spAutoFit/>
          </a:bodyPr>
          <a:lstStyle/>
          <a:p>
            <a:pPr marL="0" lvl="0" indent="0" algn="ctr">
              <a:lnSpc>
                <a:spcPts val="3081"/>
              </a:lnSpc>
            </a:pPr>
            <a:r>
              <a:rPr lang="en-US" sz="2054">
                <a:solidFill>
                  <a:srgbClr val="000000">
                    <a:alpha val="69804"/>
                  </a:srgbClr>
                </a:solidFill>
                <a:latin typeface="Poppins"/>
                <a:ea typeface="Poppins"/>
                <a:cs typeface="Poppins"/>
                <a:sym typeface="Poppins"/>
              </a:rPr>
              <a:t>Social workers are uniquely positioned at the crossroads of government, civil society, and communities. Their role goes beyond service delivery they build trust, advocate for justice, and ensure that the voices of the vulnerable are heard. By promoting ethical leadership, citizen engagement, and policy responsiveness, social workers help create inclusive and sustainable pathways for development</a:t>
            </a:r>
          </a:p>
        </p:txBody>
      </p:sp>
      <p:sp>
        <p:nvSpPr>
          <p:cNvPr id="54" name="TextBox 54"/>
          <p:cNvSpPr txBox="1"/>
          <p:nvPr/>
        </p:nvSpPr>
        <p:spPr>
          <a:xfrm>
            <a:off x="1245862" y="5941803"/>
            <a:ext cx="2740778" cy="1485900"/>
          </a:xfrm>
          <a:prstGeom prst="rect">
            <a:avLst/>
          </a:prstGeom>
        </p:spPr>
        <p:txBody>
          <a:bodyPr lIns="0" tIns="0" rIns="0" bIns="0" rtlCol="0" anchor="t">
            <a:spAutoFit/>
          </a:bodyPr>
          <a:lstStyle/>
          <a:p>
            <a:pPr algn="ctr">
              <a:lnSpc>
                <a:spcPts val="2999"/>
              </a:lnSpc>
            </a:pPr>
            <a:r>
              <a:rPr lang="en-US" sz="2499" b="1">
                <a:solidFill>
                  <a:srgbClr val="000000"/>
                </a:solidFill>
                <a:latin typeface="DM Sans Bold"/>
                <a:ea typeface="DM Sans Bold"/>
                <a:cs typeface="DM Sans Bold"/>
                <a:sym typeface="DM Sans Bold"/>
              </a:rPr>
              <a:t>Bridges gaps between communities &amp; institutions</a:t>
            </a:r>
          </a:p>
        </p:txBody>
      </p:sp>
      <p:sp>
        <p:nvSpPr>
          <p:cNvPr id="55" name="TextBox 55"/>
          <p:cNvSpPr txBox="1"/>
          <p:nvPr/>
        </p:nvSpPr>
        <p:spPr>
          <a:xfrm>
            <a:off x="5484414" y="6313278"/>
            <a:ext cx="2740778" cy="1114425"/>
          </a:xfrm>
          <a:prstGeom prst="rect">
            <a:avLst/>
          </a:prstGeom>
        </p:spPr>
        <p:txBody>
          <a:bodyPr lIns="0" tIns="0" rIns="0" bIns="0" rtlCol="0" anchor="t">
            <a:spAutoFit/>
          </a:bodyPr>
          <a:lstStyle/>
          <a:p>
            <a:pPr algn="ctr">
              <a:lnSpc>
                <a:spcPts val="2999"/>
              </a:lnSpc>
            </a:pPr>
            <a:r>
              <a:rPr lang="en-US" sz="2499" b="1">
                <a:solidFill>
                  <a:srgbClr val="000000"/>
                </a:solidFill>
                <a:latin typeface="DM Sans Bold"/>
                <a:ea typeface="DM Sans Bold"/>
                <a:cs typeface="DM Sans Bold"/>
                <a:sym typeface="DM Sans Bold"/>
              </a:rPr>
              <a:t>Drives policy responsiveness</a:t>
            </a:r>
          </a:p>
          <a:p>
            <a:pPr algn="ctr">
              <a:lnSpc>
                <a:spcPts val="2999"/>
              </a:lnSpc>
            </a:pPr>
            <a:endParaRPr lang="en-US" sz="2499" b="1">
              <a:solidFill>
                <a:srgbClr val="000000"/>
              </a:solidFill>
              <a:latin typeface="DM Sans Bold"/>
              <a:ea typeface="DM Sans Bold"/>
              <a:cs typeface="DM Sans Bold"/>
              <a:sym typeface="DM Sans Bold"/>
            </a:endParaRPr>
          </a:p>
        </p:txBody>
      </p:sp>
      <p:sp>
        <p:nvSpPr>
          <p:cNvPr id="56" name="TextBox 56"/>
          <p:cNvSpPr txBox="1"/>
          <p:nvPr/>
        </p:nvSpPr>
        <p:spPr>
          <a:xfrm>
            <a:off x="9749955" y="5941803"/>
            <a:ext cx="2740778" cy="1485900"/>
          </a:xfrm>
          <a:prstGeom prst="rect">
            <a:avLst/>
          </a:prstGeom>
        </p:spPr>
        <p:txBody>
          <a:bodyPr lIns="0" tIns="0" rIns="0" bIns="0" rtlCol="0" anchor="t">
            <a:spAutoFit/>
          </a:bodyPr>
          <a:lstStyle/>
          <a:p>
            <a:pPr algn="ctr">
              <a:lnSpc>
                <a:spcPts val="2999"/>
              </a:lnSpc>
            </a:pPr>
            <a:r>
              <a:rPr lang="en-US" sz="2499" b="1">
                <a:solidFill>
                  <a:srgbClr val="000000"/>
                </a:solidFill>
                <a:latin typeface="DM Sans Bold"/>
                <a:ea typeface="DM Sans Bold"/>
                <a:cs typeface="DM Sans Bold"/>
                <a:sym typeface="DM Sans Bold"/>
              </a:rPr>
              <a:t>Builds trust &amp; ethical leadership</a:t>
            </a:r>
          </a:p>
          <a:p>
            <a:pPr algn="ctr">
              <a:lnSpc>
                <a:spcPts val="2999"/>
              </a:lnSpc>
            </a:pPr>
            <a:endParaRPr lang="en-US" sz="2499" b="1">
              <a:solidFill>
                <a:srgbClr val="000000"/>
              </a:solidFill>
              <a:latin typeface="DM Sans Bold"/>
              <a:ea typeface="DM Sans Bold"/>
              <a:cs typeface="DM Sans Bold"/>
              <a:sym typeface="DM Sans Bold"/>
            </a:endParaRPr>
          </a:p>
        </p:txBody>
      </p:sp>
      <p:sp>
        <p:nvSpPr>
          <p:cNvPr id="57" name="TextBox 57"/>
          <p:cNvSpPr txBox="1"/>
          <p:nvPr/>
        </p:nvSpPr>
        <p:spPr>
          <a:xfrm>
            <a:off x="14211159" y="5941803"/>
            <a:ext cx="2740778" cy="1114425"/>
          </a:xfrm>
          <a:prstGeom prst="rect">
            <a:avLst/>
          </a:prstGeom>
        </p:spPr>
        <p:txBody>
          <a:bodyPr lIns="0" tIns="0" rIns="0" bIns="0" rtlCol="0" anchor="t">
            <a:spAutoFit/>
          </a:bodyPr>
          <a:lstStyle/>
          <a:p>
            <a:pPr algn="ctr">
              <a:lnSpc>
                <a:spcPts val="2999"/>
              </a:lnSpc>
            </a:pPr>
            <a:r>
              <a:rPr lang="en-US" sz="2499" b="1">
                <a:solidFill>
                  <a:srgbClr val="000000"/>
                </a:solidFill>
                <a:latin typeface="DM Sans Bold"/>
                <a:ea typeface="DM Sans Bold"/>
                <a:cs typeface="DM Sans Bold"/>
                <a:sym typeface="DM Sans Bold"/>
              </a:rPr>
              <a:t>Encourages citizen participation</a:t>
            </a:r>
          </a:p>
        </p:txBody>
      </p:sp>
      <p:sp>
        <p:nvSpPr>
          <p:cNvPr id="58" name="Freeform 58"/>
          <p:cNvSpPr/>
          <p:nvPr/>
        </p:nvSpPr>
        <p:spPr>
          <a:xfrm>
            <a:off x="-77581" y="-52197"/>
            <a:ext cx="2979594" cy="1787757"/>
          </a:xfrm>
          <a:custGeom>
            <a:avLst/>
            <a:gdLst/>
            <a:ahLst/>
            <a:cxnLst/>
            <a:rect l="l" t="t" r="r" b="b"/>
            <a:pathLst>
              <a:path w="2979594" h="1787757">
                <a:moveTo>
                  <a:pt x="0" y="0"/>
                </a:moveTo>
                <a:lnTo>
                  <a:pt x="2979594" y="0"/>
                </a:lnTo>
                <a:lnTo>
                  <a:pt x="2979594" y="1787757"/>
                </a:lnTo>
                <a:lnTo>
                  <a:pt x="0" y="1787757"/>
                </a:lnTo>
                <a:lnTo>
                  <a:pt x="0" y="0"/>
                </a:lnTo>
                <a:close/>
              </a:path>
            </a:pathLst>
          </a:custGeom>
          <a:blipFill>
            <a:blip r:embed="rId19"/>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AutoShape 3"/>
          <p:cNvSpPr/>
          <p:nvPr/>
        </p:nvSpPr>
        <p:spPr>
          <a:xfrm>
            <a:off x="1656535" y="6201018"/>
            <a:ext cx="0" cy="1185181"/>
          </a:xfrm>
          <a:prstGeom prst="line">
            <a:avLst/>
          </a:prstGeom>
          <a:ln w="38100" cap="flat">
            <a:solidFill>
              <a:srgbClr val="1E3350"/>
            </a:solidFill>
            <a:prstDash val="sysDot"/>
            <a:headEnd type="none" w="sm" len="sm"/>
            <a:tailEnd type="none" w="sm" len="sm"/>
          </a:ln>
        </p:spPr>
        <p:txBody>
          <a:bodyPr/>
          <a:lstStyle/>
          <a:p>
            <a:endParaRPr lang="en-US"/>
          </a:p>
        </p:txBody>
      </p:sp>
      <p:sp>
        <p:nvSpPr>
          <p:cNvPr id="4" name="AutoShape 4"/>
          <p:cNvSpPr/>
          <p:nvPr/>
        </p:nvSpPr>
        <p:spPr>
          <a:xfrm>
            <a:off x="7216872" y="6201018"/>
            <a:ext cx="0" cy="1185181"/>
          </a:xfrm>
          <a:prstGeom prst="line">
            <a:avLst/>
          </a:prstGeom>
          <a:ln w="38100" cap="flat">
            <a:solidFill>
              <a:srgbClr val="1E3350"/>
            </a:solidFill>
            <a:prstDash val="sysDot"/>
            <a:headEnd type="none" w="sm" len="sm"/>
            <a:tailEnd type="none" w="sm" len="sm"/>
          </a:ln>
        </p:spPr>
        <p:txBody>
          <a:bodyPr/>
          <a:lstStyle/>
          <a:p>
            <a:endParaRPr lang="en-US"/>
          </a:p>
        </p:txBody>
      </p:sp>
      <p:sp>
        <p:nvSpPr>
          <p:cNvPr id="5" name="AutoShape 5"/>
          <p:cNvSpPr/>
          <p:nvPr/>
        </p:nvSpPr>
        <p:spPr>
          <a:xfrm>
            <a:off x="12744824" y="6201018"/>
            <a:ext cx="0" cy="1185181"/>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6" name="Group 6"/>
          <p:cNvGrpSpPr/>
          <p:nvPr/>
        </p:nvGrpSpPr>
        <p:grpSpPr>
          <a:xfrm>
            <a:off x="1911749" y="6499667"/>
            <a:ext cx="4335363" cy="3048044"/>
            <a:chOff x="0" y="0"/>
            <a:chExt cx="4529386" cy="3184456"/>
          </a:xfrm>
        </p:grpSpPr>
        <p:sp>
          <p:nvSpPr>
            <p:cNvPr id="7" name="Freeform 7"/>
            <p:cNvSpPr/>
            <p:nvPr/>
          </p:nvSpPr>
          <p:spPr>
            <a:xfrm>
              <a:off x="0" y="0"/>
              <a:ext cx="4529386" cy="3184456"/>
            </a:xfrm>
            <a:custGeom>
              <a:avLst/>
              <a:gdLst/>
              <a:ahLst/>
              <a:cxnLst/>
              <a:rect l="l" t="t" r="r" b="b"/>
              <a:pathLst>
                <a:path w="4529386" h="3184456">
                  <a:moveTo>
                    <a:pt x="0" y="0"/>
                  </a:moveTo>
                  <a:lnTo>
                    <a:pt x="4529386" y="0"/>
                  </a:lnTo>
                  <a:lnTo>
                    <a:pt x="4529386" y="3184456"/>
                  </a:lnTo>
                  <a:lnTo>
                    <a:pt x="0" y="3184456"/>
                  </a:lnTo>
                  <a:close/>
                </a:path>
              </a:pathLst>
            </a:custGeom>
            <a:solidFill>
              <a:srgbClr val="ECF0F3">
                <a:alpha val="49804"/>
              </a:srgbClr>
            </a:solidFill>
            <a:ln cap="sq">
              <a:noFill/>
              <a:prstDash val="solid"/>
              <a:miter/>
            </a:ln>
          </p:spPr>
          <p:txBody>
            <a:bodyPr/>
            <a:lstStyle/>
            <a:p>
              <a:endParaRPr lang="en-US"/>
            </a:p>
          </p:txBody>
        </p:sp>
        <p:sp>
          <p:nvSpPr>
            <p:cNvPr id="8" name="TextBox 8"/>
            <p:cNvSpPr txBox="1"/>
            <p:nvPr/>
          </p:nvSpPr>
          <p:spPr>
            <a:xfrm>
              <a:off x="0" y="-38100"/>
              <a:ext cx="4529386" cy="3222556"/>
            </a:xfrm>
            <a:prstGeom prst="rect">
              <a:avLst/>
            </a:prstGeom>
          </p:spPr>
          <p:txBody>
            <a:bodyPr lIns="27885" tIns="27885" rIns="27885" bIns="27885" rtlCol="0" anchor="ctr"/>
            <a:lstStyle/>
            <a:p>
              <a:pPr algn="ctr">
                <a:lnSpc>
                  <a:spcPts val="2659"/>
                </a:lnSpc>
              </a:pPr>
              <a:endParaRPr/>
            </a:p>
          </p:txBody>
        </p:sp>
      </p:grpSp>
      <p:grpSp>
        <p:nvGrpSpPr>
          <p:cNvPr id="9" name="Group 9"/>
          <p:cNvGrpSpPr/>
          <p:nvPr/>
        </p:nvGrpSpPr>
        <p:grpSpPr>
          <a:xfrm>
            <a:off x="7474047" y="6499667"/>
            <a:ext cx="4335363" cy="3048044"/>
            <a:chOff x="0" y="0"/>
            <a:chExt cx="4529386" cy="3184456"/>
          </a:xfrm>
        </p:grpSpPr>
        <p:sp>
          <p:nvSpPr>
            <p:cNvPr id="10" name="Freeform 10"/>
            <p:cNvSpPr/>
            <p:nvPr/>
          </p:nvSpPr>
          <p:spPr>
            <a:xfrm>
              <a:off x="0" y="0"/>
              <a:ext cx="4529386" cy="3184456"/>
            </a:xfrm>
            <a:custGeom>
              <a:avLst/>
              <a:gdLst/>
              <a:ahLst/>
              <a:cxnLst/>
              <a:rect l="l" t="t" r="r" b="b"/>
              <a:pathLst>
                <a:path w="4529386" h="3184456">
                  <a:moveTo>
                    <a:pt x="0" y="0"/>
                  </a:moveTo>
                  <a:lnTo>
                    <a:pt x="4529386" y="0"/>
                  </a:lnTo>
                  <a:lnTo>
                    <a:pt x="4529386" y="3184456"/>
                  </a:lnTo>
                  <a:lnTo>
                    <a:pt x="0" y="3184456"/>
                  </a:lnTo>
                  <a:close/>
                </a:path>
              </a:pathLst>
            </a:custGeom>
            <a:solidFill>
              <a:srgbClr val="ECF0F3">
                <a:alpha val="49804"/>
              </a:srgbClr>
            </a:solidFill>
            <a:ln cap="sq">
              <a:noFill/>
              <a:prstDash val="solid"/>
              <a:miter/>
            </a:ln>
          </p:spPr>
          <p:txBody>
            <a:bodyPr/>
            <a:lstStyle/>
            <a:p>
              <a:endParaRPr lang="en-US"/>
            </a:p>
          </p:txBody>
        </p:sp>
        <p:sp>
          <p:nvSpPr>
            <p:cNvPr id="11" name="TextBox 11"/>
            <p:cNvSpPr txBox="1"/>
            <p:nvPr/>
          </p:nvSpPr>
          <p:spPr>
            <a:xfrm>
              <a:off x="0" y="-38100"/>
              <a:ext cx="4529386" cy="3222556"/>
            </a:xfrm>
            <a:prstGeom prst="rect">
              <a:avLst/>
            </a:prstGeom>
          </p:spPr>
          <p:txBody>
            <a:bodyPr lIns="27885" tIns="27885" rIns="27885" bIns="27885" rtlCol="0" anchor="ctr"/>
            <a:lstStyle/>
            <a:p>
              <a:pPr algn="ctr">
                <a:lnSpc>
                  <a:spcPts val="2659"/>
                </a:lnSpc>
              </a:pPr>
              <a:endParaRPr/>
            </a:p>
          </p:txBody>
        </p:sp>
      </p:grpSp>
      <p:grpSp>
        <p:nvGrpSpPr>
          <p:cNvPr id="12" name="Group 12"/>
          <p:cNvGrpSpPr/>
          <p:nvPr/>
        </p:nvGrpSpPr>
        <p:grpSpPr>
          <a:xfrm>
            <a:off x="13001999" y="6499667"/>
            <a:ext cx="4335363" cy="3048044"/>
            <a:chOff x="0" y="0"/>
            <a:chExt cx="4529386" cy="3184456"/>
          </a:xfrm>
        </p:grpSpPr>
        <p:sp>
          <p:nvSpPr>
            <p:cNvPr id="13" name="Freeform 13"/>
            <p:cNvSpPr/>
            <p:nvPr/>
          </p:nvSpPr>
          <p:spPr>
            <a:xfrm>
              <a:off x="0" y="0"/>
              <a:ext cx="4529386" cy="3184456"/>
            </a:xfrm>
            <a:custGeom>
              <a:avLst/>
              <a:gdLst/>
              <a:ahLst/>
              <a:cxnLst/>
              <a:rect l="l" t="t" r="r" b="b"/>
              <a:pathLst>
                <a:path w="4529386" h="3184456">
                  <a:moveTo>
                    <a:pt x="0" y="0"/>
                  </a:moveTo>
                  <a:lnTo>
                    <a:pt x="4529386" y="0"/>
                  </a:lnTo>
                  <a:lnTo>
                    <a:pt x="4529386" y="3184456"/>
                  </a:lnTo>
                  <a:lnTo>
                    <a:pt x="0" y="3184456"/>
                  </a:lnTo>
                  <a:close/>
                </a:path>
              </a:pathLst>
            </a:custGeom>
            <a:solidFill>
              <a:srgbClr val="ECF0F3">
                <a:alpha val="49804"/>
              </a:srgbClr>
            </a:solidFill>
            <a:ln cap="sq">
              <a:noFill/>
              <a:prstDash val="solid"/>
              <a:miter/>
            </a:ln>
          </p:spPr>
          <p:txBody>
            <a:bodyPr/>
            <a:lstStyle/>
            <a:p>
              <a:endParaRPr lang="en-US"/>
            </a:p>
          </p:txBody>
        </p:sp>
        <p:sp>
          <p:nvSpPr>
            <p:cNvPr id="14" name="TextBox 14"/>
            <p:cNvSpPr txBox="1"/>
            <p:nvPr/>
          </p:nvSpPr>
          <p:spPr>
            <a:xfrm>
              <a:off x="0" y="-38100"/>
              <a:ext cx="4529386" cy="3222556"/>
            </a:xfrm>
            <a:prstGeom prst="rect">
              <a:avLst/>
            </a:prstGeom>
          </p:spPr>
          <p:txBody>
            <a:bodyPr lIns="27885" tIns="27885" rIns="27885" bIns="27885" rtlCol="0" anchor="ctr"/>
            <a:lstStyle/>
            <a:p>
              <a:pPr algn="ctr">
                <a:lnSpc>
                  <a:spcPts val="2659"/>
                </a:lnSpc>
              </a:pPr>
              <a:endParaRPr/>
            </a:p>
          </p:txBody>
        </p:sp>
      </p:grpSp>
      <p:grpSp>
        <p:nvGrpSpPr>
          <p:cNvPr id="15" name="Group 15"/>
          <p:cNvGrpSpPr/>
          <p:nvPr/>
        </p:nvGrpSpPr>
        <p:grpSpPr>
          <a:xfrm>
            <a:off x="1019330" y="7136408"/>
            <a:ext cx="1343102" cy="134310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7" name="TextBox 1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8" name="Group 18"/>
          <p:cNvGrpSpPr/>
          <p:nvPr/>
        </p:nvGrpSpPr>
        <p:grpSpPr>
          <a:xfrm>
            <a:off x="6579667" y="7136408"/>
            <a:ext cx="1343102" cy="134310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20" name="TextBox 2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1" name="Group 21"/>
          <p:cNvGrpSpPr/>
          <p:nvPr/>
        </p:nvGrpSpPr>
        <p:grpSpPr>
          <a:xfrm>
            <a:off x="12141965" y="7136408"/>
            <a:ext cx="1343102" cy="134310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23" name="TextBox 2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4" name="Group 24"/>
          <p:cNvGrpSpPr/>
          <p:nvPr/>
        </p:nvGrpSpPr>
        <p:grpSpPr>
          <a:xfrm>
            <a:off x="950638" y="7058520"/>
            <a:ext cx="1343102" cy="134310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6" name="TextBox 26"/>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7" name="Group 27"/>
          <p:cNvGrpSpPr/>
          <p:nvPr/>
        </p:nvGrpSpPr>
        <p:grpSpPr>
          <a:xfrm>
            <a:off x="6510975" y="7058520"/>
            <a:ext cx="1343102" cy="134310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0" name="Group 30"/>
          <p:cNvGrpSpPr/>
          <p:nvPr/>
        </p:nvGrpSpPr>
        <p:grpSpPr>
          <a:xfrm>
            <a:off x="12073273" y="7058520"/>
            <a:ext cx="1343102" cy="134310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2" name="TextBox 32"/>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33" name="Freeform 33"/>
          <p:cNvSpPr/>
          <p:nvPr/>
        </p:nvSpPr>
        <p:spPr>
          <a:xfrm>
            <a:off x="6806375" y="7349071"/>
            <a:ext cx="752302" cy="762000"/>
          </a:xfrm>
          <a:custGeom>
            <a:avLst/>
            <a:gdLst/>
            <a:ahLst/>
            <a:cxnLst/>
            <a:rect l="l" t="t" r="r" b="b"/>
            <a:pathLst>
              <a:path w="752302" h="762000">
                <a:moveTo>
                  <a:pt x="0" y="0"/>
                </a:moveTo>
                <a:lnTo>
                  <a:pt x="752302" y="0"/>
                </a:lnTo>
                <a:lnTo>
                  <a:pt x="752302" y="762000"/>
                </a:lnTo>
                <a:lnTo>
                  <a:pt x="0" y="7620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34" name="AutoShape 34"/>
          <p:cNvSpPr/>
          <p:nvPr/>
        </p:nvSpPr>
        <p:spPr>
          <a:xfrm flipH="1">
            <a:off x="1656535" y="6201018"/>
            <a:ext cx="11128448"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35" name="Group 35"/>
          <p:cNvGrpSpPr/>
          <p:nvPr/>
        </p:nvGrpSpPr>
        <p:grpSpPr>
          <a:xfrm>
            <a:off x="1508498" y="6052981"/>
            <a:ext cx="296074" cy="29607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7" name="TextBox 3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8" name="Group 38"/>
          <p:cNvGrpSpPr/>
          <p:nvPr/>
        </p:nvGrpSpPr>
        <p:grpSpPr>
          <a:xfrm>
            <a:off x="7068835" y="6052981"/>
            <a:ext cx="296074" cy="29607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40" name="TextBox 4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41" name="Group 41"/>
          <p:cNvGrpSpPr/>
          <p:nvPr/>
        </p:nvGrpSpPr>
        <p:grpSpPr>
          <a:xfrm>
            <a:off x="12596787" y="6052981"/>
            <a:ext cx="296074" cy="296074"/>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43" name="TextBox 4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44" name="Group 44"/>
          <p:cNvGrpSpPr/>
          <p:nvPr/>
        </p:nvGrpSpPr>
        <p:grpSpPr>
          <a:xfrm>
            <a:off x="9138428" y="1307400"/>
            <a:ext cx="7918878" cy="4100994"/>
            <a:chOff x="0" y="0"/>
            <a:chExt cx="4812425" cy="2492238"/>
          </a:xfrm>
        </p:grpSpPr>
        <p:sp>
          <p:nvSpPr>
            <p:cNvPr id="45" name="Freeform 45"/>
            <p:cNvSpPr/>
            <p:nvPr/>
          </p:nvSpPr>
          <p:spPr>
            <a:xfrm>
              <a:off x="0" y="0"/>
              <a:ext cx="4812426" cy="2492238"/>
            </a:xfrm>
            <a:custGeom>
              <a:avLst/>
              <a:gdLst/>
              <a:ahLst/>
              <a:cxnLst/>
              <a:rect l="l" t="t" r="r" b="b"/>
              <a:pathLst>
                <a:path w="4812426" h="2492238">
                  <a:moveTo>
                    <a:pt x="48883" y="0"/>
                  </a:moveTo>
                  <a:lnTo>
                    <a:pt x="4763543" y="0"/>
                  </a:lnTo>
                  <a:cubicBezTo>
                    <a:pt x="4790540" y="0"/>
                    <a:pt x="4812426" y="21886"/>
                    <a:pt x="4812426" y="48883"/>
                  </a:cubicBezTo>
                  <a:lnTo>
                    <a:pt x="4812426" y="2443355"/>
                  </a:lnTo>
                  <a:cubicBezTo>
                    <a:pt x="4812426" y="2470353"/>
                    <a:pt x="4790540" y="2492238"/>
                    <a:pt x="4763543" y="2492238"/>
                  </a:cubicBezTo>
                  <a:lnTo>
                    <a:pt x="48883" y="2492238"/>
                  </a:lnTo>
                  <a:cubicBezTo>
                    <a:pt x="21886" y="2492238"/>
                    <a:pt x="0" y="2470353"/>
                    <a:pt x="0" y="2443355"/>
                  </a:cubicBezTo>
                  <a:lnTo>
                    <a:pt x="0" y="48883"/>
                  </a:lnTo>
                  <a:cubicBezTo>
                    <a:pt x="0" y="21886"/>
                    <a:pt x="21886" y="0"/>
                    <a:pt x="48883" y="0"/>
                  </a:cubicBezTo>
                  <a:close/>
                </a:path>
              </a:pathLst>
            </a:custGeom>
            <a:solidFill>
              <a:srgbClr val="94BFFF"/>
            </a:solidFill>
            <a:ln cap="rnd">
              <a:noFill/>
              <a:prstDash val="solid"/>
              <a:round/>
            </a:ln>
          </p:spPr>
          <p:txBody>
            <a:bodyPr/>
            <a:lstStyle/>
            <a:p>
              <a:endParaRPr lang="en-US"/>
            </a:p>
          </p:txBody>
        </p:sp>
        <p:sp>
          <p:nvSpPr>
            <p:cNvPr id="46" name="TextBox 46"/>
            <p:cNvSpPr txBox="1"/>
            <p:nvPr/>
          </p:nvSpPr>
          <p:spPr>
            <a:xfrm>
              <a:off x="0" y="-38100"/>
              <a:ext cx="4812425" cy="2530338"/>
            </a:xfrm>
            <a:prstGeom prst="rect">
              <a:avLst/>
            </a:prstGeom>
          </p:spPr>
          <p:txBody>
            <a:bodyPr lIns="27885" tIns="27885" rIns="27885" bIns="27885" rtlCol="0" anchor="ctr"/>
            <a:lstStyle/>
            <a:p>
              <a:pPr algn="ctr">
                <a:lnSpc>
                  <a:spcPts val="2659"/>
                </a:lnSpc>
              </a:pPr>
              <a:endParaRPr/>
            </a:p>
          </p:txBody>
        </p:sp>
      </p:grpSp>
      <p:grpSp>
        <p:nvGrpSpPr>
          <p:cNvPr id="47" name="Group 47"/>
          <p:cNvGrpSpPr/>
          <p:nvPr/>
        </p:nvGrpSpPr>
        <p:grpSpPr>
          <a:xfrm>
            <a:off x="8737224" y="1102126"/>
            <a:ext cx="8094351" cy="4100890"/>
            <a:chOff x="0" y="0"/>
            <a:chExt cx="1186400" cy="601073"/>
          </a:xfrm>
        </p:grpSpPr>
        <p:sp>
          <p:nvSpPr>
            <p:cNvPr id="48" name="Freeform 48"/>
            <p:cNvSpPr/>
            <p:nvPr/>
          </p:nvSpPr>
          <p:spPr>
            <a:xfrm>
              <a:off x="0" y="0"/>
              <a:ext cx="1186400" cy="601073"/>
            </a:xfrm>
            <a:custGeom>
              <a:avLst/>
              <a:gdLst/>
              <a:ahLst/>
              <a:cxnLst/>
              <a:rect l="l" t="t" r="r" b="b"/>
              <a:pathLst>
                <a:path w="1186400" h="601073">
                  <a:moveTo>
                    <a:pt x="47823" y="0"/>
                  </a:moveTo>
                  <a:lnTo>
                    <a:pt x="1138577" y="0"/>
                  </a:lnTo>
                  <a:cubicBezTo>
                    <a:pt x="1151261" y="0"/>
                    <a:pt x="1163425" y="5038"/>
                    <a:pt x="1172393" y="14007"/>
                  </a:cubicBezTo>
                  <a:cubicBezTo>
                    <a:pt x="1181362" y="22976"/>
                    <a:pt x="1186400" y="35140"/>
                    <a:pt x="1186400" y="47823"/>
                  </a:cubicBezTo>
                  <a:lnTo>
                    <a:pt x="1186400" y="553250"/>
                  </a:lnTo>
                  <a:cubicBezTo>
                    <a:pt x="1186400" y="565934"/>
                    <a:pt x="1181362" y="578098"/>
                    <a:pt x="1172393" y="587066"/>
                  </a:cubicBezTo>
                  <a:cubicBezTo>
                    <a:pt x="1163425" y="596035"/>
                    <a:pt x="1151261" y="601073"/>
                    <a:pt x="1138577" y="601073"/>
                  </a:cubicBezTo>
                  <a:lnTo>
                    <a:pt x="47823" y="601073"/>
                  </a:lnTo>
                  <a:cubicBezTo>
                    <a:pt x="21411" y="601073"/>
                    <a:pt x="0" y="579662"/>
                    <a:pt x="0" y="553250"/>
                  </a:cubicBezTo>
                  <a:lnTo>
                    <a:pt x="0" y="47823"/>
                  </a:lnTo>
                  <a:cubicBezTo>
                    <a:pt x="0" y="35140"/>
                    <a:pt x="5038" y="22976"/>
                    <a:pt x="14007" y="14007"/>
                  </a:cubicBezTo>
                  <a:cubicBezTo>
                    <a:pt x="22976" y="5038"/>
                    <a:pt x="35140" y="0"/>
                    <a:pt x="47823" y="0"/>
                  </a:cubicBezTo>
                  <a:close/>
                </a:path>
              </a:pathLst>
            </a:custGeom>
            <a:blipFill>
              <a:blip r:embed="rId5"/>
              <a:stretch>
                <a:fillRect t="-15793" b="-15793"/>
              </a:stretch>
            </a:blipFill>
            <a:ln w="47625" cap="rnd">
              <a:solidFill>
                <a:srgbClr val="1E3350"/>
              </a:solidFill>
              <a:prstDash val="solid"/>
              <a:round/>
            </a:ln>
          </p:spPr>
          <p:txBody>
            <a:bodyPr/>
            <a:lstStyle/>
            <a:p>
              <a:endParaRPr lang="en-US"/>
            </a:p>
          </p:txBody>
        </p:sp>
      </p:grpSp>
      <p:sp>
        <p:nvSpPr>
          <p:cNvPr id="49" name="Freeform 49"/>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6">
              <a:alphaModFix amt="26000"/>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0" name="Freeform 50"/>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8">
              <a:alphaModFix amt="35000"/>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51" name="Freeform 51"/>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0">
              <a:alphaModFix amt="1600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52" name="Freeform 52"/>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2">
              <a:alphaModFix amt="19999"/>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55" name="Freeform 55"/>
          <p:cNvSpPr/>
          <p:nvPr/>
        </p:nvSpPr>
        <p:spPr>
          <a:xfrm>
            <a:off x="1225676" y="7264865"/>
            <a:ext cx="846205" cy="846205"/>
          </a:xfrm>
          <a:custGeom>
            <a:avLst/>
            <a:gdLst/>
            <a:ahLst/>
            <a:cxnLst/>
            <a:rect l="l" t="t" r="r" b="b"/>
            <a:pathLst>
              <a:path w="846205" h="846205">
                <a:moveTo>
                  <a:pt x="0" y="0"/>
                </a:moveTo>
                <a:lnTo>
                  <a:pt x="846205" y="0"/>
                </a:lnTo>
                <a:lnTo>
                  <a:pt x="846205" y="846206"/>
                </a:lnTo>
                <a:lnTo>
                  <a:pt x="0" y="846206"/>
                </a:lnTo>
                <a:lnTo>
                  <a:pt x="0" y="0"/>
                </a:lnTo>
                <a:close/>
              </a:path>
            </a:pathLst>
          </a:custGeom>
          <a:blipFill>
            <a:blip r:embed="rId14">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56" name="Freeform 56"/>
          <p:cNvSpPr/>
          <p:nvPr/>
        </p:nvSpPr>
        <p:spPr>
          <a:xfrm>
            <a:off x="12326740" y="7274902"/>
            <a:ext cx="836169" cy="836169"/>
          </a:xfrm>
          <a:custGeom>
            <a:avLst/>
            <a:gdLst/>
            <a:ahLst/>
            <a:cxnLst/>
            <a:rect l="l" t="t" r="r" b="b"/>
            <a:pathLst>
              <a:path w="836169" h="836169">
                <a:moveTo>
                  <a:pt x="0" y="0"/>
                </a:moveTo>
                <a:lnTo>
                  <a:pt x="836169" y="0"/>
                </a:lnTo>
                <a:lnTo>
                  <a:pt x="836169" y="836169"/>
                </a:lnTo>
                <a:lnTo>
                  <a:pt x="0" y="83616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57" name="TextBox 57"/>
          <p:cNvSpPr txBox="1"/>
          <p:nvPr/>
        </p:nvSpPr>
        <p:spPr>
          <a:xfrm>
            <a:off x="1090580" y="422275"/>
            <a:ext cx="6832189" cy="1298575"/>
          </a:xfrm>
          <a:prstGeom prst="rect">
            <a:avLst/>
          </a:prstGeom>
        </p:spPr>
        <p:txBody>
          <a:bodyPr lIns="0" tIns="0" rIns="0" bIns="0" rtlCol="0" anchor="t">
            <a:spAutoFit/>
          </a:bodyPr>
          <a:lstStyle/>
          <a:p>
            <a:pPr algn="l">
              <a:lnSpc>
                <a:spcPts val="5000"/>
              </a:lnSpc>
            </a:pPr>
            <a:r>
              <a:rPr lang="en-US" sz="5000" b="1">
                <a:solidFill>
                  <a:srgbClr val="000000"/>
                </a:solidFill>
                <a:latin typeface="DM Sans Bold"/>
                <a:ea typeface="DM Sans Bold"/>
                <a:cs typeface="DM Sans Bold"/>
                <a:sym typeface="DM Sans Bold"/>
              </a:rPr>
              <a:t>URGENT AREAS TO ADDRESS</a:t>
            </a:r>
          </a:p>
        </p:txBody>
      </p:sp>
      <p:sp>
        <p:nvSpPr>
          <p:cNvPr id="58" name="TextBox 58"/>
          <p:cNvSpPr txBox="1"/>
          <p:nvPr/>
        </p:nvSpPr>
        <p:spPr>
          <a:xfrm>
            <a:off x="2562086" y="7330022"/>
            <a:ext cx="3205939" cy="1485900"/>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Youth unemployment &amp; Education quality</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59" name="TextBox 59"/>
          <p:cNvSpPr txBox="1"/>
          <p:nvPr/>
        </p:nvSpPr>
        <p:spPr>
          <a:xfrm>
            <a:off x="8122794" y="7349071"/>
            <a:ext cx="3205939"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Labour market dualism</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60" name="TextBox 60"/>
          <p:cNvSpPr txBox="1"/>
          <p:nvPr/>
        </p:nvSpPr>
        <p:spPr>
          <a:xfrm>
            <a:off x="13751767" y="7436484"/>
            <a:ext cx="3205939" cy="37147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Role of social grants</a:t>
            </a:r>
          </a:p>
        </p:txBody>
      </p:sp>
      <p:sp>
        <p:nvSpPr>
          <p:cNvPr id="61" name="TextBox 61"/>
          <p:cNvSpPr txBox="1"/>
          <p:nvPr/>
        </p:nvSpPr>
        <p:spPr>
          <a:xfrm>
            <a:off x="182671" y="2019634"/>
            <a:ext cx="8286405" cy="2600325"/>
          </a:xfrm>
          <a:prstGeom prst="rect">
            <a:avLst/>
          </a:prstGeom>
        </p:spPr>
        <p:txBody>
          <a:bodyPr lIns="0" tIns="0" rIns="0" bIns="0" rtlCol="0" anchor="t">
            <a:spAutoFit/>
          </a:bodyPr>
          <a:lstStyle/>
          <a:p>
            <a:pPr marL="0" lvl="0" indent="0" algn="l">
              <a:lnSpc>
                <a:spcPts val="2999"/>
              </a:lnSpc>
            </a:pPr>
            <a:r>
              <a:rPr lang="en-US" sz="1999">
                <a:solidFill>
                  <a:srgbClr val="000000">
                    <a:alpha val="69804"/>
                  </a:srgbClr>
                </a:solidFill>
                <a:latin typeface="Poppins"/>
                <a:ea typeface="Poppins"/>
                <a:cs typeface="Poppins"/>
                <a:sym typeface="Poppins"/>
              </a:rPr>
              <a:t>South Africa must urgently confront key issues hindering sustainable development. High youth unemployment continues to limit economic participation, while poor education quality affects long-term growth. The dual nature of the labour market and heavy reliance on social grants highlight systemic inequalities. These areas require targeted intervention to unlock the country’s full potential and empower its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043531" y="3659349"/>
            <a:ext cx="7798916" cy="5407860"/>
            <a:chOff x="0" y="0"/>
            <a:chExt cx="4739523" cy="3286441"/>
          </a:xfrm>
        </p:grpSpPr>
        <p:sp>
          <p:nvSpPr>
            <p:cNvPr id="4" name="Freeform 4"/>
            <p:cNvSpPr/>
            <p:nvPr/>
          </p:nvSpPr>
          <p:spPr>
            <a:xfrm>
              <a:off x="0" y="0"/>
              <a:ext cx="4739522" cy="3286441"/>
            </a:xfrm>
            <a:custGeom>
              <a:avLst/>
              <a:gdLst/>
              <a:ahLst/>
              <a:cxnLst/>
              <a:rect l="l" t="t" r="r" b="b"/>
              <a:pathLst>
                <a:path w="4739522" h="3286441">
                  <a:moveTo>
                    <a:pt x="49635" y="0"/>
                  </a:moveTo>
                  <a:lnTo>
                    <a:pt x="4689888" y="0"/>
                  </a:lnTo>
                  <a:cubicBezTo>
                    <a:pt x="4717300" y="0"/>
                    <a:pt x="4739522" y="22222"/>
                    <a:pt x="4739522" y="49635"/>
                  </a:cubicBezTo>
                  <a:lnTo>
                    <a:pt x="4739522" y="3236807"/>
                  </a:lnTo>
                  <a:cubicBezTo>
                    <a:pt x="4739522" y="3264219"/>
                    <a:pt x="4717300" y="3286441"/>
                    <a:pt x="4689888" y="3286441"/>
                  </a:cubicBezTo>
                  <a:lnTo>
                    <a:pt x="49635" y="3286441"/>
                  </a:lnTo>
                  <a:cubicBezTo>
                    <a:pt x="36471" y="3286441"/>
                    <a:pt x="23846" y="3281212"/>
                    <a:pt x="14538" y="3271904"/>
                  </a:cubicBezTo>
                  <a:cubicBezTo>
                    <a:pt x="5229" y="3262595"/>
                    <a:pt x="0" y="3249971"/>
                    <a:pt x="0" y="3236807"/>
                  </a:cubicBezTo>
                  <a:lnTo>
                    <a:pt x="0" y="49635"/>
                  </a:lnTo>
                  <a:cubicBezTo>
                    <a:pt x="0" y="36471"/>
                    <a:pt x="5229" y="23846"/>
                    <a:pt x="14538" y="14538"/>
                  </a:cubicBezTo>
                  <a:cubicBezTo>
                    <a:pt x="23846" y="5229"/>
                    <a:pt x="36471" y="0"/>
                    <a:pt x="49635" y="0"/>
                  </a:cubicBezTo>
                  <a:close/>
                </a:path>
              </a:pathLst>
            </a:custGeom>
            <a:solidFill>
              <a:srgbClr val="94BFFF"/>
            </a:solidFill>
            <a:ln cap="rnd">
              <a:noFill/>
              <a:prstDash val="solid"/>
              <a:round/>
            </a:ln>
          </p:spPr>
          <p:txBody>
            <a:bodyPr/>
            <a:lstStyle/>
            <a:p>
              <a:endParaRPr lang="en-US"/>
            </a:p>
          </p:txBody>
        </p:sp>
        <p:sp>
          <p:nvSpPr>
            <p:cNvPr id="5" name="TextBox 5"/>
            <p:cNvSpPr txBox="1"/>
            <p:nvPr/>
          </p:nvSpPr>
          <p:spPr>
            <a:xfrm>
              <a:off x="0" y="-38100"/>
              <a:ext cx="4739523" cy="3324541"/>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8578733" y="3401337"/>
            <a:ext cx="7971730" cy="5407724"/>
            <a:chOff x="0" y="0"/>
            <a:chExt cx="1168428" cy="792618"/>
          </a:xfrm>
        </p:grpSpPr>
        <p:sp>
          <p:nvSpPr>
            <p:cNvPr id="7" name="Freeform 7"/>
            <p:cNvSpPr/>
            <p:nvPr/>
          </p:nvSpPr>
          <p:spPr>
            <a:xfrm>
              <a:off x="0" y="0"/>
              <a:ext cx="1168428" cy="792618"/>
            </a:xfrm>
            <a:custGeom>
              <a:avLst/>
              <a:gdLst/>
              <a:ahLst/>
              <a:cxnLst/>
              <a:rect l="l" t="t" r="r" b="b"/>
              <a:pathLst>
                <a:path w="1168428" h="792618">
                  <a:moveTo>
                    <a:pt x="48559" y="0"/>
                  </a:moveTo>
                  <a:lnTo>
                    <a:pt x="1119869" y="0"/>
                  </a:lnTo>
                  <a:cubicBezTo>
                    <a:pt x="1132748" y="0"/>
                    <a:pt x="1145099" y="5116"/>
                    <a:pt x="1154205" y="14222"/>
                  </a:cubicBezTo>
                  <a:cubicBezTo>
                    <a:pt x="1163312" y="23329"/>
                    <a:pt x="1168428" y="35680"/>
                    <a:pt x="1168428" y="48559"/>
                  </a:cubicBezTo>
                  <a:lnTo>
                    <a:pt x="1168428" y="744059"/>
                  </a:lnTo>
                  <a:cubicBezTo>
                    <a:pt x="1168428" y="770877"/>
                    <a:pt x="1146687" y="792618"/>
                    <a:pt x="1119869" y="792618"/>
                  </a:cubicBezTo>
                  <a:lnTo>
                    <a:pt x="48559" y="792618"/>
                  </a:lnTo>
                  <a:cubicBezTo>
                    <a:pt x="35680" y="792618"/>
                    <a:pt x="23329" y="787502"/>
                    <a:pt x="14222" y="778395"/>
                  </a:cubicBezTo>
                  <a:cubicBezTo>
                    <a:pt x="5116" y="769289"/>
                    <a:pt x="0" y="756938"/>
                    <a:pt x="0" y="744059"/>
                  </a:cubicBezTo>
                  <a:lnTo>
                    <a:pt x="0" y="48559"/>
                  </a:lnTo>
                  <a:cubicBezTo>
                    <a:pt x="0" y="35680"/>
                    <a:pt x="5116" y="23329"/>
                    <a:pt x="14222" y="14222"/>
                  </a:cubicBezTo>
                  <a:cubicBezTo>
                    <a:pt x="23329" y="5116"/>
                    <a:pt x="35680" y="0"/>
                    <a:pt x="48559" y="0"/>
                  </a:cubicBezTo>
                  <a:close/>
                </a:path>
              </a:pathLst>
            </a:custGeom>
            <a:blipFill>
              <a:blip r:embed="rId3"/>
              <a:stretch>
                <a:fillRect l="-877" r="-877"/>
              </a:stretch>
            </a:blipFill>
            <a:ln w="47625" cap="rnd">
              <a:solidFill>
                <a:srgbClr val="1E3350"/>
              </a:solidFill>
              <a:prstDash val="solid"/>
              <a:round/>
            </a:ln>
          </p:spPr>
          <p:txBody>
            <a:bodyPr/>
            <a:lstStyle/>
            <a:p>
              <a:endParaRPr lang="en-US"/>
            </a:p>
          </p:txBody>
        </p:sp>
      </p:grpSp>
      <p:grpSp>
        <p:nvGrpSpPr>
          <p:cNvPr id="8" name="Group 8"/>
          <p:cNvGrpSpPr/>
          <p:nvPr/>
        </p:nvGrpSpPr>
        <p:grpSpPr>
          <a:xfrm>
            <a:off x="2762958" y="3684522"/>
            <a:ext cx="5271600" cy="2072219"/>
            <a:chOff x="0" y="0"/>
            <a:chExt cx="5507524" cy="2164958"/>
          </a:xfrm>
        </p:grpSpPr>
        <p:sp>
          <p:nvSpPr>
            <p:cNvPr id="9" name="Freeform 9"/>
            <p:cNvSpPr/>
            <p:nvPr/>
          </p:nvSpPr>
          <p:spPr>
            <a:xfrm>
              <a:off x="0" y="0"/>
              <a:ext cx="5507524" cy="2164958"/>
            </a:xfrm>
            <a:custGeom>
              <a:avLst/>
              <a:gdLst/>
              <a:ahLst/>
              <a:cxnLst/>
              <a:rect l="l" t="t" r="r" b="b"/>
              <a:pathLst>
                <a:path w="5507524" h="2164958">
                  <a:moveTo>
                    <a:pt x="0" y="0"/>
                  </a:moveTo>
                  <a:lnTo>
                    <a:pt x="5507524" y="0"/>
                  </a:lnTo>
                  <a:lnTo>
                    <a:pt x="5507524" y="2164958"/>
                  </a:lnTo>
                  <a:lnTo>
                    <a:pt x="0" y="2164958"/>
                  </a:lnTo>
                  <a:close/>
                </a:path>
              </a:pathLst>
            </a:custGeom>
            <a:solidFill>
              <a:srgbClr val="FFFFFF">
                <a:alpha val="49804"/>
              </a:srgbClr>
            </a:solidFill>
            <a:ln cap="sq">
              <a:noFill/>
              <a:prstDash val="solid"/>
              <a:miter/>
            </a:ln>
          </p:spPr>
          <p:txBody>
            <a:bodyPr/>
            <a:lstStyle/>
            <a:p>
              <a:endParaRPr lang="en-US"/>
            </a:p>
          </p:txBody>
        </p:sp>
        <p:sp>
          <p:nvSpPr>
            <p:cNvPr id="10" name="TextBox 10"/>
            <p:cNvSpPr txBox="1"/>
            <p:nvPr/>
          </p:nvSpPr>
          <p:spPr>
            <a:xfrm>
              <a:off x="0" y="-38100"/>
              <a:ext cx="5507524" cy="2203058"/>
            </a:xfrm>
            <a:prstGeom prst="rect">
              <a:avLst/>
            </a:prstGeom>
          </p:spPr>
          <p:txBody>
            <a:bodyPr lIns="27885" tIns="27885" rIns="27885" bIns="27885" rtlCol="0" anchor="ctr"/>
            <a:lstStyle/>
            <a:p>
              <a:pPr algn="ctr">
                <a:lnSpc>
                  <a:spcPts val="2659"/>
                </a:lnSpc>
              </a:pPr>
              <a:endParaRPr/>
            </a:p>
          </p:txBody>
        </p:sp>
      </p:grpSp>
      <p:grpSp>
        <p:nvGrpSpPr>
          <p:cNvPr id="11" name="Group 11"/>
          <p:cNvGrpSpPr/>
          <p:nvPr/>
        </p:nvGrpSpPr>
        <p:grpSpPr>
          <a:xfrm>
            <a:off x="3593173" y="8323601"/>
            <a:ext cx="4531357" cy="1725867"/>
            <a:chOff x="0" y="0"/>
            <a:chExt cx="4734152" cy="1803106"/>
          </a:xfrm>
        </p:grpSpPr>
        <p:sp>
          <p:nvSpPr>
            <p:cNvPr id="12" name="Freeform 12"/>
            <p:cNvSpPr/>
            <p:nvPr/>
          </p:nvSpPr>
          <p:spPr>
            <a:xfrm>
              <a:off x="0" y="0"/>
              <a:ext cx="4734152" cy="1803106"/>
            </a:xfrm>
            <a:custGeom>
              <a:avLst/>
              <a:gdLst/>
              <a:ahLst/>
              <a:cxnLst/>
              <a:rect l="l" t="t" r="r" b="b"/>
              <a:pathLst>
                <a:path w="4734152" h="1803106">
                  <a:moveTo>
                    <a:pt x="0" y="0"/>
                  </a:moveTo>
                  <a:lnTo>
                    <a:pt x="4734152" y="0"/>
                  </a:lnTo>
                  <a:lnTo>
                    <a:pt x="4734152" y="1803106"/>
                  </a:lnTo>
                  <a:lnTo>
                    <a:pt x="0" y="1803106"/>
                  </a:lnTo>
                  <a:close/>
                </a:path>
              </a:pathLst>
            </a:custGeom>
            <a:solidFill>
              <a:srgbClr val="FFFFFF">
                <a:alpha val="49804"/>
              </a:srgbClr>
            </a:solidFill>
            <a:ln cap="sq">
              <a:noFill/>
              <a:prstDash val="solid"/>
              <a:miter/>
            </a:ln>
          </p:spPr>
          <p:txBody>
            <a:bodyPr/>
            <a:lstStyle/>
            <a:p>
              <a:endParaRPr lang="en-US"/>
            </a:p>
          </p:txBody>
        </p:sp>
        <p:sp>
          <p:nvSpPr>
            <p:cNvPr id="13" name="TextBox 13"/>
            <p:cNvSpPr txBox="1"/>
            <p:nvPr/>
          </p:nvSpPr>
          <p:spPr>
            <a:xfrm>
              <a:off x="0" y="-38100"/>
              <a:ext cx="4734152" cy="1841206"/>
            </a:xfrm>
            <a:prstGeom prst="rect">
              <a:avLst/>
            </a:prstGeom>
          </p:spPr>
          <p:txBody>
            <a:bodyPr lIns="27885" tIns="27885" rIns="27885" bIns="27885" rtlCol="0" anchor="ctr"/>
            <a:lstStyle/>
            <a:p>
              <a:pPr algn="ctr">
                <a:lnSpc>
                  <a:spcPts val="2659"/>
                </a:lnSpc>
              </a:pPr>
              <a:endParaRPr/>
            </a:p>
          </p:txBody>
        </p:sp>
      </p:grpSp>
      <p:sp>
        <p:nvSpPr>
          <p:cNvPr id="14" name="AutoShape 14"/>
          <p:cNvSpPr/>
          <p:nvPr/>
        </p:nvSpPr>
        <p:spPr>
          <a:xfrm flipH="1">
            <a:off x="1593590" y="4737594"/>
            <a:ext cx="1067883"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15" name="Group 15"/>
          <p:cNvGrpSpPr/>
          <p:nvPr/>
        </p:nvGrpSpPr>
        <p:grpSpPr>
          <a:xfrm>
            <a:off x="2160099" y="4143931"/>
            <a:ext cx="1343102" cy="134310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7" name="TextBox 1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8" name="Group 18"/>
          <p:cNvGrpSpPr/>
          <p:nvPr/>
        </p:nvGrpSpPr>
        <p:grpSpPr>
          <a:xfrm>
            <a:off x="2160099" y="6363279"/>
            <a:ext cx="1343102" cy="134310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20" name="TextBox 2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1" name="Group 21"/>
          <p:cNvGrpSpPr/>
          <p:nvPr/>
        </p:nvGrpSpPr>
        <p:grpSpPr>
          <a:xfrm>
            <a:off x="2091407" y="4066043"/>
            <a:ext cx="1343102" cy="134310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3" name="TextBox 2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24" name="AutoShape 24"/>
          <p:cNvSpPr/>
          <p:nvPr/>
        </p:nvSpPr>
        <p:spPr>
          <a:xfrm>
            <a:off x="1593590" y="4815482"/>
            <a:ext cx="0" cy="2599257"/>
          </a:xfrm>
          <a:prstGeom prst="line">
            <a:avLst/>
          </a:prstGeom>
          <a:ln w="38100" cap="flat">
            <a:solidFill>
              <a:srgbClr val="1E3350"/>
            </a:solidFill>
            <a:prstDash val="sysDot"/>
            <a:headEnd type="none" w="sm" len="sm"/>
            <a:tailEnd type="none" w="sm" len="sm"/>
          </a:ln>
        </p:spPr>
        <p:txBody>
          <a:bodyPr/>
          <a:lstStyle/>
          <a:p>
            <a:endParaRPr lang="en-US"/>
          </a:p>
        </p:txBody>
      </p:sp>
      <p:sp>
        <p:nvSpPr>
          <p:cNvPr id="25" name="AutoShape 25"/>
          <p:cNvSpPr/>
          <p:nvPr/>
        </p:nvSpPr>
        <p:spPr>
          <a:xfrm flipH="1">
            <a:off x="1593590" y="6922043"/>
            <a:ext cx="1067883"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26" name="Group 26"/>
          <p:cNvGrpSpPr/>
          <p:nvPr/>
        </p:nvGrpSpPr>
        <p:grpSpPr>
          <a:xfrm>
            <a:off x="1445553" y="4589557"/>
            <a:ext cx="296074" cy="29607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8" name="TextBox 28"/>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29" name="AutoShape 29"/>
          <p:cNvSpPr/>
          <p:nvPr/>
        </p:nvSpPr>
        <p:spPr>
          <a:xfrm>
            <a:off x="1593590" y="7358858"/>
            <a:ext cx="0" cy="173203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30" name="Group 30"/>
          <p:cNvGrpSpPr/>
          <p:nvPr/>
        </p:nvGrpSpPr>
        <p:grpSpPr>
          <a:xfrm>
            <a:off x="1445553" y="6715168"/>
            <a:ext cx="296074" cy="29607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2" name="TextBox 32"/>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3" name="Group 33"/>
          <p:cNvGrpSpPr/>
          <p:nvPr/>
        </p:nvGrpSpPr>
        <p:grpSpPr>
          <a:xfrm>
            <a:off x="2286708" y="6299666"/>
            <a:ext cx="1343102" cy="134310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5" name="TextBox 35"/>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36" name="Freeform 36"/>
          <p:cNvSpPr/>
          <p:nvPr/>
        </p:nvSpPr>
        <p:spPr>
          <a:xfrm>
            <a:off x="2385422" y="4381500"/>
            <a:ext cx="755073" cy="762000"/>
          </a:xfrm>
          <a:custGeom>
            <a:avLst/>
            <a:gdLst/>
            <a:ahLst/>
            <a:cxnLst/>
            <a:rect l="l" t="t" r="r" b="b"/>
            <a:pathLst>
              <a:path w="755073" h="762000">
                <a:moveTo>
                  <a:pt x="0" y="0"/>
                </a:moveTo>
                <a:lnTo>
                  <a:pt x="755072" y="0"/>
                </a:lnTo>
                <a:lnTo>
                  <a:pt x="755072" y="762000"/>
                </a:lnTo>
                <a:lnTo>
                  <a:pt x="0" y="7620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txBody>
          <a:bodyPr/>
          <a:lstStyle/>
          <a:p>
            <a:endParaRPr lang="en-US"/>
          </a:p>
        </p:txBody>
      </p:sp>
      <p:sp>
        <p:nvSpPr>
          <p:cNvPr id="37" name="Freeform 37"/>
          <p:cNvSpPr/>
          <p:nvPr/>
        </p:nvSpPr>
        <p:spPr>
          <a:xfrm>
            <a:off x="2599133" y="6566951"/>
            <a:ext cx="718252" cy="888581"/>
          </a:xfrm>
          <a:custGeom>
            <a:avLst/>
            <a:gdLst/>
            <a:ahLst/>
            <a:cxnLst/>
            <a:rect l="l" t="t" r="r" b="b"/>
            <a:pathLst>
              <a:path w="718252" h="888581">
                <a:moveTo>
                  <a:pt x="0" y="0"/>
                </a:moveTo>
                <a:lnTo>
                  <a:pt x="718252" y="0"/>
                </a:lnTo>
                <a:lnTo>
                  <a:pt x="718252" y="888582"/>
                </a:lnTo>
                <a:lnTo>
                  <a:pt x="0" y="8885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txBody>
          <a:bodyPr/>
          <a:lstStyle/>
          <a:p>
            <a:endParaRPr lang="en-US"/>
          </a:p>
        </p:txBody>
      </p:sp>
      <p:grpSp>
        <p:nvGrpSpPr>
          <p:cNvPr id="38" name="Group 38"/>
          <p:cNvGrpSpPr/>
          <p:nvPr/>
        </p:nvGrpSpPr>
        <p:grpSpPr>
          <a:xfrm>
            <a:off x="3629810" y="5980792"/>
            <a:ext cx="4584692" cy="1725589"/>
            <a:chOff x="0" y="0"/>
            <a:chExt cx="4789874" cy="1802816"/>
          </a:xfrm>
        </p:grpSpPr>
        <p:sp>
          <p:nvSpPr>
            <p:cNvPr id="39" name="Freeform 39"/>
            <p:cNvSpPr/>
            <p:nvPr/>
          </p:nvSpPr>
          <p:spPr>
            <a:xfrm>
              <a:off x="0" y="0"/>
              <a:ext cx="4789875" cy="1802816"/>
            </a:xfrm>
            <a:custGeom>
              <a:avLst/>
              <a:gdLst/>
              <a:ahLst/>
              <a:cxnLst/>
              <a:rect l="l" t="t" r="r" b="b"/>
              <a:pathLst>
                <a:path w="4789875" h="1802816">
                  <a:moveTo>
                    <a:pt x="0" y="0"/>
                  </a:moveTo>
                  <a:lnTo>
                    <a:pt x="4789875" y="0"/>
                  </a:lnTo>
                  <a:lnTo>
                    <a:pt x="4789875" y="1802816"/>
                  </a:lnTo>
                  <a:lnTo>
                    <a:pt x="0" y="1802816"/>
                  </a:lnTo>
                  <a:close/>
                </a:path>
              </a:pathLst>
            </a:custGeom>
            <a:solidFill>
              <a:srgbClr val="FFFFFF">
                <a:alpha val="49804"/>
              </a:srgbClr>
            </a:solidFill>
            <a:ln cap="sq">
              <a:noFill/>
              <a:prstDash val="solid"/>
              <a:miter/>
            </a:ln>
          </p:spPr>
          <p:txBody>
            <a:bodyPr/>
            <a:lstStyle/>
            <a:p>
              <a:endParaRPr lang="en-US"/>
            </a:p>
          </p:txBody>
        </p:sp>
        <p:sp>
          <p:nvSpPr>
            <p:cNvPr id="40" name="TextBox 40"/>
            <p:cNvSpPr txBox="1"/>
            <p:nvPr/>
          </p:nvSpPr>
          <p:spPr>
            <a:xfrm>
              <a:off x="0" y="-38100"/>
              <a:ext cx="4789874" cy="1840916"/>
            </a:xfrm>
            <a:prstGeom prst="rect">
              <a:avLst/>
            </a:prstGeom>
          </p:spPr>
          <p:txBody>
            <a:bodyPr lIns="27885" tIns="27885" rIns="27885" bIns="27885" rtlCol="0" anchor="ctr"/>
            <a:lstStyle/>
            <a:p>
              <a:pPr algn="ctr">
                <a:lnSpc>
                  <a:spcPts val="2659"/>
                </a:lnSpc>
              </a:pPr>
              <a:endParaRPr/>
            </a:p>
          </p:txBody>
        </p:sp>
      </p:grpSp>
      <p:sp>
        <p:nvSpPr>
          <p:cNvPr id="41" name="Freeform 41"/>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8">
              <a:alphaModFix amt="26000"/>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42" name="Freeform 42"/>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10">
              <a:alphaModFix amt="3500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43" name="Freeform 43"/>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2">
              <a:alphaModFix amt="16000"/>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44" name="Freeform 44"/>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4">
              <a:alphaModFix amt="19999"/>
              <a:extLst>
                <a:ext uri="{96DAC541-7B7A-43D3-8B79-37D633B846F1}">
                  <asvg:svgBlip xmlns="" xmlns:asvg="http://schemas.microsoft.com/office/drawing/2016/SVG/main" r:embed="rId15"/>
                </a:ext>
              </a:extLst>
            </a:blip>
            <a:stretch>
              <a:fillRect/>
            </a:stretch>
          </a:blipFill>
        </p:spPr>
        <p:txBody>
          <a:bodyPr/>
          <a:lstStyle/>
          <a:p>
            <a:endParaRPr lang="en-US"/>
          </a:p>
        </p:txBody>
      </p:sp>
      <p:grpSp>
        <p:nvGrpSpPr>
          <p:cNvPr id="47" name="Group 47"/>
          <p:cNvGrpSpPr/>
          <p:nvPr/>
        </p:nvGrpSpPr>
        <p:grpSpPr>
          <a:xfrm>
            <a:off x="2160099" y="8567374"/>
            <a:ext cx="1343102" cy="1343102"/>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49" name="TextBox 49"/>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50" name="AutoShape 50"/>
          <p:cNvSpPr/>
          <p:nvPr/>
        </p:nvSpPr>
        <p:spPr>
          <a:xfrm flipH="1">
            <a:off x="1741627" y="9117978"/>
            <a:ext cx="1067883"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51" name="Group 51"/>
          <p:cNvGrpSpPr/>
          <p:nvPr/>
        </p:nvGrpSpPr>
        <p:grpSpPr>
          <a:xfrm>
            <a:off x="2286708" y="8493745"/>
            <a:ext cx="1343102" cy="1343102"/>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53" name="TextBox 53"/>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54" name="Group 54"/>
          <p:cNvGrpSpPr/>
          <p:nvPr/>
        </p:nvGrpSpPr>
        <p:grpSpPr>
          <a:xfrm>
            <a:off x="1445553" y="8942851"/>
            <a:ext cx="296074" cy="296074"/>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56" name="TextBox 56"/>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57" name="Freeform 57"/>
          <p:cNvSpPr/>
          <p:nvPr/>
        </p:nvSpPr>
        <p:spPr>
          <a:xfrm>
            <a:off x="2692249" y="8782706"/>
            <a:ext cx="529449" cy="793452"/>
          </a:xfrm>
          <a:custGeom>
            <a:avLst/>
            <a:gdLst/>
            <a:ahLst/>
            <a:cxnLst/>
            <a:rect l="l" t="t" r="r" b="b"/>
            <a:pathLst>
              <a:path w="529449" h="793452">
                <a:moveTo>
                  <a:pt x="0" y="0"/>
                </a:moveTo>
                <a:lnTo>
                  <a:pt x="529449" y="0"/>
                </a:lnTo>
                <a:lnTo>
                  <a:pt x="529449" y="793452"/>
                </a:lnTo>
                <a:lnTo>
                  <a:pt x="0" y="793452"/>
                </a:lnTo>
                <a:lnTo>
                  <a:pt x="0" y="0"/>
                </a:lnTo>
                <a:close/>
              </a:path>
            </a:pathLst>
          </a:custGeom>
          <a:blipFill>
            <a:blip r:embed="rId16">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58" name="TextBox 58"/>
          <p:cNvSpPr txBox="1"/>
          <p:nvPr/>
        </p:nvSpPr>
        <p:spPr>
          <a:xfrm>
            <a:off x="1694849" y="328547"/>
            <a:ext cx="6832189" cy="1631950"/>
          </a:xfrm>
          <a:prstGeom prst="rect">
            <a:avLst/>
          </a:prstGeom>
        </p:spPr>
        <p:txBody>
          <a:bodyPr lIns="0" tIns="0" rIns="0" bIns="0" rtlCol="0" anchor="t">
            <a:spAutoFit/>
          </a:bodyPr>
          <a:lstStyle/>
          <a:p>
            <a:pPr algn="l">
              <a:lnSpc>
                <a:spcPts val="6500"/>
              </a:lnSpc>
            </a:pPr>
            <a:r>
              <a:rPr lang="en-US" sz="5000" b="1">
                <a:solidFill>
                  <a:srgbClr val="000000"/>
                </a:solidFill>
                <a:latin typeface="DM Sans Bold"/>
                <a:ea typeface="DM Sans Bold"/>
                <a:cs typeface="DM Sans Bold"/>
                <a:sym typeface="DM Sans Bold"/>
              </a:rPr>
              <a:t>FROM CONFLICT TO COLLABORATION</a:t>
            </a:r>
          </a:p>
        </p:txBody>
      </p:sp>
      <p:sp>
        <p:nvSpPr>
          <p:cNvPr id="59" name="TextBox 59"/>
          <p:cNvSpPr txBox="1"/>
          <p:nvPr/>
        </p:nvSpPr>
        <p:spPr>
          <a:xfrm>
            <a:off x="3855626" y="4372608"/>
            <a:ext cx="3513947"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Strengthen institutional capacity</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60" name="TextBox 60"/>
          <p:cNvSpPr txBox="1"/>
          <p:nvPr/>
        </p:nvSpPr>
        <p:spPr>
          <a:xfrm>
            <a:off x="3855626" y="6566951"/>
            <a:ext cx="3513947"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Promote talent mobility</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61" name="TextBox 61"/>
          <p:cNvSpPr txBox="1"/>
          <p:nvPr/>
        </p:nvSpPr>
        <p:spPr>
          <a:xfrm>
            <a:off x="7369573" y="1115337"/>
            <a:ext cx="10625974" cy="1857375"/>
          </a:xfrm>
          <a:prstGeom prst="rect">
            <a:avLst/>
          </a:prstGeom>
        </p:spPr>
        <p:txBody>
          <a:bodyPr lIns="0" tIns="0" rIns="0" bIns="0" rtlCol="0" anchor="t">
            <a:spAutoFit/>
          </a:bodyPr>
          <a:lstStyle/>
          <a:p>
            <a:pPr marL="0" lvl="0" indent="0" algn="l">
              <a:lnSpc>
                <a:spcPts val="2999"/>
              </a:lnSpc>
            </a:pPr>
            <a:r>
              <a:rPr lang="en-US" sz="1999">
                <a:solidFill>
                  <a:srgbClr val="000000">
                    <a:alpha val="69804"/>
                  </a:srgbClr>
                </a:solidFill>
                <a:latin typeface="Poppins"/>
                <a:ea typeface="Poppins"/>
                <a:cs typeface="Poppins"/>
                <a:sym typeface="Poppins"/>
              </a:rPr>
              <a:t>Transforming social dialogue requires shifting from adversarial interactions to genuine collaboration. This involves strengthening institutional capacity, fostering talent mobility and encouraging active citizen participation. When communities, government  and civil society work together through open dialogue and mutual trust, sustainable and inclusive development becomes possible.</a:t>
            </a:r>
          </a:p>
        </p:txBody>
      </p:sp>
      <p:sp>
        <p:nvSpPr>
          <p:cNvPr id="62" name="TextBox 62"/>
          <p:cNvSpPr txBox="1"/>
          <p:nvPr/>
        </p:nvSpPr>
        <p:spPr>
          <a:xfrm>
            <a:off x="3855626" y="8656373"/>
            <a:ext cx="3308911" cy="1254103"/>
          </a:xfrm>
          <a:prstGeom prst="rect">
            <a:avLst/>
          </a:prstGeom>
        </p:spPr>
        <p:txBody>
          <a:bodyPr lIns="0" tIns="0" rIns="0" bIns="0" rtlCol="0" anchor="t">
            <a:spAutoFit/>
          </a:bodyPr>
          <a:lstStyle/>
          <a:p>
            <a:pPr algn="l">
              <a:lnSpc>
                <a:spcPts val="2512"/>
              </a:lnSpc>
            </a:pPr>
            <a:r>
              <a:rPr lang="en-US" sz="2093" b="1">
                <a:solidFill>
                  <a:srgbClr val="000000"/>
                </a:solidFill>
                <a:latin typeface="DM Sans Bold"/>
                <a:ea typeface="DM Sans Bold"/>
                <a:cs typeface="DM Sans Bold"/>
                <a:sym typeface="DM Sans Bold"/>
              </a:rPr>
              <a:t>Engage active citizenry &amp; align with policy reform &amp; education</a:t>
            </a:r>
          </a:p>
          <a:p>
            <a:pPr algn="l">
              <a:lnSpc>
                <a:spcPts val="2512"/>
              </a:lnSpc>
            </a:pPr>
            <a:endParaRPr lang="en-US" sz="2093" b="1">
              <a:solidFill>
                <a:srgbClr val="000000"/>
              </a:solidFill>
              <a:latin typeface="DM Sans Bold"/>
              <a:ea typeface="DM Sans Bold"/>
              <a:cs typeface="DM Sans Bold"/>
              <a:sym typeface="DM Sans Bold"/>
            </a:endParaRPr>
          </a:p>
        </p:txBody>
      </p:sp>
      <p:sp>
        <p:nvSpPr>
          <p:cNvPr id="63" name="Freeform 63"/>
          <p:cNvSpPr/>
          <p:nvPr/>
        </p:nvSpPr>
        <p:spPr>
          <a:xfrm>
            <a:off x="-648619" y="188760"/>
            <a:ext cx="2740026" cy="1787757"/>
          </a:xfrm>
          <a:custGeom>
            <a:avLst/>
            <a:gdLst/>
            <a:ahLst/>
            <a:cxnLst/>
            <a:rect l="l" t="t" r="r" b="b"/>
            <a:pathLst>
              <a:path w="2740026" h="1787757">
                <a:moveTo>
                  <a:pt x="0" y="0"/>
                </a:moveTo>
                <a:lnTo>
                  <a:pt x="2740026" y="0"/>
                </a:lnTo>
                <a:lnTo>
                  <a:pt x="2740026" y="1787756"/>
                </a:lnTo>
                <a:lnTo>
                  <a:pt x="0" y="1787756"/>
                </a:lnTo>
                <a:lnTo>
                  <a:pt x="0" y="0"/>
                </a:lnTo>
                <a:close/>
              </a:path>
            </a:pathLst>
          </a:custGeom>
          <a:blipFill>
            <a:blip r:embed="rId22"/>
            <a:stretch>
              <a:fillRect r="-8743"/>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TextBox 3"/>
          <p:cNvSpPr txBox="1"/>
          <p:nvPr/>
        </p:nvSpPr>
        <p:spPr>
          <a:xfrm>
            <a:off x="3165546" y="1165822"/>
            <a:ext cx="11956908" cy="669925"/>
          </a:xfrm>
          <a:prstGeom prst="rect">
            <a:avLst/>
          </a:prstGeom>
        </p:spPr>
        <p:txBody>
          <a:bodyPr lIns="0" tIns="0" rIns="0" bIns="0" rtlCol="0" anchor="t">
            <a:spAutoFit/>
          </a:bodyPr>
          <a:lstStyle/>
          <a:p>
            <a:pPr algn="ctr">
              <a:lnSpc>
                <a:spcPts val="5000"/>
              </a:lnSpc>
            </a:pPr>
            <a:r>
              <a:rPr lang="en-US" sz="5000" b="1">
                <a:solidFill>
                  <a:srgbClr val="000000"/>
                </a:solidFill>
                <a:latin typeface="DM Sans Bold"/>
                <a:ea typeface="DM Sans Bold"/>
                <a:cs typeface="DM Sans Bold"/>
                <a:sym typeface="DM Sans Bold"/>
              </a:rPr>
              <a:t>RECOMMENDATIONS</a:t>
            </a:r>
          </a:p>
        </p:txBody>
      </p:sp>
      <p:sp>
        <p:nvSpPr>
          <p:cNvPr id="4" name="TextBox 4"/>
          <p:cNvSpPr txBox="1"/>
          <p:nvPr/>
        </p:nvSpPr>
        <p:spPr>
          <a:xfrm>
            <a:off x="2163255" y="2212562"/>
            <a:ext cx="14593678" cy="1114425"/>
          </a:xfrm>
          <a:prstGeom prst="rect">
            <a:avLst/>
          </a:prstGeom>
        </p:spPr>
        <p:txBody>
          <a:bodyPr lIns="0" tIns="0" rIns="0" bIns="0" rtlCol="0" anchor="t">
            <a:spAutoFit/>
          </a:bodyPr>
          <a:lstStyle/>
          <a:p>
            <a:pPr marL="0" lvl="0" indent="0" algn="ctr">
              <a:lnSpc>
                <a:spcPts val="2999"/>
              </a:lnSpc>
            </a:pPr>
            <a:r>
              <a:rPr lang="en-US" sz="1999">
                <a:solidFill>
                  <a:srgbClr val="000000">
                    <a:alpha val="69804"/>
                  </a:srgbClr>
                </a:solidFill>
                <a:latin typeface="Poppins"/>
                <a:ea typeface="Poppins"/>
                <a:cs typeface="Poppins"/>
                <a:sym typeface="Poppins"/>
              </a:rPr>
              <a:t>To build a just and sustainable future, we must embrace ethical leadership, reinvigorate shared governance, and empower civil society to hold institutions accountable. Social innovation and coordinated stakeholder action are essential to address complex social challenges and ensure no one is left behind. The time to act collectively is now.</a:t>
            </a:r>
          </a:p>
        </p:txBody>
      </p:sp>
      <p:sp>
        <p:nvSpPr>
          <p:cNvPr id="5" name="AutoShape 5"/>
          <p:cNvSpPr/>
          <p:nvPr/>
        </p:nvSpPr>
        <p:spPr>
          <a:xfrm>
            <a:off x="3125193" y="7805058"/>
            <a:ext cx="0" cy="1336913"/>
          </a:xfrm>
          <a:prstGeom prst="line">
            <a:avLst/>
          </a:prstGeom>
          <a:ln w="38100" cap="flat">
            <a:solidFill>
              <a:srgbClr val="1E3350"/>
            </a:solidFill>
            <a:prstDash val="sysDot"/>
            <a:headEnd type="none" w="sm" len="sm"/>
            <a:tailEnd type="none" w="sm" len="sm"/>
          </a:ln>
        </p:spPr>
        <p:txBody>
          <a:bodyPr/>
          <a:lstStyle/>
          <a:p>
            <a:endParaRPr lang="en-US"/>
          </a:p>
        </p:txBody>
      </p:sp>
      <p:sp>
        <p:nvSpPr>
          <p:cNvPr id="6" name="AutoShape 6"/>
          <p:cNvSpPr/>
          <p:nvPr/>
        </p:nvSpPr>
        <p:spPr>
          <a:xfrm>
            <a:off x="11152435" y="7805058"/>
            <a:ext cx="0" cy="1336913"/>
          </a:xfrm>
          <a:prstGeom prst="line">
            <a:avLst/>
          </a:prstGeom>
          <a:ln w="38100" cap="flat">
            <a:solidFill>
              <a:srgbClr val="1E3350"/>
            </a:solidFill>
            <a:prstDash val="sysDot"/>
            <a:headEnd type="none" w="sm" len="sm"/>
            <a:tailEnd type="none" w="sm" len="sm"/>
          </a:ln>
        </p:spPr>
        <p:txBody>
          <a:bodyPr/>
          <a:lstStyle/>
          <a:p>
            <a:endParaRPr lang="en-US"/>
          </a:p>
        </p:txBody>
      </p:sp>
      <p:sp>
        <p:nvSpPr>
          <p:cNvPr id="7" name="AutoShape 7"/>
          <p:cNvSpPr/>
          <p:nvPr/>
        </p:nvSpPr>
        <p:spPr>
          <a:xfrm>
            <a:off x="7170380" y="7805058"/>
            <a:ext cx="0" cy="1336913"/>
          </a:xfrm>
          <a:prstGeom prst="line">
            <a:avLst/>
          </a:prstGeom>
          <a:ln w="38100" cap="flat">
            <a:solidFill>
              <a:srgbClr val="1E3350"/>
            </a:solidFill>
            <a:prstDash val="sysDot"/>
            <a:headEnd type="none" w="sm" len="sm"/>
            <a:tailEnd type="none" w="sm" len="sm"/>
          </a:ln>
        </p:spPr>
        <p:txBody>
          <a:bodyPr/>
          <a:lstStyle/>
          <a:p>
            <a:endParaRPr lang="en-US"/>
          </a:p>
        </p:txBody>
      </p:sp>
      <p:sp>
        <p:nvSpPr>
          <p:cNvPr id="8" name="AutoShape 8"/>
          <p:cNvSpPr/>
          <p:nvPr/>
        </p:nvSpPr>
        <p:spPr>
          <a:xfrm>
            <a:off x="15122454" y="7805058"/>
            <a:ext cx="0" cy="1336913"/>
          </a:xfrm>
          <a:prstGeom prst="line">
            <a:avLst/>
          </a:prstGeom>
          <a:ln w="38100" cap="flat">
            <a:solidFill>
              <a:srgbClr val="1E3350"/>
            </a:solidFill>
            <a:prstDash val="sysDot"/>
            <a:headEnd type="none" w="sm" len="sm"/>
            <a:tailEnd type="none" w="sm" len="sm"/>
          </a:ln>
        </p:spPr>
        <p:txBody>
          <a:bodyPr/>
          <a:lstStyle/>
          <a:p>
            <a:endParaRPr lang="en-US"/>
          </a:p>
        </p:txBody>
      </p:sp>
      <p:sp>
        <p:nvSpPr>
          <p:cNvPr id="9" name="AutoShape 9"/>
          <p:cNvSpPr/>
          <p:nvPr/>
        </p:nvSpPr>
        <p:spPr>
          <a:xfrm flipH="1" flipV="1">
            <a:off x="3094657" y="9110263"/>
            <a:ext cx="12027797"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10" name="Group 10"/>
          <p:cNvGrpSpPr/>
          <p:nvPr/>
        </p:nvGrpSpPr>
        <p:grpSpPr>
          <a:xfrm>
            <a:off x="2977156" y="8962226"/>
            <a:ext cx="296074" cy="296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12" name="TextBox 12"/>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3" name="Group 13"/>
          <p:cNvGrpSpPr/>
          <p:nvPr/>
        </p:nvGrpSpPr>
        <p:grpSpPr>
          <a:xfrm>
            <a:off x="1531068" y="4104509"/>
            <a:ext cx="3491874" cy="4343797"/>
            <a:chOff x="0" y="0"/>
            <a:chExt cx="3648149" cy="4538199"/>
          </a:xfrm>
        </p:grpSpPr>
        <p:sp>
          <p:nvSpPr>
            <p:cNvPr id="14" name="Freeform 14"/>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1E3350"/>
            </a:solidFill>
          </p:spPr>
          <p:txBody>
            <a:bodyPr/>
            <a:lstStyle/>
            <a:p>
              <a:endParaRPr lang="en-US"/>
            </a:p>
          </p:txBody>
        </p:sp>
        <p:sp>
          <p:nvSpPr>
            <p:cNvPr id="15" name="TextBox 15"/>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16" name="Group 16"/>
          <p:cNvGrpSpPr/>
          <p:nvPr/>
        </p:nvGrpSpPr>
        <p:grpSpPr>
          <a:xfrm>
            <a:off x="5478308" y="4104509"/>
            <a:ext cx="3491874" cy="4343797"/>
            <a:chOff x="0" y="0"/>
            <a:chExt cx="3648149" cy="4538199"/>
          </a:xfrm>
        </p:grpSpPr>
        <p:sp>
          <p:nvSpPr>
            <p:cNvPr id="17" name="Freeform 17"/>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1E3350"/>
            </a:solidFill>
          </p:spPr>
          <p:txBody>
            <a:bodyPr/>
            <a:lstStyle/>
            <a:p>
              <a:endParaRPr lang="en-US"/>
            </a:p>
          </p:txBody>
        </p:sp>
        <p:sp>
          <p:nvSpPr>
            <p:cNvPr id="18" name="TextBox 18"/>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19" name="Group 19"/>
          <p:cNvGrpSpPr/>
          <p:nvPr/>
        </p:nvGrpSpPr>
        <p:grpSpPr>
          <a:xfrm>
            <a:off x="1423338" y="3983422"/>
            <a:ext cx="3491874" cy="4343797"/>
            <a:chOff x="0" y="0"/>
            <a:chExt cx="3648149" cy="4538199"/>
          </a:xfrm>
        </p:grpSpPr>
        <p:sp>
          <p:nvSpPr>
            <p:cNvPr id="20" name="Freeform 20"/>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94BFFF"/>
            </a:solidFill>
            <a:ln w="38100" cap="rnd">
              <a:solidFill>
                <a:srgbClr val="1E3350"/>
              </a:solidFill>
              <a:prstDash val="solid"/>
              <a:round/>
            </a:ln>
          </p:spPr>
          <p:txBody>
            <a:bodyPr/>
            <a:lstStyle/>
            <a:p>
              <a:endParaRPr lang="en-US"/>
            </a:p>
          </p:txBody>
        </p:sp>
        <p:sp>
          <p:nvSpPr>
            <p:cNvPr id="21" name="TextBox 21"/>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22" name="Group 22"/>
          <p:cNvGrpSpPr/>
          <p:nvPr/>
        </p:nvGrpSpPr>
        <p:grpSpPr>
          <a:xfrm>
            <a:off x="5370578" y="3983422"/>
            <a:ext cx="3491874" cy="4343797"/>
            <a:chOff x="0" y="0"/>
            <a:chExt cx="3648149" cy="4538199"/>
          </a:xfrm>
        </p:grpSpPr>
        <p:sp>
          <p:nvSpPr>
            <p:cNvPr id="23" name="Freeform 23"/>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94BFFF"/>
            </a:solidFill>
            <a:ln w="38100" cap="rnd">
              <a:solidFill>
                <a:srgbClr val="1E3350"/>
              </a:solidFill>
              <a:prstDash val="solid"/>
              <a:round/>
            </a:ln>
          </p:spPr>
          <p:txBody>
            <a:bodyPr/>
            <a:lstStyle/>
            <a:p>
              <a:endParaRPr lang="en-US"/>
            </a:p>
          </p:txBody>
        </p:sp>
        <p:sp>
          <p:nvSpPr>
            <p:cNvPr id="24" name="TextBox 24"/>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25" name="Group 25"/>
          <p:cNvGrpSpPr/>
          <p:nvPr/>
        </p:nvGrpSpPr>
        <p:grpSpPr>
          <a:xfrm>
            <a:off x="1806776" y="4479560"/>
            <a:ext cx="1337468" cy="133746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a:ln w="19050" cap="sq">
              <a:solidFill>
                <a:srgbClr val="1E3350"/>
              </a:solidFill>
              <a:prstDash val="solid"/>
              <a:miter/>
            </a:ln>
          </p:spPr>
          <p:txBody>
            <a:bodyPr/>
            <a:lstStyle/>
            <a:p>
              <a:endParaRPr lang="en-US"/>
            </a:p>
          </p:txBody>
        </p:sp>
        <p:sp>
          <p:nvSpPr>
            <p:cNvPr id="27" name="TextBox 2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8" name="Group 28"/>
          <p:cNvGrpSpPr/>
          <p:nvPr/>
        </p:nvGrpSpPr>
        <p:grpSpPr>
          <a:xfrm>
            <a:off x="5754016" y="4479560"/>
            <a:ext cx="1337468" cy="133746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a:ln w="19050" cap="sq">
              <a:solidFill>
                <a:srgbClr val="1E3350"/>
              </a:solidFill>
              <a:prstDash val="solid"/>
              <a:miter/>
            </a:ln>
          </p:spPr>
          <p:txBody>
            <a:bodyPr/>
            <a:lstStyle/>
            <a:p>
              <a:endParaRPr lang="en-US"/>
            </a:p>
          </p:txBody>
        </p:sp>
        <p:sp>
          <p:nvSpPr>
            <p:cNvPr id="30" name="TextBox 3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31" name="TextBox 31"/>
          <p:cNvSpPr txBox="1"/>
          <p:nvPr/>
        </p:nvSpPr>
        <p:spPr>
          <a:xfrm>
            <a:off x="1606767" y="6276408"/>
            <a:ext cx="3049436"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Reinvigorate shared governance</a:t>
            </a:r>
          </a:p>
          <a:p>
            <a:pPr algn="l">
              <a:lnSpc>
                <a:spcPts val="2999"/>
              </a:lnSpc>
            </a:pPr>
            <a:endParaRPr lang="en-US" sz="2499" b="1">
              <a:solidFill>
                <a:srgbClr val="000000"/>
              </a:solidFill>
              <a:latin typeface="DM Sans Bold"/>
              <a:ea typeface="DM Sans Bold"/>
              <a:cs typeface="DM Sans Bold"/>
              <a:sym typeface="DM Sans Bold"/>
            </a:endParaRPr>
          </a:p>
        </p:txBody>
      </p:sp>
      <p:sp>
        <p:nvSpPr>
          <p:cNvPr id="32" name="TextBox 32"/>
          <p:cNvSpPr txBox="1"/>
          <p:nvPr/>
        </p:nvSpPr>
        <p:spPr>
          <a:xfrm>
            <a:off x="5651954" y="6376420"/>
            <a:ext cx="2740778"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Ensure ethical leadership</a:t>
            </a:r>
          </a:p>
          <a:p>
            <a:pPr algn="l">
              <a:lnSpc>
                <a:spcPts val="2999"/>
              </a:lnSpc>
            </a:pPr>
            <a:endParaRPr lang="en-US" sz="2499" b="1">
              <a:solidFill>
                <a:srgbClr val="000000"/>
              </a:solidFill>
              <a:latin typeface="DM Sans Bold"/>
              <a:ea typeface="DM Sans Bold"/>
              <a:cs typeface="DM Sans Bold"/>
              <a:sym typeface="DM Sans Bold"/>
            </a:endParaRPr>
          </a:p>
        </p:txBody>
      </p:sp>
      <p:grpSp>
        <p:nvGrpSpPr>
          <p:cNvPr id="33" name="Group 33"/>
          <p:cNvGrpSpPr/>
          <p:nvPr/>
        </p:nvGrpSpPr>
        <p:grpSpPr>
          <a:xfrm>
            <a:off x="11004398" y="8962226"/>
            <a:ext cx="296074" cy="29607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5" name="TextBox 35"/>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6" name="Group 36"/>
          <p:cNvGrpSpPr/>
          <p:nvPr/>
        </p:nvGrpSpPr>
        <p:grpSpPr>
          <a:xfrm>
            <a:off x="7022343" y="8962226"/>
            <a:ext cx="296074" cy="29607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8" name="TextBox 38"/>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39" name="Group 39"/>
          <p:cNvGrpSpPr/>
          <p:nvPr/>
        </p:nvGrpSpPr>
        <p:grpSpPr>
          <a:xfrm>
            <a:off x="14974417" y="8962226"/>
            <a:ext cx="296074" cy="29607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41" name="TextBox 41"/>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42" name="Group 42"/>
          <p:cNvGrpSpPr/>
          <p:nvPr/>
        </p:nvGrpSpPr>
        <p:grpSpPr>
          <a:xfrm>
            <a:off x="9425548" y="4104509"/>
            <a:ext cx="3491874" cy="4343797"/>
            <a:chOff x="0" y="0"/>
            <a:chExt cx="3648149" cy="4538199"/>
          </a:xfrm>
        </p:grpSpPr>
        <p:sp>
          <p:nvSpPr>
            <p:cNvPr id="43" name="Freeform 43"/>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1E3350"/>
            </a:solidFill>
          </p:spPr>
          <p:txBody>
            <a:bodyPr/>
            <a:lstStyle/>
            <a:p>
              <a:endParaRPr lang="en-US"/>
            </a:p>
          </p:txBody>
        </p:sp>
        <p:sp>
          <p:nvSpPr>
            <p:cNvPr id="44" name="TextBox 44"/>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45" name="Group 45"/>
          <p:cNvGrpSpPr/>
          <p:nvPr/>
        </p:nvGrpSpPr>
        <p:grpSpPr>
          <a:xfrm>
            <a:off x="9317818" y="3983422"/>
            <a:ext cx="3491874" cy="4343797"/>
            <a:chOff x="0" y="0"/>
            <a:chExt cx="3648149" cy="4538199"/>
          </a:xfrm>
        </p:grpSpPr>
        <p:sp>
          <p:nvSpPr>
            <p:cNvPr id="46" name="Freeform 46"/>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94BFFF"/>
            </a:solidFill>
            <a:ln w="38100" cap="rnd">
              <a:solidFill>
                <a:srgbClr val="1E3350"/>
              </a:solidFill>
              <a:prstDash val="solid"/>
              <a:round/>
            </a:ln>
          </p:spPr>
          <p:txBody>
            <a:bodyPr/>
            <a:lstStyle/>
            <a:p>
              <a:endParaRPr lang="en-US"/>
            </a:p>
          </p:txBody>
        </p:sp>
        <p:sp>
          <p:nvSpPr>
            <p:cNvPr id="47" name="TextBox 47"/>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48" name="Group 48"/>
          <p:cNvGrpSpPr/>
          <p:nvPr/>
        </p:nvGrpSpPr>
        <p:grpSpPr>
          <a:xfrm>
            <a:off x="9701256" y="4479560"/>
            <a:ext cx="1337468" cy="1337468"/>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a:ln w="19050" cap="sq">
              <a:solidFill>
                <a:srgbClr val="1E3350"/>
              </a:solidFill>
              <a:prstDash val="solid"/>
              <a:miter/>
            </a:ln>
          </p:spPr>
          <p:txBody>
            <a:bodyPr/>
            <a:lstStyle/>
            <a:p>
              <a:endParaRPr lang="en-US"/>
            </a:p>
          </p:txBody>
        </p:sp>
        <p:sp>
          <p:nvSpPr>
            <p:cNvPr id="50" name="TextBox 5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51" name="TextBox 51"/>
          <p:cNvSpPr txBox="1"/>
          <p:nvPr/>
        </p:nvSpPr>
        <p:spPr>
          <a:xfrm>
            <a:off x="9701256" y="6376420"/>
            <a:ext cx="2740778" cy="1485900"/>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Foster civil society accountability</a:t>
            </a:r>
          </a:p>
          <a:p>
            <a:pPr algn="l">
              <a:lnSpc>
                <a:spcPts val="2999"/>
              </a:lnSpc>
            </a:pPr>
            <a:endParaRPr lang="en-US" sz="2499" b="1">
              <a:solidFill>
                <a:srgbClr val="000000"/>
              </a:solidFill>
              <a:latin typeface="DM Sans Bold"/>
              <a:ea typeface="DM Sans Bold"/>
              <a:cs typeface="DM Sans Bold"/>
              <a:sym typeface="DM Sans Bold"/>
            </a:endParaRPr>
          </a:p>
        </p:txBody>
      </p:sp>
      <p:grpSp>
        <p:nvGrpSpPr>
          <p:cNvPr id="52" name="Group 52"/>
          <p:cNvGrpSpPr/>
          <p:nvPr/>
        </p:nvGrpSpPr>
        <p:grpSpPr>
          <a:xfrm>
            <a:off x="13372788" y="4104509"/>
            <a:ext cx="3491874" cy="4343797"/>
            <a:chOff x="0" y="0"/>
            <a:chExt cx="3648149" cy="4538199"/>
          </a:xfrm>
        </p:grpSpPr>
        <p:sp>
          <p:nvSpPr>
            <p:cNvPr id="53" name="Freeform 53"/>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1E3350"/>
            </a:solidFill>
          </p:spPr>
          <p:txBody>
            <a:bodyPr/>
            <a:lstStyle/>
            <a:p>
              <a:endParaRPr lang="en-US"/>
            </a:p>
          </p:txBody>
        </p:sp>
        <p:sp>
          <p:nvSpPr>
            <p:cNvPr id="54" name="TextBox 54"/>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55" name="Group 55"/>
          <p:cNvGrpSpPr/>
          <p:nvPr/>
        </p:nvGrpSpPr>
        <p:grpSpPr>
          <a:xfrm>
            <a:off x="13265058" y="3983422"/>
            <a:ext cx="3491874" cy="4343797"/>
            <a:chOff x="0" y="0"/>
            <a:chExt cx="3648149" cy="4538199"/>
          </a:xfrm>
        </p:grpSpPr>
        <p:sp>
          <p:nvSpPr>
            <p:cNvPr id="56" name="Freeform 56"/>
            <p:cNvSpPr/>
            <p:nvPr/>
          </p:nvSpPr>
          <p:spPr>
            <a:xfrm>
              <a:off x="0" y="0"/>
              <a:ext cx="3648149" cy="4538199"/>
            </a:xfrm>
            <a:custGeom>
              <a:avLst/>
              <a:gdLst/>
              <a:ahLst/>
              <a:cxnLst/>
              <a:rect l="l" t="t" r="r" b="b"/>
              <a:pathLst>
                <a:path w="3648149" h="4538199">
                  <a:moveTo>
                    <a:pt x="108639" y="0"/>
                  </a:moveTo>
                  <a:lnTo>
                    <a:pt x="3539510" y="0"/>
                  </a:lnTo>
                  <a:cubicBezTo>
                    <a:pt x="3599509" y="0"/>
                    <a:pt x="3648149" y="48639"/>
                    <a:pt x="3648149" y="108639"/>
                  </a:cubicBezTo>
                  <a:lnTo>
                    <a:pt x="3648149" y="4429559"/>
                  </a:lnTo>
                  <a:cubicBezTo>
                    <a:pt x="3648149" y="4489559"/>
                    <a:pt x="3599509" y="4538199"/>
                    <a:pt x="3539510" y="4538199"/>
                  </a:cubicBezTo>
                  <a:lnTo>
                    <a:pt x="108639" y="4538199"/>
                  </a:lnTo>
                  <a:cubicBezTo>
                    <a:pt x="48639" y="4538199"/>
                    <a:pt x="0" y="4489559"/>
                    <a:pt x="0" y="4429559"/>
                  </a:cubicBezTo>
                  <a:lnTo>
                    <a:pt x="0" y="108639"/>
                  </a:lnTo>
                  <a:cubicBezTo>
                    <a:pt x="0" y="48639"/>
                    <a:pt x="48639" y="0"/>
                    <a:pt x="108639" y="0"/>
                  </a:cubicBezTo>
                  <a:close/>
                </a:path>
              </a:pathLst>
            </a:custGeom>
            <a:solidFill>
              <a:srgbClr val="94BFFF"/>
            </a:solidFill>
            <a:ln w="38100" cap="rnd">
              <a:solidFill>
                <a:srgbClr val="1E3350"/>
              </a:solidFill>
              <a:prstDash val="solid"/>
              <a:round/>
            </a:ln>
          </p:spPr>
          <p:txBody>
            <a:bodyPr/>
            <a:lstStyle/>
            <a:p>
              <a:endParaRPr lang="en-US"/>
            </a:p>
          </p:txBody>
        </p:sp>
        <p:sp>
          <p:nvSpPr>
            <p:cNvPr id="57" name="TextBox 57"/>
            <p:cNvSpPr txBox="1"/>
            <p:nvPr/>
          </p:nvSpPr>
          <p:spPr>
            <a:xfrm>
              <a:off x="0" y="-38100"/>
              <a:ext cx="3648149" cy="4576299"/>
            </a:xfrm>
            <a:prstGeom prst="rect">
              <a:avLst/>
            </a:prstGeom>
          </p:spPr>
          <p:txBody>
            <a:bodyPr lIns="27885" tIns="27885" rIns="27885" bIns="27885" rtlCol="0" anchor="ctr"/>
            <a:lstStyle/>
            <a:p>
              <a:pPr algn="ctr">
                <a:lnSpc>
                  <a:spcPts val="2659"/>
                </a:lnSpc>
              </a:pPr>
              <a:endParaRPr/>
            </a:p>
          </p:txBody>
        </p:sp>
      </p:grpSp>
      <p:grpSp>
        <p:nvGrpSpPr>
          <p:cNvPr id="58" name="Group 58"/>
          <p:cNvGrpSpPr/>
          <p:nvPr/>
        </p:nvGrpSpPr>
        <p:grpSpPr>
          <a:xfrm>
            <a:off x="13648496" y="4479560"/>
            <a:ext cx="1337468" cy="1337468"/>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a:ln w="19050" cap="sq">
              <a:solidFill>
                <a:srgbClr val="1E3350"/>
              </a:solidFill>
              <a:prstDash val="solid"/>
              <a:miter/>
            </a:ln>
          </p:spPr>
          <p:txBody>
            <a:bodyPr/>
            <a:lstStyle/>
            <a:p>
              <a:endParaRPr lang="en-US"/>
            </a:p>
          </p:txBody>
        </p:sp>
        <p:sp>
          <p:nvSpPr>
            <p:cNvPr id="60" name="TextBox 6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61" name="TextBox 61"/>
          <p:cNvSpPr txBox="1"/>
          <p:nvPr/>
        </p:nvSpPr>
        <p:spPr>
          <a:xfrm>
            <a:off x="13604028" y="6376420"/>
            <a:ext cx="2740778" cy="111442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Use social innovation in service delivery</a:t>
            </a:r>
          </a:p>
        </p:txBody>
      </p:sp>
      <p:sp>
        <p:nvSpPr>
          <p:cNvPr id="62" name="Freeform 62"/>
          <p:cNvSpPr/>
          <p:nvPr/>
        </p:nvSpPr>
        <p:spPr>
          <a:xfrm>
            <a:off x="2163255" y="4767294"/>
            <a:ext cx="624510" cy="762000"/>
          </a:xfrm>
          <a:custGeom>
            <a:avLst/>
            <a:gdLst/>
            <a:ahLst/>
            <a:cxnLst/>
            <a:rect l="l" t="t" r="r" b="b"/>
            <a:pathLst>
              <a:path w="624510" h="762000">
                <a:moveTo>
                  <a:pt x="0" y="0"/>
                </a:moveTo>
                <a:lnTo>
                  <a:pt x="624509" y="0"/>
                </a:lnTo>
                <a:lnTo>
                  <a:pt x="624509" y="762000"/>
                </a:lnTo>
                <a:lnTo>
                  <a:pt x="0" y="7620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3" name="Freeform 63"/>
          <p:cNvSpPr/>
          <p:nvPr/>
        </p:nvSpPr>
        <p:spPr>
          <a:xfrm>
            <a:off x="6162099" y="4767294"/>
            <a:ext cx="545869" cy="762000"/>
          </a:xfrm>
          <a:custGeom>
            <a:avLst/>
            <a:gdLst/>
            <a:ahLst/>
            <a:cxnLst/>
            <a:rect l="l" t="t" r="r" b="b"/>
            <a:pathLst>
              <a:path w="545869" h="762000">
                <a:moveTo>
                  <a:pt x="0" y="0"/>
                </a:moveTo>
                <a:lnTo>
                  <a:pt x="545869" y="0"/>
                </a:lnTo>
                <a:lnTo>
                  <a:pt x="545869" y="762000"/>
                </a:lnTo>
                <a:lnTo>
                  <a:pt x="0" y="7620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sp>
        <p:nvSpPr>
          <p:cNvPr id="64" name="Freeform 64"/>
          <p:cNvSpPr/>
          <p:nvPr/>
        </p:nvSpPr>
        <p:spPr>
          <a:xfrm>
            <a:off x="9991760" y="4762500"/>
            <a:ext cx="756458" cy="762000"/>
          </a:xfrm>
          <a:custGeom>
            <a:avLst/>
            <a:gdLst/>
            <a:ahLst/>
            <a:cxnLst/>
            <a:rect l="l" t="t" r="r" b="b"/>
            <a:pathLst>
              <a:path w="756458" h="762000">
                <a:moveTo>
                  <a:pt x="0" y="0"/>
                </a:moveTo>
                <a:lnTo>
                  <a:pt x="756459" y="0"/>
                </a:lnTo>
                <a:lnTo>
                  <a:pt x="756459" y="762000"/>
                </a:lnTo>
                <a:lnTo>
                  <a:pt x="0" y="7620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cap="sq">
            <a:noFill/>
            <a:prstDash val="solid"/>
            <a:miter/>
          </a:ln>
        </p:spPr>
        <p:txBody>
          <a:bodyPr/>
          <a:lstStyle/>
          <a:p>
            <a:endParaRPr lang="en-US"/>
          </a:p>
        </p:txBody>
      </p:sp>
      <p:sp>
        <p:nvSpPr>
          <p:cNvPr id="65" name="Freeform 65"/>
          <p:cNvSpPr/>
          <p:nvPr/>
        </p:nvSpPr>
        <p:spPr>
          <a:xfrm>
            <a:off x="14017971" y="4762500"/>
            <a:ext cx="598516" cy="762000"/>
          </a:xfrm>
          <a:custGeom>
            <a:avLst/>
            <a:gdLst/>
            <a:ahLst/>
            <a:cxnLst/>
            <a:rect l="l" t="t" r="r" b="b"/>
            <a:pathLst>
              <a:path w="598516" h="762000">
                <a:moveTo>
                  <a:pt x="0" y="0"/>
                </a:moveTo>
                <a:lnTo>
                  <a:pt x="598517" y="0"/>
                </a:lnTo>
                <a:lnTo>
                  <a:pt x="598517" y="762000"/>
                </a:lnTo>
                <a:lnTo>
                  <a:pt x="0" y="7620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txBody>
          <a:bodyPr/>
          <a:lstStyle/>
          <a:p>
            <a:endParaRPr lang="en-US"/>
          </a:p>
        </p:txBody>
      </p:sp>
      <p:sp>
        <p:nvSpPr>
          <p:cNvPr id="66" name="Freeform 66"/>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11">
              <a:alphaModFix amt="26000"/>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67" name="Freeform 67"/>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13">
              <a:alphaModFix amt="35000"/>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68" name="Freeform 68"/>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5">
              <a:alphaModFix amt="16000"/>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69" name="Freeform 69"/>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7">
              <a:alphaModFix amt="19999"/>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70" name="Freeform 70"/>
          <p:cNvSpPr/>
          <p:nvPr/>
        </p:nvSpPr>
        <p:spPr>
          <a:xfrm>
            <a:off x="-312174" y="-44378"/>
            <a:ext cx="3289330" cy="2146156"/>
          </a:xfrm>
          <a:custGeom>
            <a:avLst/>
            <a:gdLst/>
            <a:ahLst/>
            <a:cxnLst/>
            <a:rect l="l" t="t" r="r" b="b"/>
            <a:pathLst>
              <a:path w="3289330" h="2146156">
                <a:moveTo>
                  <a:pt x="0" y="0"/>
                </a:moveTo>
                <a:lnTo>
                  <a:pt x="3289330" y="0"/>
                </a:lnTo>
                <a:lnTo>
                  <a:pt x="3289330" y="2146156"/>
                </a:lnTo>
                <a:lnTo>
                  <a:pt x="0" y="2146156"/>
                </a:lnTo>
                <a:lnTo>
                  <a:pt x="0" y="0"/>
                </a:lnTo>
                <a:close/>
              </a:path>
            </a:pathLst>
          </a:custGeom>
          <a:blipFill>
            <a:blip r:embed="rId19"/>
            <a:stretch>
              <a:fillRect r="-8743"/>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463547" y="1125994"/>
            <a:ext cx="7328228" cy="3927420"/>
            <a:chOff x="0" y="0"/>
            <a:chExt cx="4453479" cy="2386755"/>
          </a:xfrm>
        </p:grpSpPr>
        <p:sp>
          <p:nvSpPr>
            <p:cNvPr id="4" name="Freeform 4"/>
            <p:cNvSpPr/>
            <p:nvPr/>
          </p:nvSpPr>
          <p:spPr>
            <a:xfrm>
              <a:off x="0" y="0"/>
              <a:ext cx="4453479" cy="2386755"/>
            </a:xfrm>
            <a:custGeom>
              <a:avLst/>
              <a:gdLst/>
              <a:ahLst/>
              <a:cxnLst/>
              <a:rect l="l" t="t" r="r" b="b"/>
              <a:pathLst>
                <a:path w="4453479" h="2386755">
                  <a:moveTo>
                    <a:pt x="52823" y="0"/>
                  </a:moveTo>
                  <a:lnTo>
                    <a:pt x="4400656" y="0"/>
                  </a:lnTo>
                  <a:cubicBezTo>
                    <a:pt x="4429829" y="0"/>
                    <a:pt x="4453479" y="23649"/>
                    <a:pt x="4453479" y="52823"/>
                  </a:cubicBezTo>
                  <a:lnTo>
                    <a:pt x="4453479" y="2333932"/>
                  </a:lnTo>
                  <a:cubicBezTo>
                    <a:pt x="4453479" y="2363105"/>
                    <a:pt x="4429829" y="2386755"/>
                    <a:pt x="4400656" y="2386755"/>
                  </a:cubicBezTo>
                  <a:lnTo>
                    <a:pt x="52823" y="2386755"/>
                  </a:lnTo>
                  <a:cubicBezTo>
                    <a:pt x="23649" y="2386755"/>
                    <a:pt x="0" y="2363105"/>
                    <a:pt x="0" y="2333932"/>
                  </a:cubicBezTo>
                  <a:lnTo>
                    <a:pt x="0" y="52823"/>
                  </a:lnTo>
                  <a:cubicBezTo>
                    <a:pt x="0" y="23649"/>
                    <a:pt x="23649" y="0"/>
                    <a:pt x="52823" y="0"/>
                  </a:cubicBezTo>
                  <a:close/>
                </a:path>
              </a:pathLst>
            </a:custGeom>
            <a:solidFill>
              <a:srgbClr val="94BFFF"/>
            </a:solidFill>
            <a:ln cap="rnd">
              <a:noFill/>
              <a:prstDash val="solid"/>
              <a:round/>
            </a:ln>
          </p:spPr>
          <p:txBody>
            <a:bodyPr/>
            <a:lstStyle/>
            <a:p>
              <a:endParaRPr lang="en-US"/>
            </a:p>
          </p:txBody>
        </p:sp>
        <p:sp>
          <p:nvSpPr>
            <p:cNvPr id="5" name="TextBox 5"/>
            <p:cNvSpPr txBox="1"/>
            <p:nvPr/>
          </p:nvSpPr>
          <p:spPr>
            <a:xfrm>
              <a:off x="0" y="-38100"/>
              <a:ext cx="4453479" cy="2424855"/>
            </a:xfrm>
            <a:prstGeom prst="rect">
              <a:avLst/>
            </a:prstGeom>
          </p:spPr>
          <p:txBody>
            <a:bodyPr lIns="27885" tIns="27885" rIns="27885" bIns="27885" rtlCol="0" anchor="ctr"/>
            <a:lstStyle/>
            <a:p>
              <a:pPr algn="ctr">
                <a:lnSpc>
                  <a:spcPts val="2659"/>
                </a:lnSpc>
              </a:pPr>
              <a:endParaRPr/>
            </a:p>
          </p:txBody>
        </p:sp>
      </p:grpSp>
      <p:grpSp>
        <p:nvGrpSpPr>
          <p:cNvPr id="6" name="Group 6"/>
          <p:cNvGrpSpPr/>
          <p:nvPr/>
        </p:nvGrpSpPr>
        <p:grpSpPr>
          <a:xfrm>
            <a:off x="9026801" y="938615"/>
            <a:ext cx="7490613" cy="3927321"/>
            <a:chOff x="0" y="0"/>
            <a:chExt cx="1097910" cy="575633"/>
          </a:xfrm>
        </p:grpSpPr>
        <p:sp>
          <p:nvSpPr>
            <p:cNvPr id="7" name="Freeform 7"/>
            <p:cNvSpPr/>
            <p:nvPr/>
          </p:nvSpPr>
          <p:spPr>
            <a:xfrm>
              <a:off x="0" y="0"/>
              <a:ext cx="1097910" cy="575633"/>
            </a:xfrm>
            <a:custGeom>
              <a:avLst/>
              <a:gdLst/>
              <a:ahLst/>
              <a:cxnLst/>
              <a:rect l="l" t="t" r="r" b="b"/>
              <a:pathLst>
                <a:path w="1097910" h="575633">
                  <a:moveTo>
                    <a:pt x="51677" y="0"/>
                  </a:moveTo>
                  <a:lnTo>
                    <a:pt x="1046232" y="0"/>
                  </a:lnTo>
                  <a:cubicBezTo>
                    <a:pt x="1059938" y="0"/>
                    <a:pt x="1073082" y="5445"/>
                    <a:pt x="1082774" y="15136"/>
                  </a:cubicBezTo>
                  <a:cubicBezTo>
                    <a:pt x="1092465" y="24827"/>
                    <a:pt x="1097910" y="37972"/>
                    <a:pt x="1097910" y="51677"/>
                  </a:cubicBezTo>
                  <a:lnTo>
                    <a:pt x="1097910" y="523956"/>
                  </a:lnTo>
                  <a:cubicBezTo>
                    <a:pt x="1097910" y="537661"/>
                    <a:pt x="1092465" y="550806"/>
                    <a:pt x="1082774" y="560497"/>
                  </a:cubicBezTo>
                  <a:cubicBezTo>
                    <a:pt x="1073082" y="570188"/>
                    <a:pt x="1059938" y="575633"/>
                    <a:pt x="1046232" y="575633"/>
                  </a:cubicBezTo>
                  <a:lnTo>
                    <a:pt x="51677" y="575633"/>
                  </a:lnTo>
                  <a:cubicBezTo>
                    <a:pt x="37972" y="575633"/>
                    <a:pt x="24827" y="570188"/>
                    <a:pt x="15136" y="560497"/>
                  </a:cubicBezTo>
                  <a:cubicBezTo>
                    <a:pt x="5445" y="550806"/>
                    <a:pt x="0" y="537661"/>
                    <a:pt x="0" y="523956"/>
                  </a:cubicBezTo>
                  <a:lnTo>
                    <a:pt x="0" y="51677"/>
                  </a:lnTo>
                  <a:cubicBezTo>
                    <a:pt x="0" y="37972"/>
                    <a:pt x="5445" y="24827"/>
                    <a:pt x="15136" y="15136"/>
                  </a:cubicBezTo>
                  <a:cubicBezTo>
                    <a:pt x="24827" y="5445"/>
                    <a:pt x="37972" y="0"/>
                    <a:pt x="51677" y="0"/>
                  </a:cubicBezTo>
                  <a:close/>
                </a:path>
              </a:pathLst>
            </a:custGeom>
            <a:blipFill>
              <a:blip r:embed="rId3"/>
              <a:stretch>
                <a:fillRect t="-13576" b="-13576"/>
              </a:stretch>
            </a:blipFill>
            <a:ln w="47625" cap="rnd">
              <a:solidFill>
                <a:srgbClr val="1E3350"/>
              </a:solidFill>
              <a:prstDash val="solid"/>
              <a:round/>
            </a:ln>
          </p:spPr>
          <p:txBody>
            <a:bodyPr/>
            <a:lstStyle/>
            <a:p>
              <a:endParaRPr lang="en-US"/>
            </a:p>
          </p:txBody>
        </p:sp>
      </p:grpSp>
      <p:sp>
        <p:nvSpPr>
          <p:cNvPr id="8" name="AutoShape 8"/>
          <p:cNvSpPr/>
          <p:nvPr/>
        </p:nvSpPr>
        <p:spPr>
          <a:xfrm>
            <a:off x="2202122" y="5930762"/>
            <a:ext cx="0" cy="1185181"/>
          </a:xfrm>
          <a:prstGeom prst="line">
            <a:avLst/>
          </a:prstGeom>
          <a:ln w="38100" cap="flat">
            <a:solidFill>
              <a:srgbClr val="1E3350"/>
            </a:solidFill>
            <a:prstDash val="sysDot"/>
            <a:headEnd type="none" w="sm" len="sm"/>
            <a:tailEnd type="none" w="sm" len="sm"/>
          </a:ln>
        </p:spPr>
        <p:txBody>
          <a:bodyPr/>
          <a:lstStyle/>
          <a:p>
            <a:endParaRPr lang="en-US"/>
          </a:p>
        </p:txBody>
      </p:sp>
      <p:sp>
        <p:nvSpPr>
          <p:cNvPr id="9" name="AutoShape 9"/>
          <p:cNvSpPr/>
          <p:nvPr/>
        </p:nvSpPr>
        <p:spPr>
          <a:xfrm flipH="1" flipV="1">
            <a:off x="2202122" y="5930762"/>
            <a:ext cx="6504225" cy="0"/>
          </a:xfrm>
          <a:prstGeom prst="line">
            <a:avLst/>
          </a:prstGeom>
          <a:ln w="38100" cap="flat">
            <a:solidFill>
              <a:srgbClr val="1E3350"/>
            </a:solidFill>
            <a:prstDash val="sysDot"/>
            <a:headEnd type="none" w="sm" len="sm"/>
            <a:tailEnd type="none" w="sm" len="sm"/>
          </a:ln>
        </p:spPr>
        <p:txBody>
          <a:bodyPr/>
          <a:lstStyle/>
          <a:p>
            <a:endParaRPr lang="en-US"/>
          </a:p>
        </p:txBody>
      </p:sp>
      <p:grpSp>
        <p:nvGrpSpPr>
          <p:cNvPr id="10" name="Group 10"/>
          <p:cNvGrpSpPr/>
          <p:nvPr/>
        </p:nvGrpSpPr>
        <p:grpSpPr>
          <a:xfrm>
            <a:off x="9265150" y="5921237"/>
            <a:ext cx="7447286" cy="3468960"/>
            <a:chOff x="0" y="0"/>
            <a:chExt cx="7780580" cy="3624209"/>
          </a:xfrm>
        </p:grpSpPr>
        <p:sp>
          <p:nvSpPr>
            <p:cNvPr id="11" name="Freeform 11"/>
            <p:cNvSpPr/>
            <p:nvPr/>
          </p:nvSpPr>
          <p:spPr>
            <a:xfrm>
              <a:off x="0" y="0"/>
              <a:ext cx="7780579" cy="3624209"/>
            </a:xfrm>
            <a:custGeom>
              <a:avLst/>
              <a:gdLst/>
              <a:ahLst/>
              <a:cxnLst/>
              <a:rect l="l" t="t" r="r" b="b"/>
              <a:pathLst>
                <a:path w="7780579" h="3624209">
                  <a:moveTo>
                    <a:pt x="50939" y="0"/>
                  </a:moveTo>
                  <a:lnTo>
                    <a:pt x="7729641" y="0"/>
                  </a:lnTo>
                  <a:cubicBezTo>
                    <a:pt x="7757773" y="0"/>
                    <a:pt x="7780579" y="22806"/>
                    <a:pt x="7780579" y="50939"/>
                  </a:cubicBezTo>
                  <a:lnTo>
                    <a:pt x="7780579" y="3573271"/>
                  </a:lnTo>
                  <a:cubicBezTo>
                    <a:pt x="7780579" y="3601403"/>
                    <a:pt x="7757773" y="3624209"/>
                    <a:pt x="7729641" y="3624209"/>
                  </a:cubicBezTo>
                  <a:lnTo>
                    <a:pt x="50939" y="3624209"/>
                  </a:lnTo>
                  <a:cubicBezTo>
                    <a:pt x="22806" y="3624209"/>
                    <a:pt x="0" y="3601403"/>
                    <a:pt x="0" y="3573271"/>
                  </a:cubicBezTo>
                  <a:lnTo>
                    <a:pt x="0" y="50939"/>
                  </a:lnTo>
                  <a:cubicBezTo>
                    <a:pt x="0" y="22806"/>
                    <a:pt x="22806" y="0"/>
                    <a:pt x="50939" y="0"/>
                  </a:cubicBezTo>
                  <a:close/>
                </a:path>
              </a:pathLst>
            </a:custGeom>
            <a:solidFill>
              <a:srgbClr val="1E3350"/>
            </a:solidFill>
          </p:spPr>
          <p:txBody>
            <a:bodyPr/>
            <a:lstStyle/>
            <a:p>
              <a:endParaRPr lang="en-US"/>
            </a:p>
          </p:txBody>
        </p:sp>
        <p:sp>
          <p:nvSpPr>
            <p:cNvPr id="12" name="TextBox 12"/>
            <p:cNvSpPr txBox="1"/>
            <p:nvPr/>
          </p:nvSpPr>
          <p:spPr>
            <a:xfrm>
              <a:off x="0" y="-38100"/>
              <a:ext cx="7780580" cy="3662309"/>
            </a:xfrm>
            <a:prstGeom prst="rect">
              <a:avLst/>
            </a:prstGeom>
          </p:spPr>
          <p:txBody>
            <a:bodyPr lIns="27885" tIns="27885" rIns="27885" bIns="27885" rtlCol="0" anchor="ctr"/>
            <a:lstStyle/>
            <a:p>
              <a:pPr algn="ctr">
                <a:lnSpc>
                  <a:spcPts val="2659"/>
                </a:lnSpc>
              </a:pPr>
              <a:endParaRPr/>
            </a:p>
          </p:txBody>
        </p:sp>
      </p:grpSp>
      <p:grpSp>
        <p:nvGrpSpPr>
          <p:cNvPr id="13" name="Group 13"/>
          <p:cNvGrpSpPr/>
          <p:nvPr/>
        </p:nvGrpSpPr>
        <p:grpSpPr>
          <a:xfrm>
            <a:off x="9114730" y="5782725"/>
            <a:ext cx="7447286" cy="3468960"/>
            <a:chOff x="0" y="0"/>
            <a:chExt cx="7780580" cy="3624209"/>
          </a:xfrm>
        </p:grpSpPr>
        <p:sp>
          <p:nvSpPr>
            <p:cNvPr id="14" name="Freeform 14"/>
            <p:cNvSpPr/>
            <p:nvPr/>
          </p:nvSpPr>
          <p:spPr>
            <a:xfrm>
              <a:off x="0" y="0"/>
              <a:ext cx="7780579" cy="3624209"/>
            </a:xfrm>
            <a:custGeom>
              <a:avLst/>
              <a:gdLst/>
              <a:ahLst/>
              <a:cxnLst/>
              <a:rect l="l" t="t" r="r" b="b"/>
              <a:pathLst>
                <a:path w="7780579" h="3624209">
                  <a:moveTo>
                    <a:pt x="50939" y="0"/>
                  </a:moveTo>
                  <a:lnTo>
                    <a:pt x="7729641" y="0"/>
                  </a:lnTo>
                  <a:cubicBezTo>
                    <a:pt x="7757773" y="0"/>
                    <a:pt x="7780579" y="22806"/>
                    <a:pt x="7780579" y="50939"/>
                  </a:cubicBezTo>
                  <a:lnTo>
                    <a:pt x="7780579" y="3573271"/>
                  </a:lnTo>
                  <a:cubicBezTo>
                    <a:pt x="7780579" y="3601403"/>
                    <a:pt x="7757773" y="3624209"/>
                    <a:pt x="7729641" y="3624209"/>
                  </a:cubicBezTo>
                  <a:lnTo>
                    <a:pt x="50939" y="3624209"/>
                  </a:lnTo>
                  <a:cubicBezTo>
                    <a:pt x="22806" y="3624209"/>
                    <a:pt x="0" y="3601403"/>
                    <a:pt x="0" y="3573271"/>
                  </a:cubicBezTo>
                  <a:lnTo>
                    <a:pt x="0" y="50939"/>
                  </a:lnTo>
                  <a:cubicBezTo>
                    <a:pt x="0" y="22806"/>
                    <a:pt x="22806" y="0"/>
                    <a:pt x="50939" y="0"/>
                  </a:cubicBezTo>
                  <a:close/>
                </a:path>
              </a:pathLst>
            </a:custGeom>
            <a:solidFill>
              <a:srgbClr val="94BFFF"/>
            </a:solidFill>
            <a:ln w="38100" cap="rnd">
              <a:solidFill>
                <a:srgbClr val="1E3350"/>
              </a:solidFill>
              <a:prstDash val="solid"/>
              <a:round/>
            </a:ln>
          </p:spPr>
          <p:txBody>
            <a:bodyPr/>
            <a:lstStyle/>
            <a:p>
              <a:endParaRPr lang="en-US"/>
            </a:p>
          </p:txBody>
        </p:sp>
        <p:sp>
          <p:nvSpPr>
            <p:cNvPr id="15" name="TextBox 15"/>
            <p:cNvSpPr txBox="1"/>
            <p:nvPr/>
          </p:nvSpPr>
          <p:spPr>
            <a:xfrm>
              <a:off x="0" y="-38100"/>
              <a:ext cx="7780580" cy="3662309"/>
            </a:xfrm>
            <a:prstGeom prst="rect">
              <a:avLst/>
            </a:prstGeom>
          </p:spPr>
          <p:txBody>
            <a:bodyPr lIns="27885" tIns="27885" rIns="27885" bIns="27885" rtlCol="0" anchor="ctr"/>
            <a:lstStyle/>
            <a:p>
              <a:pPr algn="ctr">
                <a:lnSpc>
                  <a:spcPts val="2659"/>
                </a:lnSpc>
              </a:pPr>
              <a:endParaRPr/>
            </a:p>
          </p:txBody>
        </p:sp>
      </p:grpSp>
      <p:grpSp>
        <p:nvGrpSpPr>
          <p:cNvPr id="16" name="Group 16"/>
          <p:cNvGrpSpPr/>
          <p:nvPr/>
        </p:nvGrpSpPr>
        <p:grpSpPr>
          <a:xfrm>
            <a:off x="1564917" y="6866152"/>
            <a:ext cx="1343102" cy="134310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p:spPr>
          <p:txBody>
            <a:bodyPr/>
            <a:lstStyle/>
            <a:p>
              <a:endParaRPr lang="en-US"/>
            </a:p>
          </p:txBody>
        </p:sp>
        <p:sp>
          <p:nvSpPr>
            <p:cNvPr id="18" name="TextBox 18"/>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19" name="Group 19"/>
          <p:cNvGrpSpPr/>
          <p:nvPr/>
        </p:nvGrpSpPr>
        <p:grpSpPr>
          <a:xfrm>
            <a:off x="1496225" y="6788264"/>
            <a:ext cx="1343102" cy="134310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2" name="Group 22"/>
          <p:cNvGrpSpPr/>
          <p:nvPr/>
        </p:nvGrpSpPr>
        <p:grpSpPr>
          <a:xfrm>
            <a:off x="9285209" y="6788264"/>
            <a:ext cx="1343102" cy="134310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3350"/>
            </a:solidFill>
            <a:ln w="19050" cap="sq">
              <a:solidFill>
                <a:srgbClr val="1E3350"/>
              </a:solid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5" name="Group 25"/>
          <p:cNvGrpSpPr/>
          <p:nvPr/>
        </p:nvGrpSpPr>
        <p:grpSpPr>
          <a:xfrm>
            <a:off x="2054085" y="5782725"/>
            <a:ext cx="296074" cy="29607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27" name="TextBox 27"/>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grpSp>
        <p:nvGrpSpPr>
          <p:cNvPr id="28" name="Group 28"/>
          <p:cNvGrpSpPr/>
          <p:nvPr/>
        </p:nvGrpSpPr>
        <p:grpSpPr>
          <a:xfrm>
            <a:off x="8558309" y="5782725"/>
            <a:ext cx="296074" cy="29607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FFF"/>
            </a:solidFill>
            <a:ln w="19050" cap="sq">
              <a:solidFill>
                <a:srgbClr val="1E3350"/>
              </a:solidFill>
              <a:prstDash val="solid"/>
              <a:miter/>
            </a:ln>
          </p:spPr>
          <p:txBody>
            <a:bodyPr/>
            <a:lstStyle/>
            <a:p>
              <a:endParaRPr lang="en-US"/>
            </a:p>
          </p:txBody>
        </p:sp>
        <p:sp>
          <p:nvSpPr>
            <p:cNvPr id="30" name="TextBox 30"/>
            <p:cNvSpPr txBox="1"/>
            <p:nvPr/>
          </p:nvSpPr>
          <p:spPr>
            <a:xfrm>
              <a:off x="76200" y="38100"/>
              <a:ext cx="660400" cy="698500"/>
            </a:xfrm>
            <a:prstGeom prst="rect">
              <a:avLst/>
            </a:prstGeom>
          </p:spPr>
          <p:txBody>
            <a:bodyPr lIns="27885" tIns="27885" rIns="27885" bIns="27885" rtlCol="0" anchor="ctr"/>
            <a:lstStyle/>
            <a:p>
              <a:pPr algn="ctr">
                <a:lnSpc>
                  <a:spcPts val="2659"/>
                </a:lnSpc>
              </a:pPr>
              <a:endParaRPr/>
            </a:p>
          </p:txBody>
        </p:sp>
      </p:grpSp>
      <p:sp>
        <p:nvSpPr>
          <p:cNvPr id="31" name="Freeform 31"/>
          <p:cNvSpPr/>
          <p:nvPr/>
        </p:nvSpPr>
        <p:spPr>
          <a:xfrm>
            <a:off x="1885603" y="7115943"/>
            <a:ext cx="633037" cy="762000"/>
          </a:xfrm>
          <a:custGeom>
            <a:avLst/>
            <a:gdLst/>
            <a:ahLst/>
            <a:cxnLst/>
            <a:rect l="l" t="t" r="r" b="b"/>
            <a:pathLst>
              <a:path w="633037" h="762000">
                <a:moveTo>
                  <a:pt x="0" y="0"/>
                </a:moveTo>
                <a:lnTo>
                  <a:pt x="633037" y="0"/>
                </a:lnTo>
                <a:lnTo>
                  <a:pt x="633037" y="762000"/>
                </a:lnTo>
                <a:lnTo>
                  <a:pt x="0" y="7620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txBody>
          <a:bodyPr/>
          <a:lstStyle/>
          <a:p>
            <a:endParaRPr lang="en-US"/>
          </a:p>
        </p:txBody>
      </p:sp>
      <p:sp>
        <p:nvSpPr>
          <p:cNvPr id="32" name="Freeform 32"/>
          <p:cNvSpPr/>
          <p:nvPr/>
        </p:nvSpPr>
        <p:spPr>
          <a:xfrm>
            <a:off x="9565808" y="7115943"/>
            <a:ext cx="781903" cy="762000"/>
          </a:xfrm>
          <a:custGeom>
            <a:avLst/>
            <a:gdLst/>
            <a:ahLst/>
            <a:cxnLst/>
            <a:rect l="l" t="t" r="r" b="b"/>
            <a:pathLst>
              <a:path w="781903" h="762000">
                <a:moveTo>
                  <a:pt x="0" y="0"/>
                </a:moveTo>
                <a:lnTo>
                  <a:pt x="781903" y="0"/>
                </a:lnTo>
                <a:lnTo>
                  <a:pt x="781903" y="762000"/>
                </a:lnTo>
                <a:lnTo>
                  <a:pt x="0" y="7620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txBody>
          <a:bodyPr/>
          <a:lstStyle/>
          <a:p>
            <a:endParaRPr lang="en-US"/>
          </a:p>
        </p:txBody>
      </p:sp>
      <p:sp>
        <p:nvSpPr>
          <p:cNvPr id="33" name="TextBox 33"/>
          <p:cNvSpPr txBox="1"/>
          <p:nvPr/>
        </p:nvSpPr>
        <p:spPr>
          <a:xfrm>
            <a:off x="1491173" y="1211719"/>
            <a:ext cx="6832189" cy="1298575"/>
          </a:xfrm>
          <a:prstGeom prst="rect">
            <a:avLst/>
          </a:prstGeom>
        </p:spPr>
        <p:txBody>
          <a:bodyPr lIns="0" tIns="0" rIns="0" bIns="0" rtlCol="0" anchor="t">
            <a:spAutoFit/>
          </a:bodyPr>
          <a:lstStyle/>
          <a:p>
            <a:pPr algn="l">
              <a:lnSpc>
                <a:spcPts val="5000"/>
              </a:lnSpc>
            </a:pPr>
            <a:r>
              <a:rPr lang="en-US" sz="5000" b="1">
                <a:solidFill>
                  <a:srgbClr val="000000"/>
                </a:solidFill>
                <a:latin typeface="DM Sans Bold"/>
                <a:ea typeface="DM Sans Bold"/>
                <a:cs typeface="DM Sans Bold"/>
                <a:sym typeface="DM Sans Bold"/>
              </a:rPr>
              <a:t>THE POWER OF SOCIAL WORK</a:t>
            </a:r>
          </a:p>
        </p:txBody>
      </p:sp>
      <p:sp>
        <p:nvSpPr>
          <p:cNvPr id="34" name="TextBox 34"/>
          <p:cNvSpPr txBox="1"/>
          <p:nvPr/>
        </p:nvSpPr>
        <p:spPr>
          <a:xfrm>
            <a:off x="1491173" y="3032555"/>
            <a:ext cx="6832189" cy="1466850"/>
          </a:xfrm>
          <a:prstGeom prst="rect">
            <a:avLst/>
          </a:prstGeom>
        </p:spPr>
        <p:txBody>
          <a:bodyPr lIns="0" tIns="0" rIns="0" bIns="0" rtlCol="0" anchor="t">
            <a:spAutoFit/>
          </a:bodyPr>
          <a:lstStyle/>
          <a:p>
            <a:pPr marL="0" lvl="0" indent="0" algn="l">
              <a:lnSpc>
                <a:spcPts val="2999"/>
              </a:lnSpc>
            </a:pPr>
            <a:r>
              <a:rPr lang="en-US" sz="1999">
                <a:solidFill>
                  <a:srgbClr val="000000"/>
                </a:solidFill>
                <a:latin typeface="DM Sans"/>
                <a:ea typeface="DM Sans"/>
                <a:cs typeface="DM Sans"/>
                <a:sym typeface="DM Sans"/>
              </a:rPr>
              <a:t>•</a:t>
            </a:r>
            <a:r>
              <a:rPr lang="en-US" sz="1999">
                <a:solidFill>
                  <a:srgbClr val="6C0222"/>
                </a:solidFill>
                <a:latin typeface="DM Sans"/>
                <a:ea typeface="DM Sans"/>
                <a:cs typeface="DM Sans"/>
                <a:sym typeface="DM Sans"/>
              </a:rPr>
              <a:t> </a:t>
            </a:r>
            <a:r>
              <a:rPr lang="en-US" sz="1999" b="1" i="1">
                <a:solidFill>
                  <a:srgbClr val="6C0222"/>
                </a:solidFill>
                <a:latin typeface="DM Sans Bold Italics"/>
                <a:ea typeface="DM Sans Bold Italics"/>
                <a:cs typeface="DM Sans Bold Italics"/>
                <a:sym typeface="DM Sans Bold Italics"/>
              </a:rPr>
              <a:t>Social workers are essential to achieving SDGs</a:t>
            </a:r>
          </a:p>
          <a:p>
            <a:pPr marL="0" lvl="0" indent="0" algn="l">
              <a:lnSpc>
                <a:spcPts val="2999"/>
              </a:lnSpc>
            </a:pPr>
            <a:r>
              <a:rPr lang="en-US" sz="1999" b="1" i="1">
                <a:solidFill>
                  <a:srgbClr val="6C0222"/>
                </a:solidFill>
                <a:latin typeface="DM Sans Bold Italics"/>
                <a:ea typeface="DM Sans Bold Italics"/>
                <a:cs typeface="DM Sans Bold Italics"/>
                <a:sym typeface="DM Sans Bold Italics"/>
              </a:rPr>
              <a:t>• They promote peace, justice &amp; development</a:t>
            </a:r>
          </a:p>
          <a:p>
            <a:pPr marL="0" lvl="0" indent="0" algn="l">
              <a:lnSpc>
                <a:spcPts val="2999"/>
              </a:lnSpc>
            </a:pPr>
            <a:r>
              <a:rPr lang="en-US" sz="1999" b="1" i="1">
                <a:solidFill>
                  <a:srgbClr val="6C0222"/>
                </a:solidFill>
                <a:latin typeface="DM Sans Bold Italics"/>
                <a:ea typeface="DM Sans Bold Italics"/>
                <a:cs typeface="DM Sans Bold Italics"/>
                <a:sym typeface="DM Sans Bold Italics"/>
              </a:rPr>
              <a:t>• Need for integrity, inclusion &amp; advocacy</a:t>
            </a:r>
          </a:p>
          <a:p>
            <a:pPr marL="0" lvl="0" indent="0" algn="l">
              <a:lnSpc>
                <a:spcPts val="2999"/>
              </a:lnSpc>
            </a:pPr>
            <a:endParaRPr lang="en-US" sz="1999" b="1" i="1">
              <a:solidFill>
                <a:srgbClr val="6C0222"/>
              </a:solidFill>
              <a:latin typeface="DM Sans Bold Italics"/>
              <a:ea typeface="DM Sans Bold Italics"/>
              <a:cs typeface="DM Sans Bold Italics"/>
              <a:sym typeface="DM Sans Bold Italics"/>
            </a:endParaRPr>
          </a:p>
        </p:txBody>
      </p:sp>
      <p:sp>
        <p:nvSpPr>
          <p:cNvPr id="35" name="TextBox 35"/>
          <p:cNvSpPr txBox="1"/>
          <p:nvPr/>
        </p:nvSpPr>
        <p:spPr>
          <a:xfrm>
            <a:off x="3264928" y="6712895"/>
            <a:ext cx="5492893" cy="2526030"/>
          </a:xfrm>
          <a:prstGeom prst="rect">
            <a:avLst/>
          </a:prstGeom>
        </p:spPr>
        <p:txBody>
          <a:bodyPr lIns="0" tIns="0" rIns="0" bIns="0" rtlCol="0" anchor="t">
            <a:spAutoFit/>
          </a:bodyPr>
          <a:lstStyle/>
          <a:p>
            <a:pPr algn="l">
              <a:lnSpc>
                <a:spcPts val="2520"/>
              </a:lnSpc>
            </a:pPr>
            <a:r>
              <a:rPr lang="en-US" sz="1800">
                <a:solidFill>
                  <a:srgbClr val="000000">
                    <a:alpha val="80000"/>
                  </a:srgbClr>
                </a:solidFill>
                <a:latin typeface="Poppins"/>
                <a:ea typeface="Poppins"/>
                <a:cs typeface="Poppins"/>
                <a:sym typeface="Poppins"/>
              </a:rPr>
              <a:t>Social workers are key agents of change in achieving the Sustainable Development Goals. Through their commitment to justice, empathy, and ethical service, they help build peaceful, inclusive, and resilient communities. Their advocacy and frontline experience make them essential in driving development that is people-centered and sustainable.</a:t>
            </a:r>
          </a:p>
        </p:txBody>
      </p:sp>
      <p:sp>
        <p:nvSpPr>
          <p:cNvPr id="36" name="TextBox 36"/>
          <p:cNvSpPr txBox="1"/>
          <p:nvPr/>
        </p:nvSpPr>
        <p:spPr>
          <a:xfrm>
            <a:off x="10581623" y="6599074"/>
            <a:ext cx="5935791" cy="2276823"/>
          </a:xfrm>
          <a:prstGeom prst="rect">
            <a:avLst/>
          </a:prstGeom>
        </p:spPr>
        <p:txBody>
          <a:bodyPr lIns="0" tIns="0" rIns="0" bIns="0" rtlCol="0" anchor="t">
            <a:spAutoFit/>
          </a:bodyPr>
          <a:lstStyle/>
          <a:p>
            <a:pPr algn="l">
              <a:lnSpc>
                <a:spcPts val="2605"/>
              </a:lnSpc>
            </a:pPr>
            <a:r>
              <a:rPr lang="en-US" sz="1861">
                <a:solidFill>
                  <a:srgbClr val="000000">
                    <a:alpha val="80000"/>
                  </a:srgbClr>
                </a:solidFill>
                <a:latin typeface="Poppins"/>
                <a:ea typeface="Poppins"/>
                <a:cs typeface="Poppins"/>
                <a:sym typeface="Poppins"/>
              </a:rPr>
              <a:t>Let us recognize and support the vital role of social workers in shaping a better future.</a:t>
            </a:r>
          </a:p>
          <a:p>
            <a:pPr algn="l">
              <a:lnSpc>
                <a:spcPts val="2605"/>
              </a:lnSpc>
            </a:pPr>
            <a:r>
              <a:rPr lang="en-US" sz="1861">
                <a:solidFill>
                  <a:srgbClr val="000000">
                    <a:alpha val="80000"/>
                  </a:srgbClr>
                </a:solidFill>
                <a:latin typeface="Poppins"/>
                <a:ea typeface="Poppins"/>
                <a:cs typeface="Poppins"/>
                <a:sym typeface="Poppins"/>
              </a:rPr>
              <a:t> Now is the time for bold leadership, inclusive dialogue, and united action.</a:t>
            </a:r>
          </a:p>
          <a:p>
            <a:pPr algn="l">
              <a:lnSpc>
                <a:spcPts val="2605"/>
              </a:lnSpc>
            </a:pPr>
            <a:r>
              <a:rPr lang="en-US" sz="1861">
                <a:solidFill>
                  <a:srgbClr val="000000">
                    <a:alpha val="80000"/>
                  </a:srgbClr>
                </a:solidFill>
                <a:latin typeface="Poppins"/>
                <a:ea typeface="Poppins"/>
                <a:cs typeface="Poppins"/>
                <a:sym typeface="Poppins"/>
              </a:rPr>
              <a:t> Together, we can build communities rooted in justice, resilience, and shared responsibility.</a:t>
            </a:r>
          </a:p>
          <a:p>
            <a:pPr algn="l">
              <a:lnSpc>
                <a:spcPts val="2605"/>
              </a:lnSpc>
            </a:pPr>
            <a:r>
              <a:rPr lang="en-US" sz="1861" b="1">
                <a:solidFill>
                  <a:srgbClr val="000000">
                    <a:alpha val="80000"/>
                  </a:srgbClr>
                </a:solidFill>
                <a:latin typeface="Poppins Bold"/>
                <a:ea typeface="Poppins Bold"/>
                <a:cs typeface="Poppins Bold"/>
                <a:sym typeface="Poppins Bold"/>
              </a:rPr>
              <a:t>Be the voice. Be the bridge. Be the change.</a:t>
            </a:r>
          </a:p>
        </p:txBody>
      </p:sp>
      <p:sp>
        <p:nvSpPr>
          <p:cNvPr id="37" name="TextBox 37"/>
          <p:cNvSpPr txBox="1"/>
          <p:nvPr/>
        </p:nvSpPr>
        <p:spPr>
          <a:xfrm>
            <a:off x="11358602" y="6078799"/>
            <a:ext cx="4735172" cy="371475"/>
          </a:xfrm>
          <a:prstGeom prst="rect">
            <a:avLst/>
          </a:prstGeom>
        </p:spPr>
        <p:txBody>
          <a:bodyPr lIns="0" tIns="0" rIns="0" bIns="0" rtlCol="0" anchor="t">
            <a:spAutoFit/>
          </a:bodyPr>
          <a:lstStyle/>
          <a:p>
            <a:pPr algn="l">
              <a:lnSpc>
                <a:spcPts val="2999"/>
              </a:lnSpc>
            </a:pPr>
            <a:r>
              <a:rPr lang="en-US" sz="2499" b="1">
                <a:solidFill>
                  <a:srgbClr val="000000"/>
                </a:solidFill>
                <a:latin typeface="DM Sans Bold"/>
                <a:ea typeface="DM Sans Bold"/>
                <a:cs typeface="DM Sans Bold"/>
                <a:sym typeface="DM Sans Bold"/>
              </a:rPr>
              <a:t>Call to Action</a:t>
            </a:r>
          </a:p>
        </p:txBody>
      </p:sp>
      <p:sp>
        <p:nvSpPr>
          <p:cNvPr id="38" name="Freeform 38"/>
          <p:cNvSpPr/>
          <p:nvPr/>
        </p:nvSpPr>
        <p:spPr>
          <a:xfrm>
            <a:off x="-1013841" y="8978601"/>
            <a:ext cx="1989009" cy="3134542"/>
          </a:xfrm>
          <a:custGeom>
            <a:avLst/>
            <a:gdLst/>
            <a:ahLst/>
            <a:cxnLst/>
            <a:rect l="l" t="t" r="r" b="b"/>
            <a:pathLst>
              <a:path w="1989009" h="3134542">
                <a:moveTo>
                  <a:pt x="0" y="0"/>
                </a:moveTo>
                <a:lnTo>
                  <a:pt x="1989009" y="0"/>
                </a:lnTo>
                <a:lnTo>
                  <a:pt x="1989009" y="3134541"/>
                </a:lnTo>
                <a:lnTo>
                  <a:pt x="0" y="3134541"/>
                </a:lnTo>
                <a:lnTo>
                  <a:pt x="0" y="0"/>
                </a:lnTo>
                <a:close/>
              </a:path>
            </a:pathLst>
          </a:custGeom>
          <a:blipFill>
            <a:blip r:embed="rId8">
              <a:alphaModFix amt="26000"/>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39" name="Freeform 39"/>
          <p:cNvSpPr/>
          <p:nvPr/>
        </p:nvSpPr>
        <p:spPr>
          <a:xfrm flipH="1">
            <a:off x="17099011" y="-889722"/>
            <a:ext cx="1950336" cy="1918422"/>
          </a:xfrm>
          <a:custGeom>
            <a:avLst/>
            <a:gdLst/>
            <a:ahLst/>
            <a:cxnLst/>
            <a:rect l="l" t="t" r="r" b="b"/>
            <a:pathLst>
              <a:path w="1950336" h="1918422">
                <a:moveTo>
                  <a:pt x="1950336" y="0"/>
                </a:moveTo>
                <a:lnTo>
                  <a:pt x="0" y="0"/>
                </a:lnTo>
                <a:lnTo>
                  <a:pt x="0" y="1918422"/>
                </a:lnTo>
                <a:lnTo>
                  <a:pt x="1950336" y="1918422"/>
                </a:lnTo>
                <a:lnTo>
                  <a:pt x="1950336" y="0"/>
                </a:lnTo>
                <a:close/>
              </a:path>
            </a:pathLst>
          </a:custGeom>
          <a:blipFill>
            <a:blip r:embed="rId10">
              <a:alphaModFix amt="3500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40" name="Freeform 40"/>
          <p:cNvSpPr/>
          <p:nvPr/>
        </p:nvSpPr>
        <p:spPr>
          <a:xfrm>
            <a:off x="-1013841" y="-622593"/>
            <a:ext cx="1872520" cy="1872520"/>
          </a:xfrm>
          <a:custGeom>
            <a:avLst/>
            <a:gdLst/>
            <a:ahLst/>
            <a:cxnLst/>
            <a:rect l="l" t="t" r="r" b="b"/>
            <a:pathLst>
              <a:path w="1872520" h="1872520">
                <a:moveTo>
                  <a:pt x="0" y="0"/>
                </a:moveTo>
                <a:lnTo>
                  <a:pt x="1872520" y="0"/>
                </a:lnTo>
                <a:lnTo>
                  <a:pt x="1872520" y="1872520"/>
                </a:lnTo>
                <a:lnTo>
                  <a:pt x="0" y="1872520"/>
                </a:lnTo>
                <a:lnTo>
                  <a:pt x="0" y="0"/>
                </a:lnTo>
                <a:close/>
              </a:path>
            </a:pathLst>
          </a:custGeom>
          <a:blipFill>
            <a:blip r:embed="rId12">
              <a:alphaModFix amt="16000"/>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41" name="Freeform 41"/>
          <p:cNvSpPr/>
          <p:nvPr/>
        </p:nvSpPr>
        <p:spPr>
          <a:xfrm>
            <a:off x="17209558" y="9238925"/>
            <a:ext cx="1839789" cy="719190"/>
          </a:xfrm>
          <a:custGeom>
            <a:avLst/>
            <a:gdLst/>
            <a:ahLst/>
            <a:cxnLst/>
            <a:rect l="l" t="t" r="r" b="b"/>
            <a:pathLst>
              <a:path w="1839789" h="719190">
                <a:moveTo>
                  <a:pt x="0" y="0"/>
                </a:moveTo>
                <a:lnTo>
                  <a:pt x="1839789" y="0"/>
                </a:lnTo>
                <a:lnTo>
                  <a:pt x="1839789" y="719190"/>
                </a:lnTo>
                <a:lnTo>
                  <a:pt x="0" y="719190"/>
                </a:lnTo>
                <a:lnTo>
                  <a:pt x="0" y="0"/>
                </a:lnTo>
                <a:close/>
              </a:path>
            </a:pathLst>
          </a:custGeom>
          <a:blipFill>
            <a:blip r:embed="rId14">
              <a:alphaModFix amt="19999"/>
              <a:extLst>
                <a:ext uri="{96DAC541-7B7A-43D3-8B79-37D633B846F1}">
                  <asvg:svgBlip xmlns="" xmlns:asvg="http://schemas.microsoft.com/office/drawing/2016/SVG/main" r:embed="rId15"/>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760</Words>
  <Application>Microsoft Office PowerPoint</Application>
  <PresentationFormat>Custom</PresentationFormat>
  <Paragraphs>59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DM Sans</vt:lpstr>
      <vt:lpstr>DM Sans Bold Italics</vt:lpstr>
      <vt:lpstr>Poppins Bold</vt:lpstr>
      <vt:lpstr>Poppins</vt:lpstr>
      <vt:lpstr>Arial</vt:lpstr>
      <vt:lpstr>DM Sans Bold</vt:lpstr>
      <vt:lpstr>Open Sauce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Illustrated Business Presentation</dc:title>
  <cp:lastModifiedBy>Microsoft account</cp:lastModifiedBy>
  <cp:revision>4</cp:revision>
  <dcterms:created xsi:type="dcterms:W3CDTF">2006-08-16T00:00:00Z</dcterms:created>
  <dcterms:modified xsi:type="dcterms:W3CDTF">2025-09-11T07:48:28Z</dcterms:modified>
  <dc:identifier>DAGru97Kar4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740cb2-7f86-41bb-b68c-9e9a3dde6ec3_Enabled">
    <vt:lpwstr>true</vt:lpwstr>
  </property>
  <property fmtid="{D5CDD505-2E9C-101B-9397-08002B2CF9AE}" pid="3" name="MSIP_Label_dc740cb2-7f86-41bb-b68c-9e9a3dde6ec3_SetDate">
    <vt:lpwstr>2025-09-10T19:28:11Z</vt:lpwstr>
  </property>
  <property fmtid="{D5CDD505-2E9C-101B-9397-08002B2CF9AE}" pid="4" name="MSIP_Label_dc740cb2-7f86-41bb-b68c-9e9a3dde6ec3_Method">
    <vt:lpwstr>Standard</vt:lpwstr>
  </property>
  <property fmtid="{D5CDD505-2E9C-101B-9397-08002B2CF9AE}" pid="5" name="MSIP_Label_dc740cb2-7f86-41bb-b68c-9e9a3dde6ec3_Name">
    <vt:lpwstr>Confidential</vt:lpwstr>
  </property>
  <property fmtid="{D5CDD505-2E9C-101B-9397-08002B2CF9AE}" pid="6" name="MSIP_Label_dc740cb2-7f86-41bb-b68c-9e9a3dde6ec3_SiteId">
    <vt:lpwstr>3ff9ce1d-5f5d-43ff-84b2-652880bddc83</vt:lpwstr>
  </property>
  <property fmtid="{D5CDD505-2E9C-101B-9397-08002B2CF9AE}" pid="7" name="MSIP_Label_dc740cb2-7f86-41bb-b68c-9e9a3dde6ec3_ActionId">
    <vt:lpwstr>075223bd-3dcb-4f8f-af7d-f12092a556ba</vt:lpwstr>
  </property>
  <property fmtid="{D5CDD505-2E9C-101B-9397-08002B2CF9AE}" pid="8" name="MSIP_Label_dc740cb2-7f86-41bb-b68c-9e9a3dde6ec3_ContentBits">
    <vt:lpwstr>0</vt:lpwstr>
  </property>
  <property fmtid="{D5CDD505-2E9C-101B-9397-08002B2CF9AE}" pid="9" name="MSIP_Label_dc740cb2-7f86-41bb-b68c-9e9a3dde6ec3_Tag">
    <vt:lpwstr>10, 3, 0, 1</vt:lpwstr>
  </property>
</Properties>
</file>