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0967069-4124-442C-96D7-F43AD14DF087}">
          <p14:sldIdLst>
            <p14:sldId id="256"/>
            <p14:sldId id="257"/>
            <p14:sldId id="258"/>
            <p14:sldId id="259"/>
            <p14:sldId id="260"/>
            <p14:sldId id="261"/>
            <p14:sldId id="262"/>
            <p14:sldId id="263"/>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EE5C3-098C-47D1-ABA2-475FDE209582}" v="3" dt="2025-09-09T22:25:03.5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takgomo, Christabela" userId="4df28d85-5538-4369-85b3-31fe95b76a94" providerId="ADAL" clId="{4A256DD4-EEAB-4554-9CEA-6BB6BD429996}"/>
    <pc:docChg chg="undo custSel addSld modSld modSection">
      <pc:chgData name="Latakgomo, Christabela" userId="4df28d85-5538-4369-85b3-31fe95b76a94" providerId="ADAL" clId="{4A256DD4-EEAB-4554-9CEA-6BB6BD429996}" dt="2025-09-10T12:03:17.077" v="1357" actId="20577"/>
      <pc:docMkLst>
        <pc:docMk/>
      </pc:docMkLst>
      <pc:sldChg chg="modSp mod">
        <pc:chgData name="Latakgomo, Christabela" userId="4df28d85-5538-4369-85b3-31fe95b76a94" providerId="ADAL" clId="{4A256DD4-EEAB-4554-9CEA-6BB6BD429996}" dt="2025-09-09T22:22:46.733" v="1196" actId="20577"/>
        <pc:sldMkLst>
          <pc:docMk/>
          <pc:sldMk cId="3752629176" sldId="256"/>
        </pc:sldMkLst>
        <pc:spChg chg="mod">
          <ac:chgData name="Latakgomo, Christabela" userId="4df28d85-5538-4369-85b3-31fe95b76a94" providerId="ADAL" clId="{4A256DD4-EEAB-4554-9CEA-6BB6BD429996}" dt="2025-09-09T22:22:46.733" v="1196" actId="20577"/>
          <ac:spMkLst>
            <pc:docMk/>
            <pc:sldMk cId="3752629176" sldId="256"/>
            <ac:spMk id="5" creationId="{8AAEBE69-0181-0A61-8B2D-E62D9D17F24B}"/>
          </ac:spMkLst>
        </pc:spChg>
      </pc:sldChg>
      <pc:sldChg chg="modSp mod">
        <pc:chgData name="Latakgomo, Christabela" userId="4df28d85-5538-4369-85b3-31fe95b76a94" providerId="ADAL" clId="{4A256DD4-EEAB-4554-9CEA-6BB6BD429996}" dt="2025-09-09T22:24:49.554" v="1203" actId="2711"/>
        <pc:sldMkLst>
          <pc:docMk/>
          <pc:sldMk cId="2067874351" sldId="257"/>
        </pc:sldMkLst>
        <pc:spChg chg="mod">
          <ac:chgData name="Latakgomo, Christabela" userId="4df28d85-5538-4369-85b3-31fe95b76a94" providerId="ADAL" clId="{4A256DD4-EEAB-4554-9CEA-6BB6BD429996}" dt="2025-09-09T22:24:49.554" v="1203" actId="2711"/>
          <ac:spMkLst>
            <pc:docMk/>
            <pc:sldMk cId="2067874351" sldId="257"/>
            <ac:spMk id="3" creationId="{5647F8F7-0C61-927D-ABBB-82E2FF75F514}"/>
          </ac:spMkLst>
        </pc:spChg>
      </pc:sldChg>
      <pc:sldChg chg="modSp mod">
        <pc:chgData name="Latakgomo, Christabela" userId="4df28d85-5538-4369-85b3-31fe95b76a94" providerId="ADAL" clId="{4A256DD4-EEAB-4554-9CEA-6BB6BD429996}" dt="2025-09-09T22:25:16.131" v="1209" actId="27636"/>
        <pc:sldMkLst>
          <pc:docMk/>
          <pc:sldMk cId="2668798376" sldId="258"/>
        </pc:sldMkLst>
        <pc:spChg chg="mod">
          <ac:chgData name="Latakgomo, Christabela" userId="4df28d85-5538-4369-85b3-31fe95b76a94" providerId="ADAL" clId="{4A256DD4-EEAB-4554-9CEA-6BB6BD429996}" dt="2025-09-09T22:25:16.131" v="1209" actId="27636"/>
          <ac:spMkLst>
            <pc:docMk/>
            <pc:sldMk cId="2668798376" sldId="258"/>
            <ac:spMk id="3" creationId="{19CE9030-9CCC-4DC3-FAB2-26B0CB38C451}"/>
          </ac:spMkLst>
        </pc:spChg>
      </pc:sldChg>
      <pc:sldChg chg="modSp mod">
        <pc:chgData name="Latakgomo, Christabela" userId="4df28d85-5538-4369-85b3-31fe95b76a94" providerId="ADAL" clId="{4A256DD4-EEAB-4554-9CEA-6BB6BD429996}" dt="2025-09-09T22:25:38.049" v="1211" actId="27636"/>
        <pc:sldMkLst>
          <pc:docMk/>
          <pc:sldMk cId="838693874" sldId="260"/>
        </pc:sldMkLst>
        <pc:spChg chg="mod">
          <ac:chgData name="Latakgomo, Christabela" userId="4df28d85-5538-4369-85b3-31fe95b76a94" providerId="ADAL" clId="{4A256DD4-EEAB-4554-9CEA-6BB6BD429996}" dt="2025-09-09T22:25:38.049" v="1211" actId="27636"/>
          <ac:spMkLst>
            <pc:docMk/>
            <pc:sldMk cId="838693874" sldId="260"/>
            <ac:spMk id="3" creationId="{CCBF3FBC-10A8-0D76-0B60-009ED3B6B62E}"/>
          </ac:spMkLst>
        </pc:spChg>
      </pc:sldChg>
      <pc:sldChg chg="modSp mod">
        <pc:chgData name="Latakgomo, Christabela" userId="4df28d85-5538-4369-85b3-31fe95b76a94" providerId="ADAL" clId="{4A256DD4-EEAB-4554-9CEA-6BB6BD429996}" dt="2025-09-10T12:00:31.299" v="1288" actId="20577"/>
        <pc:sldMkLst>
          <pc:docMk/>
          <pc:sldMk cId="3822671227" sldId="261"/>
        </pc:sldMkLst>
        <pc:spChg chg="mod">
          <ac:chgData name="Latakgomo, Christabela" userId="4df28d85-5538-4369-85b3-31fe95b76a94" providerId="ADAL" clId="{4A256DD4-EEAB-4554-9CEA-6BB6BD429996}" dt="2025-09-10T12:00:31.299" v="1288" actId="20577"/>
          <ac:spMkLst>
            <pc:docMk/>
            <pc:sldMk cId="3822671227" sldId="261"/>
            <ac:spMk id="3" creationId="{DF81B500-6625-80C2-4830-F117EBF34710}"/>
          </ac:spMkLst>
        </pc:spChg>
      </pc:sldChg>
      <pc:sldChg chg="modSp mod">
        <pc:chgData name="Latakgomo, Christabela" userId="4df28d85-5538-4369-85b3-31fe95b76a94" providerId="ADAL" clId="{4A256DD4-EEAB-4554-9CEA-6BB6BD429996}" dt="2025-09-09T22:26:03.273" v="1215" actId="27636"/>
        <pc:sldMkLst>
          <pc:docMk/>
          <pc:sldMk cId="3818418506" sldId="262"/>
        </pc:sldMkLst>
        <pc:spChg chg="mod">
          <ac:chgData name="Latakgomo, Christabela" userId="4df28d85-5538-4369-85b3-31fe95b76a94" providerId="ADAL" clId="{4A256DD4-EEAB-4554-9CEA-6BB6BD429996}" dt="2025-09-09T22:26:03.273" v="1215" actId="27636"/>
          <ac:spMkLst>
            <pc:docMk/>
            <pc:sldMk cId="3818418506" sldId="262"/>
            <ac:spMk id="3" creationId="{83411EB9-A3CD-10F7-FDC6-3C9B97D8050F}"/>
          </ac:spMkLst>
        </pc:spChg>
      </pc:sldChg>
      <pc:sldChg chg="modSp mod">
        <pc:chgData name="Latakgomo, Christabela" userId="4df28d85-5538-4369-85b3-31fe95b76a94" providerId="ADAL" clId="{4A256DD4-EEAB-4554-9CEA-6BB6BD429996}" dt="2025-09-10T12:00:51.639" v="1297" actId="20577"/>
        <pc:sldMkLst>
          <pc:docMk/>
          <pc:sldMk cId="552851830" sldId="263"/>
        </pc:sldMkLst>
        <pc:spChg chg="mod">
          <ac:chgData name="Latakgomo, Christabela" userId="4df28d85-5538-4369-85b3-31fe95b76a94" providerId="ADAL" clId="{4A256DD4-EEAB-4554-9CEA-6BB6BD429996}" dt="2025-09-10T12:00:51.639" v="1297" actId="20577"/>
          <ac:spMkLst>
            <pc:docMk/>
            <pc:sldMk cId="552851830" sldId="263"/>
            <ac:spMk id="2" creationId="{F56FE993-2482-4ABD-D5E1-0A29B800D4C1}"/>
          </ac:spMkLst>
        </pc:spChg>
        <pc:spChg chg="mod">
          <ac:chgData name="Latakgomo, Christabela" userId="4df28d85-5538-4369-85b3-31fe95b76a94" providerId="ADAL" clId="{4A256DD4-EEAB-4554-9CEA-6BB6BD429996}" dt="2025-09-09T22:26:12.577" v="1217" actId="27636"/>
          <ac:spMkLst>
            <pc:docMk/>
            <pc:sldMk cId="552851830" sldId="263"/>
            <ac:spMk id="3" creationId="{1E86B079-37B2-EE8A-4310-ACEA69D0371C}"/>
          </ac:spMkLst>
        </pc:spChg>
      </pc:sldChg>
      <pc:sldChg chg="modSp mod">
        <pc:chgData name="Latakgomo, Christabela" userId="4df28d85-5538-4369-85b3-31fe95b76a94" providerId="ADAL" clId="{4A256DD4-EEAB-4554-9CEA-6BB6BD429996}" dt="2025-09-09T22:29:44.410" v="1238" actId="6549"/>
        <pc:sldMkLst>
          <pc:docMk/>
          <pc:sldMk cId="1432320877" sldId="264"/>
        </pc:sldMkLst>
        <pc:spChg chg="mod">
          <ac:chgData name="Latakgomo, Christabela" userId="4df28d85-5538-4369-85b3-31fe95b76a94" providerId="ADAL" clId="{4A256DD4-EEAB-4554-9CEA-6BB6BD429996}" dt="2025-09-09T22:29:44.410" v="1238" actId="6549"/>
          <ac:spMkLst>
            <pc:docMk/>
            <pc:sldMk cId="1432320877" sldId="264"/>
            <ac:spMk id="3" creationId="{A01FE9B4-5DAE-5B28-D425-77DAEEA268DD}"/>
          </ac:spMkLst>
        </pc:spChg>
      </pc:sldChg>
      <pc:sldChg chg="modSp mod">
        <pc:chgData name="Latakgomo, Christabela" userId="4df28d85-5538-4369-85b3-31fe95b76a94" providerId="ADAL" clId="{4A256DD4-EEAB-4554-9CEA-6BB6BD429996}" dt="2025-09-09T22:28:36.657" v="1232" actId="27636"/>
        <pc:sldMkLst>
          <pc:docMk/>
          <pc:sldMk cId="3727796879" sldId="265"/>
        </pc:sldMkLst>
        <pc:spChg chg="mod">
          <ac:chgData name="Latakgomo, Christabela" userId="4df28d85-5538-4369-85b3-31fe95b76a94" providerId="ADAL" clId="{4A256DD4-EEAB-4554-9CEA-6BB6BD429996}" dt="2025-09-09T22:28:36.657" v="1232" actId="27636"/>
          <ac:spMkLst>
            <pc:docMk/>
            <pc:sldMk cId="3727796879" sldId="265"/>
            <ac:spMk id="3" creationId="{FE29CC02-CB28-621F-DE6D-37430CB3B516}"/>
          </ac:spMkLst>
        </pc:spChg>
      </pc:sldChg>
      <pc:sldChg chg="modSp mod">
        <pc:chgData name="Latakgomo, Christabela" userId="4df28d85-5538-4369-85b3-31fe95b76a94" providerId="ADAL" clId="{4A256DD4-EEAB-4554-9CEA-6BB6BD429996}" dt="2025-09-10T12:02:35.389" v="1346" actId="20577"/>
        <pc:sldMkLst>
          <pc:docMk/>
          <pc:sldMk cId="2063277100" sldId="266"/>
        </pc:sldMkLst>
        <pc:spChg chg="mod">
          <ac:chgData name="Latakgomo, Christabela" userId="4df28d85-5538-4369-85b3-31fe95b76a94" providerId="ADAL" clId="{4A256DD4-EEAB-4554-9CEA-6BB6BD429996}" dt="2025-09-10T12:01:48.846" v="1314" actId="20577"/>
          <ac:spMkLst>
            <pc:docMk/>
            <pc:sldMk cId="2063277100" sldId="266"/>
            <ac:spMk id="2" creationId="{C51D5DC1-E95B-1A45-FBE5-474629456441}"/>
          </ac:spMkLst>
        </pc:spChg>
        <pc:spChg chg="mod">
          <ac:chgData name="Latakgomo, Christabela" userId="4df28d85-5538-4369-85b3-31fe95b76a94" providerId="ADAL" clId="{4A256DD4-EEAB-4554-9CEA-6BB6BD429996}" dt="2025-09-10T12:02:35.389" v="1346" actId="20577"/>
          <ac:spMkLst>
            <pc:docMk/>
            <pc:sldMk cId="2063277100" sldId="266"/>
            <ac:spMk id="3" creationId="{54279A98-D460-2EFC-8A23-574758647F96}"/>
          </ac:spMkLst>
        </pc:spChg>
      </pc:sldChg>
      <pc:sldChg chg="modSp mod">
        <pc:chgData name="Latakgomo, Christabela" userId="4df28d85-5538-4369-85b3-31fe95b76a94" providerId="ADAL" clId="{4A256DD4-EEAB-4554-9CEA-6BB6BD429996}" dt="2025-09-09T22:29:16.461" v="1234" actId="27636"/>
        <pc:sldMkLst>
          <pc:docMk/>
          <pc:sldMk cId="1430972585" sldId="267"/>
        </pc:sldMkLst>
        <pc:spChg chg="mod">
          <ac:chgData name="Latakgomo, Christabela" userId="4df28d85-5538-4369-85b3-31fe95b76a94" providerId="ADAL" clId="{4A256DD4-EEAB-4554-9CEA-6BB6BD429996}" dt="2025-09-09T22:29:16.461" v="1234" actId="27636"/>
          <ac:spMkLst>
            <pc:docMk/>
            <pc:sldMk cId="1430972585" sldId="267"/>
            <ac:spMk id="3" creationId="{C6D0EB20-ADD8-1510-EF16-99112DBC5D73}"/>
          </ac:spMkLst>
        </pc:spChg>
      </pc:sldChg>
      <pc:sldChg chg="modSp new mod">
        <pc:chgData name="Latakgomo, Christabela" userId="4df28d85-5538-4369-85b3-31fe95b76a94" providerId="ADAL" clId="{4A256DD4-EEAB-4554-9CEA-6BB6BD429996}" dt="2025-09-10T12:03:17.077" v="1357" actId="20577"/>
        <pc:sldMkLst>
          <pc:docMk/>
          <pc:sldMk cId="770075497" sldId="269"/>
        </pc:sldMkLst>
        <pc:spChg chg="mod">
          <ac:chgData name="Latakgomo, Christabela" userId="4df28d85-5538-4369-85b3-31fe95b76a94" providerId="ADAL" clId="{4A256DD4-EEAB-4554-9CEA-6BB6BD429996}" dt="2025-09-10T12:03:17.077" v="1357" actId="20577"/>
          <ac:spMkLst>
            <pc:docMk/>
            <pc:sldMk cId="770075497" sldId="269"/>
            <ac:spMk id="2" creationId="{F066CDFB-07BA-C95F-9EE2-4B4D54CAE49B}"/>
          </ac:spMkLst>
        </pc:spChg>
        <pc:spChg chg="mod">
          <ac:chgData name="Latakgomo, Christabela" userId="4df28d85-5538-4369-85b3-31fe95b76a94" providerId="ADAL" clId="{4A256DD4-EEAB-4554-9CEA-6BB6BD429996}" dt="2025-09-09T12:10:26.314" v="968" actId="27636"/>
          <ac:spMkLst>
            <pc:docMk/>
            <pc:sldMk cId="770075497" sldId="269"/>
            <ac:spMk id="3" creationId="{B2140586-40DB-59C0-CE2D-303F43274C2A}"/>
          </ac:spMkLst>
        </pc:spChg>
      </pc:sldChg>
      <pc:sldChg chg="modSp new mod">
        <pc:chgData name="Latakgomo, Christabela" userId="4df28d85-5538-4369-85b3-31fe95b76a94" providerId="ADAL" clId="{4A256DD4-EEAB-4554-9CEA-6BB6BD429996}" dt="2025-09-09T12:12:11.369" v="1163" actId="20577"/>
        <pc:sldMkLst>
          <pc:docMk/>
          <pc:sldMk cId="3989981352" sldId="270"/>
        </pc:sldMkLst>
        <pc:spChg chg="mod">
          <ac:chgData name="Latakgomo, Christabela" userId="4df28d85-5538-4369-85b3-31fe95b76a94" providerId="ADAL" clId="{4A256DD4-EEAB-4554-9CEA-6BB6BD429996}" dt="2025-09-09T12:12:11.369" v="1163" actId="20577"/>
          <ac:spMkLst>
            <pc:docMk/>
            <pc:sldMk cId="3989981352" sldId="270"/>
            <ac:spMk id="3" creationId="{10042662-E4CC-EE66-7593-0F917798050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90926A-2B69-4AA3-B14C-A70F2A74C9F5}"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57C8DD-1036-4773-8FF4-B2D75B74B5CA}" type="slidenum">
              <a:rPr lang="en-US" smtClean="0"/>
              <a:t>‹#›</a:t>
            </a:fld>
            <a:endParaRPr lang="en-US"/>
          </a:p>
        </p:txBody>
      </p:sp>
    </p:spTree>
    <p:extLst>
      <p:ext uri="{BB962C8B-B14F-4D97-AF65-F5344CB8AC3E}">
        <p14:creationId xmlns:p14="http://schemas.microsoft.com/office/powerpoint/2010/main" val="1085354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57C8DD-1036-4773-8FF4-B2D75B74B5CA}" type="slidenum">
              <a:rPr lang="en-US" smtClean="0"/>
              <a:t>3</a:t>
            </a:fld>
            <a:endParaRPr lang="en-US"/>
          </a:p>
        </p:txBody>
      </p:sp>
    </p:spTree>
    <p:extLst>
      <p:ext uri="{BB962C8B-B14F-4D97-AF65-F5344CB8AC3E}">
        <p14:creationId xmlns:p14="http://schemas.microsoft.com/office/powerpoint/2010/main" val="5626089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9/10/2025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9/10/2025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90AAF-438F-3E45-6CF5-D6726EE83306}"/>
              </a:ext>
            </a:extLst>
          </p:cNvPr>
          <p:cNvSpPr>
            <a:spLocks noGrp="1"/>
          </p:cNvSpPr>
          <p:nvPr>
            <p:ph type="ctrTitle"/>
          </p:nvPr>
        </p:nvSpPr>
        <p:spPr>
          <a:xfrm>
            <a:off x="680322" y="2733709"/>
            <a:ext cx="8144134" cy="1373070"/>
          </a:xfrm>
        </p:spPr>
        <p:txBody>
          <a:bodyPr/>
          <a:lstStyle/>
          <a:p>
            <a:r>
              <a:rPr lang="en-US" dirty="0"/>
              <a:t>Implementation of the Ke Moja programme: Young People’s Voices</a:t>
            </a:r>
          </a:p>
        </p:txBody>
      </p:sp>
      <p:sp>
        <p:nvSpPr>
          <p:cNvPr id="5" name="Subtitle 4">
            <a:extLst>
              <a:ext uri="{FF2B5EF4-FFF2-40B4-BE49-F238E27FC236}">
                <a16:creationId xmlns:a16="http://schemas.microsoft.com/office/drawing/2014/main" id="{8AAEBE69-0181-0A61-8B2D-E62D9D17F24B}"/>
              </a:ext>
            </a:extLst>
          </p:cNvPr>
          <p:cNvSpPr>
            <a:spLocks noGrp="1"/>
          </p:cNvSpPr>
          <p:nvPr>
            <p:ph type="subTitle" idx="1"/>
          </p:nvPr>
        </p:nvSpPr>
        <p:spPr/>
        <p:txBody>
          <a:bodyPr>
            <a:normAutofit/>
          </a:bodyPr>
          <a:lstStyle/>
          <a:p>
            <a:r>
              <a:rPr lang="en-US" sz="5400" dirty="0"/>
              <a:t>By: Dr C N Latakgomo, UJ</a:t>
            </a:r>
          </a:p>
        </p:txBody>
      </p:sp>
    </p:spTree>
    <p:extLst>
      <p:ext uri="{BB962C8B-B14F-4D97-AF65-F5344CB8AC3E}">
        <p14:creationId xmlns:p14="http://schemas.microsoft.com/office/powerpoint/2010/main" val="3752629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9D023-30B2-E92B-4CD1-ECE72D460C2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E29CC02-CB28-621F-DE6D-37430CB3B516}"/>
              </a:ext>
            </a:extLst>
          </p:cNvPr>
          <p:cNvSpPr>
            <a:spLocks noGrp="1"/>
          </p:cNvSpPr>
          <p:nvPr>
            <p:ph idx="1"/>
          </p:nvPr>
        </p:nvSpPr>
        <p:spPr/>
        <p:txBody>
          <a:bodyPr>
            <a:normAutofit fontScale="92500"/>
          </a:bodyPr>
          <a:lstStyle/>
          <a:p>
            <a:endParaRPr lang="en-US" dirty="0"/>
          </a:p>
          <a:p>
            <a:r>
              <a:rPr lang="en-US" sz="2200" dirty="0"/>
              <a:t>Last, the importance of the policymakers involving young people in the development and evaluation of the programme cannot be overemphasized. Nor can the need to ensure that the one-size-fits-all approach is not adopted when implementing these programmes; some flexibility needs to be exercised. When participants engage, they co-create knowledge and internalize it, which is important for training about substance misuse: it is not supposed to be a once-off activity that has no impact, but one that bears long-term benefits. The literature has argued that school-based programmes should be culturally sensitive and align with learners’ and young people’s needs and context (Onrust et al., 2016). The need to include the programme in the curriculum should  require teachers and staff to be part of the programme.</a:t>
            </a:r>
          </a:p>
          <a:p>
            <a:endParaRPr lang="en-US" dirty="0"/>
          </a:p>
        </p:txBody>
      </p:sp>
    </p:spTree>
    <p:extLst>
      <p:ext uri="{BB962C8B-B14F-4D97-AF65-F5344CB8AC3E}">
        <p14:creationId xmlns:p14="http://schemas.microsoft.com/office/powerpoint/2010/main" val="372779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D5DC1-E95B-1A45-FBE5-474629456441}"/>
              </a:ext>
            </a:extLst>
          </p:cNvPr>
          <p:cNvSpPr>
            <a:spLocks noGrp="1"/>
          </p:cNvSpPr>
          <p:nvPr>
            <p:ph type="title"/>
          </p:nvPr>
        </p:nvSpPr>
        <p:spPr/>
        <p:txBody>
          <a:bodyPr/>
          <a:lstStyle/>
          <a:p>
            <a:r>
              <a:rPr lang="en-US" dirty="0"/>
              <a:t>Recommendations :</a:t>
            </a:r>
          </a:p>
        </p:txBody>
      </p:sp>
      <p:sp>
        <p:nvSpPr>
          <p:cNvPr id="3" name="Content Placeholder 2">
            <a:extLst>
              <a:ext uri="{FF2B5EF4-FFF2-40B4-BE49-F238E27FC236}">
                <a16:creationId xmlns:a16="http://schemas.microsoft.com/office/drawing/2014/main" id="{54279A98-D460-2EFC-8A23-574758647F96}"/>
              </a:ext>
            </a:extLst>
          </p:cNvPr>
          <p:cNvSpPr>
            <a:spLocks noGrp="1"/>
          </p:cNvSpPr>
          <p:nvPr>
            <p:ph idx="1"/>
          </p:nvPr>
        </p:nvSpPr>
        <p:spPr/>
        <p:txBody>
          <a:bodyPr>
            <a:normAutofit fontScale="62500" lnSpcReduction="20000"/>
          </a:bodyPr>
          <a:lstStyle/>
          <a:p>
            <a:r>
              <a:rPr lang="en-US" dirty="0"/>
              <a:t>The policy document was clear about its targets, and the feedback from the young people confirmed the need to consult with all the relevant stakeholders. The learners indicated that they needed to have an active role in the review and implementation of the programme: they had felt at times that the training was not addressing their needs, as it did not cover the drugs that they currently used. The need for young people to be part of the co-creation of the training component to make it relevant was emphasised.</a:t>
            </a:r>
          </a:p>
          <a:p>
            <a:endParaRPr lang="en-US" dirty="0"/>
          </a:p>
          <a:p>
            <a:r>
              <a:rPr lang="en-US" dirty="0"/>
              <a:t>The provision of the required resources should be prioritized to ensure the successful implementation of the programme. The use of social media is also encouraged, since most people – especially young people and learners – use social media. The DSD, SANCA, and other role players cannot reach all learners in all schools thus, if the programme were made available online, its impact might be greater.</a:t>
            </a:r>
          </a:p>
          <a:p>
            <a:endParaRPr lang="en-US" dirty="0"/>
          </a:p>
          <a:p>
            <a:r>
              <a:rPr lang="en-US" dirty="0"/>
              <a:t>The notion that substance misuse does not happen in a vacuum was emphasized and that the collaboration of all stakeholders is crucial when dealing with substance misuse issues. Thus the need to strengthen the collaboration between all stakeholders, including learners and young people, is encouraged.</a:t>
            </a:r>
          </a:p>
          <a:p>
            <a:endParaRPr lang="en-US" dirty="0"/>
          </a:p>
        </p:txBody>
      </p:sp>
    </p:spTree>
    <p:extLst>
      <p:ext uri="{BB962C8B-B14F-4D97-AF65-F5344CB8AC3E}">
        <p14:creationId xmlns:p14="http://schemas.microsoft.com/office/powerpoint/2010/main" val="2063277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B8F0-256A-0346-A799-5874FDD565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6D0EB20-ADD8-1510-EF16-99112DBC5D73}"/>
              </a:ext>
            </a:extLst>
          </p:cNvPr>
          <p:cNvSpPr>
            <a:spLocks noGrp="1"/>
          </p:cNvSpPr>
          <p:nvPr>
            <p:ph idx="1"/>
          </p:nvPr>
        </p:nvSpPr>
        <p:spPr/>
        <p:txBody>
          <a:bodyPr>
            <a:normAutofit lnSpcReduction="10000"/>
          </a:bodyPr>
          <a:lstStyle/>
          <a:p>
            <a:endParaRPr lang="en-US" dirty="0"/>
          </a:p>
          <a:p>
            <a:r>
              <a:rPr lang="en-US" dirty="0"/>
              <a:t>This study has argued that the Ke Moja programme should be incorporated into the school curriculum and for it to be fully supported in schools. The programme was supported by the principals at the two schools in this study who saw the need for it. However, its full implementation could not be enforced owing to numerous difficulties. A gap is created by it not being part of the curriculum: academic subjects are prioritized over the Ke Moja programme, despite the use of substances in schools and among learners despite young people using substances being highlighted as a global concern.</a:t>
            </a:r>
          </a:p>
          <a:p>
            <a:endParaRPr lang="en-US" dirty="0"/>
          </a:p>
        </p:txBody>
      </p:sp>
    </p:spTree>
    <p:extLst>
      <p:ext uri="{BB962C8B-B14F-4D97-AF65-F5344CB8AC3E}">
        <p14:creationId xmlns:p14="http://schemas.microsoft.com/office/powerpoint/2010/main" val="1430972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9F4D6-5B06-CD24-4F6B-41393EBB28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0FB5CF-A02E-FCEF-F58B-2B9E72B12599}"/>
              </a:ext>
            </a:extLst>
          </p:cNvPr>
          <p:cNvSpPr>
            <a:spLocks noGrp="1"/>
          </p:cNvSpPr>
          <p:nvPr>
            <p:ph idx="1"/>
          </p:nvPr>
        </p:nvSpPr>
        <p:spPr/>
        <p:txBody>
          <a:bodyPr>
            <a:normAutofit fontScale="77500" lnSpcReduction="20000"/>
          </a:bodyPr>
          <a:lstStyle/>
          <a:p>
            <a:endParaRPr lang="en-US" dirty="0"/>
          </a:p>
          <a:p>
            <a:r>
              <a:rPr lang="en-US" dirty="0"/>
              <a:t>There is a need to expand and improve access to the programme for students in HEIs, as they are not catered for, even though the policy identified them as a target group. The implementers should be allowed to conduct the trainings flexibly, to allow for the refinement of the manuals, and to ensure that participants have more input on the relevant content of the training; that would encourage participants’ investment in the programme and ensure its sustainability. Furthermore, the programme should consider the learners’ and young people’s context and needs. The policy also needs to be reviewed to ensure that its goal and objectives are clear and measurable, and that a monitoring tool is included.</a:t>
            </a:r>
          </a:p>
          <a:p>
            <a:endParaRPr lang="en-US" dirty="0"/>
          </a:p>
          <a:p>
            <a:r>
              <a:rPr lang="en-US" dirty="0"/>
              <a:t>The researcher is of the view that the Ke Moja programme has the potential to be a good programme provided the shortcomings highlighted in this study be investigated and addressed by the DSD and SANCA to the best of their ability, for its impact to be seen and felt.</a:t>
            </a:r>
          </a:p>
          <a:p>
            <a:endParaRPr lang="en-US" dirty="0"/>
          </a:p>
        </p:txBody>
      </p:sp>
    </p:spTree>
    <p:extLst>
      <p:ext uri="{BB962C8B-B14F-4D97-AF65-F5344CB8AC3E}">
        <p14:creationId xmlns:p14="http://schemas.microsoft.com/office/powerpoint/2010/main" val="1182626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6CDFB-07BA-C95F-9EE2-4B4D54CAE49B}"/>
              </a:ext>
            </a:extLst>
          </p:cNvPr>
          <p:cNvSpPr>
            <a:spLocks noGrp="1"/>
          </p:cNvSpPr>
          <p:nvPr>
            <p:ph type="title"/>
          </p:nvPr>
        </p:nvSpPr>
        <p:spPr/>
        <p:txBody>
          <a:bodyPr/>
          <a:lstStyle/>
          <a:p>
            <a:r>
              <a:rPr lang="en-US" dirty="0"/>
              <a:t>Limitations</a:t>
            </a:r>
          </a:p>
        </p:txBody>
      </p:sp>
      <p:sp>
        <p:nvSpPr>
          <p:cNvPr id="3" name="Content Placeholder 2">
            <a:extLst>
              <a:ext uri="{FF2B5EF4-FFF2-40B4-BE49-F238E27FC236}">
                <a16:creationId xmlns:a16="http://schemas.microsoft.com/office/drawing/2014/main" id="{B2140586-40DB-59C0-CE2D-303F43274C2A}"/>
              </a:ext>
            </a:extLst>
          </p:cNvPr>
          <p:cNvSpPr>
            <a:spLocks noGrp="1"/>
          </p:cNvSpPr>
          <p:nvPr>
            <p:ph idx="1"/>
          </p:nvPr>
        </p:nvSpPr>
        <p:spPr/>
        <p:txBody>
          <a:bodyPr>
            <a:normAutofit fontScale="92500" lnSpcReduction="20000"/>
          </a:bodyPr>
          <a:lstStyle/>
          <a:p>
            <a:r>
              <a:rPr lang="en-US" dirty="0"/>
              <a:t>The study overall had limitations and the following is noted where the young people were concerned :</a:t>
            </a:r>
          </a:p>
          <a:p>
            <a:pPr marL="457200" indent="-457200">
              <a:buAutoNum type="arabicPeriod"/>
            </a:pPr>
            <a:r>
              <a:rPr lang="en-US" dirty="0"/>
              <a:t>The  limited number of learners – researcher wished to access  minimum of 20 learners from different areas in Gauteng Province.</a:t>
            </a:r>
          </a:p>
          <a:p>
            <a:pPr marL="457200" indent="-457200">
              <a:buAutoNum type="arabicPeriod"/>
            </a:pPr>
            <a:r>
              <a:rPr lang="en-US" dirty="0"/>
              <a:t>Even though 11 learners were reached, rich data was sought that could be used as basis for further research in the future.</a:t>
            </a:r>
          </a:p>
          <a:p>
            <a:pPr marL="457200" indent="-457200">
              <a:buAutoNum type="arabicPeriod"/>
            </a:pPr>
            <a:r>
              <a:rPr lang="en-US" dirty="0"/>
              <a:t>The study had other participants not covered here and an analysis of the documents ,that provided enough to reach conclusion as to whether the programme was able to achieve what it purported . </a:t>
            </a:r>
          </a:p>
          <a:p>
            <a:pPr marL="457200" indent="-457200">
              <a:buAutoNum type="arabicPeriod"/>
            </a:pPr>
            <a:r>
              <a:rPr lang="en-US" dirty="0"/>
              <a:t>Hence the researcher concluded that from what she gathered, Ke Moja seems like a good  prevention programme that DSD can continue to use in the fight against substance use and misuse in schools and HEI’s.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770075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8A961-D836-4C4A-E7BA-60109356FE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042662-E4CC-EE66-7593-0F917798050E}"/>
              </a:ext>
            </a:extLst>
          </p:cNvPr>
          <p:cNvSpPr>
            <a:spLocks noGrp="1"/>
          </p:cNvSpPr>
          <p:nvPr>
            <p:ph idx="1"/>
          </p:nvPr>
        </p:nvSpPr>
        <p:spPr/>
        <p:txBody>
          <a:bodyPr/>
          <a:lstStyle/>
          <a:p>
            <a:pPr marL="0" indent="0">
              <a:buNone/>
            </a:pPr>
            <a:endParaRPr lang="en-US" dirty="0"/>
          </a:p>
          <a:p>
            <a:pPr marL="0" indent="0">
              <a:buNone/>
            </a:pPr>
            <a:r>
              <a:rPr lang="en-US" dirty="0"/>
              <a:t>                                </a:t>
            </a:r>
            <a:r>
              <a:rPr lang="en-US" sz="8800" dirty="0"/>
              <a:t>Kea </a:t>
            </a:r>
            <a:r>
              <a:rPr lang="en-US" sz="8800" b="1" dirty="0"/>
              <a:t>leboga</a:t>
            </a:r>
            <a:r>
              <a:rPr lang="en-US" sz="8800" dirty="0"/>
              <a:t>.</a:t>
            </a:r>
          </a:p>
        </p:txBody>
      </p:sp>
    </p:spTree>
    <p:extLst>
      <p:ext uri="{BB962C8B-B14F-4D97-AF65-F5344CB8AC3E}">
        <p14:creationId xmlns:p14="http://schemas.microsoft.com/office/powerpoint/2010/main" val="3989981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27ADE-1BF5-3D8D-2F0E-72A9F6D0E501}"/>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5647F8F7-0C61-927D-ABBB-82E2FF75F514}"/>
              </a:ext>
            </a:extLst>
          </p:cNvPr>
          <p:cNvSpPr>
            <a:spLocks noGrp="1"/>
          </p:cNvSpPr>
          <p:nvPr>
            <p:ph idx="1"/>
          </p:nvPr>
        </p:nvSpPr>
        <p:spPr/>
        <p:txBody>
          <a:bodyPr>
            <a:normAutofit fontScale="92500" lnSpcReduction="20000"/>
          </a:bodyPr>
          <a:lstStyle/>
          <a:p>
            <a:r>
              <a:rPr lang="en-US" dirty="0"/>
              <a:t>Substance misuse is a global concern, and South Africa is no exception; it is reported that about 15 per cent of the population is misusing substances, with young people being the hardest hit (Bayever, 2013; Burnette &amp; </a:t>
            </a:r>
            <a:r>
              <a:rPr lang="en-US" sz="2200" dirty="0"/>
              <a:t>Hollander</a:t>
            </a:r>
            <a:r>
              <a:rPr lang="en-US" dirty="0"/>
              <a:t>, 2016; UNODC, 2016, 2022). Therefore, to understand the phenomenon better, we need to explore the factors that lead young people to use substances and to enable the development of an effective programme.</a:t>
            </a:r>
          </a:p>
          <a:p>
            <a:r>
              <a:rPr lang="en-US" dirty="0"/>
              <a:t>The UNODC (2020) also reported has that the use of drugs has an adverse effect on the health and well-being of individuals and has called for substance prevention programmes to be strengthened, which would be in line with two of the aims of the UN’s sustainable development goals: Ensure healthy lives and promote well-being for all at all ages and that of having a sustainable cities and communities.</a:t>
            </a:r>
          </a:p>
        </p:txBody>
      </p:sp>
    </p:spTree>
    <p:extLst>
      <p:ext uri="{BB962C8B-B14F-4D97-AF65-F5344CB8AC3E}">
        <p14:creationId xmlns:p14="http://schemas.microsoft.com/office/powerpoint/2010/main" val="2067874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C9F1C-FD2E-C232-444F-DEC07D99EA3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CE9030-9CCC-4DC3-FAB2-26B0CB38C451}"/>
              </a:ext>
            </a:extLst>
          </p:cNvPr>
          <p:cNvSpPr>
            <a:spLocks noGrp="1"/>
          </p:cNvSpPr>
          <p:nvPr>
            <p:ph idx="1"/>
          </p:nvPr>
        </p:nvSpPr>
        <p:spPr/>
        <p:txBody>
          <a:bodyPr>
            <a:normAutofit fontScale="40000" lnSpcReduction="20000"/>
          </a:bodyPr>
          <a:lstStyle/>
          <a:p>
            <a:pPr marL="0" marR="0" algn="just">
              <a:lnSpc>
                <a:spcPct val="150000"/>
              </a:lnSpc>
              <a:buNone/>
            </a:pPr>
            <a:r>
              <a:rPr lang="en-ZA" sz="4200" kern="100" dirty="0">
                <a:effectLst/>
                <a:latin typeface="+mj-lt"/>
                <a:ea typeface="Aptos" panose="020B0004020202020204" pitchFamily="34" charset="0"/>
                <a:cs typeface="Times New Roman" panose="02020603050405020304" pitchFamily="18" charset="0"/>
              </a:rPr>
              <a:t>Admittedly, the Department of Social Development (DSD) has acknowledged that, owing to the complexity of the substance misuse problem, with young people experimenting with drugs from a young age, there is a need for a coordinated and highly integrated approach if the goal of creating a drug free society is to be achieved (DSD, 2019). Thus, in 2003 the DSD launched the Ke Moja (‘I’m fine without drugs’) programme, as a preventative measure against drugs and substance misuse among learners and youth in South Africa. The programme is aimed at preventing drug dependency and promoting behavioural change among the youth by educating them on substance misuse and its effects. The DSD’s vision for this programme is to have an environment free of drugs, in which the youth would enjoy their freedom, and be able to function optimally in all spheres of life and to follow a responsible way of life (DSD, 2008).</a:t>
            </a:r>
            <a:endParaRPr lang="en-US" sz="4200" kern="100" dirty="0">
              <a:effectLst/>
              <a:latin typeface="+mj-l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68798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16E8F-EC87-B54C-5CDF-6CF8DD8B80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DAFE9BC-7856-BF23-201E-ED20521E63A5}"/>
              </a:ext>
            </a:extLst>
          </p:cNvPr>
          <p:cNvSpPr>
            <a:spLocks noGrp="1"/>
          </p:cNvSpPr>
          <p:nvPr>
            <p:ph idx="1"/>
          </p:nvPr>
        </p:nvSpPr>
        <p:spPr/>
        <p:txBody>
          <a:bodyPr>
            <a:normAutofit fontScale="85000" lnSpcReduction="20000"/>
          </a:bodyPr>
          <a:lstStyle/>
          <a:p>
            <a:r>
              <a:rPr lang="en-US" dirty="0"/>
              <a:t>Despite the introduction of the programme, the use and misuse of substances in South Africa seems to be increasing instead of being better managed, with Jordan (2013) and Welgemoed (2013) reporting that the drug situation in South Africa is extremely serious with over 15% of the population having a drug problem and the youth being the hardest hit. The researcher’s argument then is that there might be a possible misalignment that causes the implementation of programmes such as Ke Moja to be ineffective. Thus, the study </a:t>
            </a:r>
            <a:r>
              <a:rPr lang="en-US" dirty="0" err="1"/>
              <a:t>seeked</a:t>
            </a:r>
            <a:r>
              <a:rPr lang="en-US" dirty="0"/>
              <a:t> to assess the Ke Moja programme as an intervention strategy against drug misuse among the youth in the Gauteng Province in order to discover what works and what does not work.</a:t>
            </a:r>
          </a:p>
          <a:p>
            <a:r>
              <a:rPr lang="en-US" dirty="0"/>
              <a:t>Research stressed the need for school-based programmes like  Ke Moja , despite them being criticized for adopting a one size fits all approach. However, Stevenson and Mitchell (2023) alluded that, owing to the complexity of the drug </a:t>
            </a:r>
            <a:r>
              <a:rPr lang="en-US" dirty="0" err="1"/>
              <a:t>problem,for</a:t>
            </a:r>
            <a:r>
              <a:rPr lang="en-US" dirty="0"/>
              <a:t> the interventions to be effective, more than one strategy or programme would be required. </a:t>
            </a:r>
          </a:p>
        </p:txBody>
      </p:sp>
    </p:spTree>
    <p:extLst>
      <p:ext uri="{BB962C8B-B14F-4D97-AF65-F5344CB8AC3E}">
        <p14:creationId xmlns:p14="http://schemas.microsoft.com/office/powerpoint/2010/main" val="3828388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99613-608B-EEB0-8C6A-A3B34E18473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BF3FBC-10A8-0D76-0B60-009ED3B6B62E}"/>
              </a:ext>
            </a:extLst>
          </p:cNvPr>
          <p:cNvSpPr>
            <a:spLocks noGrp="1"/>
          </p:cNvSpPr>
          <p:nvPr>
            <p:ph idx="1"/>
          </p:nvPr>
        </p:nvSpPr>
        <p:spPr/>
        <p:txBody>
          <a:bodyPr>
            <a:normAutofit/>
          </a:bodyPr>
          <a:lstStyle/>
          <a:p>
            <a:r>
              <a:rPr lang="en-US" sz="2000" dirty="0"/>
              <a:t>A study conducted in the Gauteng Province on the implementation of the Ke Moja programme among learners revealed that, even though the programme had reached its desired number of learners and that the programme was well received by the learners, there was no evidence of reduced substance use among participants (Khosa et al., 2017). The researcher’s interest was not the number of people reached but more on the impact (quality) the programme had on the participants. Hence the need to include the young people who participated in the programme and the service providers who ran the programme. The presentation will only focus on young people’s voices.</a:t>
            </a:r>
          </a:p>
        </p:txBody>
      </p:sp>
    </p:spTree>
    <p:extLst>
      <p:ext uri="{BB962C8B-B14F-4D97-AF65-F5344CB8AC3E}">
        <p14:creationId xmlns:p14="http://schemas.microsoft.com/office/powerpoint/2010/main" val="838693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AB1E6-4EF0-82F9-89FA-4B838B76D3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81B500-6625-80C2-4830-F117EBF34710}"/>
              </a:ext>
            </a:extLst>
          </p:cNvPr>
          <p:cNvSpPr>
            <a:spLocks noGrp="1"/>
          </p:cNvSpPr>
          <p:nvPr>
            <p:ph idx="1"/>
          </p:nvPr>
        </p:nvSpPr>
        <p:spPr/>
        <p:txBody>
          <a:bodyPr>
            <a:normAutofit/>
          </a:bodyPr>
          <a:lstStyle/>
          <a:p>
            <a:r>
              <a:rPr lang="en-US" sz="2000" dirty="0"/>
              <a:t>A qualitative study that was exploratory, evaluative, and descriptive in nature  and theory informed ( Ecological and Programme theory) was conducted  in Gauteng at two schools ( Primary school and High School) </a:t>
            </a:r>
          </a:p>
          <a:p>
            <a:r>
              <a:rPr lang="en-US" sz="2000" dirty="0"/>
              <a:t>The data collection process was fraught with many problems hence the researcher ended up with two schools.  The researcher got permission from the DBE but struggled to gain access to schools since the gate keepers didn’t respond to emails, calls and visits by the researcher for over 6 – 8 months. Of the 7 schools approached, only two schools allowed the researcher to conduct the study. The study also happened during Covid 19 pandemic that brought about its own challenges.</a:t>
            </a:r>
          </a:p>
        </p:txBody>
      </p:sp>
    </p:spTree>
    <p:extLst>
      <p:ext uri="{BB962C8B-B14F-4D97-AF65-F5344CB8AC3E}">
        <p14:creationId xmlns:p14="http://schemas.microsoft.com/office/powerpoint/2010/main" val="3822671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D3AA3-F15D-B43A-EED3-DF38A584E9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411EB9-A3CD-10F7-FDC6-3C9B97D8050F}"/>
              </a:ext>
            </a:extLst>
          </p:cNvPr>
          <p:cNvSpPr>
            <a:spLocks noGrp="1"/>
          </p:cNvSpPr>
          <p:nvPr>
            <p:ph idx="1"/>
          </p:nvPr>
        </p:nvSpPr>
        <p:spPr/>
        <p:txBody>
          <a:bodyPr>
            <a:normAutofit/>
          </a:bodyPr>
          <a:lstStyle/>
          <a:p>
            <a:r>
              <a:rPr lang="en-US" sz="2000" dirty="0"/>
              <a:t> The school principals approached the learners to find out who might be interested in being part of the study; a list was generated; and the researcher used it to contact the learners and their parents. Once permission to participate had been granted, appointments were made and interviews conducted according to the participants’ availability. Data saturation was reached with 11 learners/participants.  Assent and consent forms were signed by the learners and their parents .</a:t>
            </a:r>
          </a:p>
          <a:p>
            <a:r>
              <a:rPr lang="en-US" sz="2000" dirty="0"/>
              <a:t>I had over 16 learners participating but 5 didn’t want to be interviewed but preferred to fill in a questionnaire. Unfortunately, the researcher couldn’t use their responses since interviews were the approved methods. Data collection was done only through qualitative interviews and a desktop analysis of the Ke Moja documentations. </a:t>
            </a:r>
          </a:p>
        </p:txBody>
      </p:sp>
    </p:spTree>
    <p:extLst>
      <p:ext uri="{BB962C8B-B14F-4D97-AF65-F5344CB8AC3E}">
        <p14:creationId xmlns:p14="http://schemas.microsoft.com/office/powerpoint/2010/main" val="381841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FE993-2482-4ABD-D5E1-0A29B800D4C1}"/>
              </a:ext>
            </a:extLst>
          </p:cNvPr>
          <p:cNvSpPr>
            <a:spLocks noGrp="1"/>
          </p:cNvSpPr>
          <p:nvPr>
            <p:ph type="title"/>
          </p:nvPr>
        </p:nvSpPr>
        <p:spPr/>
        <p:txBody>
          <a:bodyPr/>
          <a:lstStyle/>
          <a:p>
            <a:r>
              <a:rPr lang="en-US" dirty="0"/>
              <a:t>Findings </a:t>
            </a:r>
          </a:p>
        </p:txBody>
      </p:sp>
      <p:sp>
        <p:nvSpPr>
          <p:cNvPr id="3" name="Content Placeholder 2">
            <a:extLst>
              <a:ext uri="{FF2B5EF4-FFF2-40B4-BE49-F238E27FC236}">
                <a16:creationId xmlns:a16="http://schemas.microsoft.com/office/drawing/2014/main" id="{1E86B079-37B2-EE8A-4310-ACEA69D0371C}"/>
              </a:ext>
            </a:extLst>
          </p:cNvPr>
          <p:cNvSpPr>
            <a:spLocks noGrp="1"/>
          </p:cNvSpPr>
          <p:nvPr>
            <p:ph idx="1"/>
          </p:nvPr>
        </p:nvSpPr>
        <p:spPr/>
        <p:txBody>
          <a:bodyPr>
            <a:normAutofit/>
          </a:bodyPr>
          <a:lstStyle/>
          <a:p>
            <a:r>
              <a:rPr lang="en-US" sz="2000" dirty="0"/>
              <a:t>Data collection was done during the Covid-19 pandemic, using online interviews with learners guided by semi-structured schedules. The interviews were audio-recorded with the participants’ permission, and the data were transcribed by an external transcriber to ensure the objectivity of the data that were presented. Transcribers signed confidentiality  agreement . This was done to maintain the study integrity and for ethical reasons to protect the participants.</a:t>
            </a:r>
          </a:p>
          <a:p>
            <a:r>
              <a:rPr lang="en-US" sz="2000" dirty="0"/>
              <a:t> The interviews focused on what they had learnt from the programme; their views of the programme; and how the programme had helped to change their views and attitudes on the use of substances.</a:t>
            </a:r>
          </a:p>
        </p:txBody>
      </p:sp>
    </p:spTree>
    <p:extLst>
      <p:ext uri="{BB962C8B-B14F-4D97-AF65-F5344CB8AC3E}">
        <p14:creationId xmlns:p14="http://schemas.microsoft.com/office/powerpoint/2010/main" val="552851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C1F3F-27CF-842A-1C28-A7DC81CC131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01FE9B4-5DAE-5B28-D425-77DAEEA268DD}"/>
              </a:ext>
            </a:extLst>
          </p:cNvPr>
          <p:cNvSpPr>
            <a:spLocks noGrp="1"/>
          </p:cNvSpPr>
          <p:nvPr>
            <p:ph idx="1"/>
          </p:nvPr>
        </p:nvSpPr>
        <p:spPr/>
        <p:txBody>
          <a:bodyPr>
            <a:normAutofit fontScale="25000" lnSpcReduction="20000"/>
          </a:bodyPr>
          <a:lstStyle/>
          <a:p>
            <a:r>
              <a:rPr lang="en-US" sz="7200" dirty="0"/>
              <a:t>The learners acknowledged the relevance and importance of Ke Moja, since it had educated them about drugs and their effects, and helped to change their attitudes towards substances – even though some of the learners already knew about drugs and still chose not to change.</a:t>
            </a:r>
          </a:p>
          <a:p>
            <a:endParaRPr lang="en-US" sz="7200" dirty="0"/>
          </a:p>
          <a:p>
            <a:r>
              <a:rPr lang="en-US" sz="7200" dirty="0"/>
              <a:t>All the learners clearly agreed on the significance of the programme’s skills development component, reporting that it would help them in the future when problems arose, even if they were not related to substance misuse. This affirmed what Onrust et al. (2016) and Jayarajan and Jacobs (2018) argued for.</a:t>
            </a:r>
          </a:p>
          <a:p>
            <a:r>
              <a:rPr lang="en-US" sz="7200" dirty="0"/>
              <a:t>Furthermore, the young people noted the need for a multi-modal approach to the implementation of the programme. </a:t>
            </a:r>
            <a:r>
              <a:rPr lang="en-US" sz="7200"/>
              <a:t>The programme should be commended for adopting this approach, having incorporated a puppet show to accommodate younger learners in lower grades (grades R to 3).</a:t>
            </a:r>
          </a:p>
          <a:p>
            <a:r>
              <a:rPr lang="en-US" sz="7200"/>
              <a:t>The </a:t>
            </a:r>
            <a:r>
              <a:rPr lang="en-US" sz="7200" dirty="0"/>
              <a:t>pivotal role that parents and teachers play in the programme is also recognized as being regarded as a crucial support system for the learners. Landry (2014) argued that children’s development of the cognitive and social skills they needed for later success in school and in life should be supported by a responsive parenting style in which parents provide positive affection, affirmation, and warmth to the child; this also corroborated what ecological systems theory emphasizes, that the environment shapes individuals.</a:t>
            </a:r>
          </a:p>
          <a:p>
            <a:endParaRPr lang="en-US" dirty="0"/>
          </a:p>
        </p:txBody>
      </p:sp>
    </p:spTree>
    <p:extLst>
      <p:ext uri="{BB962C8B-B14F-4D97-AF65-F5344CB8AC3E}">
        <p14:creationId xmlns:p14="http://schemas.microsoft.com/office/powerpoint/2010/main" val="143232087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TM04033917[[fn=Berlin]]</Template>
  <TotalTime>20</TotalTime>
  <Words>2045</Words>
  <Application>Microsoft Office PowerPoint</Application>
  <PresentationFormat>Widescreen</PresentationFormat>
  <Paragraphs>45</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Arial</vt:lpstr>
      <vt:lpstr>Trebuchet MS</vt:lpstr>
      <vt:lpstr>Berlin</vt:lpstr>
      <vt:lpstr>Implementation of the Ke Moja programme: Young People’s Voices</vt:lpstr>
      <vt:lpstr>Introduction:</vt:lpstr>
      <vt:lpstr>PowerPoint Presentation</vt:lpstr>
      <vt:lpstr>PowerPoint Presentation</vt:lpstr>
      <vt:lpstr>PowerPoint Presentation</vt:lpstr>
      <vt:lpstr>PowerPoint Presentation</vt:lpstr>
      <vt:lpstr>PowerPoint Presentation</vt:lpstr>
      <vt:lpstr>Findings </vt:lpstr>
      <vt:lpstr>PowerPoint Presentation</vt:lpstr>
      <vt:lpstr>PowerPoint Presentation</vt:lpstr>
      <vt:lpstr>Recommendations :</vt:lpstr>
      <vt:lpstr>PowerPoint Presentation</vt:lpstr>
      <vt:lpstr>PowerPoint Presentation</vt:lpstr>
      <vt:lpstr>Limitations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Reviewer</dc:creator>
  <cp:lastModifiedBy>Reviewer</cp:lastModifiedBy>
  <cp:revision>1</cp:revision>
  <dcterms:created xsi:type="dcterms:W3CDTF">2025-09-09T11:30:44Z</dcterms:created>
  <dcterms:modified xsi:type="dcterms:W3CDTF">2025-09-10T12:03:25Z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d31be4-bb77-46d3-b866-62153466896a_Enabled">
    <vt:lpwstr>true</vt:lpwstr>
  </property>
  <property fmtid="{D5CDD505-2E9C-101B-9397-08002B2CF9AE}" pid="3" name="MSIP_Label_b0d31be4-bb77-46d3-b866-62153466896a_SetDate">
    <vt:lpwstr>2025-09-09T12:03:17Z</vt:lpwstr>
  </property>
  <property fmtid="{D5CDD505-2E9C-101B-9397-08002B2CF9AE}" pid="4" name="MSIP_Label_b0d31be4-bb77-46d3-b866-62153466896a_Method">
    <vt:lpwstr>Standard</vt:lpwstr>
  </property>
  <property fmtid="{D5CDD505-2E9C-101B-9397-08002B2CF9AE}" pid="5" name="MSIP_Label_b0d31be4-bb77-46d3-b866-62153466896a_Name">
    <vt:lpwstr>Public</vt:lpwstr>
  </property>
  <property fmtid="{D5CDD505-2E9C-101B-9397-08002B2CF9AE}" pid="6" name="MSIP_Label_b0d31be4-bb77-46d3-b866-62153466896a_SiteId">
    <vt:lpwstr>fa785acd-36ef-41bc-8a94-89841327e045</vt:lpwstr>
  </property>
  <property fmtid="{D5CDD505-2E9C-101B-9397-08002B2CF9AE}" pid="7" name="MSIP_Label_b0d31be4-bb77-46d3-b866-62153466896a_ActionId">
    <vt:lpwstr>052519fb-1677-4f11-806e-2f0898475b78</vt:lpwstr>
  </property>
  <property fmtid="{D5CDD505-2E9C-101B-9397-08002B2CF9AE}" pid="8" name="MSIP_Label_b0d31be4-bb77-46d3-b866-62153466896a_ContentBits">
    <vt:lpwstr>0</vt:lpwstr>
  </property>
  <property fmtid="{D5CDD505-2E9C-101B-9397-08002B2CF9AE}" pid="9" name="MSIP_Label_b0d31be4-bb77-46d3-b866-62153466896a_Tag">
    <vt:lpwstr>10, 3, 0, 1</vt:lpwstr>
  </property>
</Properties>
</file>