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883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7536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06400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1223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9300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07764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8789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23361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43930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8281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007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8869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0498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88824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7191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27895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8618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FDAA52F-A7AF-4AD9-8EE9-FD784DF5CE15}" type="datetimeFigureOut">
              <a:rPr lang="en-ZA" smtClean="0"/>
              <a:t>2025/09/07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1836-180E-4445-AC63-5A87F536CC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704776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sz="1800" dirty="0" smtClean="0"/>
              <a:t>Presenter : </a:t>
            </a:r>
            <a:r>
              <a:rPr lang="en-ZA" sz="1800" dirty="0" err="1" smtClean="0"/>
              <a:t>Samkelisiwe</a:t>
            </a:r>
            <a:r>
              <a:rPr lang="en-ZA" sz="1800" dirty="0" smtClean="0"/>
              <a:t> Joy </a:t>
            </a:r>
            <a:r>
              <a:rPr lang="en-ZA" sz="1800" dirty="0" err="1"/>
              <a:t>X</a:t>
            </a:r>
            <a:r>
              <a:rPr lang="en-ZA" sz="1800" dirty="0" err="1" smtClean="0"/>
              <a:t>aba</a:t>
            </a:r>
            <a:r>
              <a:rPr lang="en-ZA" sz="1800" dirty="0" smtClean="0"/>
              <a:t> </a:t>
            </a:r>
            <a:br>
              <a:rPr lang="en-ZA" sz="1800" dirty="0" smtClean="0"/>
            </a:br>
            <a:r>
              <a:rPr lang="en-ZA" sz="1800" dirty="0" smtClean="0"/>
              <a:t>Department of Social Development </a:t>
            </a:r>
            <a:br>
              <a:rPr lang="en-ZA" sz="1800" dirty="0" smtClean="0"/>
            </a:br>
            <a:r>
              <a:rPr lang="en-ZA" sz="1800" dirty="0" smtClean="0"/>
              <a:t>ASASWEI 2025 </a:t>
            </a:r>
            <a:br>
              <a:rPr lang="en-ZA" sz="1800" dirty="0" smtClean="0"/>
            </a:br>
            <a:r>
              <a:rPr lang="en-ZA" sz="1800" dirty="0"/>
              <a:t/>
            </a:r>
            <a:br>
              <a:rPr lang="en-ZA" sz="1800" dirty="0"/>
            </a:br>
            <a:r>
              <a:rPr lang="en-ZA" sz="1800" dirty="0" smtClean="0"/>
              <a:t/>
            </a:r>
            <a:br>
              <a:rPr lang="en-ZA" sz="1800" dirty="0" smtClean="0"/>
            </a:br>
            <a:r>
              <a:rPr lang="en-ZA" sz="1800" dirty="0"/>
              <a:t/>
            </a:r>
            <a:br>
              <a:rPr lang="en-ZA" sz="1800" dirty="0"/>
            </a:br>
            <a:endParaRPr lang="en-ZA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cap="none" dirty="0" smtClean="0"/>
              <a:t>Title: A Family In Crisis, Navigating Multiple Vulnerabilities. A Case Study Of Disabled 6 Year Old Twins At </a:t>
            </a:r>
            <a:r>
              <a:rPr lang="en-ZA" cap="none" dirty="0" err="1" smtClean="0"/>
              <a:t>Ezakheni</a:t>
            </a:r>
            <a:r>
              <a:rPr lang="en-ZA" cap="none" dirty="0" smtClean="0"/>
              <a:t> Township </a:t>
            </a:r>
            <a:endParaRPr lang="en-ZA" cap="none" dirty="0"/>
          </a:p>
        </p:txBody>
      </p:sp>
    </p:spTree>
    <p:extLst>
      <p:ext uri="{BB962C8B-B14F-4D97-AF65-F5344CB8AC3E}">
        <p14:creationId xmlns:p14="http://schemas.microsoft.com/office/powerpoint/2010/main" val="352328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Conclusion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This case is a powerful reminder of our commitment to the most vulnerable. </a:t>
            </a:r>
          </a:p>
          <a:p>
            <a:r>
              <a:rPr lang="en-ZA" dirty="0" smtClean="0"/>
              <a:t>It highlights the complexities of delivering effective social services in highly disadvantaged communities. </a:t>
            </a:r>
          </a:p>
          <a:p>
            <a:r>
              <a:rPr lang="en-ZA" dirty="0" smtClean="0"/>
              <a:t>Our success relies on moving beyond fragmented, grant based solutions to a truly holistic, coordinated and community –centered approach.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6726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err="1" smtClean="0"/>
              <a:t>Ezakheni</a:t>
            </a:r>
            <a:r>
              <a:rPr lang="en-ZA" dirty="0" smtClean="0"/>
              <a:t> Township, Kwa-</a:t>
            </a:r>
            <a:r>
              <a:rPr lang="en-ZA" dirty="0"/>
              <a:t>Z</a:t>
            </a:r>
            <a:r>
              <a:rPr lang="en-ZA" dirty="0" smtClean="0"/>
              <a:t>ulu Natal </a:t>
            </a:r>
          </a:p>
          <a:p>
            <a:r>
              <a:rPr lang="en-ZA" dirty="0" smtClean="0"/>
              <a:t>A family in crisis after the death of the primary caregiver, the grandmother of the children. </a:t>
            </a:r>
          </a:p>
          <a:p>
            <a:r>
              <a:rPr lang="en-ZA" dirty="0" smtClean="0"/>
              <a:t>The family is left vulnerable as the six year old physically challenged twin girls are neglected by their biological mother. </a:t>
            </a:r>
          </a:p>
          <a:p>
            <a:r>
              <a:rPr lang="en-ZA" dirty="0" smtClean="0"/>
              <a:t>Responsibility shifts to their 14 year old Aunt and their 10 year old brother.</a:t>
            </a:r>
          </a:p>
          <a:p>
            <a:pPr marL="0" indent="0">
              <a:buNone/>
            </a:pPr>
            <a:r>
              <a:rPr lang="en-ZA" b="1" u="sng" dirty="0" smtClean="0"/>
              <a:t>DSD MANDATE</a:t>
            </a:r>
            <a:r>
              <a:rPr lang="en-ZA" dirty="0" smtClean="0"/>
              <a:t>:   This case directly challenges our ability to fulfil the children’s act and ensure the safety and wellbeing of the most vulnerable individuals. </a:t>
            </a:r>
          </a:p>
          <a:p>
            <a:pPr marL="0" indent="0">
              <a:buNone/>
            </a:pPr>
            <a:r>
              <a:rPr lang="en-ZA" b="1" u="sng" dirty="0" smtClean="0"/>
              <a:t>PURPOSE: </a:t>
            </a:r>
            <a:r>
              <a:rPr lang="en-ZA" dirty="0" smtClean="0"/>
              <a:t>To analyse this case to improve DSD service delivery and highlight the need for coordinated, sustained and holistic interventions. </a:t>
            </a:r>
            <a:endParaRPr lang="en-ZA" b="1" u="sng" dirty="0"/>
          </a:p>
        </p:txBody>
      </p:sp>
    </p:spTree>
    <p:extLst>
      <p:ext uri="{BB962C8B-B14F-4D97-AF65-F5344CB8AC3E}">
        <p14:creationId xmlns:p14="http://schemas.microsoft.com/office/powerpoint/2010/main" val="57132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Methodology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Research Design: Qualitative, single case study – in depth lived experiences. The family is not just another number or statistic but a lived reality of a family in crisis. </a:t>
            </a:r>
          </a:p>
          <a:p>
            <a:endParaRPr lang="en-ZA" dirty="0"/>
          </a:p>
          <a:p>
            <a:r>
              <a:rPr lang="en-ZA" dirty="0" smtClean="0"/>
              <a:t>Sources of data: On going DSD case management observation. A real account of a Social workers Journey. </a:t>
            </a:r>
          </a:p>
          <a:p>
            <a:r>
              <a:rPr lang="en-ZA" dirty="0" smtClean="0"/>
              <a:t>Data collection: Drawing from case file, field notes and records of collaboration with other departments and stakeholders. </a:t>
            </a:r>
          </a:p>
          <a:p>
            <a:r>
              <a:rPr lang="en-ZA" dirty="0" smtClean="0"/>
              <a:t>Ethical consideration: All identifying information has been removed to protect the privacy and dignity of the children and the family.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4806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Findings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ZA" dirty="0" smtClean="0"/>
              <a:t>Breakdown of the family and case: The grandmothers passing revealed an absent of parental care causing a breakdown in the family system. </a:t>
            </a:r>
          </a:p>
          <a:p>
            <a:r>
              <a:rPr lang="en-ZA" dirty="0" smtClean="0"/>
              <a:t>Social worker was compelled to open a case as the twins including the 10 year old brother are neglected as this is a violation of their rights under the children’s act (Legal duty for the protection of children). </a:t>
            </a:r>
          </a:p>
          <a:p>
            <a:r>
              <a:rPr lang="en-ZA" dirty="0" smtClean="0"/>
              <a:t>Unsuitable placement: Attempts to place the twins in a specialized facility were unsuccessful. </a:t>
            </a:r>
          </a:p>
          <a:p>
            <a:r>
              <a:rPr lang="en-ZA" dirty="0" smtClean="0"/>
              <a:t>The environment was not equipped for their needs and the twins expressed their desire to go back home. </a:t>
            </a:r>
          </a:p>
          <a:p>
            <a:r>
              <a:rPr lang="en-ZA" dirty="0" smtClean="0"/>
              <a:t>Continuum of care: this exposed a significant gap in the continuum of care for physically disabled children. </a:t>
            </a:r>
          </a:p>
          <a:p>
            <a:r>
              <a:rPr lang="en-ZA" dirty="0" smtClean="0"/>
              <a:t>Financial aid does not solve problems: the family sole reliance on social grants proved insufficient without hands on, daily support. This challenges the notion that financial aid alone can solve complex social problems.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2894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The intervention in Action- findings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dirty="0" smtClean="0"/>
              <a:t>Statutory Action: A case of neglect was opened against the biological mother. </a:t>
            </a:r>
          </a:p>
          <a:p>
            <a:r>
              <a:rPr lang="en-ZA" dirty="0" smtClean="0"/>
              <a:t>Multi-sectoral approach: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DSD: Case management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Department of Health: Assessment and medical support for the twins.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SASSA: Social Grants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Ward Councillors: Local Advocacy and community liaison. </a:t>
            </a:r>
          </a:p>
          <a:p>
            <a:pPr marL="0" indent="0">
              <a:buNone/>
            </a:pPr>
            <a:endParaRPr lang="en-ZA" dirty="0"/>
          </a:p>
          <a:p>
            <a:r>
              <a:rPr lang="en-ZA" dirty="0" smtClean="0"/>
              <a:t>Community- Based Solution: A community member was identified to provide support and assist with the caregiver responsibility for the twins. This highlights the power of informal support networks. </a:t>
            </a:r>
          </a:p>
          <a:p>
            <a:pPr>
              <a:buFont typeface="Wingdings" panose="05000000000000000000" pitchFamily="2" charset="2"/>
              <a:buChar char="§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0493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Discussion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The reality of service delivery: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Navigating Bureaucracy: the social worker is a case manager and advocate, navigated fragmented systems to piece together support for the family.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The limits of Institutional care: the twins desire to return home forces us to question if our default response for vulnerable children is always the most suitable. It emphasizes the importance of a child’s right to family and community.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Parental burnout as a risk factor: we must recognises that the mother’s neglect root cause maybe be due to overwhelming psychological distress and a lack of support, not just a lack of love. This case challenges us to address the root causes of neglect.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4496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Discussion </a:t>
            </a:r>
            <a:r>
              <a:rPr lang="en-ZA" dirty="0" err="1" smtClean="0"/>
              <a:t>cont</a:t>
            </a:r>
            <a:r>
              <a:rPr lang="en-ZA" dirty="0" smtClean="0"/>
              <a:t>…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Ecological Systems Theory: Breakdown at multiple levels: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A" dirty="0" smtClean="0"/>
              <a:t>Microsystem ( The Immediate Family)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A" dirty="0" smtClean="0"/>
              <a:t>Mesosystem ( the links between the family and their community/services)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A" dirty="0" err="1" smtClean="0"/>
              <a:t>Exosystem</a:t>
            </a:r>
            <a:r>
              <a:rPr lang="en-ZA" dirty="0" smtClean="0"/>
              <a:t> (government policies and resources) </a:t>
            </a:r>
          </a:p>
          <a:p>
            <a:r>
              <a:rPr lang="en-ZA" dirty="0" smtClean="0"/>
              <a:t>Strength based approach: even though the family is vulnerable, the resilience of the young caregivers and the community members to assist are key strengths that were identified and built on.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6079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Lessons Learned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The Human aspect: our interventions must be balanced with empathy and an understanding of the child’s emotional needs and connection to their home. </a:t>
            </a:r>
          </a:p>
          <a:p>
            <a:r>
              <a:rPr lang="en-ZA" dirty="0" smtClean="0"/>
              <a:t>Psychosocial support as a Core Service: Providing a grant without psycho- social support can act as a ‘band –aid solution’ that fails to address the underlying crisis. </a:t>
            </a:r>
          </a:p>
          <a:p>
            <a:r>
              <a:rPr lang="en-ZA" dirty="0" smtClean="0"/>
              <a:t>Community is a partner: DSD cannot solve all problems alone. We must actively engage with and empower community members as collaborative caregivers</a:t>
            </a:r>
          </a:p>
          <a:p>
            <a:r>
              <a:rPr lang="en-ZA" dirty="0" smtClean="0"/>
              <a:t>Caregiver support is Child protection: Neglecting to support the care giver in this case the mother and the young aunt and brother is a direct risk factor for the child’s continued vulnerability.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7998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Recommendations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Mandatory training for Social Workers: developing a professional development program focused on disability specific knowledge and psychosocial support models for families with disabled children. </a:t>
            </a:r>
          </a:p>
          <a:p>
            <a:r>
              <a:rPr lang="en-ZA" dirty="0" smtClean="0"/>
              <a:t>Equip Social workers to train parents on practical care giving skills. </a:t>
            </a:r>
          </a:p>
          <a:p>
            <a:r>
              <a:rPr lang="en-ZA" dirty="0" smtClean="0"/>
              <a:t>The creation of formal parent support groups for parents of disabled children so they can share their experiences and receive structured support. </a:t>
            </a:r>
          </a:p>
          <a:p>
            <a:r>
              <a:rPr lang="en-ZA" dirty="0" smtClean="0"/>
              <a:t>The need for strengthened community based care models </a:t>
            </a:r>
          </a:p>
          <a:p>
            <a:r>
              <a:rPr lang="en-ZA" dirty="0" smtClean="0"/>
              <a:t>Improving inter-departmental agreements.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5419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101</TotalTime>
  <Words>915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Ion</vt:lpstr>
      <vt:lpstr>Presenter : Samkelisiwe Joy Xaba  Department of Social Development  ASASWEI 2025     </vt:lpstr>
      <vt:lpstr>Introduction </vt:lpstr>
      <vt:lpstr>Methodology </vt:lpstr>
      <vt:lpstr>Findings </vt:lpstr>
      <vt:lpstr>The intervention in Action- findings </vt:lpstr>
      <vt:lpstr>Discussion </vt:lpstr>
      <vt:lpstr>Discussion cont…</vt:lpstr>
      <vt:lpstr>Lessons Learned </vt:lpstr>
      <vt:lpstr>Recommendations </vt:lpstr>
      <vt:lpstr>Conclusion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Presenter : Samkelisiwe Joy Xaba  Department of Social Development  ASASWEI 2025</dc:title>
  <dc:creator>HP</dc:creator>
  <cp:lastModifiedBy>HP</cp:lastModifiedBy>
  <cp:revision>10</cp:revision>
  <dcterms:created xsi:type="dcterms:W3CDTF">2025-09-07T19:04:55Z</dcterms:created>
  <dcterms:modified xsi:type="dcterms:W3CDTF">2025-09-07T20:46:11Z</dcterms:modified>
</cp:coreProperties>
</file>