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5428C8-3694-4F5C-8647-1118ACF1E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129" y="463825"/>
            <a:ext cx="11052314" cy="1934817"/>
          </a:xfrm>
        </p:spPr>
        <p:txBody>
          <a:bodyPr>
            <a:normAutofit/>
          </a:bodyPr>
          <a:lstStyle/>
          <a:p>
            <a:r>
              <a:rPr lang="en-ZA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Navigating Dual Identities</a:t>
            </a:r>
            <a:r>
              <a:rPr lang="en-ZA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 Reflections on Fieldwork, Identity formation, And personal growth in undergraduate in undergraduate social work</a:t>
            </a:r>
            <a:endParaRPr lang="en-ZA" dirty="0">
              <a:solidFill>
                <a:srgbClr val="00206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F158D52-7F6D-410D-9BA3-2FD64BFFBF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5130" y="2638043"/>
            <a:ext cx="5058554" cy="39615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Ofitlhile Moholo </a:t>
            </a:r>
          </a:p>
          <a:p>
            <a:endParaRPr lang="en-ZA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endParaRPr lang="en-ZA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ZA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University of the Free State</a:t>
            </a:r>
          </a:p>
          <a:p>
            <a:endParaRPr lang="en-ZA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endParaRPr lang="en-ZA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ZA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ASASWEI  CONFERENCE 2025</a:t>
            </a:r>
          </a:p>
          <a:p>
            <a:endParaRPr lang="en-ZA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endParaRPr lang="en-ZA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ZA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11 September 2025 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F8259CC-5B54-47E2-95C3-9CAA19EDE07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2398642"/>
            <a:ext cx="5751443" cy="4200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68502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D82ED-AB1B-4AE1-80BD-08EA8E514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964692"/>
            <a:ext cx="11029071" cy="1188720"/>
          </a:xfrm>
        </p:spPr>
        <p:txBody>
          <a:bodyPr>
            <a:normAutofit/>
          </a:bodyPr>
          <a:lstStyle/>
          <a:p>
            <a:r>
              <a:rPr lang="en-ZA" sz="4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Thank you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D92B4-F586-4917-AB13-B2BE0AB5D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ZA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endParaRPr lang="en-ZA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endParaRPr lang="en-ZA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n-ZA" sz="3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2019862529@ufs4life.ac.za</a:t>
            </a:r>
          </a:p>
        </p:txBody>
      </p:sp>
    </p:spTree>
    <p:extLst>
      <p:ext uri="{BB962C8B-B14F-4D97-AF65-F5344CB8AC3E}">
        <p14:creationId xmlns:p14="http://schemas.microsoft.com/office/powerpoint/2010/main" val="106998942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57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4764-7ACF-43B3-8024-45AF6FA2A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04449"/>
            <a:ext cx="11277600" cy="1188720"/>
          </a:xfrm>
        </p:spPr>
        <p:txBody>
          <a:bodyPr>
            <a:normAutofit/>
          </a:bodyPr>
          <a:lstStyle/>
          <a:p>
            <a:r>
              <a:rPr lang="en-ZA" sz="4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“are you my social work?”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10F78-6FBF-4E9D-AF49-97A46C5F3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411896"/>
            <a:ext cx="11277599" cy="4267200"/>
          </a:xfrm>
        </p:spPr>
        <p:txBody>
          <a:bodyPr>
            <a:normAutofit/>
          </a:bodyPr>
          <a:lstStyle/>
          <a:p>
            <a:pPr algn="ctr"/>
            <a:endParaRPr lang="en-ZA" sz="4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algn="ctr"/>
            <a:endParaRPr lang="en-ZA" sz="1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algn="ctr"/>
            <a:endParaRPr lang="en-ZA" sz="4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ZA" sz="4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Fieldwork  year 1- A question that captured my dual identity as both student and emerging professional. </a:t>
            </a:r>
          </a:p>
          <a:p>
            <a:pPr algn="ctr"/>
            <a:endParaRPr lang="en-ZA" sz="4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38C3ED-250C-47FF-9017-28C37EBC3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862" y="2724150"/>
            <a:ext cx="14382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83953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2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A5B53-5658-4F12-99D5-8C15A0F81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5" y="964692"/>
            <a:ext cx="11065565" cy="1188720"/>
          </a:xfrm>
        </p:spPr>
        <p:txBody>
          <a:bodyPr>
            <a:noAutofit/>
          </a:bodyPr>
          <a:lstStyle/>
          <a:p>
            <a:r>
              <a:rPr lang="en-ZA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The dual identity of a social work student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F8B5E-BF3D-4A54-A6BC-19B94FFC3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6278" y="2949768"/>
            <a:ext cx="5336848" cy="31019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ZA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Personal self vs Professional self</a:t>
            </a:r>
          </a:p>
          <a:p>
            <a:pPr>
              <a:buFont typeface="Wingdings" panose="05000000000000000000" pitchFamily="2" charset="2"/>
              <a:buChar char="Ø"/>
            </a:pPr>
            <a:endParaRPr lang="en-ZA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ZA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Theory vs Practice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F6A1CF4-E0E0-48B1-9C10-E42B7E5A97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468752" y="2799471"/>
            <a:ext cx="3446584" cy="3752516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C459C70A-B642-4C59-85B3-1A2F3D144A2C}"/>
              </a:ext>
            </a:extLst>
          </p:cNvPr>
          <p:cNvSpPr/>
          <p:nvPr/>
        </p:nvSpPr>
        <p:spPr>
          <a:xfrm>
            <a:off x="5528603" y="2914515"/>
            <a:ext cx="3942832" cy="3752516"/>
          </a:xfrm>
          <a:prstGeom prst="ellipse">
            <a:avLst/>
          </a:prstGeom>
          <a:solidFill>
            <a:schemeClr val="bg2">
              <a:lumMod val="90000"/>
              <a:alpha val="52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F6A6C7-564A-422F-94C2-8E907C65EF5F}"/>
              </a:ext>
            </a:extLst>
          </p:cNvPr>
          <p:cNvSpPr txBox="1"/>
          <p:nvPr/>
        </p:nvSpPr>
        <p:spPr>
          <a:xfrm>
            <a:off x="6626656" y="4189035"/>
            <a:ext cx="150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STUDENT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278864-723C-4A01-BE82-4E7969F9ADFB}"/>
              </a:ext>
            </a:extLst>
          </p:cNvPr>
          <p:cNvSpPr txBox="1"/>
          <p:nvPr/>
        </p:nvSpPr>
        <p:spPr>
          <a:xfrm>
            <a:off x="9594129" y="4131427"/>
            <a:ext cx="1988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PRACTITIONER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DCA37E-ED63-41AF-821F-BD79EEAA95DB}"/>
              </a:ext>
            </a:extLst>
          </p:cNvPr>
          <p:cNvSpPr txBox="1"/>
          <p:nvPr/>
        </p:nvSpPr>
        <p:spPr>
          <a:xfrm>
            <a:off x="8651631" y="4131427"/>
            <a:ext cx="661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231085944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5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0E0F-A76A-41CD-96BC-527D045F4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723" y="964692"/>
            <a:ext cx="10986868" cy="1188720"/>
          </a:xfrm>
        </p:spPr>
        <p:txBody>
          <a:bodyPr>
            <a:normAutofit/>
          </a:bodyPr>
          <a:lstStyle/>
          <a:p>
            <a:r>
              <a:rPr lang="en-ZA" sz="4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Key fieldwork work experiences </a:t>
            </a:r>
          </a:p>
        </p:txBody>
      </p:sp>
      <p:pic>
        <p:nvPicPr>
          <p:cNvPr id="5" name="Content Placeholder 4" descr="Pencil">
            <a:extLst>
              <a:ext uri="{FF2B5EF4-FFF2-40B4-BE49-F238E27FC236}">
                <a16:creationId xmlns:a16="http://schemas.microsoft.com/office/drawing/2014/main" id="{A0B751B8-C0AB-4A7C-B805-589B24937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3723" y="2514600"/>
            <a:ext cx="914400" cy="9144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1C17CB-4567-4CB2-96C8-2AC814D891F4}"/>
              </a:ext>
            </a:extLst>
          </p:cNvPr>
          <p:cNvSpPr txBox="1"/>
          <p:nvPr/>
        </p:nvSpPr>
        <p:spPr>
          <a:xfrm>
            <a:off x="1688123" y="3150317"/>
            <a:ext cx="983331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Casework- Empathy in action </a:t>
            </a:r>
          </a:p>
          <a:p>
            <a:endParaRPr lang="en-ZA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Group work facilitation- Finding my voice </a:t>
            </a:r>
          </a:p>
          <a:p>
            <a:endParaRPr lang="en-ZA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Advocacy- Seeing power dynamics </a:t>
            </a:r>
          </a:p>
          <a:p>
            <a:endParaRPr lang="en-ZA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Community work- Learning from people’s resilience</a:t>
            </a:r>
          </a:p>
        </p:txBody>
      </p:sp>
    </p:spTree>
    <p:extLst>
      <p:ext uri="{BB962C8B-B14F-4D97-AF65-F5344CB8AC3E}">
        <p14:creationId xmlns:p14="http://schemas.microsoft.com/office/powerpoint/2010/main" val="352444519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63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44A60-DE32-45A0-A299-721A739B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046" y="964692"/>
            <a:ext cx="11071274" cy="1188720"/>
          </a:xfrm>
        </p:spPr>
        <p:txBody>
          <a:bodyPr>
            <a:noAutofit/>
          </a:bodyPr>
          <a:lstStyle/>
          <a:p>
            <a:r>
              <a:rPr lang="en-ZA" sz="4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Challenges along the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6CB88-56E1-4FD7-8AD6-B7CE8625F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6534" y="6161649"/>
            <a:ext cx="1617785" cy="4642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dirty="0">
              <a:latin typeface="Arial Rounded MT Bold" panose="020F07040305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ZA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7356A-38F3-4CC0-936B-16667AC3ECFF}"/>
              </a:ext>
            </a:extLst>
          </p:cNvPr>
          <p:cNvSpPr txBox="1"/>
          <p:nvPr/>
        </p:nvSpPr>
        <p:spPr>
          <a:xfrm>
            <a:off x="375138" y="2783617"/>
            <a:ext cx="3662290" cy="52322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Emotional labour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89CD6D-A869-4156-8BDF-86B38A5464E1}"/>
              </a:ext>
            </a:extLst>
          </p:cNvPr>
          <p:cNvSpPr txBox="1"/>
          <p:nvPr/>
        </p:nvSpPr>
        <p:spPr>
          <a:xfrm>
            <a:off x="4037428" y="3645344"/>
            <a:ext cx="2489981" cy="52322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Self doubt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89BE35-2F8F-412B-A6B9-762A3795ACF3}"/>
              </a:ext>
            </a:extLst>
          </p:cNvPr>
          <p:cNvSpPr txBox="1"/>
          <p:nvPr/>
        </p:nvSpPr>
        <p:spPr>
          <a:xfrm>
            <a:off x="7849772" y="2968283"/>
            <a:ext cx="3967090" cy="52322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Imposter syndrome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51FAF7-6024-4D78-A5A0-86B16FE1F0BD}"/>
              </a:ext>
            </a:extLst>
          </p:cNvPr>
          <p:cNvSpPr txBox="1"/>
          <p:nvPr/>
        </p:nvSpPr>
        <p:spPr>
          <a:xfrm>
            <a:off x="1038665" y="5036234"/>
            <a:ext cx="2478258" cy="52322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Fatigue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038AA5-3240-4704-86E6-6C28A349882E}"/>
              </a:ext>
            </a:extLst>
          </p:cNvPr>
          <p:cNvSpPr txBox="1"/>
          <p:nvPr/>
        </p:nvSpPr>
        <p:spPr>
          <a:xfrm>
            <a:off x="5416062" y="5598942"/>
            <a:ext cx="6775938" cy="52322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Balancing study, fieldwork and life </a:t>
            </a:r>
          </a:p>
        </p:txBody>
      </p:sp>
    </p:spTree>
    <p:extLst>
      <p:ext uri="{BB962C8B-B14F-4D97-AF65-F5344CB8AC3E}">
        <p14:creationId xmlns:p14="http://schemas.microsoft.com/office/powerpoint/2010/main" val="115388872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7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7375F-48D8-4CDE-93A9-2A5ED3DF9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249" y="964692"/>
            <a:ext cx="10578905" cy="1188720"/>
          </a:xfrm>
        </p:spPr>
        <p:txBody>
          <a:bodyPr>
            <a:normAutofit/>
          </a:bodyPr>
          <a:lstStyle/>
          <a:p>
            <a:r>
              <a:rPr lang="en-ZA" sz="4800" dirty="0">
                <a:latin typeface="Arial Rounded MT Bold" panose="020F0704030504030204" pitchFamily="34" charset="0"/>
              </a:rPr>
              <a:t>Personal Growth </a:t>
            </a:r>
            <a:endParaRPr lang="en-Z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F4E820-8761-4207-8E89-3FF909AAE347}"/>
              </a:ext>
            </a:extLst>
          </p:cNvPr>
          <p:cNvSpPr txBox="1"/>
          <p:nvPr/>
        </p:nvSpPr>
        <p:spPr>
          <a:xfrm>
            <a:off x="675249" y="2757268"/>
            <a:ext cx="10930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3A4897-7BD6-4352-ADE2-2AECE9D64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495" y="2628899"/>
            <a:ext cx="4192173" cy="40813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105965-55C1-4859-A6B5-DA66A453BF9A}"/>
              </a:ext>
            </a:extLst>
          </p:cNvPr>
          <p:cNvSpPr txBox="1"/>
          <p:nvPr/>
        </p:nvSpPr>
        <p:spPr>
          <a:xfrm>
            <a:off x="586155" y="2998231"/>
            <a:ext cx="277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Resilience</a:t>
            </a:r>
            <a:r>
              <a:rPr lang="en-ZA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8366F8-ABD7-40D0-8B1C-29AD9BE747ED}"/>
              </a:ext>
            </a:extLst>
          </p:cNvPr>
          <p:cNvSpPr txBox="1"/>
          <p:nvPr/>
        </p:nvSpPr>
        <p:spPr>
          <a:xfrm>
            <a:off x="8398412" y="3126600"/>
            <a:ext cx="34043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Self awareness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FCEFB0-7956-4597-99B0-04694AA03850}"/>
              </a:ext>
            </a:extLst>
          </p:cNvPr>
          <p:cNvSpPr txBox="1"/>
          <p:nvPr/>
        </p:nvSpPr>
        <p:spPr>
          <a:xfrm>
            <a:off x="8243668" y="5584799"/>
            <a:ext cx="39483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Emotional regulation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2A5E0D-400D-48D5-B2DD-F569AE1AA11A}"/>
              </a:ext>
            </a:extLst>
          </p:cNvPr>
          <p:cNvSpPr txBox="1"/>
          <p:nvPr/>
        </p:nvSpPr>
        <p:spPr>
          <a:xfrm>
            <a:off x="0" y="4512157"/>
            <a:ext cx="4051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Boundary setting </a:t>
            </a:r>
          </a:p>
        </p:txBody>
      </p:sp>
    </p:spTree>
    <p:extLst>
      <p:ext uri="{BB962C8B-B14F-4D97-AF65-F5344CB8AC3E}">
        <p14:creationId xmlns:p14="http://schemas.microsoft.com/office/powerpoint/2010/main" val="350504240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5D493-3F62-40FE-810E-30321735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0" y="627067"/>
            <a:ext cx="10297552" cy="1188720"/>
          </a:xfrm>
        </p:spPr>
        <p:txBody>
          <a:bodyPr>
            <a:normAutofit fontScale="90000"/>
          </a:bodyPr>
          <a:lstStyle/>
          <a:p>
            <a:r>
              <a:rPr lang="en-ZA" sz="4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Reflection as a learning tool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73A6E8-AC36-4A52-BF1E-8EDC02181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422" y="2444920"/>
            <a:ext cx="3854547" cy="37860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6C6802-BCD9-4EBA-83F4-BFDA069F7094}"/>
              </a:ext>
            </a:extLst>
          </p:cNvPr>
          <p:cNvSpPr txBox="1"/>
          <p:nvPr/>
        </p:nvSpPr>
        <p:spPr>
          <a:xfrm>
            <a:off x="4642338" y="2658794"/>
            <a:ext cx="72542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Integrating identity</a:t>
            </a:r>
          </a:p>
          <a:p>
            <a:endParaRPr lang="en-ZA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Making sense of identity</a:t>
            </a:r>
          </a:p>
          <a:p>
            <a:endParaRPr lang="en-ZA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Supporting emotional wellbeing</a:t>
            </a:r>
          </a:p>
          <a:p>
            <a:endParaRPr lang="en-ZA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ZA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The need for reflective spaces I education</a:t>
            </a:r>
          </a:p>
        </p:txBody>
      </p:sp>
    </p:spTree>
    <p:extLst>
      <p:ext uri="{BB962C8B-B14F-4D97-AF65-F5344CB8AC3E}">
        <p14:creationId xmlns:p14="http://schemas.microsoft.com/office/powerpoint/2010/main" val="218916121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6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B0A20-D261-4842-98E9-3BCD00B63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55" y="964692"/>
            <a:ext cx="11113477" cy="1188720"/>
          </a:xfrm>
        </p:spPr>
        <p:txBody>
          <a:bodyPr>
            <a:normAutofit fontScale="90000"/>
          </a:bodyPr>
          <a:lstStyle/>
          <a:p>
            <a:r>
              <a:rPr lang="en-ZA" sz="4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Lessons for social work education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52454-D40C-40C7-BAB0-A96C9435D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655" y="2638044"/>
            <a:ext cx="11113477" cy="4044110"/>
          </a:xfrm>
        </p:spPr>
        <p:txBody>
          <a:bodyPr>
            <a:noAutofit/>
          </a:bodyPr>
          <a:lstStyle/>
          <a:p>
            <a:r>
              <a:rPr lang="en-ZA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1. Education shapes both skills and identity</a:t>
            </a:r>
          </a:p>
          <a:p>
            <a:endParaRPr lang="en-ZA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n-ZA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2. Reflective practices must be central</a:t>
            </a:r>
          </a:p>
          <a:p>
            <a:endParaRPr lang="en-ZA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n-ZA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3. Supporting students resilience results in supporting the profession</a:t>
            </a:r>
          </a:p>
        </p:txBody>
      </p:sp>
    </p:spTree>
    <p:extLst>
      <p:ext uri="{BB962C8B-B14F-4D97-AF65-F5344CB8AC3E}">
        <p14:creationId xmlns:p14="http://schemas.microsoft.com/office/powerpoint/2010/main" val="419937616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1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D5A9B-9CFC-433D-BC96-F6089A4B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11" y="964692"/>
            <a:ext cx="11113477" cy="1188720"/>
          </a:xfrm>
        </p:spPr>
        <p:txBody>
          <a:bodyPr>
            <a:normAutofit/>
          </a:bodyPr>
          <a:lstStyle/>
          <a:p>
            <a:r>
              <a:rPr lang="en-ZA" sz="4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Final 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47E21-00DC-40BD-816B-E4C1A88F5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1" y="2638044"/>
            <a:ext cx="11113477" cy="4219956"/>
          </a:xfrm>
        </p:spPr>
        <p:txBody>
          <a:bodyPr/>
          <a:lstStyle/>
          <a:p>
            <a:pPr marL="0" indent="0" algn="ctr">
              <a:buNone/>
            </a:pPr>
            <a:r>
              <a:rPr lang="en-ZA" sz="4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“How did you navigate your own identity when you were becoming a social worker?”</a:t>
            </a:r>
          </a:p>
          <a:p>
            <a:pPr marL="0" indent="0" algn="ctr">
              <a:buNone/>
            </a:pPr>
            <a:endParaRPr lang="en-ZA" sz="3600" dirty="0"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endParaRPr lang="en-ZA" sz="3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64505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106</TotalTime>
  <Words>204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Gill Sans MT</vt:lpstr>
      <vt:lpstr>Wingdings</vt:lpstr>
      <vt:lpstr>Parcel</vt:lpstr>
      <vt:lpstr>Navigating Dual Identities: Reflections on Fieldwork, Identity formation, And personal growth in undergraduate in undergraduate social work</vt:lpstr>
      <vt:lpstr>“are you my social work?”</vt:lpstr>
      <vt:lpstr>The dual identity of a social work student </vt:lpstr>
      <vt:lpstr>Key fieldwork work experiences </vt:lpstr>
      <vt:lpstr>Challenges along the way</vt:lpstr>
      <vt:lpstr>Personal Growth </vt:lpstr>
      <vt:lpstr>Reflection as a learning tool</vt:lpstr>
      <vt:lpstr>Lessons for social work education </vt:lpstr>
      <vt:lpstr>Final reflection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Navigating Dual Identities: Reflections on Fieldwork, Identity formation, And personal growth in undergraduate in undergraduate social work</dc:title>
  <dc:creator>RETHABILE</dc:creator>
  <cp:lastModifiedBy>RETHABILE</cp:lastModifiedBy>
  <cp:revision>12</cp:revision>
  <dcterms:created xsi:type="dcterms:W3CDTF">2025-09-10T16:48:02Z</dcterms:created>
  <dcterms:modified xsi:type="dcterms:W3CDTF">2025-09-10T18:34:45Z</dcterms:modified>
</cp:coreProperties>
</file>