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310" r:id="rId4"/>
    <p:sldId id="259" r:id="rId5"/>
    <p:sldId id="501" r:id="rId6"/>
    <p:sldId id="265" r:id="rId7"/>
    <p:sldId id="293" r:id="rId8"/>
    <p:sldId id="291" r:id="rId9"/>
    <p:sldId id="312" r:id="rId10"/>
    <p:sldId id="311" r:id="rId11"/>
    <p:sldId id="1199" r:id="rId12"/>
    <p:sldId id="266" r:id="rId13"/>
    <p:sldId id="504" r:id="rId14"/>
    <p:sldId id="308" r:id="rId15"/>
    <p:sldId id="495" r:id="rId16"/>
    <p:sldId id="1198"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147"/>
    <p:restoredTop sz="94692"/>
  </p:normalViewPr>
  <p:slideViewPr>
    <p:cSldViewPr snapToGrid="0">
      <p:cViewPr varScale="1">
        <p:scale>
          <a:sx n="60" d="100"/>
          <a:sy n="60" d="100"/>
        </p:scale>
        <p:origin x="2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9FBA7-4155-43B0-9665-15351B52B2AB}"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37560500-EDB5-4922-90F1-2EBF599AE7CF}">
      <dgm:prSet phldrT="[Text]" custT="1"/>
      <dgm:spPr/>
      <dgm:t>
        <a:bodyPr/>
        <a:lstStyle/>
        <a:p>
          <a:endParaRPr lang="en-US" sz="1800" b="1" dirty="0"/>
        </a:p>
      </dgm:t>
    </dgm:pt>
    <dgm:pt modelId="{2E9142F4-F9D9-4702-9421-7DEFC0CED27C}" type="parTrans" cxnId="{F7970DF7-DCB0-4213-8EEA-A79AD658E0C9}">
      <dgm:prSet/>
      <dgm:spPr/>
      <dgm:t>
        <a:bodyPr/>
        <a:lstStyle/>
        <a:p>
          <a:endParaRPr lang="en-US"/>
        </a:p>
      </dgm:t>
    </dgm:pt>
    <dgm:pt modelId="{A19DC0A9-A030-43AF-B425-C62947957FB0}" type="sibTrans" cxnId="{F7970DF7-DCB0-4213-8EEA-A79AD658E0C9}">
      <dgm:prSet/>
      <dgm:spPr/>
      <dgm:t>
        <a:bodyPr/>
        <a:lstStyle/>
        <a:p>
          <a:endParaRPr lang="en-US"/>
        </a:p>
      </dgm:t>
    </dgm:pt>
    <dgm:pt modelId="{8142D7CD-02BA-4FE7-9D41-C06A9191FF77}" type="pres">
      <dgm:prSet presAssocID="{9419FBA7-4155-43B0-9665-15351B52B2AB}" presName="Name0" presStyleCnt="0">
        <dgm:presLayoutVars>
          <dgm:chMax val="4"/>
          <dgm:resizeHandles val="exact"/>
        </dgm:presLayoutVars>
      </dgm:prSet>
      <dgm:spPr/>
    </dgm:pt>
    <dgm:pt modelId="{52E171A7-DAD6-4B5A-9F83-8899F9AA2FBD}" type="pres">
      <dgm:prSet presAssocID="{9419FBA7-4155-43B0-9665-15351B52B2AB}" presName="ellipse" presStyleLbl="trBgShp" presStyleIdx="0" presStyleCnt="1"/>
      <dgm:spPr/>
    </dgm:pt>
    <dgm:pt modelId="{E3034A7E-6065-4942-B527-078400420E64}" type="pres">
      <dgm:prSet presAssocID="{9419FBA7-4155-43B0-9665-15351B52B2AB}" presName="arrow1" presStyleLbl="fgShp" presStyleIdx="0" presStyleCnt="1"/>
      <dgm:spPr/>
    </dgm:pt>
    <dgm:pt modelId="{F70A7303-3B43-4523-AE48-7F93DDDDD455}" type="pres">
      <dgm:prSet presAssocID="{9419FBA7-4155-43B0-9665-15351B52B2AB}" presName="rectangle" presStyleLbl="revTx" presStyleIdx="0" presStyleCnt="1" custScaleX="138747">
        <dgm:presLayoutVars>
          <dgm:bulletEnabled val="1"/>
        </dgm:presLayoutVars>
      </dgm:prSet>
      <dgm:spPr/>
    </dgm:pt>
    <dgm:pt modelId="{45EABC45-6D2F-4B95-8CB4-6F58A2772270}" type="pres">
      <dgm:prSet presAssocID="{9419FBA7-4155-43B0-9665-15351B52B2AB}" presName="funnel" presStyleLbl="trAlignAcc1" presStyleIdx="0" presStyleCnt="1" custScaleX="5237"/>
      <dgm:spPr/>
    </dgm:pt>
  </dgm:ptLst>
  <dgm:cxnLst>
    <dgm:cxn modelId="{005D8E63-7229-4670-A7C2-5BEA6232CDDC}" type="presOf" srcId="{9419FBA7-4155-43B0-9665-15351B52B2AB}" destId="{8142D7CD-02BA-4FE7-9D41-C06A9191FF77}" srcOrd="0" destOrd="0" presId="urn:microsoft.com/office/officeart/2005/8/layout/funnel1"/>
    <dgm:cxn modelId="{E7A86DE3-2C4E-4A42-9917-0FE052EC6883}" type="presOf" srcId="{37560500-EDB5-4922-90F1-2EBF599AE7CF}" destId="{F70A7303-3B43-4523-AE48-7F93DDDDD455}" srcOrd="0" destOrd="0" presId="urn:microsoft.com/office/officeart/2005/8/layout/funnel1"/>
    <dgm:cxn modelId="{F7970DF7-DCB0-4213-8EEA-A79AD658E0C9}" srcId="{9419FBA7-4155-43B0-9665-15351B52B2AB}" destId="{37560500-EDB5-4922-90F1-2EBF599AE7CF}" srcOrd="0" destOrd="0" parTransId="{2E9142F4-F9D9-4702-9421-7DEFC0CED27C}" sibTransId="{A19DC0A9-A030-43AF-B425-C62947957FB0}"/>
    <dgm:cxn modelId="{5441ABE0-9B70-4FB9-A536-FC722E9D873B}" type="presParOf" srcId="{8142D7CD-02BA-4FE7-9D41-C06A9191FF77}" destId="{52E171A7-DAD6-4B5A-9F83-8899F9AA2FBD}" srcOrd="0" destOrd="0" presId="urn:microsoft.com/office/officeart/2005/8/layout/funnel1"/>
    <dgm:cxn modelId="{AE394D15-1C7E-47E3-97E9-09C26AE26D25}" type="presParOf" srcId="{8142D7CD-02BA-4FE7-9D41-C06A9191FF77}" destId="{E3034A7E-6065-4942-B527-078400420E64}" srcOrd="1" destOrd="0" presId="urn:microsoft.com/office/officeart/2005/8/layout/funnel1"/>
    <dgm:cxn modelId="{109ABD22-0190-493F-BB93-1EB7E41361E5}" type="presParOf" srcId="{8142D7CD-02BA-4FE7-9D41-C06A9191FF77}" destId="{F70A7303-3B43-4523-AE48-7F93DDDDD455}" srcOrd="2" destOrd="0" presId="urn:microsoft.com/office/officeart/2005/8/layout/funnel1"/>
    <dgm:cxn modelId="{945BAC37-3FEB-48F9-A7CC-0347442AFEE3}" type="presParOf" srcId="{8142D7CD-02BA-4FE7-9D41-C06A9191FF77}" destId="{45EABC45-6D2F-4B95-8CB4-6F58A2772270}" srcOrd="3"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5BB003-D1B6-48A2-BDDF-F51CB1AC8CC7}"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n-US"/>
        </a:p>
      </dgm:t>
    </dgm:pt>
    <dgm:pt modelId="{2BC14612-BF63-47F9-AE06-2D859851EC01}">
      <dgm:prSet phldrT="[Text]"/>
      <dgm:spPr/>
      <dgm:t>
        <a:bodyPr/>
        <a:lstStyle/>
        <a:p>
          <a:r>
            <a:rPr lang="en-US" b="1" dirty="0">
              <a:solidFill>
                <a:schemeClr val="tx1"/>
              </a:solidFill>
            </a:rPr>
            <a:t>(1) Employer</a:t>
          </a:r>
        </a:p>
      </dgm:t>
    </dgm:pt>
    <dgm:pt modelId="{28EAEDBA-8D07-44D9-B6F3-054588CC8D49}" type="parTrans" cxnId="{E448163E-B8E5-4AA0-8661-5F38CBCD9C28}">
      <dgm:prSet/>
      <dgm:spPr/>
      <dgm:t>
        <a:bodyPr/>
        <a:lstStyle/>
        <a:p>
          <a:endParaRPr lang="en-US" b="1">
            <a:solidFill>
              <a:schemeClr val="tx1"/>
            </a:solidFill>
          </a:endParaRPr>
        </a:p>
      </dgm:t>
    </dgm:pt>
    <dgm:pt modelId="{3FD60E0C-FF74-4BE7-BA61-F03FC0E92F76}" type="sibTrans" cxnId="{E448163E-B8E5-4AA0-8661-5F38CBCD9C28}">
      <dgm:prSet/>
      <dgm:spPr/>
      <dgm:t>
        <a:bodyPr/>
        <a:lstStyle/>
        <a:p>
          <a:endParaRPr lang="en-US" b="1">
            <a:solidFill>
              <a:schemeClr val="tx1"/>
            </a:solidFill>
          </a:endParaRPr>
        </a:p>
      </dgm:t>
    </dgm:pt>
    <dgm:pt modelId="{938B033C-3EB5-411D-9ED1-B218126F500C}">
      <dgm:prSet phldrT="[Text]"/>
      <dgm:spPr>
        <a:solidFill>
          <a:schemeClr val="accent6">
            <a:lumMod val="60000"/>
            <a:lumOff val="40000"/>
          </a:schemeClr>
        </a:solidFill>
      </dgm:spPr>
      <dgm:t>
        <a:bodyPr/>
        <a:lstStyle/>
        <a:p>
          <a:r>
            <a:rPr lang="en-US" b="1" dirty="0">
              <a:solidFill>
                <a:schemeClr val="tx1"/>
              </a:solidFill>
            </a:rPr>
            <a:t>(2) Practice</a:t>
          </a:r>
        </a:p>
      </dgm:t>
    </dgm:pt>
    <dgm:pt modelId="{F799B9C7-E548-4CD2-A575-F507F930A857}" type="parTrans" cxnId="{41C1B783-9817-40F6-8534-EEC0560E254F}">
      <dgm:prSet/>
      <dgm:spPr/>
      <dgm:t>
        <a:bodyPr/>
        <a:lstStyle/>
        <a:p>
          <a:endParaRPr lang="en-US" b="1">
            <a:solidFill>
              <a:schemeClr val="tx1"/>
            </a:solidFill>
          </a:endParaRPr>
        </a:p>
      </dgm:t>
    </dgm:pt>
    <dgm:pt modelId="{876E5096-6F5F-4674-9F8C-97E5AFA7BF1E}" type="sibTrans" cxnId="{41C1B783-9817-40F6-8534-EEC0560E254F}">
      <dgm:prSet/>
      <dgm:spPr/>
      <dgm:t>
        <a:bodyPr/>
        <a:lstStyle/>
        <a:p>
          <a:endParaRPr lang="en-US" b="1">
            <a:solidFill>
              <a:schemeClr val="tx1"/>
            </a:solidFill>
          </a:endParaRPr>
        </a:p>
      </dgm:t>
    </dgm:pt>
    <dgm:pt modelId="{2E4720B1-42F2-4CDE-959B-B2B3D1740135}">
      <dgm:prSet phldrT="[Text]"/>
      <dgm:spPr/>
      <dgm:t>
        <a:bodyPr/>
        <a:lstStyle/>
        <a:p>
          <a:r>
            <a:rPr lang="en-US" b="1" dirty="0">
              <a:solidFill>
                <a:schemeClr val="tx1"/>
              </a:solidFill>
            </a:rPr>
            <a:t>(4) Public</a:t>
          </a:r>
        </a:p>
        <a:p>
          <a:r>
            <a:rPr lang="en-US" b="1" dirty="0">
              <a:solidFill>
                <a:schemeClr val="tx1"/>
              </a:solidFill>
            </a:rPr>
            <a:t>(Clients)</a:t>
          </a:r>
        </a:p>
      </dgm:t>
    </dgm:pt>
    <dgm:pt modelId="{2D9B2849-B40E-424A-915D-03C7CEFCB95B}" type="parTrans" cxnId="{8FA70897-AC6D-4F44-B82E-D29F016A4842}">
      <dgm:prSet/>
      <dgm:spPr/>
      <dgm:t>
        <a:bodyPr/>
        <a:lstStyle/>
        <a:p>
          <a:endParaRPr lang="en-US" b="1">
            <a:solidFill>
              <a:schemeClr val="tx1"/>
            </a:solidFill>
          </a:endParaRPr>
        </a:p>
      </dgm:t>
    </dgm:pt>
    <dgm:pt modelId="{DB53F12E-69CF-47BD-84D6-98A275584761}" type="sibTrans" cxnId="{8FA70897-AC6D-4F44-B82E-D29F016A4842}">
      <dgm:prSet/>
      <dgm:spPr/>
      <dgm:t>
        <a:bodyPr/>
        <a:lstStyle/>
        <a:p>
          <a:endParaRPr lang="en-US" b="1">
            <a:solidFill>
              <a:schemeClr val="tx1"/>
            </a:solidFill>
          </a:endParaRPr>
        </a:p>
      </dgm:t>
    </dgm:pt>
    <dgm:pt modelId="{1B84769D-37E3-4ACA-8D23-50A4C68F1249}">
      <dgm:prSet phldrT="[Text]"/>
      <dgm:spPr/>
      <dgm:t>
        <a:bodyPr/>
        <a:lstStyle/>
        <a:p>
          <a:r>
            <a:rPr lang="en-US" b="1" dirty="0">
              <a:solidFill>
                <a:schemeClr val="tx1"/>
              </a:solidFill>
            </a:rPr>
            <a:t>(3) Services</a:t>
          </a:r>
        </a:p>
      </dgm:t>
    </dgm:pt>
    <dgm:pt modelId="{9CB3A611-3E42-495C-9866-07394923A8AF}" type="parTrans" cxnId="{27726643-6F7C-4F88-A7ED-BC8E999BB3B3}">
      <dgm:prSet/>
      <dgm:spPr/>
      <dgm:t>
        <a:bodyPr/>
        <a:lstStyle/>
        <a:p>
          <a:endParaRPr lang="en-US" b="1">
            <a:solidFill>
              <a:schemeClr val="tx1"/>
            </a:solidFill>
          </a:endParaRPr>
        </a:p>
      </dgm:t>
    </dgm:pt>
    <dgm:pt modelId="{97E70E9F-A909-466E-823E-57320BE46E58}" type="sibTrans" cxnId="{27726643-6F7C-4F88-A7ED-BC8E999BB3B3}">
      <dgm:prSet/>
      <dgm:spPr/>
      <dgm:t>
        <a:bodyPr/>
        <a:lstStyle/>
        <a:p>
          <a:endParaRPr lang="en-US" b="1">
            <a:solidFill>
              <a:schemeClr val="tx1"/>
            </a:solidFill>
          </a:endParaRPr>
        </a:p>
      </dgm:t>
    </dgm:pt>
    <dgm:pt modelId="{14E1947B-FCA4-428E-9EE5-3DE63AADACCE}" type="pres">
      <dgm:prSet presAssocID="{FD5BB003-D1B6-48A2-BDDF-F51CB1AC8CC7}" presName="compositeShape" presStyleCnt="0">
        <dgm:presLayoutVars>
          <dgm:chMax val="9"/>
          <dgm:dir/>
          <dgm:resizeHandles val="exact"/>
        </dgm:presLayoutVars>
      </dgm:prSet>
      <dgm:spPr/>
    </dgm:pt>
    <dgm:pt modelId="{36FBE0DC-E3A8-4DE0-985D-5C2300E840E7}" type="pres">
      <dgm:prSet presAssocID="{FD5BB003-D1B6-48A2-BDDF-F51CB1AC8CC7}" presName="triangle1" presStyleLbl="node1" presStyleIdx="0" presStyleCnt="4">
        <dgm:presLayoutVars>
          <dgm:bulletEnabled val="1"/>
        </dgm:presLayoutVars>
      </dgm:prSet>
      <dgm:spPr/>
    </dgm:pt>
    <dgm:pt modelId="{805396DD-1B8C-492D-8C92-EE5742898387}" type="pres">
      <dgm:prSet presAssocID="{FD5BB003-D1B6-48A2-BDDF-F51CB1AC8CC7}" presName="triangle2" presStyleLbl="node1" presStyleIdx="1" presStyleCnt="4">
        <dgm:presLayoutVars>
          <dgm:bulletEnabled val="1"/>
        </dgm:presLayoutVars>
      </dgm:prSet>
      <dgm:spPr/>
    </dgm:pt>
    <dgm:pt modelId="{710BEA6F-F152-46CB-B054-4F78C979009A}" type="pres">
      <dgm:prSet presAssocID="{FD5BB003-D1B6-48A2-BDDF-F51CB1AC8CC7}" presName="triangle3" presStyleLbl="node1" presStyleIdx="2" presStyleCnt="4">
        <dgm:presLayoutVars>
          <dgm:bulletEnabled val="1"/>
        </dgm:presLayoutVars>
      </dgm:prSet>
      <dgm:spPr/>
    </dgm:pt>
    <dgm:pt modelId="{3D313810-7896-4F5A-8274-3820671D8010}" type="pres">
      <dgm:prSet presAssocID="{FD5BB003-D1B6-48A2-BDDF-F51CB1AC8CC7}" presName="triangle4" presStyleLbl="node1" presStyleIdx="3" presStyleCnt="4">
        <dgm:presLayoutVars>
          <dgm:bulletEnabled val="1"/>
        </dgm:presLayoutVars>
      </dgm:prSet>
      <dgm:spPr/>
    </dgm:pt>
  </dgm:ptLst>
  <dgm:cxnLst>
    <dgm:cxn modelId="{0C6F372C-31A5-4AAA-AF6B-12B67ED71CE3}" type="presOf" srcId="{FD5BB003-D1B6-48A2-BDDF-F51CB1AC8CC7}" destId="{14E1947B-FCA4-428E-9EE5-3DE63AADACCE}" srcOrd="0" destOrd="0" presId="urn:microsoft.com/office/officeart/2005/8/layout/pyramid4"/>
    <dgm:cxn modelId="{E448163E-B8E5-4AA0-8661-5F38CBCD9C28}" srcId="{FD5BB003-D1B6-48A2-BDDF-F51CB1AC8CC7}" destId="{2BC14612-BF63-47F9-AE06-2D859851EC01}" srcOrd="0" destOrd="0" parTransId="{28EAEDBA-8D07-44D9-B6F3-054588CC8D49}" sibTransId="{3FD60E0C-FF74-4BE7-BA61-F03FC0E92F76}"/>
    <dgm:cxn modelId="{F7B74D40-9B58-4493-9859-6F94E2DCDCCA}" type="presOf" srcId="{2E4720B1-42F2-4CDE-959B-B2B3D1740135}" destId="{710BEA6F-F152-46CB-B054-4F78C979009A}" srcOrd="0" destOrd="0" presId="urn:microsoft.com/office/officeart/2005/8/layout/pyramid4"/>
    <dgm:cxn modelId="{27726643-6F7C-4F88-A7ED-BC8E999BB3B3}" srcId="{FD5BB003-D1B6-48A2-BDDF-F51CB1AC8CC7}" destId="{1B84769D-37E3-4ACA-8D23-50A4C68F1249}" srcOrd="3" destOrd="0" parTransId="{9CB3A611-3E42-495C-9866-07394923A8AF}" sibTransId="{97E70E9F-A909-466E-823E-57320BE46E58}"/>
    <dgm:cxn modelId="{41C1B783-9817-40F6-8534-EEC0560E254F}" srcId="{FD5BB003-D1B6-48A2-BDDF-F51CB1AC8CC7}" destId="{938B033C-3EB5-411D-9ED1-B218126F500C}" srcOrd="1" destOrd="0" parTransId="{F799B9C7-E548-4CD2-A575-F507F930A857}" sibTransId="{876E5096-6F5F-4674-9F8C-97E5AFA7BF1E}"/>
    <dgm:cxn modelId="{9153228E-C203-417A-AC36-361FA24151D6}" type="presOf" srcId="{938B033C-3EB5-411D-9ED1-B218126F500C}" destId="{805396DD-1B8C-492D-8C92-EE5742898387}" srcOrd="0" destOrd="0" presId="urn:microsoft.com/office/officeart/2005/8/layout/pyramid4"/>
    <dgm:cxn modelId="{8FA70897-AC6D-4F44-B82E-D29F016A4842}" srcId="{FD5BB003-D1B6-48A2-BDDF-F51CB1AC8CC7}" destId="{2E4720B1-42F2-4CDE-959B-B2B3D1740135}" srcOrd="2" destOrd="0" parTransId="{2D9B2849-B40E-424A-915D-03C7CEFCB95B}" sibTransId="{DB53F12E-69CF-47BD-84D6-98A275584761}"/>
    <dgm:cxn modelId="{1FDD54BB-4FF2-4A5E-8EB5-39DD973057E9}" type="presOf" srcId="{2BC14612-BF63-47F9-AE06-2D859851EC01}" destId="{36FBE0DC-E3A8-4DE0-985D-5C2300E840E7}" srcOrd="0" destOrd="0" presId="urn:microsoft.com/office/officeart/2005/8/layout/pyramid4"/>
    <dgm:cxn modelId="{2C3AC1BD-0BF4-4A83-A7A6-F4DA1F619F3E}" type="presOf" srcId="{1B84769D-37E3-4ACA-8D23-50A4C68F1249}" destId="{3D313810-7896-4F5A-8274-3820671D8010}" srcOrd="0" destOrd="0" presId="urn:microsoft.com/office/officeart/2005/8/layout/pyramid4"/>
    <dgm:cxn modelId="{59A952DD-654F-410A-8DEC-0F98B8500D87}" type="presParOf" srcId="{14E1947B-FCA4-428E-9EE5-3DE63AADACCE}" destId="{36FBE0DC-E3A8-4DE0-985D-5C2300E840E7}" srcOrd="0" destOrd="0" presId="urn:microsoft.com/office/officeart/2005/8/layout/pyramid4"/>
    <dgm:cxn modelId="{1550C23A-7FEC-460A-B5F6-9230B9C8B640}" type="presParOf" srcId="{14E1947B-FCA4-428E-9EE5-3DE63AADACCE}" destId="{805396DD-1B8C-492D-8C92-EE5742898387}" srcOrd="1" destOrd="0" presId="urn:microsoft.com/office/officeart/2005/8/layout/pyramid4"/>
    <dgm:cxn modelId="{62C05788-7804-45C0-8721-9AF9D85E94B5}" type="presParOf" srcId="{14E1947B-FCA4-428E-9EE5-3DE63AADACCE}" destId="{710BEA6F-F152-46CB-B054-4F78C979009A}" srcOrd="2" destOrd="0" presId="urn:microsoft.com/office/officeart/2005/8/layout/pyramid4"/>
    <dgm:cxn modelId="{0B83B73E-589D-4F5E-B590-844BE80257F7}" type="presParOf" srcId="{14E1947B-FCA4-428E-9EE5-3DE63AADACCE}" destId="{3D313810-7896-4F5A-8274-3820671D801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4A98F6-B1FB-4F9C-8CA7-7963EA11F7EF}" type="doc">
      <dgm:prSet loTypeId="urn:microsoft.com/office/officeart/2009/layout/ReverseList" loCatId="relationship" qsTypeId="urn:microsoft.com/office/officeart/2005/8/quickstyle/3d4" qsCatId="3D" csTypeId="urn:microsoft.com/office/officeart/2005/8/colors/colorful2" csCatId="colorful" phldr="1"/>
      <dgm:spPr/>
      <dgm:t>
        <a:bodyPr/>
        <a:lstStyle/>
        <a:p>
          <a:endParaRPr lang="en-US"/>
        </a:p>
      </dgm:t>
    </dgm:pt>
    <dgm:pt modelId="{B476AA8F-4D7C-4A56-8141-BDF0F08AB417}">
      <dgm:prSet phldrT="[Text]"/>
      <dgm:spPr/>
      <dgm:t>
        <a:bodyPr/>
        <a:lstStyle/>
        <a:p>
          <a:r>
            <a:rPr lang="en-US" b="1" dirty="0"/>
            <a:t>Profession (Practice / </a:t>
          </a:r>
          <a:r>
            <a:rPr lang="en-US" b="1" i="0" u="sng" dirty="0"/>
            <a:t>Work</a:t>
          </a:r>
          <a:r>
            <a:rPr lang="en-US" b="1" dirty="0"/>
            <a:t>)</a:t>
          </a:r>
        </a:p>
        <a:p>
          <a:r>
            <a:rPr lang="en-US" dirty="0"/>
            <a:t>Values, </a:t>
          </a:r>
        </a:p>
        <a:p>
          <a:r>
            <a:rPr lang="en-US" dirty="0"/>
            <a:t>Ethics,</a:t>
          </a:r>
        </a:p>
        <a:p>
          <a:r>
            <a:rPr lang="en-US" dirty="0"/>
            <a:t>Principles</a:t>
          </a:r>
        </a:p>
        <a:p>
          <a:r>
            <a:rPr lang="en-US" dirty="0"/>
            <a:t>Techniques,</a:t>
          </a:r>
        </a:p>
        <a:p>
          <a:r>
            <a:rPr lang="en-US" dirty="0"/>
            <a:t>Knowledge base</a:t>
          </a:r>
        </a:p>
        <a:p>
          <a:r>
            <a:rPr lang="en-US" dirty="0"/>
            <a:t>Approaches etc. </a:t>
          </a:r>
        </a:p>
      </dgm:t>
    </dgm:pt>
    <dgm:pt modelId="{51AC68E0-66AF-43A4-BBE6-B90C678BA199}" type="parTrans" cxnId="{E52967F3-1474-429B-9253-A1439FB87886}">
      <dgm:prSet/>
      <dgm:spPr/>
      <dgm:t>
        <a:bodyPr/>
        <a:lstStyle/>
        <a:p>
          <a:endParaRPr lang="en-US"/>
        </a:p>
      </dgm:t>
    </dgm:pt>
    <dgm:pt modelId="{131FA824-D3B4-44B2-B301-4ABBC3E75251}" type="sibTrans" cxnId="{E52967F3-1474-429B-9253-A1439FB87886}">
      <dgm:prSet/>
      <dgm:spPr/>
      <dgm:t>
        <a:bodyPr/>
        <a:lstStyle/>
        <a:p>
          <a:endParaRPr lang="en-US"/>
        </a:p>
      </dgm:t>
    </dgm:pt>
    <dgm:pt modelId="{EADCE263-A93F-4CAF-A131-2847BBDE18C9}">
      <dgm:prSet phldrT="[Text]"/>
      <dgm:spPr/>
      <dgm:t>
        <a:bodyPr/>
        <a:lstStyle/>
        <a:p>
          <a:r>
            <a:rPr lang="en-US" b="1" dirty="0"/>
            <a:t>Professional (</a:t>
          </a:r>
          <a:r>
            <a:rPr lang="en-US" b="1" u="sng" dirty="0"/>
            <a:t>Person</a:t>
          </a:r>
          <a:r>
            <a:rPr lang="en-US" b="1" dirty="0"/>
            <a:t>)</a:t>
          </a:r>
        </a:p>
        <a:p>
          <a:r>
            <a:rPr lang="en-US" dirty="0"/>
            <a:t>Behavior, </a:t>
          </a:r>
        </a:p>
        <a:p>
          <a:r>
            <a:rPr lang="en-US" dirty="0"/>
            <a:t>Conduct, </a:t>
          </a:r>
        </a:p>
        <a:p>
          <a:r>
            <a:rPr lang="en-US" dirty="0"/>
            <a:t>Attitudes,</a:t>
          </a:r>
        </a:p>
        <a:p>
          <a:r>
            <a:rPr lang="en-US" dirty="0"/>
            <a:t>Morals,</a:t>
          </a:r>
        </a:p>
        <a:p>
          <a:r>
            <a:rPr lang="en-US" dirty="0"/>
            <a:t>Relationships, etc. </a:t>
          </a:r>
        </a:p>
      </dgm:t>
    </dgm:pt>
    <dgm:pt modelId="{210BD2EE-E061-4FC4-84ED-2D50244CF0A3}" type="parTrans" cxnId="{80CC8C96-9426-4042-8B01-6908CDC9A992}">
      <dgm:prSet/>
      <dgm:spPr/>
      <dgm:t>
        <a:bodyPr/>
        <a:lstStyle/>
        <a:p>
          <a:endParaRPr lang="en-US"/>
        </a:p>
      </dgm:t>
    </dgm:pt>
    <dgm:pt modelId="{CB28B900-BD40-4DDF-82F3-3F8CB0C6F92B}" type="sibTrans" cxnId="{80CC8C96-9426-4042-8B01-6908CDC9A992}">
      <dgm:prSet/>
      <dgm:spPr/>
      <dgm:t>
        <a:bodyPr/>
        <a:lstStyle/>
        <a:p>
          <a:endParaRPr lang="en-US"/>
        </a:p>
      </dgm:t>
    </dgm:pt>
    <dgm:pt modelId="{5950BE09-B036-4815-AB7F-0EB86BD289C2}" type="pres">
      <dgm:prSet presAssocID="{724A98F6-B1FB-4F9C-8CA7-7963EA11F7EF}" presName="Name0" presStyleCnt="0">
        <dgm:presLayoutVars>
          <dgm:chMax val="2"/>
          <dgm:chPref val="2"/>
          <dgm:animLvl val="lvl"/>
        </dgm:presLayoutVars>
      </dgm:prSet>
      <dgm:spPr/>
    </dgm:pt>
    <dgm:pt modelId="{1A9326EF-D8C7-4131-AFFE-3A02A80F7EB8}" type="pres">
      <dgm:prSet presAssocID="{724A98F6-B1FB-4F9C-8CA7-7963EA11F7EF}" presName="LeftText" presStyleLbl="revTx" presStyleIdx="0" presStyleCnt="0">
        <dgm:presLayoutVars>
          <dgm:bulletEnabled val="1"/>
        </dgm:presLayoutVars>
      </dgm:prSet>
      <dgm:spPr/>
    </dgm:pt>
    <dgm:pt modelId="{E0F98865-E482-4A71-BC44-2C663DF197E2}" type="pres">
      <dgm:prSet presAssocID="{724A98F6-B1FB-4F9C-8CA7-7963EA11F7EF}" presName="LeftNode" presStyleLbl="bgImgPlace1" presStyleIdx="0" presStyleCnt="2" custScaleX="230600" custScaleY="118988" custLinFactNeighborX="-26487" custLinFactNeighborY="3071">
        <dgm:presLayoutVars>
          <dgm:chMax val="2"/>
          <dgm:chPref val="2"/>
        </dgm:presLayoutVars>
      </dgm:prSet>
      <dgm:spPr/>
    </dgm:pt>
    <dgm:pt modelId="{1535C4E3-0390-44CF-A249-58E4AA8C9DA0}" type="pres">
      <dgm:prSet presAssocID="{724A98F6-B1FB-4F9C-8CA7-7963EA11F7EF}" presName="RightText" presStyleLbl="revTx" presStyleIdx="0" presStyleCnt="0">
        <dgm:presLayoutVars>
          <dgm:bulletEnabled val="1"/>
        </dgm:presLayoutVars>
      </dgm:prSet>
      <dgm:spPr/>
    </dgm:pt>
    <dgm:pt modelId="{FC323944-512A-4938-8BF4-F729BDB64CD2}" type="pres">
      <dgm:prSet presAssocID="{724A98F6-B1FB-4F9C-8CA7-7963EA11F7EF}" presName="RightNode" presStyleLbl="bgImgPlace1" presStyleIdx="1" presStyleCnt="2" custScaleX="164354" custScaleY="117612" custLinFactNeighborX="44481" custLinFactNeighborY="4993">
        <dgm:presLayoutVars>
          <dgm:chMax val="0"/>
          <dgm:chPref val="0"/>
        </dgm:presLayoutVars>
      </dgm:prSet>
      <dgm:spPr/>
    </dgm:pt>
    <dgm:pt modelId="{C93C0CD5-0D56-4D0D-AD96-1F5FC9B4E08D}" type="pres">
      <dgm:prSet presAssocID="{724A98F6-B1FB-4F9C-8CA7-7963EA11F7EF}" presName="TopArrow" presStyleLbl="node1" presStyleIdx="0" presStyleCnt="2" custLinFactNeighborX="20427" custLinFactNeighborY="-3178"/>
      <dgm:spPr/>
    </dgm:pt>
    <dgm:pt modelId="{D7713E1E-1D28-4292-83DF-2A61207C1DA6}" type="pres">
      <dgm:prSet presAssocID="{724A98F6-B1FB-4F9C-8CA7-7963EA11F7EF}" presName="BottomArrow" presStyleLbl="node1" presStyleIdx="1" presStyleCnt="2" custLinFactNeighborX="24742" custLinFactNeighborY="4994"/>
      <dgm:spPr/>
    </dgm:pt>
  </dgm:ptLst>
  <dgm:cxnLst>
    <dgm:cxn modelId="{7F770612-EB47-43AE-A1C8-E9CA856C45D7}" type="presOf" srcId="{EADCE263-A93F-4CAF-A131-2847BBDE18C9}" destId="{1535C4E3-0390-44CF-A249-58E4AA8C9DA0}" srcOrd="0" destOrd="0" presId="urn:microsoft.com/office/officeart/2009/layout/ReverseList"/>
    <dgm:cxn modelId="{8335C913-711B-4CBE-8D94-03E3578FFB8E}" type="presOf" srcId="{EADCE263-A93F-4CAF-A131-2847BBDE18C9}" destId="{FC323944-512A-4938-8BF4-F729BDB64CD2}" srcOrd="1" destOrd="0" presId="urn:microsoft.com/office/officeart/2009/layout/ReverseList"/>
    <dgm:cxn modelId="{83DA5051-56EB-4AC8-9AB9-F0CDDEB8716E}" type="presOf" srcId="{B476AA8F-4D7C-4A56-8141-BDF0F08AB417}" destId="{1A9326EF-D8C7-4131-AFFE-3A02A80F7EB8}" srcOrd="0" destOrd="0" presId="urn:microsoft.com/office/officeart/2009/layout/ReverseList"/>
    <dgm:cxn modelId="{059E6059-D3FA-47F2-B36D-5FA2B439BEB9}" type="presOf" srcId="{724A98F6-B1FB-4F9C-8CA7-7963EA11F7EF}" destId="{5950BE09-B036-4815-AB7F-0EB86BD289C2}" srcOrd="0" destOrd="0" presId="urn:microsoft.com/office/officeart/2009/layout/ReverseList"/>
    <dgm:cxn modelId="{80CC8C96-9426-4042-8B01-6908CDC9A992}" srcId="{724A98F6-B1FB-4F9C-8CA7-7963EA11F7EF}" destId="{EADCE263-A93F-4CAF-A131-2847BBDE18C9}" srcOrd="1" destOrd="0" parTransId="{210BD2EE-E061-4FC4-84ED-2D50244CF0A3}" sibTransId="{CB28B900-BD40-4DDF-82F3-3F8CB0C6F92B}"/>
    <dgm:cxn modelId="{5F7061A9-47A8-468F-B062-32E7964E1ADF}" type="presOf" srcId="{B476AA8F-4D7C-4A56-8141-BDF0F08AB417}" destId="{E0F98865-E482-4A71-BC44-2C663DF197E2}" srcOrd="1" destOrd="0" presId="urn:microsoft.com/office/officeart/2009/layout/ReverseList"/>
    <dgm:cxn modelId="{E52967F3-1474-429B-9253-A1439FB87886}" srcId="{724A98F6-B1FB-4F9C-8CA7-7963EA11F7EF}" destId="{B476AA8F-4D7C-4A56-8141-BDF0F08AB417}" srcOrd="0" destOrd="0" parTransId="{51AC68E0-66AF-43A4-BBE6-B90C678BA199}" sibTransId="{131FA824-D3B4-44B2-B301-4ABBC3E75251}"/>
    <dgm:cxn modelId="{26A72007-8864-4464-AB3E-71D00A510F9A}" type="presParOf" srcId="{5950BE09-B036-4815-AB7F-0EB86BD289C2}" destId="{1A9326EF-D8C7-4131-AFFE-3A02A80F7EB8}" srcOrd="0" destOrd="0" presId="urn:microsoft.com/office/officeart/2009/layout/ReverseList"/>
    <dgm:cxn modelId="{BC5F42F4-2A60-4C5F-8F70-860646164343}" type="presParOf" srcId="{5950BE09-B036-4815-AB7F-0EB86BD289C2}" destId="{E0F98865-E482-4A71-BC44-2C663DF197E2}" srcOrd="1" destOrd="0" presId="urn:microsoft.com/office/officeart/2009/layout/ReverseList"/>
    <dgm:cxn modelId="{EB693601-2552-4CDB-8333-5805CCF76E7D}" type="presParOf" srcId="{5950BE09-B036-4815-AB7F-0EB86BD289C2}" destId="{1535C4E3-0390-44CF-A249-58E4AA8C9DA0}" srcOrd="2" destOrd="0" presId="urn:microsoft.com/office/officeart/2009/layout/ReverseList"/>
    <dgm:cxn modelId="{B07C96EB-C9DE-47E0-9F26-133A145D7EF6}" type="presParOf" srcId="{5950BE09-B036-4815-AB7F-0EB86BD289C2}" destId="{FC323944-512A-4938-8BF4-F729BDB64CD2}" srcOrd="3" destOrd="0" presId="urn:microsoft.com/office/officeart/2009/layout/ReverseList"/>
    <dgm:cxn modelId="{1F041200-056B-4CDF-992A-151830DC4AFD}" type="presParOf" srcId="{5950BE09-B036-4815-AB7F-0EB86BD289C2}" destId="{C93C0CD5-0D56-4D0D-AD96-1F5FC9B4E08D}" srcOrd="4" destOrd="0" presId="urn:microsoft.com/office/officeart/2009/layout/ReverseList"/>
    <dgm:cxn modelId="{C39F8343-FAED-490E-956A-B78DAEDACD21}" type="presParOf" srcId="{5950BE09-B036-4815-AB7F-0EB86BD289C2}" destId="{D7713E1E-1D28-4292-83DF-2A61207C1DA6}"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C19ABF-2CAD-4B97-B064-E1B37E719B46}" type="doc">
      <dgm:prSet loTypeId="urn:microsoft.com/office/officeart/2005/8/layout/venn1" loCatId="relationship" qsTypeId="urn:microsoft.com/office/officeart/2005/8/quickstyle/simple5" qsCatId="simple" csTypeId="urn:microsoft.com/office/officeart/2005/8/colors/colorful4" csCatId="colorful" phldr="1"/>
      <dgm:spPr/>
    </dgm:pt>
    <dgm:pt modelId="{1739334D-794F-46B1-B70B-FCF85B98CF33}" type="pres">
      <dgm:prSet presAssocID="{18C19ABF-2CAD-4B97-B064-E1B37E719B46}" presName="compositeShape" presStyleCnt="0">
        <dgm:presLayoutVars>
          <dgm:chMax val="7"/>
          <dgm:dir/>
          <dgm:resizeHandles val="exact"/>
        </dgm:presLayoutVars>
      </dgm:prSet>
      <dgm:spPr/>
    </dgm:pt>
  </dgm:ptLst>
  <dgm:cxnLst>
    <dgm:cxn modelId="{68340CB5-D39E-481B-8D86-DA1115A10589}" type="presOf" srcId="{18C19ABF-2CAD-4B97-B064-E1B37E719B46}" destId="{1739334D-794F-46B1-B70B-FCF85B98CF33}"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171A7-DAD6-4B5A-9F83-8899F9AA2FBD}">
      <dsp:nvSpPr>
        <dsp:cNvPr id="0" name=""/>
        <dsp:cNvSpPr/>
      </dsp:nvSpPr>
      <dsp:spPr>
        <a:xfrm>
          <a:off x="50741" y="306823"/>
          <a:ext cx="185427" cy="6439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34A7E-6065-4942-B527-078400420E64}">
      <dsp:nvSpPr>
        <dsp:cNvPr id="0" name=""/>
        <dsp:cNvSpPr/>
      </dsp:nvSpPr>
      <dsp:spPr>
        <a:xfrm>
          <a:off x="125774" y="464508"/>
          <a:ext cx="35935" cy="22998"/>
        </a:xfrm>
        <a:prstGeom prst="down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0A7303-3B43-4523-AE48-7F93DDDDD455}">
      <dsp:nvSpPr>
        <dsp:cNvPr id="0" name=""/>
        <dsp:cNvSpPr/>
      </dsp:nvSpPr>
      <dsp:spPr>
        <a:xfrm>
          <a:off x="24079" y="482907"/>
          <a:ext cx="239326" cy="43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p>
      </dsp:txBody>
      <dsp:txXfrm>
        <a:off x="24079" y="482907"/>
        <a:ext cx="239326" cy="43122"/>
      </dsp:txXfrm>
    </dsp:sp>
    <dsp:sp modelId="{45EABC45-6D2F-4B95-8CB4-6F58A2772270}">
      <dsp:nvSpPr>
        <dsp:cNvPr id="0" name=""/>
        <dsp:cNvSpPr/>
      </dsp:nvSpPr>
      <dsp:spPr>
        <a:xfrm>
          <a:off x="138473" y="298917"/>
          <a:ext cx="10538" cy="160991"/>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BE0DC-E3A8-4DE0-985D-5C2300E840E7}">
      <dsp:nvSpPr>
        <dsp:cNvPr id="0" name=""/>
        <dsp:cNvSpPr/>
      </dsp:nvSpPr>
      <dsp:spPr>
        <a:xfrm>
          <a:off x="1395999" y="0"/>
          <a:ext cx="2389601" cy="2389601"/>
        </a:xfrm>
        <a:prstGeom prst="triangl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(1) Employer</a:t>
          </a:r>
        </a:p>
      </dsp:txBody>
      <dsp:txXfrm>
        <a:off x="1993399" y="1194801"/>
        <a:ext cx="1194801" cy="1194800"/>
      </dsp:txXfrm>
    </dsp:sp>
    <dsp:sp modelId="{805396DD-1B8C-492D-8C92-EE5742898387}">
      <dsp:nvSpPr>
        <dsp:cNvPr id="0" name=""/>
        <dsp:cNvSpPr/>
      </dsp:nvSpPr>
      <dsp:spPr>
        <a:xfrm>
          <a:off x="201198" y="2389601"/>
          <a:ext cx="2389601" cy="2389601"/>
        </a:xfrm>
        <a:prstGeom prst="triangle">
          <a:avLst/>
        </a:prstGeom>
        <a:solidFill>
          <a:schemeClr val="accent6">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(2) Practice</a:t>
          </a:r>
        </a:p>
      </dsp:txBody>
      <dsp:txXfrm>
        <a:off x="798598" y="3584402"/>
        <a:ext cx="1194801" cy="1194800"/>
      </dsp:txXfrm>
    </dsp:sp>
    <dsp:sp modelId="{710BEA6F-F152-46CB-B054-4F78C979009A}">
      <dsp:nvSpPr>
        <dsp:cNvPr id="0" name=""/>
        <dsp:cNvSpPr/>
      </dsp:nvSpPr>
      <dsp:spPr>
        <a:xfrm rot="10800000">
          <a:off x="1395999" y="2389601"/>
          <a:ext cx="2389601" cy="2389601"/>
        </a:xfrm>
        <a:prstGeom prst="triangl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(4) Public</a:t>
          </a:r>
        </a:p>
        <a:p>
          <a:pPr marL="0" lvl="0" indent="0" algn="ctr" defTabSz="800100">
            <a:lnSpc>
              <a:spcPct val="90000"/>
            </a:lnSpc>
            <a:spcBef>
              <a:spcPct val="0"/>
            </a:spcBef>
            <a:spcAft>
              <a:spcPct val="35000"/>
            </a:spcAft>
            <a:buNone/>
          </a:pPr>
          <a:r>
            <a:rPr lang="en-US" sz="1800" b="1" kern="1200" dirty="0">
              <a:solidFill>
                <a:schemeClr val="tx1"/>
              </a:solidFill>
            </a:rPr>
            <a:t>(Clients)</a:t>
          </a:r>
        </a:p>
      </dsp:txBody>
      <dsp:txXfrm rot="10800000">
        <a:off x="1993399" y="2389601"/>
        <a:ext cx="1194801" cy="1194800"/>
      </dsp:txXfrm>
    </dsp:sp>
    <dsp:sp modelId="{3D313810-7896-4F5A-8274-3820671D8010}">
      <dsp:nvSpPr>
        <dsp:cNvPr id="0" name=""/>
        <dsp:cNvSpPr/>
      </dsp:nvSpPr>
      <dsp:spPr>
        <a:xfrm>
          <a:off x="2590800" y="2389601"/>
          <a:ext cx="2389601" cy="2389601"/>
        </a:xfrm>
        <a:prstGeom prst="triangle">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(3) Services</a:t>
          </a:r>
        </a:p>
      </dsp:txBody>
      <dsp:txXfrm>
        <a:off x="3188200" y="3584402"/>
        <a:ext cx="1194801" cy="1194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98865-E482-4A71-BC44-2C663DF197E2}">
      <dsp:nvSpPr>
        <dsp:cNvPr id="0" name=""/>
        <dsp:cNvSpPr/>
      </dsp:nvSpPr>
      <dsp:spPr>
        <a:xfrm rot="16200000">
          <a:off x="2256503" y="292528"/>
          <a:ext cx="3349805" cy="3967275"/>
        </a:xfrm>
        <a:prstGeom prst="round2SameRect">
          <a:avLst>
            <a:gd name="adj1" fmla="val 16670"/>
            <a:gd name="adj2" fmla="val 0"/>
          </a:avLst>
        </a:prstGeom>
        <a:solidFill>
          <a:schemeClr val="accent2">
            <a:tint val="50000"/>
            <a:hueOff val="0"/>
            <a:satOff val="0"/>
            <a:lumOff val="0"/>
            <a:alphaOff val="0"/>
          </a:schemeClr>
        </a:solid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72390" tIns="120650" rIns="108585" bIns="120650" numCol="1" spcCol="1270" anchor="t" anchorCtr="0">
          <a:noAutofit/>
        </a:bodyPr>
        <a:lstStyle/>
        <a:p>
          <a:pPr marL="0" lvl="0" indent="0" algn="l" defTabSz="844550">
            <a:lnSpc>
              <a:spcPct val="90000"/>
            </a:lnSpc>
            <a:spcBef>
              <a:spcPct val="0"/>
            </a:spcBef>
            <a:spcAft>
              <a:spcPct val="35000"/>
            </a:spcAft>
            <a:buNone/>
          </a:pPr>
          <a:r>
            <a:rPr lang="en-US" sz="1900" b="1" kern="1200" dirty="0"/>
            <a:t>Profession (Practice / </a:t>
          </a:r>
          <a:r>
            <a:rPr lang="en-US" sz="1900" b="1" i="0" u="sng" kern="1200" dirty="0"/>
            <a:t>Work</a:t>
          </a:r>
          <a:r>
            <a:rPr lang="en-US" sz="1900" b="1" kern="1200" dirty="0"/>
            <a:t>)</a:t>
          </a:r>
        </a:p>
        <a:p>
          <a:pPr marL="0" lvl="0" indent="0" algn="l" defTabSz="844550">
            <a:lnSpc>
              <a:spcPct val="90000"/>
            </a:lnSpc>
            <a:spcBef>
              <a:spcPct val="0"/>
            </a:spcBef>
            <a:spcAft>
              <a:spcPct val="35000"/>
            </a:spcAft>
            <a:buNone/>
          </a:pPr>
          <a:r>
            <a:rPr lang="en-US" sz="1900" kern="1200" dirty="0"/>
            <a:t>Values, </a:t>
          </a:r>
        </a:p>
        <a:p>
          <a:pPr marL="0" lvl="0" indent="0" algn="l" defTabSz="844550">
            <a:lnSpc>
              <a:spcPct val="90000"/>
            </a:lnSpc>
            <a:spcBef>
              <a:spcPct val="0"/>
            </a:spcBef>
            <a:spcAft>
              <a:spcPct val="35000"/>
            </a:spcAft>
            <a:buNone/>
          </a:pPr>
          <a:r>
            <a:rPr lang="en-US" sz="1900" kern="1200" dirty="0"/>
            <a:t>Ethics,</a:t>
          </a:r>
        </a:p>
        <a:p>
          <a:pPr marL="0" lvl="0" indent="0" algn="l" defTabSz="844550">
            <a:lnSpc>
              <a:spcPct val="90000"/>
            </a:lnSpc>
            <a:spcBef>
              <a:spcPct val="0"/>
            </a:spcBef>
            <a:spcAft>
              <a:spcPct val="35000"/>
            </a:spcAft>
            <a:buNone/>
          </a:pPr>
          <a:r>
            <a:rPr lang="en-US" sz="1900" kern="1200" dirty="0"/>
            <a:t>Principles</a:t>
          </a:r>
        </a:p>
        <a:p>
          <a:pPr marL="0" lvl="0" indent="0" algn="l" defTabSz="844550">
            <a:lnSpc>
              <a:spcPct val="90000"/>
            </a:lnSpc>
            <a:spcBef>
              <a:spcPct val="0"/>
            </a:spcBef>
            <a:spcAft>
              <a:spcPct val="35000"/>
            </a:spcAft>
            <a:buNone/>
          </a:pPr>
          <a:r>
            <a:rPr lang="en-US" sz="1900" kern="1200" dirty="0"/>
            <a:t>Techniques,</a:t>
          </a:r>
        </a:p>
        <a:p>
          <a:pPr marL="0" lvl="0" indent="0" algn="l" defTabSz="844550">
            <a:lnSpc>
              <a:spcPct val="90000"/>
            </a:lnSpc>
            <a:spcBef>
              <a:spcPct val="0"/>
            </a:spcBef>
            <a:spcAft>
              <a:spcPct val="35000"/>
            </a:spcAft>
            <a:buNone/>
          </a:pPr>
          <a:r>
            <a:rPr lang="en-US" sz="1900" kern="1200" dirty="0"/>
            <a:t>Knowledge base</a:t>
          </a:r>
        </a:p>
        <a:p>
          <a:pPr marL="0" lvl="0" indent="0" algn="l" defTabSz="844550">
            <a:lnSpc>
              <a:spcPct val="90000"/>
            </a:lnSpc>
            <a:spcBef>
              <a:spcPct val="0"/>
            </a:spcBef>
            <a:spcAft>
              <a:spcPct val="35000"/>
            </a:spcAft>
            <a:buNone/>
          </a:pPr>
          <a:r>
            <a:rPr lang="en-US" sz="1900" kern="1200" dirty="0"/>
            <a:t>Approaches etc. </a:t>
          </a:r>
        </a:p>
      </dsp:txBody>
      <dsp:txXfrm rot="5400000">
        <a:off x="2111322" y="764816"/>
        <a:ext cx="3803722" cy="3022699"/>
      </dsp:txXfrm>
    </dsp:sp>
    <dsp:sp modelId="{FC323944-512A-4938-8BF4-F729BDB64CD2}">
      <dsp:nvSpPr>
        <dsp:cNvPr id="0" name=""/>
        <dsp:cNvSpPr/>
      </dsp:nvSpPr>
      <dsp:spPr>
        <a:xfrm rot="5400000">
          <a:off x="5295351" y="916489"/>
          <a:ext cx="3311068" cy="2827569"/>
        </a:xfrm>
        <a:prstGeom prst="round2SameRect">
          <a:avLst>
            <a:gd name="adj1" fmla="val 16670"/>
            <a:gd name="adj2" fmla="val 0"/>
          </a:avLst>
        </a:prstGeom>
        <a:solidFill>
          <a:schemeClr val="accent2">
            <a:tint val="50000"/>
            <a:hueOff val="932585"/>
            <a:satOff val="6931"/>
            <a:lumOff val="11282"/>
            <a:alphaOff val="0"/>
          </a:schemeClr>
        </a:solidFill>
        <a:ln>
          <a:noFill/>
        </a:ln>
        <a:effectLst/>
        <a:scene3d>
          <a:camera prst="orthographicFront"/>
          <a:lightRig rig="chilly" dir="t"/>
        </a:scene3d>
        <a:sp3d z="-25700" extrusionH="63500" contourW="12700" prstMaterial="matte">
          <a:contourClr>
            <a:schemeClr val="lt1"/>
          </a:contourClr>
        </a:sp3d>
      </dsp:spPr>
      <dsp:style>
        <a:lnRef idx="0">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marL="0" lvl="0" indent="0" algn="l" defTabSz="800100">
            <a:lnSpc>
              <a:spcPct val="90000"/>
            </a:lnSpc>
            <a:spcBef>
              <a:spcPct val="0"/>
            </a:spcBef>
            <a:spcAft>
              <a:spcPct val="35000"/>
            </a:spcAft>
            <a:buNone/>
          </a:pPr>
          <a:r>
            <a:rPr lang="en-US" sz="1800" b="1" kern="1200" dirty="0"/>
            <a:t>Professional (</a:t>
          </a:r>
          <a:r>
            <a:rPr lang="en-US" sz="1800" b="1" u="sng" kern="1200" dirty="0"/>
            <a:t>Person</a:t>
          </a:r>
          <a:r>
            <a:rPr lang="en-US" sz="1800" b="1" kern="1200" dirty="0"/>
            <a:t>)</a:t>
          </a:r>
        </a:p>
        <a:p>
          <a:pPr marL="0" lvl="0" indent="0" algn="l" defTabSz="800100">
            <a:lnSpc>
              <a:spcPct val="90000"/>
            </a:lnSpc>
            <a:spcBef>
              <a:spcPct val="0"/>
            </a:spcBef>
            <a:spcAft>
              <a:spcPct val="35000"/>
            </a:spcAft>
            <a:buNone/>
          </a:pPr>
          <a:r>
            <a:rPr lang="en-US" sz="1800" kern="1200" dirty="0"/>
            <a:t>Behavior, </a:t>
          </a:r>
        </a:p>
        <a:p>
          <a:pPr marL="0" lvl="0" indent="0" algn="l" defTabSz="800100">
            <a:lnSpc>
              <a:spcPct val="90000"/>
            </a:lnSpc>
            <a:spcBef>
              <a:spcPct val="0"/>
            </a:spcBef>
            <a:spcAft>
              <a:spcPct val="35000"/>
            </a:spcAft>
            <a:buNone/>
          </a:pPr>
          <a:r>
            <a:rPr lang="en-US" sz="1800" kern="1200" dirty="0"/>
            <a:t>Conduct, </a:t>
          </a:r>
        </a:p>
        <a:p>
          <a:pPr marL="0" lvl="0" indent="0" algn="l" defTabSz="800100">
            <a:lnSpc>
              <a:spcPct val="90000"/>
            </a:lnSpc>
            <a:spcBef>
              <a:spcPct val="0"/>
            </a:spcBef>
            <a:spcAft>
              <a:spcPct val="35000"/>
            </a:spcAft>
            <a:buNone/>
          </a:pPr>
          <a:r>
            <a:rPr lang="en-US" sz="1800" kern="1200" dirty="0"/>
            <a:t>Attitudes,</a:t>
          </a:r>
        </a:p>
        <a:p>
          <a:pPr marL="0" lvl="0" indent="0" algn="l" defTabSz="800100">
            <a:lnSpc>
              <a:spcPct val="90000"/>
            </a:lnSpc>
            <a:spcBef>
              <a:spcPct val="0"/>
            </a:spcBef>
            <a:spcAft>
              <a:spcPct val="35000"/>
            </a:spcAft>
            <a:buNone/>
          </a:pPr>
          <a:r>
            <a:rPr lang="en-US" sz="1800" kern="1200" dirty="0"/>
            <a:t>Morals,</a:t>
          </a:r>
        </a:p>
        <a:p>
          <a:pPr marL="0" lvl="0" indent="0" algn="l" defTabSz="800100">
            <a:lnSpc>
              <a:spcPct val="90000"/>
            </a:lnSpc>
            <a:spcBef>
              <a:spcPct val="0"/>
            </a:spcBef>
            <a:spcAft>
              <a:spcPct val="35000"/>
            </a:spcAft>
            <a:buNone/>
          </a:pPr>
          <a:r>
            <a:rPr lang="en-US" sz="1800" kern="1200" dirty="0"/>
            <a:t>Relationships, etc. </a:t>
          </a:r>
        </a:p>
      </dsp:txBody>
      <dsp:txXfrm rot="-5400000">
        <a:off x="5537101" y="812795"/>
        <a:ext cx="2689514" cy="3034958"/>
      </dsp:txXfrm>
    </dsp:sp>
    <dsp:sp modelId="{C93C0CD5-0D56-4D0D-AD96-1F5FC9B4E08D}">
      <dsp:nvSpPr>
        <dsp:cNvPr id="0" name=""/>
        <dsp:cNvSpPr/>
      </dsp:nvSpPr>
      <dsp:spPr>
        <a:xfrm>
          <a:off x="4754303" y="-57154"/>
          <a:ext cx="1798534" cy="1798447"/>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7713E1E-1D28-4292-83DF-2A61207C1DA6}">
      <dsp:nvSpPr>
        <dsp:cNvPr id="0" name=""/>
        <dsp:cNvSpPr/>
      </dsp:nvSpPr>
      <dsp:spPr>
        <a:xfrm rot="10800000">
          <a:off x="4831910" y="2670347"/>
          <a:ext cx="1798534" cy="1798447"/>
        </a:xfrm>
        <a:prstGeom prst="circularArrow">
          <a:avLst>
            <a:gd name="adj1" fmla="val 12500"/>
            <a:gd name="adj2" fmla="val 1142322"/>
            <a:gd name="adj3" fmla="val 20457678"/>
            <a:gd name="adj4" fmla="val 10800000"/>
            <a:gd name="adj5" fmla="val 12500"/>
          </a:avLst>
        </a:prstGeom>
        <a:solidFill>
          <a:schemeClr val="accent2">
            <a:hueOff val="958067"/>
            <a:satOff val="-5475"/>
            <a:lumOff val="529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6929A-CBBF-4BCE-A795-D8A9D532B533}" type="datetimeFigureOut">
              <a:rPr lang="en-ZA" smtClean="0"/>
              <a:t>2025/09/10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51EA4-FFAE-4886-8571-77A03993FFF2}" type="slidenum">
              <a:rPr lang="en-ZA" smtClean="0"/>
              <a:t>‹#›</a:t>
            </a:fld>
            <a:endParaRPr lang="en-ZA"/>
          </a:p>
        </p:txBody>
      </p:sp>
    </p:spTree>
    <p:extLst>
      <p:ext uri="{BB962C8B-B14F-4D97-AF65-F5344CB8AC3E}">
        <p14:creationId xmlns:p14="http://schemas.microsoft.com/office/powerpoint/2010/main" val="379114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04E54-7CFA-6D0F-7780-4C12CB779F78}"/>
              </a:ext>
            </a:extLst>
          </p:cNvPr>
          <p:cNvSpPr>
            <a:spLocks noGrp="1"/>
          </p:cNvSpPr>
          <p:nvPr>
            <p:ph type="ctrTitle" hasCustomPrompt="1"/>
          </p:nvPr>
        </p:nvSpPr>
        <p:spPr>
          <a:xfrm>
            <a:off x="838200" y="1122363"/>
            <a:ext cx="9829800" cy="2387600"/>
          </a:xfrm>
        </p:spPr>
        <p:txBody>
          <a:bodyPr anchor="b">
            <a:normAutofit/>
          </a:bodyPr>
          <a:lstStyle>
            <a:lvl1pPr algn="l">
              <a:defRPr sz="48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EC34DF9F-9F9A-3AA9-C518-09649E8C135F}"/>
              </a:ext>
            </a:extLst>
          </p:cNvPr>
          <p:cNvSpPr>
            <a:spLocks noGrp="1"/>
          </p:cNvSpPr>
          <p:nvPr>
            <p:ph type="subTitle" idx="1"/>
          </p:nvPr>
        </p:nvSpPr>
        <p:spPr>
          <a:xfrm>
            <a:off x="838200" y="3602038"/>
            <a:ext cx="98298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a:extLst>
              <a:ext uri="{FF2B5EF4-FFF2-40B4-BE49-F238E27FC236}">
                <a16:creationId xmlns:a16="http://schemas.microsoft.com/office/drawing/2014/main" id="{4DDFB730-FD22-0673-D09B-CE4872B3CAEE}"/>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5" name="Footer Placeholder 4">
            <a:extLst>
              <a:ext uri="{FF2B5EF4-FFF2-40B4-BE49-F238E27FC236}">
                <a16:creationId xmlns:a16="http://schemas.microsoft.com/office/drawing/2014/main" id="{CEA1F751-7D5A-9679-AEF1-7975EE1109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38646-3C33-0FA9-1F9E-CD02F5228CE5}"/>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19117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C4D01-EFD6-C200-07E8-2152CF6775B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5159C9-7E7B-38E6-09A0-5060EABEBDA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1A987C-8D09-AE4D-BF80-C0E9FBAA18DC}"/>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5" name="Footer Placeholder 4">
            <a:extLst>
              <a:ext uri="{FF2B5EF4-FFF2-40B4-BE49-F238E27FC236}">
                <a16:creationId xmlns:a16="http://schemas.microsoft.com/office/drawing/2014/main" id="{505FADA7-DE43-F3DA-D36E-2A7EBEF74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4226A-6B3D-4B13-4684-A1A098E16E79}"/>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465173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A7C92-6AD1-DB07-E1EE-3FED9CEF25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724CF71-E300-83F3-0671-2CBD7EAF053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62796D3-151D-B8B7-2844-15BB3E0FF990}"/>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5" name="Footer Placeholder 4">
            <a:extLst>
              <a:ext uri="{FF2B5EF4-FFF2-40B4-BE49-F238E27FC236}">
                <a16:creationId xmlns:a16="http://schemas.microsoft.com/office/drawing/2014/main" id="{61E5AB41-9F7A-0C2A-CB3D-530A7C5AD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82FC38-B8BD-6DF7-A0C2-195B845BC43D}"/>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33320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A73F9-AA7D-9C56-59A7-157074954A8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A8DABC-54D3-8BC9-91E4-CF28FD3DD7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8929A-D02B-EE1C-D47A-41F41BB6540A}"/>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5" name="Footer Placeholder 4">
            <a:extLst>
              <a:ext uri="{FF2B5EF4-FFF2-40B4-BE49-F238E27FC236}">
                <a16:creationId xmlns:a16="http://schemas.microsoft.com/office/drawing/2014/main" id="{3937CDB4-09EA-45F0-DBBA-75A9E4884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6C9B8A-270B-0B10-271F-C3CAD4536A05}"/>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857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4D55C-4A9D-5BA8-7227-9BA112AD4EF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AD9790A-39C4-EE77-3D47-D029E4CB84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3E27B0-A720-5DDF-A59E-7F5AF57E995B}"/>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5" name="Footer Placeholder 4">
            <a:extLst>
              <a:ext uri="{FF2B5EF4-FFF2-40B4-BE49-F238E27FC236}">
                <a16:creationId xmlns:a16="http://schemas.microsoft.com/office/drawing/2014/main" id="{578B8F57-33E1-D191-FB34-FD72DDA93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AD108B-3C8A-89C2-F536-172B5521FA23}"/>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58841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1CF93-57A1-512F-2582-EBDC89BB19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2814E1-9848-9E4C-807A-28D37A5AE86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1E61E56-1A52-40E5-8A63-9F33CFC55BE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7D8B92C-0F67-6165-A657-812ABE541D51}"/>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6" name="Footer Placeholder 5">
            <a:extLst>
              <a:ext uri="{FF2B5EF4-FFF2-40B4-BE49-F238E27FC236}">
                <a16:creationId xmlns:a16="http://schemas.microsoft.com/office/drawing/2014/main" id="{3754D666-DE01-C4C6-8EBC-62C50AF43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9420A-CD78-D354-A48F-5B173DC941D3}"/>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902959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57F4D-827F-1CA5-29E4-7A9711DCF7D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DFE12D8-140B-A062-FB66-F62A52215A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168D767-8DA7-A072-1778-450EA266C40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5A370BC-EEFE-AAEB-64F9-D1D1AA92E4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C2BE662-459F-06CD-C7D0-91AA0FDD83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851A4C5-51B8-9FA9-803D-E08BD3188765}"/>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8" name="Footer Placeholder 7">
            <a:extLst>
              <a:ext uri="{FF2B5EF4-FFF2-40B4-BE49-F238E27FC236}">
                <a16:creationId xmlns:a16="http://schemas.microsoft.com/office/drawing/2014/main" id="{D7A2658D-A0C7-4934-C0AA-629CFE4EFB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68797-7003-CBEA-7DC7-5FE0074C3753}"/>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803088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93FF-C090-D741-2B53-E0057D299CD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58FB6EB-5835-FDAF-0C1E-A10184C64556}"/>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4" name="Footer Placeholder 3">
            <a:extLst>
              <a:ext uri="{FF2B5EF4-FFF2-40B4-BE49-F238E27FC236}">
                <a16:creationId xmlns:a16="http://schemas.microsoft.com/office/drawing/2014/main" id="{640D32E5-12A9-168D-77F8-5373458DEF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5ADF99-5A44-2968-19DA-9D9522C0C57D}"/>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710679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DB459D-452B-2179-F630-6EE51C749088}"/>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3" name="Footer Placeholder 2">
            <a:extLst>
              <a:ext uri="{FF2B5EF4-FFF2-40B4-BE49-F238E27FC236}">
                <a16:creationId xmlns:a16="http://schemas.microsoft.com/office/drawing/2014/main" id="{235EB408-454A-5F07-8030-064AFC385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1ECEF6-5ACB-9D52-440A-7CAC4140AA9D}"/>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3520362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4DA82-AC06-9B80-D96B-27158F21A0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C0552EA-5493-8E09-9894-EF88B04D2A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E8B227C-5C00-A1D7-9F34-FD53D4D87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44D3A2B-A3A0-24FA-ED0C-5DE4F3DE2032}"/>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6" name="Footer Placeholder 5">
            <a:extLst>
              <a:ext uri="{FF2B5EF4-FFF2-40B4-BE49-F238E27FC236}">
                <a16:creationId xmlns:a16="http://schemas.microsoft.com/office/drawing/2014/main" id="{FB9DF278-0B0B-E6E4-9A49-862897F0BF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62449-9791-685B-B858-56C5C53B4D05}"/>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223322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1F174-FE5A-688B-4DED-2A4D9609DA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EB832A9-99A6-8BC3-2761-90681C3E72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D47C5A-90F5-DD8A-EA77-3630BA6939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5BDE05-E2C6-5E91-8A27-3EAB56958F2D}"/>
              </a:ext>
            </a:extLst>
          </p:cNvPr>
          <p:cNvSpPr>
            <a:spLocks noGrp="1"/>
          </p:cNvSpPr>
          <p:nvPr>
            <p:ph type="dt" sz="half" idx="10"/>
          </p:nvPr>
        </p:nvSpPr>
        <p:spPr/>
        <p:txBody>
          <a:bodyPr/>
          <a:lstStyle/>
          <a:p>
            <a:fld id="{448E97B0-A1E7-A347-AD9E-FCE3A0A73D45}" type="datetimeFigureOut">
              <a:rPr lang="en-US" smtClean="0"/>
              <a:t>9/10/2025</a:t>
            </a:fld>
            <a:endParaRPr lang="en-US"/>
          </a:p>
        </p:txBody>
      </p:sp>
      <p:sp>
        <p:nvSpPr>
          <p:cNvPr id="6" name="Footer Placeholder 5">
            <a:extLst>
              <a:ext uri="{FF2B5EF4-FFF2-40B4-BE49-F238E27FC236}">
                <a16:creationId xmlns:a16="http://schemas.microsoft.com/office/drawing/2014/main" id="{658B15C6-6182-FFE7-70BE-FE71C0D78B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88D888-01DD-8117-FAD9-50E5C7BCB59F}"/>
              </a:ext>
            </a:extLst>
          </p:cNvPr>
          <p:cNvSpPr>
            <a:spLocks noGrp="1"/>
          </p:cNvSpPr>
          <p:nvPr>
            <p:ph type="sldNum" sz="quarter" idx="12"/>
          </p:nvPr>
        </p:nvSpPr>
        <p:spPr/>
        <p:txBody>
          <a:bodyPr/>
          <a:lstStyle/>
          <a:p>
            <a:fld id="{0E25A047-437D-DB41-B7A2-E334622E3163}" type="slidenum">
              <a:rPr lang="en-US" smtClean="0"/>
              <a:t>‹#›</a:t>
            </a:fld>
            <a:endParaRPr lang="en-US"/>
          </a:p>
        </p:txBody>
      </p:sp>
    </p:spTree>
    <p:extLst>
      <p:ext uri="{BB962C8B-B14F-4D97-AF65-F5344CB8AC3E}">
        <p14:creationId xmlns:p14="http://schemas.microsoft.com/office/powerpoint/2010/main" val="167987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FF147C-2C88-3142-F70F-658FD1382D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697E52-793C-BF02-44B7-4A0A06D46D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05D232-040D-E7B6-F24B-A147B49DC7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8E97B0-A1E7-A347-AD9E-FCE3A0A73D45}" type="datetimeFigureOut">
              <a:rPr lang="en-US" smtClean="0"/>
              <a:t>9/10/2025</a:t>
            </a:fld>
            <a:endParaRPr lang="en-US"/>
          </a:p>
        </p:txBody>
      </p:sp>
      <p:sp>
        <p:nvSpPr>
          <p:cNvPr id="5" name="Footer Placeholder 4">
            <a:extLst>
              <a:ext uri="{FF2B5EF4-FFF2-40B4-BE49-F238E27FC236}">
                <a16:creationId xmlns:a16="http://schemas.microsoft.com/office/drawing/2014/main" id="{BB90E599-BED7-B5F9-DAD4-93303FE06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FB0479-A40F-9388-B090-ABE8CC4CB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E25A047-437D-DB41-B7A2-E334622E3163}" type="slidenum">
              <a:rPr lang="en-US" smtClean="0"/>
              <a:t>‹#›</a:t>
            </a:fld>
            <a:endParaRPr lang="en-US"/>
          </a:p>
        </p:txBody>
      </p:sp>
    </p:spTree>
    <p:extLst>
      <p:ext uri="{BB962C8B-B14F-4D97-AF65-F5344CB8AC3E}">
        <p14:creationId xmlns:p14="http://schemas.microsoft.com/office/powerpoint/2010/main" val="19932021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6E09-9489-E39B-4721-B7B7139A15F1}"/>
              </a:ext>
            </a:extLst>
          </p:cNvPr>
          <p:cNvSpPr>
            <a:spLocks noGrp="1"/>
          </p:cNvSpPr>
          <p:nvPr>
            <p:ph type="ctrTitle"/>
          </p:nvPr>
        </p:nvSpPr>
        <p:spPr>
          <a:xfrm>
            <a:off x="838200" y="1441173"/>
            <a:ext cx="9829800" cy="2068789"/>
          </a:xfrm>
        </p:spPr>
        <p:txBody>
          <a:bodyPr>
            <a:normAutofit/>
          </a:bodyPr>
          <a:lstStyle/>
          <a:p>
            <a:pPr algn="ctr"/>
            <a:r>
              <a:rPr lang="en-US" sz="3600" dirty="0"/>
              <a:t>BUILDING AN ETHICAL CULTURE IN SOCIAL WORK PRACTICE: LESSONS FROM THE NATIONAL DSD ETHICS EMPOWERMENT PROGRAMME.</a:t>
            </a:r>
          </a:p>
        </p:txBody>
      </p:sp>
      <p:sp>
        <p:nvSpPr>
          <p:cNvPr id="3" name="Subtitle 2">
            <a:extLst>
              <a:ext uri="{FF2B5EF4-FFF2-40B4-BE49-F238E27FC236}">
                <a16:creationId xmlns:a16="http://schemas.microsoft.com/office/drawing/2014/main" id="{B65EB56B-8A4B-7295-ADA8-05C65B07CDF8}"/>
              </a:ext>
            </a:extLst>
          </p:cNvPr>
          <p:cNvSpPr>
            <a:spLocks noGrp="1"/>
          </p:cNvSpPr>
          <p:nvPr>
            <p:ph type="subTitle" idx="1"/>
          </p:nvPr>
        </p:nvSpPr>
        <p:spPr>
          <a:xfrm>
            <a:off x="838200" y="3903405"/>
            <a:ext cx="9829800" cy="1406013"/>
          </a:xfrm>
        </p:spPr>
        <p:txBody>
          <a:bodyPr>
            <a:normAutofit fontScale="92500" lnSpcReduction="10000"/>
          </a:bodyPr>
          <a:lstStyle/>
          <a:p>
            <a:pPr algn="ctr"/>
            <a:r>
              <a:rPr lang="en-US" sz="2800" b="1" dirty="0"/>
              <a:t>Nolitha Ludwaba and Mukhethwa Netshivhumbe</a:t>
            </a:r>
          </a:p>
          <a:p>
            <a:pPr algn="ctr"/>
            <a:r>
              <a:rPr lang="en-US" sz="2800" b="1" dirty="0"/>
              <a:t>2025 ASASWEI CONFERENCE  </a:t>
            </a:r>
          </a:p>
          <a:p>
            <a:pPr algn="ctr"/>
            <a:r>
              <a:rPr lang="en-US" sz="2800" b="1" dirty="0"/>
              <a:t>10-12 SEPTEMBER 2025</a:t>
            </a:r>
          </a:p>
        </p:txBody>
      </p:sp>
    </p:spTree>
    <p:extLst>
      <p:ext uri="{BB962C8B-B14F-4D97-AF65-F5344CB8AC3E}">
        <p14:creationId xmlns:p14="http://schemas.microsoft.com/office/powerpoint/2010/main" val="738319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AB2D-AAF7-5BDB-C2D8-9F5CD1EF7F84}"/>
              </a:ext>
            </a:extLst>
          </p:cNvPr>
          <p:cNvSpPr>
            <a:spLocks noGrp="1"/>
          </p:cNvSpPr>
          <p:nvPr>
            <p:ph type="title"/>
          </p:nvPr>
        </p:nvSpPr>
        <p:spPr>
          <a:xfrm>
            <a:off x="838200" y="1"/>
            <a:ext cx="10515600" cy="586408"/>
          </a:xfrm>
        </p:spPr>
        <p:txBody>
          <a:bodyPr>
            <a:normAutofit fontScale="90000"/>
          </a:bodyPr>
          <a:lstStyle/>
          <a:p>
            <a:r>
              <a:rPr lang="en-ZA" b="1" dirty="0"/>
              <a:t>Methodology (2)</a:t>
            </a:r>
          </a:p>
        </p:txBody>
      </p:sp>
      <p:sp>
        <p:nvSpPr>
          <p:cNvPr id="3" name="Content Placeholder 2">
            <a:extLst>
              <a:ext uri="{FF2B5EF4-FFF2-40B4-BE49-F238E27FC236}">
                <a16:creationId xmlns:a16="http://schemas.microsoft.com/office/drawing/2014/main" id="{4CEA2F16-B16F-5075-6AC8-772261E1CC6A}"/>
              </a:ext>
            </a:extLst>
          </p:cNvPr>
          <p:cNvSpPr>
            <a:spLocks noGrp="1"/>
          </p:cNvSpPr>
          <p:nvPr>
            <p:ph idx="1"/>
          </p:nvPr>
        </p:nvSpPr>
        <p:spPr>
          <a:xfrm>
            <a:off x="119270" y="586409"/>
            <a:ext cx="11976652" cy="5590554"/>
          </a:xfrm>
        </p:spPr>
        <p:txBody>
          <a:bodyPr>
            <a:normAutofit/>
          </a:bodyPr>
          <a:lstStyle/>
          <a:p>
            <a:pPr>
              <a:lnSpc>
                <a:spcPct val="100000"/>
              </a:lnSpc>
            </a:pPr>
            <a:endParaRPr lang="en-US" sz="2400" dirty="0"/>
          </a:p>
          <a:p>
            <a:pPr>
              <a:lnSpc>
                <a:spcPct val="100000"/>
              </a:lnSpc>
            </a:pPr>
            <a:r>
              <a:rPr lang="en-US" sz="2400" dirty="0"/>
              <a:t>Qualitative data was collected through open ended questionnaires utilizing pre and post training questionnaire. </a:t>
            </a:r>
          </a:p>
          <a:p>
            <a:pPr>
              <a:lnSpc>
                <a:spcPct val="100000"/>
              </a:lnSpc>
            </a:pPr>
            <a:r>
              <a:rPr lang="en-US" sz="2400" dirty="0"/>
              <a:t>Reflective exercises and facilitated group discussions conducted before and after the empowerment sessions. </a:t>
            </a:r>
          </a:p>
          <a:p>
            <a:pPr>
              <a:lnSpc>
                <a:spcPct val="100000"/>
              </a:lnSpc>
            </a:pPr>
            <a:r>
              <a:rPr lang="en-US" sz="2400" dirty="0"/>
              <a:t>These methods aimed to explore participants understanding and application of professional conduct rules and social work code of ethics in areas such as:</a:t>
            </a:r>
          </a:p>
          <a:p>
            <a:pPr>
              <a:lnSpc>
                <a:spcPct val="100000"/>
              </a:lnSpc>
              <a:buFont typeface="Wingdings" panose="05000000000000000000" pitchFamily="2" charset="2"/>
              <a:buChar char="ü"/>
            </a:pPr>
            <a:r>
              <a:rPr lang="en-US" sz="2400" dirty="0"/>
              <a:t> respect and fairness, </a:t>
            </a:r>
          </a:p>
          <a:p>
            <a:pPr>
              <a:lnSpc>
                <a:spcPct val="100000"/>
              </a:lnSpc>
              <a:buFont typeface="Wingdings" panose="05000000000000000000" pitchFamily="2" charset="2"/>
              <a:buChar char="ü"/>
            </a:pPr>
            <a:r>
              <a:rPr lang="en-US" sz="2400" dirty="0"/>
              <a:t>adherence to organizational protocols, </a:t>
            </a:r>
          </a:p>
          <a:p>
            <a:pPr>
              <a:lnSpc>
                <a:spcPct val="100000"/>
              </a:lnSpc>
              <a:buFont typeface="Wingdings" panose="05000000000000000000" pitchFamily="2" charset="2"/>
              <a:buChar char="ü"/>
            </a:pPr>
            <a:r>
              <a:rPr lang="en-US" sz="2400" dirty="0"/>
              <a:t>identifying and reporting unethical behavior, and </a:t>
            </a:r>
          </a:p>
          <a:p>
            <a:pPr>
              <a:lnSpc>
                <a:spcPct val="100000"/>
              </a:lnSpc>
              <a:buFont typeface="Wingdings" panose="05000000000000000000" pitchFamily="2" charset="2"/>
              <a:buChar char="ü"/>
            </a:pPr>
            <a:r>
              <a:rPr lang="en-US" sz="2400" dirty="0"/>
              <a:t>protecting the reputation of the department.</a:t>
            </a:r>
          </a:p>
          <a:p>
            <a:endParaRPr lang="en-ZA" dirty="0"/>
          </a:p>
        </p:txBody>
      </p:sp>
    </p:spTree>
    <p:extLst>
      <p:ext uri="{BB962C8B-B14F-4D97-AF65-F5344CB8AC3E}">
        <p14:creationId xmlns:p14="http://schemas.microsoft.com/office/powerpoint/2010/main" val="3943875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F4FB-690E-5A4D-10B1-67356C126683}"/>
              </a:ext>
            </a:extLst>
          </p:cNvPr>
          <p:cNvSpPr>
            <a:spLocks noGrp="1"/>
          </p:cNvSpPr>
          <p:nvPr>
            <p:ph type="title"/>
          </p:nvPr>
        </p:nvSpPr>
        <p:spPr>
          <a:xfrm>
            <a:off x="838200" y="1"/>
            <a:ext cx="10515600" cy="596347"/>
          </a:xfrm>
        </p:spPr>
        <p:txBody>
          <a:bodyPr>
            <a:normAutofit/>
          </a:bodyPr>
          <a:lstStyle/>
          <a:p>
            <a:r>
              <a:rPr lang="en-ZA" sz="3200" b="1" dirty="0"/>
              <a:t>Overall Findings</a:t>
            </a:r>
          </a:p>
        </p:txBody>
      </p:sp>
      <p:sp>
        <p:nvSpPr>
          <p:cNvPr id="3" name="Content Placeholder 2">
            <a:extLst>
              <a:ext uri="{FF2B5EF4-FFF2-40B4-BE49-F238E27FC236}">
                <a16:creationId xmlns:a16="http://schemas.microsoft.com/office/drawing/2014/main" id="{07FF0D8D-8A9D-2B19-435D-907C3ABC872C}"/>
              </a:ext>
            </a:extLst>
          </p:cNvPr>
          <p:cNvSpPr>
            <a:spLocks noGrp="1"/>
          </p:cNvSpPr>
          <p:nvPr>
            <p:ph idx="1"/>
          </p:nvPr>
        </p:nvSpPr>
        <p:spPr>
          <a:xfrm>
            <a:off x="69575" y="596348"/>
            <a:ext cx="11966712" cy="5128591"/>
          </a:xfrm>
        </p:spPr>
        <p:txBody>
          <a:bodyPr>
            <a:normAutofit fontScale="70000" lnSpcReduction="20000"/>
          </a:bodyPr>
          <a:lstStyle/>
          <a:p>
            <a:pPr marL="0" indent="0">
              <a:lnSpc>
                <a:spcPct val="120000"/>
              </a:lnSpc>
              <a:buNone/>
            </a:pPr>
            <a:r>
              <a:rPr lang="en-US" dirty="0"/>
              <a:t> </a:t>
            </a:r>
          </a:p>
          <a:p>
            <a:pPr marL="0" indent="0" algn="just">
              <a:lnSpc>
                <a:spcPct val="120000"/>
              </a:lnSpc>
              <a:buNone/>
            </a:pPr>
            <a:r>
              <a:rPr lang="en-ZA" sz="2600" dirty="0"/>
              <a:t>Findings from the ethics empowerment programme are that:</a:t>
            </a:r>
          </a:p>
          <a:p>
            <a:pPr algn="just">
              <a:lnSpc>
                <a:spcPct val="120000"/>
              </a:lnSpc>
            </a:pPr>
            <a:r>
              <a:rPr lang="en-ZA" sz="2600" dirty="0"/>
              <a:t>There is a knowledge gap due to lack of understanding of the Act, rules and code of ethics as basic tools to improve workplace ethics within provincial DSD. </a:t>
            </a:r>
          </a:p>
          <a:p>
            <a:pPr algn="just">
              <a:lnSpc>
                <a:spcPct val="120000"/>
              </a:lnSpc>
            </a:pPr>
            <a:r>
              <a:rPr lang="en-ZA" sz="2400" dirty="0"/>
              <a:t>Also indicates varying degrees of awareness of rules and codes of ethics and compliance by practitioners, emerging trends of verbal and physical disrespect, increased likelihood of conflict and insubordination, and no clear protocols of managing observed and reported allegations of unethical and unprofessional conduct within the department.</a:t>
            </a:r>
            <a:endParaRPr lang="en-ZA" sz="2600" dirty="0"/>
          </a:p>
          <a:p>
            <a:pPr algn="just">
              <a:lnSpc>
                <a:spcPct val="120000"/>
              </a:lnSpc>
            </a:pPr>
            <a:r>
              <a:rPr lang="en-ZA" sz="2600" dirty="0"/>
              <a:t>Some of the findings relating to unethical conduct are;</a:t>
            </a:r>
          </a:p>
          <a:p>
            <a:pPr algn="just">
              <a:lnSpc>
                <a:spcPct val="120000"/>
              </a:lnSpc>
              <a:buFont typeface="Wingdings" panose="05000000000000000000" pitchFamily="2" charset="2"/>
              <a:buChar char="ü"/>
            </a:pPr>
            <a:r>
              <a:rPr lang="en-ZA" sz="2600" dirty="0"/>
              <a:t>behaviour which is detrimental to profession, </a:t>
            </a:r>
          </a:p>
          <a:p>
            <a:pPr algn="just">
              <a:lnSpc>
                <a:spcPct val="120000"/>
              </a:lnSpc>
              <a:buFont typeface="Wingdings" panose="05000000000000000000" pitchFamily="2" charset="2"/>
              <a:buChar char="ü"/>
            </a:pPr>
            <a:r>
              <a:rPr lang="en-ZA" sz="2600" dirty="0"/>
              <a:t>the execution of professional duties in a manner which does not comply with general accepted standard of practice, </a:t>
            </a:r>
          </a:p>
          <a:p>
            <a:pPr algn="just">
              <a:lnSpc>
                <a:spcPct val="120000"/>
              </a:lnSpc>
              <a:buFont typeface="Wingdings" panose="05000000000000000000" pitchFamily="2" charset="2"/>
              <a:buChar char="ü"/>
            </a:pPr>
            <a:r>
              <a:rPr lang="en-ZA" sz="2600" dirty="0"/>
              <a:t>behaviour which with due regard to the prestige, status, and dignity of the profession. </a:t>
            </a:r>
          </a:p>
          <a:p>
            <a:pPr algn="just">
              <a:lnSpc>
                <a:spcPct val="120000"/>
              </a:lnSpc>
            </a:pPr>
            <a:r>
              <a:rPr lang="en-ZA" sz="2600" dirty="0"/>
              <a:t>Equally the programme raised awareness of unethical and unprofessional conduct preventing maintenance of a strong ethical culture by social workers.  </a:t>
            </a:r>
          </a:p>
          <a:p>
            <a:endParaRPr lang="en-ZA" dirty="0"/>
          </a:p>
        </p:txBody>
      </p:sp>
    </p:spTree>
    <p:extLst>
      <p:ext uri="{BB962C8B-B14F-4D97-AF65-F5344CB8AC3E}">
        <p14:creationId xmlns:p14="http://schemas.microsoft.com/office/powerpoint/2010/main" val="880227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687818"/>
          </a:xfrm>
        </p:spPr>
        <p:txBody>
          <a:bodyPr>
            <a:normAutofit/>
          </a:bodyPr>
          <a:lstStyle/>
          <a:p>
            <a:r>
              <a:rPr lang="en-ZA" sz="2800" dirty="0">
                <a:latin typeface="Arial Black" panose="020B0A04020102020204" pitchFamily="34" charset="0"/>
              </a:rPr>
              <a:t>Limitations </a:t>
            </a:r>
          </a:p>
        </p:txBody>
      </p:sp>
      <p:sp>
        <p:nvSpPr>
          <p:cNvPr id="3" name="Content Placeholder 2"/>
          <p:cNvSpPr>
            <a:spLocks noGrp="1"/>
          </p:cNvSpPr>
          <p:nvPr>
            <p:ph idx="1"/>
          </p:nvPr>
        </p:nvSpPr>
        <p:spPr>
          <a:xfrm>
            <a:off x="184727" y="1052944"/>
            <a:ext cx="11831782" cy="4775201"/>
          </a:xfrm>
          <a:solidFill>
            <a:schemeClr val="tx2">
              <a:lumMod val="20000"/>
              <a:lumOff val="80000"/>
            </a:schemeClr>
          </a:solidFill>
        </p:spPr>
        <p:txBody>
          <a:bodyPr>
            <a:normAutofit/>
          </a:bodyPr>
          <a:lstStyle/>
          <a:p>
            <a:pPr marL="0" indent="0">
              <a:buNone/>
            </a:pPr>
            <a:r>
              <a:rPr lang="en-US" dirty="0"/>
              <a:t>The following limitations are identified for the study:</a:t>
            </a:r>
          </a:p>
          <a:p>
            <a:pPr marL="0" indent="0">
              <a:buNone/>
            </a:pPr>
            <a:endParaRPr lang="en-US" dirty="0"/>
          </a:p>
          <a:p>
            <a:pPr marL="0" indent="0">
              <a:buNone/>
            </a:pPr>
            <a:endParaRPr lang="en-US" dirty="0"/>
          </a:p>
          <a:p>
            <a:pPr lvl="1"/>
            <a:r>
              <a:rPr lang="en-US" dirty="0"/>
              <a:t>The study was limited only to social workers and Social Auxiliary workers in DSD</a:t>
            </a:r>
          </a:p>
          <a:p>
            <a:pPr lvl="1"/>
            <a:r>
              <a:rPr lang="en-US" dirty="0"/>
              <a:t>Limited scope- (NPO’s, National departments employing social workers and social workers in private practice), these were not part of the study.</a:t>
            </a:r>
          </a:p>
          <a:p>
            <a:pPr marL="342900" indent="-342900">
              <a:lnSpc>
                <a:spcPct val="100000"/>
              </a:lnSpc>
              <a:buFont typeface="+mj-lt"/>
              <a:buAutoNum type="alphaLcParenR"/>
            </a:pPr>
            <a:endParaRPr lang="en-ZA" sz="2400" dirty="0">
              <a:solidFill>
                <a:srgbClr val="FF0000"/>
              </a:solidFill>
            </a:endParaRPr>
          </a:p>
          <a:p>
            <a:pPr marL="0" indent="0">
              <a:lnSpc>
                <a:spcPct val="100000"/>
              </a:lnSpc>
              <a:buNone/>
            </a:pPr>
            <a:endParaRPr lang="en-ZA" sz="2400" dirty="0">
              <a:solidFill>
                <a:srgbClr val="FF0000"/>
              </a:solidFill>
            </a:endParaRPr>
          </a:p>
        </p:txBody>
      </p:sp>
    </p:spTree>
    <p:extLst>
      <p:ext uri="{BB962C8B-B14F-4D97-AF65-F5344CB8AC3E}">
        <p14:creationId xmlns:p14="http://schemas.microsoft.com/office/powerpoint/2010/main" val="1579212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539" y="1"/>
            <a:ext cx="11435787" cy="596347"/>
          </a:xfrm>
        </p:spPr>
        <p:txBody>
          <a:bodyPr>
            <a:normAutofit/>
          </a:bodyPr>
          <a:lstStyle/>
          <a:p>
            <a:r>
              <a:rPr lang="en-US" sz="3200" b="1" dirty="0"/>
              <a:t>Professional Compliance</a:t>
            </a:r>
            <a:endParaRPr lang="en-ZA" sz="3200" b="1" dirty="0"/>
          </a:p>
        </p:txBody>
      </p:sp>
      <p:sp>
        <p:nvSpPr>
          <p:cNvPr id="3" name="Content Placeholder 2"/>
          <p:cNvSpPr>
            <a:spLocks noGrp="1"/>
          </p:cNvSpPr>
          <p:nvPr>
            <p:ph idx="1"/>
          </p:nvPr>
        </p:nvSpPr>
        <p:spPr>
          <a:xfrm>
            <a:off x="196770" y="1145893"/>
            <a:ext cx="11632556" cy="4294207"/>
          </a:xfrm>
        </p:spPr>
        <p:txBody>
          <a:bodyPr>
            <a:normAutofit/>
          </a:bodyPr>
          <a:lstStyle/>
          <a:p>
            <a:pPr marL="0" indent="0">
              <a:buNone/>
            </a:pPr>
            <a:endParaRPr lang="en-US" dirty="0"/>
          </a:p>
          <a:p>
            <a:pPr marL="0" indent="0">
              <a:buNone/>
            </a:pPr>
            <a:r>
              <a:rPr lang="en-US" b="1" dirty="0">
                <a:latin typeface="Arial Black" panose="020B0A04020102020204" pitchFamily="34" charset="0"/>
              </a:rPr>
              <a:t>		</a:t>
            </a:r>
            <a:endParaRPr lang="en-US" sz="3200" b="1" dirty="0">
              <a:solidFill>
                <a:srgbClr val="FF0000"/>
              </a:solidFill>
              <a:latin typeface="Arial Black" panose="020B0A04020102020204" pitchFamily="34" charset="0"/>
            </a:endParaRPr>
          </a:p>
          <a:p>
            <a:pPr marL="0" indent="0" algn="ctr">
              <a:buNone/>
            </a:pPr>
            <a:r>
              <a:rPr lang="en-US" dirty="0"/>
              <a:t> 		</a:t>
            </a:r>
          </a:p>
          <a:p>
            <a:pPr marL="0" indent="0" algn="ctr">
              <a:buNone/>
            </a:pPr>
            <a:endParaRPr lang="en-US" dirty="0"/>
          </a:p>
          <a:p>
            <a:pPr marL="0" indent="0">
              <a:buNone/>
            </a:pPr>
            <a:endParaRPr lang="en-ZA" dirty="0"/>
          </a:p>
        </p:txBody>
      </p:sp>
      <p:graphicFrame>
        <p:nvGraphicFramePr>
          <p:cNvPr id="6" name="Diagram 5"/>
          <p:cNvGraphicFramePr/>
          <p:nvPr>
            <p:extLst>
              <p:ext uri="{D42A27DB-BD31-4B8C-83A1-F6EECF244321}">
                <p14:modId xmlns:p14="http://schemas.microsoft.com/office/powerpoint/2010/main" val="2543877313"/>
              </p:ext>
            </p:extLst>
          </p:nvPr>
        </p:nvGraphicFramePr>
        <p:xfrm>
          <a:off x="1705428" y="1145892"/>
          <a:ext cx="10002868" cy="4378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741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75" y="265099"/>
            <a:ext cx="8762337" cy="604932"/>
          </a:xfrm>
        </p:spPr>
        <p:txBody>
          <a:bodyPr>
            <a:normAutofit/>
          </a:bodyPr>
          <a:lstStyle/>
          <a:p>
            <a:r>
              <a:rPr lang="en-US" sz="3600" b="1" dirty="0">
                <a:latin typeface="Arial" panose="020B0604020202020204" pitchFamily="34" charset="0"/>
                <a:cs typeface="Arial" panose="020B0604020202020204" pitchFamily="34" charset="0"/>
              </a:rPr>
              <a:t>Essence of Professional Compliance </a:t>
            </a:r>
            <a:endParaRPr lang="en-ZA" sz="3600" b="1"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51075" y="1300677"/>
            <a:ext cx="5826318" cy="4057301"/>
          </a:xfrm>
        </p:spPr>
        <p:txBody>
          <a:bodyPr>
            <a:normAutofit/>
          </a:bodyPr>
          <a:lstStyle/>
          <a:p>
            <a:pPr marL="0" indent="0">
              <a:buNone/>
            </a:pPr>
            <a:endParaRPr lang="en-US" sz="3200" b="1" dirty="0"/>
          </a:p>
          <a:p>
            <a:pPr marL="0" indent="0">
              <a:buNone/>
            </a:pPr>
            <a:r>
              <a:rPr lang="en-US" sz="3200" b="1" dirty="0"/>
              <a:t>KEY</a:t>
            </a:r>
            <a:r>
              <a:rPr lang="en-US" sz="3200" dirty="0"/>
              <a:t> for access to </a:t>
            </a:r>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Integrated,</a:t>
            </a:r>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Quality,</a:t>
            </a:r>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Professional, and</a:t>
            </a:r>
          </a:p>
          <a:p>
            <a:pPr>
              <a:buFont typeface="Wingdings" panose="05000000000000000000" pitchFamily="2" charset="2"/>
              <a:buChar char="ü"/>
            </a:pPr>
            <a:r>
              <a:rPr lang="en-US" sz="3200" dirty="0">
                <a:latin typeface="Arial" panose="020B0604020202020204" pitchFamily="34" charset="0"/>
                <a:cs typeface="Arial" panose="020B0604020202020204" pitchFamily="34" charset="0"/>
              </a:rPr>
              <a:t>Ethical services</a:t>
            </a:r>
          </a:p>
        </p:txBody>
      </p:sp>
      <p:graphicFrame>
        <p:nvGraphicFramePr>
          <p:cNvPr id="5" name="Content Placeholder 3"/>
          <p:cNvGraphicFramePr>
            <a:graphicFrameLocks noGrp="1"/>
          </p:cNvGraphicFramePr>
          <p:nvPr>
            <p:ph sz="half" idx="2"/>
            <p:extLst>
              <p:ext uri="{D42A27DB-BD31-4B8C-83A1-F6EECF244321}">
                <p14:modId xmlns:p14="http://schemas.microsoft.com/office/powerpoint/2010/main" val="2680686218"/>
              </p:ext>
            </p:extLst>
          </p:nvPr>
        </p:nvGraphicFramePr>
        <p:xfrm>
          <a:off x="7643191" y="4999382"/>
          <a:ext cx="675861" cy="386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63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
            <a:ext cx="10515600" cy="566529"/>
          </a:xfrm>
        </p:spPr>
        <p:txBody>
          <a:bodyPr>
            <a:normAutofit fontScale="90000"/>
          </a:bodyPr>
          <a:lstStyle/>
          <a:p>
            <a:r>
              <a:rPr lang="en-US" sz="3100" b="1" dirty="0"/>
              <a:t>Conclusion</a:t>
            </a:r>
            <a:r>
              <a:rPr lang="en-US" b="1" dirty="0"/>
              <a:t> </a:t>
            </a:r>
            <a:endParaRPr lang="en-ZA" b="1" dirty="0"/>
          </a:p>
        </p:txBody>
      </p:sp>
      <p:sp>
        <p:nvSpPr>
          <p:cNvPr id="5" name="Content Placeholder 4"/>
          <p:cNvSpPr>
            <a:spLocks noGrp="1"/>
          </p:cNvSpPr>
          <p:nvPr>
            <p:ph idx="1"/>
          </p:nvPr>
        </p:nvSpPr>
        <p:spPr>
          <a:xfrm>
            <a:off x="0" y="566530"/>
            <a:ext cx="12192000" cy="5078895"/>
          </a:xfrm>
        </p:spPr>
        <p:txBody>
          <a:bodyPr>
            <a:normAutofit fontScale="25000" lnSpcReduction="20000"/>
          </a:bodyPr>
          <a:lstStyle/>
          <a:p>
            <a:pPr algn="just">
              <a:lnSpc>
                <a:spcPct val="120000"/>
              </a:lnSpc>
            </a:pPr>
            <a:endParaRPr lang="en-ZA" sz="9600" dirty="0"/>
          </a:p>
          <a:p>
            <a:pPr algn="just">
              <a:lnSpc>
                <a:spcPct val="120000"/>
              </a:lnSpc>
            </a:pPr>
            <a:r>
              <a:rPr lang="en-ZA" sz="9600" dirty="0"/>
              <a:t>The ethics empowerment programme provides a platform to</a:t>
            </a:r>
            <a:r>
              <a:rPr lang="en-ZA" sz="9600" b="1" dirty="0"/>
              <a:t> bridge the ethics knowledge gap and builds an ethical culture within DSD.</a:t>
            </a:r>
            <a:r>
              <a:rPr lang="en-US" sz="9600" dirty="0"/>
              <a:t>  </a:t>
            </a:r>
          </a:p>
          <a:p>
            <a:pPr algn="just">
              <a:lnSpc>
                <a:spcPct val="120000"/>
              </a:lnSpc>
            </a:pPr>
            <a:r>
              <a:rPr lang="en-US" sz="9600" dirty="0"/>
              <a:t>It is critical to have knowledge of the Social Service Professions Act 110 of 1978, its regulations and rules and its implications as the practicing SW and SAW.</a:t>
            </a:r>
            <a:endParaRPr lang="en-ZA" sz="9600" dirty="0"/>
          </a:p>
          <a:p>
            <a:pPr algn="just">
              <a:lnSpc>
                <a:spcPct val="120000"/>
              </a:lnSpc>
            </a:pPr>
            <a:r>
              <a:rPr lang="en-ZA" sz="9600" dirty="0"/>
              <a:t>Professional conduct of social workers and social auxiliary workers is subject to constant scrutiny by the public.</a:t>
            </a:r>
          </a:p>
          <a:p>
            <a:pPr algn="just">
              <a:lnSpc>
                <a:spcPct val="120000"/>
              </a:lnSpc>
            </a:pPr>
            <a:r>
              <a:rPr lang="en-ZA" sz="9600" dirty="0"/>
              <a:t>Continuously support initiatives that promote code of ethics and rules of professional conduct.</a:t>
            </a:r>
            <a:endParaRPr lang="en-US" sz="9600" dirty="0"/>
          </a:p>
          <a:p>
            <a:pPr algn="just">
              <a:lnSpc>
                <a:spcPct val="120000"/>
              </a:lnSpc>
            </a:pPr>
            <a:r>
              <a:rPr lang="en-US" sz="9600" dirty="0"/>
              <a:t>The Act also state that “</a:t>
            </a:r>
            <a:r>
              <a:rPr lang="en-ZA" sz="9600" dirty="0"/>
              <a:t>No person shall </a:t>
            </a:r>
            <a:r>
              <a:rPr lang="en-US" sz="9600" dirty="0"/>
              <a:t> for gain, directly or indirectly, in any manner whatsoever practice the professions in respect of which professional boards have been established, unless he or she has been registered under this Act”.</a:t>
            </a:r>
            <a:endParaRPr lang="en-ZA" sz="9600" dirty="0"/>
          </a:p>
          <a:p>
            <a:pPr marL="0" indent="0">
              <a:buNone/>
            </a:pPr>
            <a:endParaRPr lang="en-US" sz="2800" dirty="0"/>
          </a:p>
          <a:p>
            <a:pPr marL="0" indent="0">
              <a:buNone/>
            </a:pPr>
            <a:endParaRPr lang="en-US" sz="2800" dirty="0"/>
          </a:p>
        </p:txBody>
      </p:sp>
    </p:spTree>
    <p:extLst>
      <p:ext uri="{BB962C8B-B14F-4D97-AF65-F5344CB8AC3E}">
        <p14:creationId xmlns:p14="http://schemas.microsoft.com/office/powerpoint/2010/main" val="253997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B3674-3464-DE6C-6024-B7507C8BA1BF}"/>
              </a:ext>
            </a:extLst>
          </p:cNvPr>
          <p:cNvSpPr>
            <a:spLocks noGrp="1"/>
          </p:cNvSpPr>
          <p:nvPr>
            <p:ph type="title"/>
          </p:nvPr>
        </p:nvSpPr>
        <p:spPr>
          <a:xfrm>
            <a:off x="838200" y="1"/>
            <a:ext cx="10515600" cy="586408"/>
          </a:xfrm>
        </p:spPr>
        <p:txBody>
          <a:bodyPr>
            <a:normAutofit/>
          </a:bodyPr>
          <a:lstStyle/>
          <a:p>
            <a:r>
              <a:rPr lang="en-ZA" sz="2800" b="1" dirty="0"/>
              <a:t>Recommendations</a:t>
            </a:r>
          </a:p>
        </p:txBody>
      </p:sp>
      <p:sp>
        <p:nvSpPr>
          <p:cNvPr id="3" name="Content Placeholder 2">
            <a:extLst>
              <a:ext uri="{FF2B5EF4-FFF2-40B4-BE49-F238E27FC236}">
                <a16:creationId xmlns:a16="http://schemas.microsoft.com/office/drawing/2014/main" id="{84830AA9-95D8-4EEC-739B-85286B2AD2A9}"/>
              </a:ext>
            </a:extLst>
          </p:cNvPr>
          <p:cNvSpPr>
            <a:spLocks noGrp="1"/>
          </p:cNvSpPr>
          <p:nvPr>
            <p:ph idx="1"/>
          </p:nvPr>
        </p:nvSpPr>
        <p:spPr>
          <a:xfrm>
            <a:off x="99390" y="586409"/>
            <a:ext cx="12092609" cy="4999382"/>
          </a:xfrm>
        </p:spPr>
        <p:txBody>
          <a:bodyPr>
            <a:normAutofit/>
          </a:bodyPr>
          <a:lstStyle/>
          <a:p>
            <a:pPr algn="just">
              <a:lnSpc>
                <a:spcPct val="100000"/>
              </a:lnSpc>
            </a:pPr>
            <a:endParaRPr lang="en-US" sz="2000" dirty="0"/>
          </a:p>
          <a:p>
            <a:r>
              <a:rPr lang="en-US" sz="2000" dirty="0"/>
              <a:t>Note the critical role of SSP Act in managing ethical and professional conduct of Social Workers and Social Auxiliary Workers.</a:t>
            </a:r>
          </a:p>
          <a:p>
            <a:r>
              <a:rPr lang="en-US" sz="2000" dirty="0"/>
              <a:t>Consider reputational damage to DSD emanating from increasing concerns of non-compliance with professional code of ethics</a:t>
            </a:r>
          </a:p>
          <a:p>
            <a:pPr algn="just">
              <a:lnSpc>
                <a:spcPct val="100000"/>
              </a:lnSpc>
            </a:pPr>
            <a:r>
              <a:rPr lang="en-US" sz="2000" dirty="0"/>
              <a:t>Integration of SSP Act disciplinary Rules and Regulations with DSD disciplinary processes.</a:t>
            </a:r>
          </a:p>
          <a:p>
            <a:pPr algn="just">
              <a:lnSpc>
                <a:spcPct val="100000"/>
              </a:lnSpc>
            </a:pPr>
            <a:r>
              <a:rPr lang="en-US" sz="2000" dirty="0"/>
              <a:t>Consider development of </a:t>
            </a:r>
            <a:r>
              <a:rPr lang="en-ZA" sz="2000" dirty="0"/>
              <a:t>integrated ethics management framework for DSD social work practice.</a:t>
            </a:r>
            <a:endParaRPr lang="en-US" sz="2000" dirty="0"/>
          </a:p>
          <a:p>
            <a:pPr algn="just">
              <a:lnSpc>
                <a:spcPct val="100000"/>
              </a:lnSpc>
            </a:pPr>
            <a:endParaRPr lang="en-US" sz="2000" dirty="0"/>
          </a:p>
          <a:p>
            <a:pPr marL="0" indent="0" algn="just">
              <a:lnSpc>
                <a:spcPct val="100000"/>
              </a:lnSpc>
              <a:buNone/>
            </a:pPr>
            <a:r>
              <a:rPr lang="en-US" sz="2000" dirty="0"/>
              <a:t>Although currently there is inadequate human resources at national and provinces, there are initiatives being implemented to promote and support social workers compliance with code of ethics and rules on professional conduct.</a:t>
            </a:r>
          </a:p>
          <a:p>
            <a:endParaRPr lang="en-ZA" dirty="0"/>
          </a:p>
        </p:txBody>
      </p:sp>
    </p:spTree>
    <p:extLst>
      <p:ext uri="{BB962C8B-B14F-4D97-AF65-F5344CB8AC3E}">
        <p14:creationId xmlns:p14="http://schemas.microsoft.com/office/powerpoint/2010/main" val="203506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52DBF-268F-E47F-61AC-A34DD25783C4}"/>
              </a:ext>
            </a:extLst>
          </p:cNvPr>
          <p:cNvSpPr>
            <a:spLocks noGrp="1"/>
          </p:cNvSpPr>
          <p:nvPr>
            <p:ph type="title"/>
          </p:nvPr>
        </p:nvSpPr>
        <p:spPr/>
        <p:txBody>
          <a:bodyPr/>
          <a:lstStyle/>
          <a:p>
            <a:endParaRPr lang="en-ZA"/>
          </a:p>
        </p:txBody>
      </p:sp>
      <p:sp>
        <p:nvSpPr>
          <p:cNvPr id="3" name="Content Placeholder 2">
            <a:extLst>
              <a:ext uri="{FF2B5EF4-FFF2-40B4-BE49-F238E27FC236}">
                <a16:creationId xmlns:a16="http://schemas.microsoft.com/office/drawing/2014/main" id="{ACA20E3F-02CA-C3C6-E2FA-D94BFA7345D2}"/>
              </a:ext>
            </a:extLst>
          </p:cNvPr>
          <p:cNvSpPr>
            <a:spLocks noGrp="1"/>
          </p:cNvSpPr>
          <p:nvPr>
            <p:ph idx="1"/>
          </p:nvPr>
        </p:nvSpPr>
        <p:spPr/>
        <p:txBody>
          <a:bodyPr/>
          <a:lstStyle/>
          <a:p>
            <a:pPr marL="0" indent="0">
              <a:buNone/>
            </a:pPr>
            <a:endParaRPr lang="en-US" dirty="0"/>
          </a:p>
          <a:p>
            <a:pPr marL="0" indent="0">
              <a:buNone/>
            </a:pPr>
            <a:endParaRPr lang="en-ZA" dirty="0"/>
          </a:p>
          <a:p>
            <a:pPr marL="0" indent="0">
              <a:buNone/>
            </a:pPr>
            <a:r>
              <a:rPr lang="en-ZA" dirty="0"/>
              <a:t>                                   </a:t>
            </a:r>
            <a:r>
              <a:rPr lang="en-ZA" sz="4000" b="1" dirty="0"/>
              <a:t>THANK YOU</a:t>
            </a:r>
          </a:p>
        </p:txBody>
      </p:sp>
    </p:spTree>
    <p:extLst>
      <p:ext uri="{BB962C8B-B14F-4D97-AF65-F5344CB8AC3E}">
        <p14:creationId xmlns:p14="http://schemas.microsoft.com/office/powerpoint/2010/main" val="124453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530" y="511277"/>
            <a:ext cx="10515600" cy="825910"/>
          </a:xfrm>
        </p:spPr>
        <p:txBody>
          <a:bodyPr>
            <a:normAutofit/>
          </a:bodyPr>
          <a:lstStyle/>
          <a:p>
            <a:r>
              <a:rPr lang="en-US" sz="4200" b="1" dirty="0"/>
              <a:t>Purpose and Objectives</a:t>
            </a:r>
            <a:endParaRPr lang="en-ZA" sz="4200" b="1" dirty="0"/>
          </a:p>
        </p:txBody>
      </p:sp>
      <p:sp>
        <p:nvSpPr>
          <p:cNvPr id="2" name="Text Placeholder 1"/>
          <p:cNvSpPr>
            <a:spLocks noGrp="1"/>
          </p:cNvSpPr>
          <p:nvPr>
            <p:ph type="body" idx="1"/>
          </p:nvPr>
        </p:nvSpPr>
        <p:spPr>
          <a:xfrm>
            <a:off x="247445" y="1179718"/>
            <a:ext cx="5157787" cy="823912"/>
          </a:xfrm>
        </p:spPr>
        <p:txBody>
          <a:bodyPr/>
          <a:lstStyle/>
          <a:p>
            <a:r>
              <a:rPr lang="en-US" dirty="0"/>
              <a:t>PURPOSE</a:t>
            </a:r>
            <a:endParaRPr lang="en-ZA" dirty="0"/>
          </a:p>
        </p:txBody>
      </p:sp>
      <p:sp>
        <p:nvSpPr>
          <p:cNvPr id="3" name="Content Placeholder 2"/>
          <p:cNvSpPr>
            <a:spLocks noGrp="1"/>
          </p:cNvSpPr>
          <p:nvPr>
            <p:ph sz="half" idx="2"/>
          </p:nvPr>
        </p:nvSpPr>
        <p:spPr>
          <a:xfrm>
            <a:off x="137972" y="2161099"/>
            <a:ext cx="5606845" cy="3384295"/>
          </a:xfrm>
        </p:spPr>
        <p:txBody>
          <a:bodyPr>
            <a:normAutofit lnSpcReduction="10000"/>
          </a:bodyPr>
          <a:lstStyle/>
          <a:p>
            <a:pPr marL="0" indent="0" algn="just">
              <a:buNone/>
            </a:pPr>
            <a:r>
              <a:rPr lang="en-US" dirty="0"/>
              <a:t>Provide overview of DSD Ethics Empowerment </a:t>
            </a:r>
            <a:r>
              <a:rPr lang="en-US" dirty="0" err="1"/>
              <a:t>Programme</a:t>
            </a:r>
            <a:r>
              <a:rPr lang="en-US" dirty="0"/>
              <a:t> conducted during 2022/23, 2023/24 and 2024/25 FY.</a:t>
            </a:r>
          </a:p>
        </p:txBody>
      </p:sp>
      <p:sp>
        <p:nvSpPr>
          <p:cNvPr id="6" name="Text Placeholder 5"/>
          <p:cNvSpPr>
            <a:spLocks noGrp="1"/>
          </p:cNvSpPr>
          <p:nvPr>
            <p:ph type="body" sz="quarter" idx="3"/>
          </p:nvPr>
        </p:nvSpPr>
        <p:spPr>
          <a:xfrm>
            <a:off x="6603229" y="1179718"/>
            <a:ext cx="5183188" cy="823912"/>
          </a:xfrm>
        </p:spPr>
        <p:txBody>
          <a:bodyPr/>
          <a:lstStyle/>
          <a:p>
            <a:r>
              <a:rPr lang="en-US" dirty="0"/>
              <a:t>OBJECTIVE </a:t>
            </a:r>
            <a:endParaRPr lang="en-ZA" dirty="0"/>
          </a:p>
        </p:txBody>
      </p:sp>
      <p:sp>
        <p:nvSpPr>
          <p:cNvPr id="7" name="Content Placeholder 6"/>
          <p:cNvSpPr>
            <a:spLocks noGrp="1"/>
          </p:cNvSpPr>
          <p:nvPr>
            <p:ph sz="quarter" idx="4"/>
          </p:nvPr>
        </p:nvSpPr>
        <p:spPr>
          <a:xfrm>
            <a:off x="6172199" y="2003630"/>
            <a:ext cx="5606845" cy="3443441"/>
          </a:xfrm>
          <a:solidFill>
            <a:schemeClr val="accent4">
              <a:lumMod val="20000"/>
              <a:lumOff val="80000"/>
            </a:schemeClr>
          </a:solidFill>
        </p:spPr>
        <p:txBody>
          <a:bodyPr>
            <a:normAutofit lnSpcReduction="10000"/>
          </a:bodyPr>
          <a:lstStyle/>
          <a:p>
            <a:pPr marL="0" indent="0" algn="just">
              <a:buNone/>
            </a:pPr>
            <a:endParaRPr lang="en-US" dirty="0"/>
          </a:p>
          <a:p>
            <a:pPr marL="514350" indent="-514350" algn="just">
              <a:buAutoNum type="alphaLcParenR"/>
            </a:pPr>
            <a:r>
              <a:rPr lang="en-US" dirty="0"/>
              <a:t>Promotion of ethical culture in social work practice through </a:t>
            </a:r>
            <a:r>
              <a:rPr lang="en-ZA" dirty="0"/>
              <a:t>compliance with legislations, policies and procedures in the profession.</a:t>
            </a:r>
            <a:r>
              <a:rPr lang="en-US" dirty="0"/>
              <a:t> </a:t>
            </a:r>
          </a:p>
          <a:p>
            <a:pPr marL="514350" indent="-514350" algn="just">
              <a:buFont typeface="Arial" panose="020B0604020202020204" pitchFamily="34" charset="0"/>
              <a:buAutoNum type="alphaLcParenR"/>
            </a:pPr>
            <a:r>
              <a:rPr lang="en-US" dirty="0"/>
              <a:t>Promote ethical and professional practice driving service delivery.</a:t>
            </a:r>
          </a:p>
          <a:p>
            <a:pPr marL="514350" indent="-514350" algn="just">
              <a:buAutoNum type="alphaLcParenR"/>
            </a:pPr>
            <a:endParaRPr lang="en-ZA" dirty="0"/>
          </a:p>
        </p:txBody>
      </p:sp>
    </p:spTree>
    <p:extLst>
      <p:ext uri="{BB962C8B-B14F-4D97-AF65-F5344CB8AC3E}">
        <p14:creationId xmlns:p14="http://schemas.microsoft.com/office/powerpoint/2010/main" val="364683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24554-EBA3-A409-C69E-0026703F12AD}"/>
              </a:ext>
            </a:extLst>
          </p:cNvPr>
          <p:cNvSpPr>
            <a:spLocks noGrp="1"/>
          </p:cNvSpPr>
          <p:nvPr>
            <p:ph type="title"/>
          </p:nvPr>
        </p:nvSpPr>
        <p:spPr>
          <a:xfrm>
            <a:off x="838200" y="0"/>
            <a:ext cx="10515600" cy="586409"/>
          </a:xfrm>
        </p:spPr>
        <p:txBody>
          <a:bodyPr>
            <a:normAutofit fontScale="90000"/>
          </a:bodyPr>
          <a:lstStyle/>
          <a:p>
            <a:r>
              <a:rPr lang="en-ZA" b="1" dirty="0"/>
              <a:t>CONCERN</a:t>
            </a:r>
            <a:endParaRPr lang="en-ZA" sz="3200" dirty="0"/>
          </a:p>
        </p:txBody>
      </p:sp>
      <p:sp>
        <p:nvSpPr>
          <p:cNvPr id="3" name="Content Placeholder 2">
            <a:extLst>
              <a:ext uri="{FF2B5EF4-FFF2-40B4-BE49-F238E27FC236}">
                <a16:creationId xmlns:a16="http://schemas.microsoft.com/office/drawing/2014/main" id="{897B92C7-A355-EF2B-D008-7AAA293E8E94}"/>
              </a:ext>
            </a:extLst>
          </p:cNvPr>
          <p:cNvSpPr>
            <a:spLocks noGrp="1"/>
          </p:cNvSpPr>
          <p:nvPr>
            <p:ph idx="1"/>
          </p:nvPr>
        </p:nvSpPr>
        <p:spPr>
          <a:xfrm>
            <a:off x="98323" y="586409"/>
            <a:ext cx="11906864" cy="5273618"/>
          </a:xfrm>
        </p:spPr>
        <p:txBody>
          <a:bodyPr>
            <a:normAutofit/>
          </a:bodyPr>
          <a:lstStyle/>
          <a:p>
            <a:pPr algn="just">
              <a:buFont typeface="Wingdings" panose="05000000000000000000" pitchFamily="2" charset="2"/>
              <a:buChar char="Ø"/>
            </a:pPr>
            <a:endParaRPr lang="en-ZA" sz="2400" dirty="0"/>
          </a:p>
          <a:p>
            <a:pPr algn="just">
              <a:buFont typeface="Wingdings" panose="05000000000000000000" pitchFamily="2" charset="2"/>
              <a:buChar char="Ø"/>
            </a:pPr>
            <a:r>
              <a:rPr lang="en-ZA" sz="2400" i="1" dirty="0"/>
              <a:t>General lack of knowledge of the Social Service Professions Act </a:t>
            </a:r>
          </a:p>
          <a:p>
            <a:pPr lvl="1" algn="just"/>
            <a:r>
              <a:rPr lang="en-ZA" i="1" dirty="0"/>
              <a:t>various amendments, difficult to reference or apply (except for registration and disciplinary processes).</a:t>
            </a:r>
          </a:p>
          <a:p>
            <a:pPr algn="just">
              <a:buFont typeface="Wingdings" panose="05000000000000000000" pitchFamily="2" charset="2"/>
              <a:buChar char="Ø"/>
            </a:pPr>
            <a:r>
              <a:rPr lang="en-ZA" sz="2400" i="1" dirty="0"/>
              <a:t>Limited knowledge on Rules and Regulations for professional conduct</a:t>
            </a:r>
          </a:p>
          <a:p>
            <a:pPr algn="just">
              <a:buFont typeface="Wingdings" panose="05000000000000000000" pitchFamily="2" charset="2"/>
              <a:buChar char="Ø"/>
            </a:pPr>
            <a:r>
              <a:rPr lang="en-ZA" sz="2400" i="1" dirty="0"/>
              <a:t>Appeals submitted to the Minister – serious acts of misconduct.</a:t>
            </a:r>
          </a:p>
          <a:p>
            <a:pPr algn="just">
              <a:buFont typeface="Wingdings" panose="05000000000000000000" pitchFamily="2" charset="2"/>
              <a:buChar char="Ø"/>
            </a:pPr>
            <a:r>
              <a:rPr lang="en-ZA" sz="2400" i="1" dirty="0"/>
              <a:t>Scope of practice influenced by extremely legislated / statutory services</a:t>
            </a:r>
          </a:p>
          <a:p>
            <a:pPr algn="just">
              <a:buFont typeface="Wingdings" panose="05000000000000000000" pitchFamily="2" charset="2"/>
              <a:buChar char="Ø"/>
            </a:pPr>
            <a:r>
              <a:rPr lang="en-ZA" sz="2400" i="1" dirty="0"/>
              <a:t>Expectations on SAW and SW to be consistently ethical and professional </a:t>
            </a:r>
          </a:p>
          <a:p>
            <a:pPr algn="just">
              <a:buFont typeface="Wingdings" panose="05000000000000000000" pitchFamily="2" charset="2"/>
              <a:buChar char="Ø"/>
            </a:pPr>
            <a:r>
              <a:rPr lang="en-ZA" sz="2400" i="1" dirty="0"/>
              <a:t>Supervisors, managers and employers – required to be aware of both the SSP Act and its regulations</a:t>
            </a:r>
          </a:p>
          <a:p>
            <a:pPr algn="just">
              <a:buFont typeface="Wingdings" panose="05000000000000000000" pitchFamily="2" charset="2"/>
              <a:buChar char="Ø"/>
            </a:pPr>
            <a:r>
              <a:rPr lang="en-ZA" sz="2400" i="1" dirty="0"/>
              <a:t>Influx of complains from the public about the conduct of SW.</a:t>
            </a:r>
          </a:p>
          <a:p>
            <a:endParaRPr lang="en-ZA" dirty="0"/>
          </a:p>
        </p:txBody>
      </p:sp>
    </p:spTree>
    <p:extLst>
      <p:ext uri="{BB962C8B-B14F-4D97-AF65-F5344CB8AC3E}">
        <p14:creationId xmlns:p14="http://schemas.microsoft.com/office/powerpoint/2010/main" val="243792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912" y="88490"/>
            <a:ext cx="11744739" cy="550607"/>
          </a:xfrm>
        </p:spPr>
        <p:txBody>
          <a:bodyPr>
            <a:normAutofit fontScale="90000"/>
          </a:bodyPr>
          <a:lstStyle/>
          <a:p>
            <a:r>
              <a:rPr lang="en-US" sz="4000" b="1" dirty="0"/>
              <a:t>Overview </a:t>
            </a:r>
            <a:endParaRPr lang="en-ZA" sz="4000" b="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741844228"/>
              </p:ext>
            </p:extLst>
          </p:nvPr>
        </p:nvGraphicFramePr>
        <p:xfrm>
          <a:off x="390941" y="2084439"/>
          <a:ext cx="287485" cy="8249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a:xfrm>
            <a:off x="106020" y="566530"/>
            <a:ext cx="12085980" cy="4850296"/>
          </a:xfrm>
        </p:spPr>
        <p:txBody>
          <a:bodyPr>
            <a:normAutofit/>
          </a:bodyPr>
          <a:lstStyle/>
          <a:p>
            <a:pPr algn="just"/>
            <a:r>
              <a:rPr lang="en-US" sz="2400" dirty="0"/>
              <a:t>The South African government prioritize building a capable and developmental state responsive to the needs of the most vulnerable members of society. </a:t>
            </a:r>
          </a:p>
          <a:p>
            <a:pPr algn="just"/>
            <a:r>
              <a:rPr lang="en-US" sz="2400" dirty="0"/>
              <a:t>A key component of this agenda is an ethical public service, where departments demonstrate ethical behavior by public officials and an ethical culture throughout the organization. </a:t>
            </a:r>
          </a:p>
          <a:p>
            <a:pPr algn="just"/>
            <a:r>
              <a:rPr lang="en-US" sz="2400" dirty="0"/>
              <a:t>This presentation is based on application of professional conduct rules and code of ethics for social workers.</a:t>
            </a:r>
          </a:p>
          <a:p>
            <a:pPr algn="just"/>
            <a:r>
              <a:rPr lang="en-US" sz="2400" dirty="0"/>
              <a:t>It demonstrates the role of ethics empowerment </a:t>
            </a:r>
            <a:r>
              <a:rPr lang="en-US" sz="2400" dirty="0" err="1"/>
              <a:t>programme</a:t>
            </a:r>
            <a:r>
              <a:rPr lang="en-US" sz="2400" dirty="0"/>
              <a:t> as a strategy to enhance ethical behavior among social workers employed by provincial DSD. </a:t>
            </a:r>
          </a:p>
          <a:p>
            <a:pPr algn="just"/>
            <a:r>
              <a:rPr lang="en-US" sz="2400" dirty="0"/>
              <a:t>The objective of the </a:t>
            </a:r>
            <a:r>
              <a:rPr lang="en-US" sz="2400" dirty="0" err="1"/>
              <a:t>programme</a:t>
            </a:r>
            <a:r>
              <a:rPr lang="en-US" sz="2400" dirty="0"/>
              <a:t> was to </a:t>
            </a:r>
            <a:r>
              <a:rPr lang="en-ZA" sz="2400" dirty="0"/>
              <a:t>empower practitioners on role of ethics, how to identify, respond to and correct any unethical and unprofessional conduct which prevents provision of professional and ethical services to the public.</a:t>
            </a:r>
            <a:endParaRPr lang="en-US" sz="2400" b="1" dirty="0"/>
          </a:p>
        </p:txBody>
      </p:sp>
    </p:spTree>
    <p:extLst>
      <p:ext uri="{BB962C8B-B14F-4D97-AF65-F5344CB8AC3E}">
        <p14:creationId xmlns:p14="http://schemas.microsoft.com/office/powerpoint/2010/main" val="885875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64" y="1"/>
            <a:ext cx="10515600" cy="556590"/>
          </a:xfrm>
        </p:spPr>
        <p:txBody>
          <a:bodyPr>
            <a:normAutofit/>
          </a:bodyPr>
          <a:lstStyle/>
          <a:p>
            <a:r>
              <a:rPr lang="en-ZA" sz="3200" b="1" dirty="0"/>
              <a:t>Public Service</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769402918"/>
              </p:ext>
            </p:extLst>
          </p:nvPr>
        </p:nvGraphicFramePr>
        <p:xfrm>
          <a:off x="331788" y="665922"/>
          <a:ext cx="5181600" cy="4779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p:cNvSpPr>
            <a:spLocks noGrp="1"/>
          </p:cNvSpPr>
          <p:nvPr>
            <p:ph sz="half" idx="2"/>
          </p:nvPr>
        </p:nvSpPr>
        <p:spPr>
          <a:xfrm>
            <a:off x="5796643" y="769790"/>
            <a:ext cx="6188528" cy="4779203"/>
          </a:xfrm>
          <a:solidFill>
            <a:schemeClr val="accent3">
              <a:lumMod val="20000"/>
              <a:lumOff val="80000"/>
            </a:schemeClr>
          </a:solidFill>
        </p:spPr>
        <p:txBody>
          <a:bodyPr>
            <a:normAutofit fontScale="85000" lnSpcReduction="10000"/>
          </a:bodyPr>
          <a:lstStyle/>
          <a:p>
            <a:pPr marL="0" lvl="0" indent="0">
              <a:lnSpc>
                <a:spcPct val="100000"/>
              </a:lnSpc>
              <a:spcBef>
                <a:spcPts val="0"/>
              </a:spcBef>
              <a:buClrTx/>
              <a:buNone/>
              <a:defRPr/>
            </a:pPr>
            <a:r>
              <a:rPr lang="en-ZA" b="1" u="sng" dirty="0"/>
              <a:t>Public Service: </a:t>
            </a:r>
            <a:r>
              <a:rPr lang="en-US" b="1" u="sng" dirty="0"/>
              <a:t>S195: Public Administration Principles </a:t>
            </a:r>
            <a:endParaRPr lang="en-ZA" b="1" u="sng" dirty="0"/>
          </a:p>
          <a:p>
            <a:pPr marL="457200" indent="-457200">
              <a:buFont typeface="+mj-lt"/>
              <a:buAutoNum type="alphaLcParenR"/>
            </a:pPr>
            <a:r>
              <a:rPr lang="en-US" dirty="0"/>
              <a:t>Efficient, economic and </a:t>
            </a:r>
            <a:r>
              <a:rPr lang="en-US" b="1" dirty="0"/>
              <a:t>effective use </a:t>
            </a:r>
            <a:r>
              <a:rPr lang="en-US" dirty="0"/>
              <a:t>of resources must be promoted. </a:t>
            </a:r>
          </a:p>
          <a:p>
            <a:pPr marL="457200" indent="-457200">
              <a:buFont typeface="+mj-lt"/>
              <a:buAutoNum type="alphaLcParenR"/>
            </a:pPr>
            <a:r>
              <a:rPr lang="en-US" dirty="0"/>
              <a:t>Services must be provided </a:t>
            </a:r>
            <a:r>
              <a:rPr lang="en-US" b="1" dirty="0"/>
              <a:t>impartially, fairly</a:t>
            </a:r>
            <a:r>
              <a:rPr lang="en-US" dirty="0"/>
              <a:t>, equitably and </a:t>
            </a:r>
            <a:r>
              <a:rPr lang="en-US" b="1" dirty="0"/>
              <a:t>without bias</a:t>
            </a:r>
            <a:r>
              <a:rPr lang="en-US" dirty="0"/>
              <a:t>. </a:t>
            </a:r>
          </a:p>
          <a:p>
            <a:pPr marL="457200" indent="-457200">
              <a:buFont typeface="+mj-lt"/>
              <a:buAutoNum type="alphaLcParenR"/>
            </a:pPr>
            <a:r>
              <a:rPr lang="en-US" dirty="0"/>
              <a:t>People’s </a:t>
            </a:r>
            <a:r>
              <a:rPr lang="en-US" b="1" dirty="0"/>
              <a:t>needs</a:t>
            </a:r>
            <a:r>
              <a:rPr lang="en-US" dirty="0"/>
              <a:t> must be responded to, </a:t>
            </a:r>
          </a:p>
          <a:p>
            <a:pPr marL="457200" indent="-457200">
              <a:buFont typeface="+mj-lt"/>
              <a:buAutoNum type="alphaLcParenR"/>
            </a:pPr>
            <a:r>
              <a:rPr lang="en-US" dirty="0"/>
              <a:t>Public administration must be </a:t>
            </a:r>
            <a:r>
              <a:rPr lang="en-US" b="1" dirty="0"/>
              <a:t>accountable</a:t>
            </a:r>
            <a:r>
              <a:rPr lang="en-US" dirty="0"/>
              <a:t>.</a:t>
            </a:r>
          </a:p>
          <a:p>
            <a:pPr marL="457200" indent="-457200">
              <a:buFont typeface="+mj-lt"/>
              <a:buAutoNum type="alphaLcParenR"/>
            </a:pPr>
            <a:r>
              <a:rPr lang="en-US" b="1" dirty="0"/>
              <a:t>Transparency</a:t>
            </a:r>
            <a:r>
              <a:rPr lang="en-US" dirty="0"/>
              <a:t> must be fostered by providing the public with timely, accessible and accurate information. </a:t>
            </a:r>
          </a:p>
          <a:p>
            <a:pPr marL="0" indent="0">
              <a:buNone/>
            </a:pPr>
            <a:r>
              <a:rPr lang="en-US" sz="2400" b="1" dirty="0">
                <a:solidFill>
                  <a:srgbClr val="FF0000"/>
                </a:solidFill>
              </a:rPr>
              <a:t>NB: Because OF and FOR the Public</a:t>
            </a:r>
            <a:endParaRPr lang="en-ZA" sz="2400" b="1" dirty="0">
              <a:solidFill>
                <a:srgbClr val="FF0000"/>
              </a:solidFill>
            </a:endParaRPr>
          </a:p>
          <a:p>
            <a:pPr marL="0" indent="0">
              <a:buNone/>
            </a:pPr>
            <a:endParaRPr lang="en-ZA" dirty="0"/>
          </a:p>
        </p:txBody>
      </p:sp>
    </p:spTree>
    <p:extLst>
      <p:ext uri="{BB962C8B-B14F-4D97-AF65-F5344CB8AC3E}">
        <p14:creationId xmlns:p14="http://schemas.microsoft.com/office/powerpoint/2010/main" val="3275984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1"/>
            <a:ext cx="11360727" cy="566529"/>
          </a:xfrm>
        </p:spPr>
        <p:txBody>
          <a:bodyPr>
            <a:normAutofit/>
          </a:bodyPr>
          <a:lstStyle/>
          <a:p>
            <a:pPr marL="0" indent="0"/>
            <a:r>
              <a:rPr lang="en-ZA" sz="2800" b="1" dirty="0"/>
              <a:t>Guiding legislation</a:t>
            </a:r>
          </a:p>
        </p:txBody>
      </p:sp>
      <p:sp>
        <p:nvSpPr>
          <p:cNvPr id="3" name="Content Placeholder 2"/>
          <p:cNvSpPr>
            <a:spLocks noGrp="1"/>
          </p:cNvSpPr>
          <p:nvPr>
            <p:ph idx="1"/>
          </p:nvPr>
        </p:nvSpPr>
        <p:spPr>
          <a:xfrm>
            <a:off x="79514" y="566530"/>
            <a:ext cx="12016408" cy="4929106"/>
          </a:xfrm>
        </p:spPr>
        <p:txBody>
          <a:bodyPr>
            <a:normAutofit fontScale="32500" lnSpcReduction="20000"/>
          </a:bodyPr>
          <a:lstStyle/>
          <a:p>
            <a:pPr marL="0" lvl="0" indent="0">
              <a:buNone/>
            </a:pPr>
            <a:endParaRPr lang="en-US" sz="2400" b="1" dirty="0"/>
          </a:p>
          <a:p>
            <a:pPr marL="0" lvl="0" indent="0">
              <a:lnSpc>
                <a:spcPct val="120000"/>
              </a:lnSpc>
              <a:buNone/>
            </a:pPr>
            <a:r>
              <a:rPr lang="en-US" sz="6400" b="1" dirty="0"/>
              <a:t>Constitution s22</a:t>
            </a:r>
          </a:p>
          <a:p>
            <a:pPr lvl="0">
              <a:lnSpc>
                <a:spcPct val="120000"/>
              </a:lnSpc>
            </a:pPr>
            <a:r>
              <a:rPr lang="en-US" sz="6400" dirty="0"/>
              <a:t>“every citizen has a right to choose their trade, profession or occupation freely; the trade, profession or occupation may be regulated by law”.</a:t>
            </a:r>
            <a:endParaRPr lang="en-ZA" sz="6400" dirty="0"/>
          </a:p>
          <a:p>
            <a:pPr marL="0" indent="0">
              <a:buNone/>
            </a:pPr>
            <a:endParaRPr lang="en-ZA" sz="6400" dirty="0"/>
          </a:p>
          <a:p>
            <a:pPr marL="0" indent="0">
              <a:buNone/>
            </a:pPr>
            <a:r>
              <a:rPr lang="en-ZA" sz="6400" b="1" dirty="0"/>
              <a:t>Application of the Social Service Professions Act, 1978</a:t>
            </a:r>
            <a:endParaRPr lang="en-ZA" sz="6400" dirty="0"/>
          </a:p>
          <a:p>
            <a:pPr marL="457200" indent="-457200">
              <a:lnSpc>
                <a:spcPct val="120000"/>
              </a:lnSpc>
              <a:buFont typeface="+mj-lt"/>
              <a:buAutoNum type="alphaLcParenR"/>
            </a:pPr>
            <a:r>
              <a:rPr lang="en-ZA" sz="6400" dirty="0"/>
              <a:t>The department continues to monitor implementation the Act, which establishes the South African Council for Social Service Professions (SACSSP- Council) to regulate the social service professions. </a:t>
            </a:r>
          </a:p>
          <a:p>
            <a:pPr marL="457200" indent="-457200">
              <a:lnSpc>
                <a:spcPct val="120000"/>
              </a:lnSpc>
              <a:buFont typeface="+mj-lt"/>
              <a:buAutoNum type="alphaLcParenR"/>
            </a:pPr>
            <a:r>
              <a:rPr lang="en-ZA" sz="6400" dirty="0"/>
              <a:t>Section 3 of the Act amongst others, mandates the Council to- </a:t>
            </a:r>
          </a:p>
          <a:p>
            <a:pPr lvl="1">
              <a:lnSpc>
                <a:spcPct val="120000"/>
              </a:lnSpc>
              <a:buFont typeface="Wingdings" panose="05000000000000000000" pitchFamily="2" charset="2"/>
              <a:buChar char="ü"/>
            </a:pPr>
            <a:r>
              <a:rPr lang="en-ZA" sz="6400" dirty="0"/>
              <a:t>Maintain and enhance the prestige, status, integrity and dignity of the social work profession;</a:t>
            </a:r>
          </a:p>
          <a:p>
            <a:pPr lvl="1">
              <a:lnSpc>
                <a:spcPct val="120000"/>
              </a:lnSpc>
              <a:buFont typeface="Wingdings" panose="05000000000000000000" pitchFamily="2" charset="2"/>
              <a:buChar char="ü"/>
            </a:pPr>
            <a:r>
              <a:rPr lang="en-ZA" sz="6400" dirty="0"/>
              <a:t>Determine the standards of professional conduct of social workers; and </a:t>
            </a:r>
          </a:p>
          <a:p>
            <a:pPr lvl="1">
              <a:lnSpc>
                <a:spcPct val="120000"/>
              </a:lnSpc>
              <a:buFont typeface="Wingdings" panose="05000000000000000000" pitchFamily="2" charset="2"/>
              <a:buChar char="ü"/>
            </a:pPr>
            <a:r>
              <a:rPr lang="en-ZA" sz="6400" dirty="0"/>
              <a:t>Exercise effective control over the professional conduct of social workers.</a:t>
            </a:r>
          </a:p>
          <a:p>
            <a:pPr marL="0" indent="0">
              <a:buNone/>
            </a:pPr>
            <a:endParaRPr lang="en-ZA" sz="2200" dirty="0"/>
          </a:p>
        </p:txBody>
      </p:sp>
    </p:spTree>
    <p:extLst>
      <p:ext uri="{BB962C8B-B14F-4D97-AF65-F5344CB8AC3E}">
        <p14:creationId xmlns:p14="http://schemas.microsoft.com/office/powerpoint/2010/main" val="367029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216148" cy="589935"/>
          </a:xfrm>
        </p:spPr>
        <p:txBody>
          <a:bodyPr>
            <a:normAutofit fontScale="90000"/>
          </a:bodyPr>
          <a:lstStyle/>
          <a:p>
            <a:r>
              <a:rPr lang="en-US" sz="3100" b="1" dirty="0"/>
              <a:t>Guiding Legislation (2)</a:t>
            </a:r>
            <a:r>
              <a:rPr lang="en-US" sz="4000" b="1" dirty="0"/>
              <a:t> </a:t>
            </a:r>
            <a:endParaRPr lang="en-ZA" sz="4000" b="1" dirty="0"/>
          </a:p>
        </p:txBody>
      </p:sp>
      <p:sp>
        <p:nvSpPr>
          <p:cNvPr id="3" name="Content Placeholder 2"/>
          <p:cNvSpPr>
            <a:spLocks noGrp="1"/>
          </p:cNvSpPr>
          <p:nvPr>
            <p:ph idx="1"/>
          </p:nvPr>
        </p:nvSpPr>
        <p:spPr>
          <a:xfrm>
            <a:off x="119270" y="589935"/>
            <a:ext cx="11946834" cy="5191433"/>
          </a:xfrm>
        </p:spPr>
        <p:txBody>
          <a:bodyPr>
            <a:normAutofit/>
          </a:bodyPr>
          <a:lstStyle/>
          <a:p>
            <a:pPr marL="0" indent="0">
              <a:buNone/>
            </a:pPr>
            <a:endParaRPr lang="en-US" b="1" dirty="0"/>
          </a:p>
          <a:p>
            <a:pPr marL="0" indent="0">
              <a:buNone/>
            </a:pPr>
            <a:r>
              <a:rPr lang="en-US" b="1" dirty="0"/>
              <a:t>Social Service Professions Act 110/1978 and Regulations</a:t>
            </a:r>
          </a:p>
          <a:p>
            <a:pPr marL="0" indent="0">
              <a:buNone/>
            </a:pPr>
            <a:endParaRPr lang="en-US" b="1" dirty="0"/>
          </a:p>
          <a:p>
            <a:pPr>
              <a:buFont typeface="Wingdings" panose="05000000000000000000" pitchFamily="2" charset="2"/>
              <a:buChar char="ü"/>
            </a:pPr>
            <a:r>
              <a:rPr lang="en-US" dirty="0"/>
              <a:t>Requirements to practice (prescribed qualification, registration status and category)</a:t>
            </a:r>
          </a:p>
          <a:p>
            <a:pPr>
              <a:buFont typeface="Wingdings" panose="05000000000000000000" pitchFamily="2" charset="2"/>
              <a:buChar char="ü"/>
            </a:pPr>
            <a:r>
              <a:rPr lang="en-US" dirty="0"/>
              <a:t>Scope of practice for regulated professions</a:t>
            </a:r>
          </a:p>
          <a:p>
            <a:pPr>
              <a:buFont typeface="Wingdings" panose="05000000000000000000" pitchFamily="2" charset="2"/>
              <a:buChar char="ü"/>
            </a:pPr>
            <a:r>
              <a:rPr lang="en-US" dirty="0"/>
              <a:t>Continuous professional development </a:t>
            </a:r>
          </a:p>
          <a:p>
            <a:pPr>
              <a:buFont typeface="Wingdings" panose="05000000000000000000" pitchFamily="2" charset="2"/>
              <a:buChar char="ü"/>
            </a:pPr>
            <a:r>
              <a:rPr lang="en-US" dirty="0"/>
              <a:t>Professional Conduct and Code of Ethics</a:t>
            </a:r>
          </a:p>
          <a:p>
            <a:pPr>
              <a:buFont typeface="Wingdings" panose="05000000000000000000" pitchFamily="2" charset="2"/>
              <a:buChar char="ü"/>
            </a:pPr>
            <a:r>
              <a:rPr lang="en-US" dirty="0"/>
              <a:t>Multi-disciplinary practice </a:t>
            </a:r>
          </a:p>
          <a:p>
            <a:pPr marL="0" indent="0">
              <a:buNone/>
            </a:pPr>
            <a:endParaRPr lang="en-ZA" dirty="0"/>
          </a:p>
        </p:txBody>
      </p:sp>
    </p:spTree>
    <p:extLst>
      <p:ext uri="{BB962C8B-B14F-4D97-AF65-F5344CB8AC3E}">
        <p14:creationId xmlns:p14="http://schemas.microsoft.com/office/powerpoint/2010/main" val="71672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72" y="373626"/>
            <a:ext cx="11680723" cy="894735"/>
          </a:xfrm>
        </p:spPr>
        <p:txBody>
          <a:bodyPr>
            <a:normAutofit/>
          </a:bodyPr>
          <a:lstStyle/>
          <a:p>
            <a:r>
              <a:rPr lang="en-ZA" sz="4000" b="1" dirty="0"/>
              <a:t>Practice vs Public Service legislation</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53516530"/>
              </p:ext>
            </p:extLst>
          </p:nvPr>
        </p:nvGraphicFramePr>
        <p:xfrm>
          <a:off x="81869" y="1268361"/>
          <a:ext cx="11855450" cy="4684787"/>
        </p:xfrm>
        <a:graphic>
          <a:graphicData uri="http://schemas.openxmlformats.org/drawingml/2006/table">
            <a:tbl>
              <a:tblPr firstRow="1" bandRow="1">
                <a:tableStyleId>{5940675A-B579-460E-94D1-54222C63F5DA}</a:tableStyleId>
              </a:tblPr>
              <a:tblGrid>
                <a:gridCol w="2371090">
                  <a:extLst>
                    <a:ext uri="{9D8B030D-6E8A-4147-A177-3AD203B41FA5}">
                      <a16:colId xmlns:a16="http://schemas.microsoft.com/office/drawing/2014/main" val="4020215461"/>
                    </a:ext>
                  </a:extLst>
                </a:gridCol>
                <a:gridCol w="2371090">
                  <a:extLst>
                    <a:ext uri="{9D8B030D-6E8A-4147-A177-3AD203B41FA5}">
                      <a16:colId xmlns:a16="http://schemas.microsoft.com/office/drawing/2014/main" val="4229005507"/>
                    </a:ext>
                  </a:extLst>
                </a:gridCol>
                <a:gridCol w="2371090">
                  <a:extLst>
                    <a:ext uri="{9D8B030D-6E8A-4147-A177-3AD203B41FA5}">
                      <a16:colId xmlns:a16="http://schemas.microsoft.com/office/drawing/2014/main" val="639836092"/>
                    </a:ext>
                  </a:extLst>
                </a:gridCol>
                <a:gridCol w="2371090">
                  <a:extLst>
                    <a:ext uri="{9D8B030D-6E8A-4147-A177-3AD203B41FA5}">
                      <a16:colId xmlns:a16="http://schemas.microsoft.com/office/drawing/2014/main" val="3488465146"/>
                    </a:ext>
                  </a:extLst>
                </a:gridCol>
                <a:gridCol w="2371090">
                  <a:extLst>
                    <a:ext uri="{9D8B030D-6E8A-4147-A177-3AD203B41FA5}">
                      <a16:colId xmlns:a16="http://schemas.microsoft.com/office/drawing/2014/main" val="2627673073"/>
                    </a:ext>
                  </a:extLst>
                </a:gridCol>
              </a:tblGrid>
              <a:tr h="948412">
                <a:tc rowSpan="5">
                  <a:txBody>
                    <a:bodyPr/>
                    <a:lstStyle/>
                    <a:p>
                      <a:endParaRPr lang="en-ZA" sz="2000" b="1" dirty="0">
                        <a:solidFill>
                          <a:srgbClr val="FF0000"/>
                        </a:solidFill>
                      </a:endParaRPr>
                    </a:p>
                    <a:p>
                      <a:endParaRPr lang="en-ZA" sz="2000" b="1" dirty="0">
                        <a:solidFill>
                          <a:srgbClr val="FF0000"/>
                        </a:solidFill>
                      </a:endParaRPr>
                    </a:p>
                    <a:p>
                      <a:endParaRPr lang="en-ZA" sz="2000" b="1" dirty="0">
                        <a:solidFill>
                          <a:srgbClr val="FF0000"/>
                        </a:solidFill>
                      </a:endParaRPr>
                    </a:p>
                    <a:p>
                      <a:r>
                        <a:rPr lang="en-ZA" sz="2000" b="1" dirty="0">
                          <a:solidFill>
                            <a:srgbClr val="FF0000"/>
                          </a:solidFill>
                        </a:rPr>
                        <a:t>1) Practice</a:t>
                      </a:r>
                      <a:r>
                        <a:rPr lang="en-ZA" sz="2000" b="1" baseline="0" dirty="0">
                          <a:solidFill>
                            <a:srgbClr val="FF0000"/>
                          </a:solidFill>
                        </a:rPr>
                        <a:t> regulatory Framework</a:t>
                      </a:r>
                      <a:endParaRPr lang="en-ZA" sz="2000" b="1" dirty="0">
                        <a:solidFill>
                          <a:srgbClr val="FF0000"/>
                        </a:solidFill>
                      </a:endParaRPr>
                    </a:p>
                    <a:p>
                      <a:endParaRPr lang="en-ZA" sz="2000" b="0" dirty="0"/>
                    </a:p>
                    <a:p>
                      <a:endParaRPr lang="en-ZA" sz="2000" b="0" dirty="0"/>
                    </a:p>
                    <a:p>
                      <a:endParaRPr lang="en-ZA" sz="2000" b="0" dirty="0"/>
                    </a:p>
                    <a:p>
                      <a:r>
                        <a:rPr lang="en-ZA" sz="2000" b="1" dirty="0"/>
                        <a:t>Social Service Professions Act, 1978 and regulations</a:t>
                      </a:r>
                    </a:p>
                    <a:p>
                      <a:endParaRPr lang="en-ZA" sz="2000" b="0" dirty="0"/>
                    </a:p>
                  </a:txBody>
                  <a:tcPr>
                    <a:solidFill>
                      <a:schemeClr val="accent3">
                        <a:lumMod val="20000"/>
                        <a:lumOff val="80000"/>
                      </a:schemeClr>
                    </a:solidFill>
                  </a:tcPr>
                </a:tc>
                <a:tc rowSpan="2">
                  <a:txBody>
                    <a:bodyPr/>
                    <a:lstStyle/>
                    <a:p>
                      <a:endParaRPr lang="en-ZA" sz="2000" b="0" baseline="0" dirty="0"/>
                    </a:p>
                    <a:p>
                      <a:r>
                        <a:rPr lang="en-ZA" sz="2000" b="0" dirty="0"/>
                        <a:t>Requirements</a:t>
                      </a:r>
                      <a:r>
                        <a:rPr lang="en-ZA" sz="2000" b="0" baseline="0" dirty="0"/>
                        <a:t> and conditions for registration to practice</a:t>
                      </a:r>
                      <a:endParaRPr lang="en-ZA" sz="2000" b="0" dirty="0"/>
                    </a:p>
                  </a:txBody>
                  <a:tcPr>
                    <a:solidFill>
                      <a:schemeClr val="accent3">
                        <a:lumMod val="20000"/>
                        <a:lumOff val="80000"/>
                      </a:schemeClr>
                    </a:solidFill>
                  </a:tcPr>
                </a:tc>
                <a:tc rowSpan="5">
                  <a:txBody>
                    <a:bodyPr/>
                    <a:lstStyle/>
                    <a:p>
                      <a:pPr algn="just"/>
                      <a:endParaRPr lang="en-ZA" sz="2000" b="1" dirty="0">
                        <a:solidFill>
                          <a:srgbClr val="FF0000"/>
                        </a:solidFill>
                      </a:endParaRPr>
                    </a:p>
                    <a:p>
                      <a:pPr algn="just"/>
                      <a:endParaRPr lang="en-ZA" sz="2000" b="1" dirty="0">
                        <a:solidFill>
                          <a:srgbClr val="FF0000"/>
                        </a:solidFill>
                      </a:endParaRPr>
                    </a:p>
                    <a:p>
                      <a:pPr algn="just"/>
                      <a:endParaRPr lang="en-ZA" sz="2000" b="1" dirty="0">
                        <a:solidFill>
                          <a:srgbClr val="FF0000"/>
                        </a:solidFill>
                      </a:endParaRPr>
                    </a:p>
                    <a:p>
                      <a:pPr algn="just"/>
                      <a:endParaRPr lang="en-ZA" sz="2000" b="1" dirty="0">
                        <a:solidFill>
                          <a:srgbClr val="FF0000"/>
                        </a:solidFill>
                      </a:endParaRPr>
                    </a:p>
                    <a:p>
                      <a:pPr algn="just"/>
                      <a:r>
                        <a:rPr lang="en-ZA" sz="2000" b="1" dirty="0">
                          <a:solidFill>
                            <a:srgbClr val="FF0000"/>
                          </a:solidFill>
                        </a:rPr>
                        <a:t>2) Public</a:t>
                      </a:r>
                      <a:r>
                        <a:rPr lang="en-ZA" sz="2000" b="1" baseline="0" dirty="0">
                          <a:solidFill>
                            <a:srgbClr val="FF0000"/>
                          </a:solidFill>
                        </a:rPr>
                        <a:t> Service - </a:t>
                      </a:r>
                    </a:p>
                    <a:p>
                      <a:pPr algn="just"/>
                      <a:r>
                        <a:rPr lang="en-ZA" sz="2000" b="1" dirty="0">
                          <a:solidFill>
                            <a:srgbClr val="FF0000"/>
                          </a:solidFill>
                        </a:rPr>
                        <a:t>Service delivery requirements </a:t>
                      </a:r>
                    </a:p>
                    <a:p>
                      <a:pPr algn="just"/>
                      <a:endParaRPr lang="en-ZA" sz="2000" b="1" dirty="0"/>
                    </a:p>
                    <a:p>
                      <a:pPr algn="just"/>
                      <a:r>
                        <a:rPr lang="en-ZA" sz="2000" b="1" dirty="0"/>
                        <a:t>Public Service Act and regulations</a:t>
                      </a:r>
                    </a:p>
                  </a:txBody>
                  <a:tcPr>
                    <a:solidFill>
                      <a:schemeClr val="accent3">
                        <a:lumMod val="20000"/>
                        <a:lumOff val="80000"/>
                      </a:schemeClr>
                    </a:solidFill>
                  </a:tcPr>
                </a:tc>
                <a:tc>
                  <a:txBody>
                    <a:bodyPr/>
                    <a:lstStyle/>
                    <a:p>
                      <a:r>
                        <a:rPr lang="en-ZA" sz="2000" b="0" dirty="0"/>
                        <a:t>Employees: </a:t>
                      </a:r>
                    </a:p>
                    <a:p>
                      <a:r>
                        <a:rPr lang="en-ZA" sz="2000" b="0" dirty="0"/>
                        <a:t>Social workers</a:t>
                      </a:r>
                    </a:p>
                  </a:txBody>
                  <a:tcPr>
                    <a:solidFill>
                      <a:schemeClr val="accent3">
                        <a:lumMod val="20000"/>
                        <a:lumOff val="80000"/>
                      </a:schemeClr>
                    </a:solidFill>
                  </a:tcPr>
                </a:tc>
                <a:tc rowSpan="5">
                  <a:txBody>
                    <a:bodyPr/>
                    <a:lstStyle/>
                    <a:p>
                      <a:endParaRPr lang="en-ZA" sz="2000" b="0" dirty="0"/>
                    </a:p>
                    <a:p>
                      <a:endParaRPr lang="en-ZA" sz="2000" b="0" dirty="0"/>
                    </a:p>
                    <a:p>
                      <a:r>
                        <a:rPr lang="en-ZA" sz="2000" b="0" dirty="0"/>
                        <a:t>(</a:t>
                      </a:r>
                      <a:r>
                        <a:rPr lang="en-ZA" sz="2000" b="1" dirty="0">
                          <a:solidFill>
                            <a:srgbClr val="FF0000"/>
                          </a:solidFill>
                        </a:rPr>
                        <a:t>Outcomes)</a:t>
                      </a:r>
                    </a:p>
                    <a:p>
                      <a:endParaRPr lang="en-ZA" sz="2000" b="1"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dirty="0">
                          <a:solidFill>
                            <a:srgbClr val="FF0000"/>
                          </a:solidFill>
                        </a:rPr>
                        <a:t>(1) </a:t>
                      </a:r>
                      <a:r>
                        <a:rPr lang="en-ZA" sz="2000" b="0" dirty="0">
                          <a:solidFill>
                            <a:srgbClr val="FF0000"/>
                          </a:solidFill>
                        </a:rPr>
                        <a:t>Professional</a:t>
                      </a:r>
                      <a:r>
                        <a:rPr lang="en-ZA" sz="2000" b="0" baseline="0" dirty="0">
                          <a:solidFill>
                            <a:srgbClr val="FF0000"/>
                          </a:solidFill>
                        </a:rPr>
                        <a:t> and ethical social service practice</a:t>
                      </a:r>
                      <a:endParaRPr lang="en-ZA" sz="2000" b="0" dirty="0">
                        <a:solidFill>
                          <a:srgbClr val="FF0000"/>
                        </a:solidFill>
                      </a:endParaRPr>
                    </a:p>
                    <a:p>
                      <a:endParaRPr lang="en-ZA" sz="2000" b="1" dirty="0">
                        <a:solidFill>
                          <a:srgbClr val="FF0000"/>
                        </a:solidFill>
                      </a:endParaRPr>
                    </a:p>
                    <a:p>
                      <a:endParaRPr lang="en-ZA" sz="2000" b="1" dirty="0">
                        <a:solidFill>
                          <a:srgbClr val="FF0000"/>
                        </a:solidFill>
                      </a:endParaRPr>
                    </a:p>
                    <a:p>
                      <a:r>
                        <a:rPr lang="en-ZA" sz="2000" b="1" dirty="0">
                          <a:solidFill>
                            <a:srgbClr val="FF0000"/>
                          </a:solidFill>
                        </a:rPr>
                        <a:t>(2)</a:t>
                      </a:r>
                      <a:r>
                        <a:rPr lang="en-ZA" sz="2000" b="1" baseline="0" dirty="0">
                          <a:solidFill>
                            <a:srgbClr val="FF0000"/>
                          </a:solidFill>
                        </a:rPr>
                        <a:t> </a:t>
                      </a:r>
                      <a:r>
                        <a:rPr lang="en-ZA" sz="2000" b="0" dirty="0">
                          <a:solidFill>
                            <a:srgbClr val="FF0000"/>
                          </a:solidFill>
                        </a:rPr>
                        <a:t>Quality, integrated and developmental services to the public</a:t>
                      </a:r>
                    </a:p>
                    <a:p>
                      <a:endParaRPr lang="en-ZA" sz="2000" b="0" dirty="0"/>
                    </a:p>
                  </a:txBody>
                  <a:tcPr>
                    <a:solidFill>
                      <a:schemeClr val="accent3">
                        <a:lumMod val="20000"/>
                        <a:lumOff val="80000"/>
                      </a:schemeClr>
                    </a:solidFill>
                  </a:tcPr>
                </a:tc>
                <a:extLst>
                  <a:ext uri="{0D108BD9-81ED-4DB2-BD59-A6C34878D82A}">
                    <a16:rowId xmlns:a16="http://schemas.microsoft.com/office/drawing/2014/main" val="3614801709"/>
                  </a:ext>
                </a:extLst>
              </a:tr>
              <a:tr h="816869">
                <a:tc vMerge="1">
                  <a:txBody>
                    <a:bodyPr/>
                    <a:lstStyle/>
                    <a:p>
                      <a:endParaRPr lang="en-ZA"/>
                    </a:p>
                  </a:txBody>
                  <a:tcPr/>
                </a:tc>
                <a:tc vMerge="1">
                  <a:txBody>
                    <a:bodyPr/>
                    <a:lstStyle/>
                    <a:p>
                      <a:endParaRPr dirty="0"/>
                    </a:p>
                  </a:txBody>
                  <a:tcPr>
                    <a:solidFill>
                      <a:schemeClr val="accent3">
                        <a:lumMod val="20000"/>
                        <a:lumOff val="80000"/>
                      </a:schemeClr>
                    </a:solidFill>
                  </a:tcPr>
                </a:tc>
                <a:tc vMerge="1">
                  <a:txBody>
                    <a:bodyPr/>
                    <a:lstStyle/>
                    <a:p>
                      <a:endParaRPr lang="en-ZA" dirty="0"/>
                    </a:p>
                  </a:txBody>
                  <a:tcPr/>
                </a:tc>
                <a:tc rowSpan="2">
                  <a:txBody>
                    <a:bodyPr/>
                    <a:lstStyle/>
                    <a:p>
                      <a:endParaRPr lang="en-ZA" sz="2000" b="0" dirty="0"/>
                    </a:p>
                    <a:p>
                      <a:r>
                        <a:rPr lang="en-ZA" sz="2000" b="0" dirty="0"/>
                        <a:t>Job descriptions</a:t>
                      </a:r>
                    </a:p>
                  </a:txBody>
                  <a:tcPr>
                    <a:solidFill>
                      <a:schemeClr val="accent3">
                        <a:lumMod val="20000"/>
                        <a:lumOff val="80000"/>
                      </a:schemeClr>
                    </a:solidFill>
                  </a:tcPr>
                </a:tc>
                <a:tc vMerge="1">
                  <a:txBody>
                    <a:bodyPr/>
                    <a:lstStyle/>
                    <a:p>
                      <a:endParaRPr lang="en-ZA" dirty="0"/>
                    </a:p>
                  </a:txBody>
                  <a:tcPr/>
                </a:tc>
                <a:extLst>
                  <a:ext uri="{0D108BD9-81ED-4DB2-BD59-A6C34878D82A}">
                    <a16:rowId xmlns:a16="http://schemas.microsoft.com/office/drawing/2014/main" val="3240003917"/>
                  </a:ext>
                </a:extLst>
              </a:tr>
              <a:tr h="418941">
                <a:tc vMerge="1">
                  <a:txBody>
                    <a:bodyPr/>
                    <a:lstStyle/>
                    <a:p>
                      <a:endParaRPr lang="en-ZA"/>
                    </a:p>
                  </a:txBody>
                  <a:tcPr/>
                </a:tc>
                <a:tc rowSpan="2">
                  <a:txBody>
                    <a:bodyPr/>
                    <a:lstStyle/>
                    <a:p>
                      <a:endParaRPr lang="en-ZA" sz="2000" b="0" dirty="0"/>
                    </a:p>
                    <a:p>
                      <a:r>
                        <a:rPr lang="en-ZA" sz="2000" b="0" dirty="0"/>
                        <a:t>Registration categories within</a:t>
                      </a:r>
                      <a:r>
                        <a:rPr lang="en-ZA" sz="2000" b="0" baseline="0" dirty="0"/>
                        <a:t> profession</a:t>
                      </a:r>
                    </a:p>
                    <a:p>
                      <a:r>
                        <a:rPr lang="en-ZA" sz="2000" b="0" baseline="0" dirty="0"/>
                        <a:t> </a:t>
                      </a:r>
                      <a:endParaRPr lang="en-ZA" sz="2000" b="0" dirty="0"/>
                    </a:p>
                  </a:txBody>
                  <a:tcPr>
                    <a:solidFill>
                      <a:schemeClr val="accent3">
                        <a:lumMod val="20000"/>
                        <a:lumOff val="80000"/>
                      </a:schemeClr>
                    </a:solidFill>
                  </a:tcPr>
                </a:tc>
                <a:tc vMerge="1">
                  <a:txBody>
                    <a:bodyPr/>
                    <a:lstStyle/>
                    <a:p>
                      <a:endParaRPr lang="en-ZA"/>
                    </a:p>
                  </a:txBody>
                  <a:tcPr/>
                </a:tc>
                <a:tc vMerge="1">
                  <a:txBody>
                    <a:bodyPr/>
                    <a:lstStyle/>
                    <a:p>
                      <a:endParaRPr lang="en-ZA" sz="2000" b="0" dirty="0"/>
                    </a:p>
                  </a:txBody>
                  <a:tcPr>
                    <a:solidFill>
                      <a:schemeClr val="accent3">
                        <a:lumMod val="20000"/>
                        <a:lumOff val="80000"/>
                      </a:schemeClr>
                    </a:solidFill>
                  </a:tcPr>
                </a:tc>
                <a:tc vMerge="1">
                  <a:txBody>
                    <a:bodyPr/>
                    <a:lstStyle/>
                    <a:p>
                      <a:endParaRPr lang="en-ZA"/>
                    </a:p>
                  </a:txBody>
                  <a:tcPr/>
                </a:tc>
                <a:extLst>
                  <a:ext uri="{0D108BD9-81ED-4DB2-BD59-A6C34878D82A}">
                    <a16:rowId xmlns:a16="http://schemas.microsoft.com/office/drawing/2014/main" val="2781163766"/>
                  </a:ext>
                </a:extLst>
              </a:tr>
              <a:tr h="948412">
                <a:tc vMerge="1">
                  <a:txBody>
                    <a:bodyPr/>
                    <a:lstStyle/>
                    <a:p>
                      <a:endParaRPr lang="en-ZA"/>
                    </a:p>
                  </a:txBody>
                  <a:tcPr/>
                </a:tc>
                <a:tc vMerge="1">
                  <a:txBody>
                    <a:bodyPr/>
                    <a:lstStyle/>
                    <a:p>
                      <a:r>
                        <a:rPr lang="en-ZA" sz="2000" b="0" dirty="0"/>
                        <a:t>Registration categories within</a:t>
                      </a:r>
                      <a:r>
                        <a:rPr lang="en-ZA" sz="2000" b="0" baseline="0" dirty="0"/>
                        <a:t> profession </a:t>
                      </a:r>
                      <a:endParaRPr lang="en-ZA" sz="2000" b="0" dirty="0"/>
                    </a:p>
                  </a:txBody>
                  <a:tcPr>
                    <a:solidFill>
                      <a:schemeClr val="accent3">
                        <a:lumMod val="20000"/>
                        <a:lumOff val="80000"/>
                      </a:schemeClr>
                    </a:solidFill>
                  </a:tcPr>
                </a:tc>
                <a:tc vMerge="1">
                  <a:txBody>
                    <a:bodyPr/>
                    <a:lstStyle/>
                    <a:p>
                      <a:endParaRPr lang="en-ZA" dirty="0"/>
                    </a:p>
                  </a:txBody>
                  <a:tcPr/>
                </a:tc>
                <a:tc>
                  <a:txBody>
                    <a:bodyPr/>
                    <a:lstStyle/>
                    <a:p>
                      <a:r>
                        <a:rPr lang="en-ZA" sz="2000" b="0" dirty="0"/>
                        <a:t>Work</a:t>
                      </a:r>
                      <a:r>
                        <a:rPr lang="en-ZA" sz="2000" b="0" baseline="0" dirty="0"/>
                        <a:t> plans</a:t>
                      </a:r>
                      <a:endParaRPr lang="en-ZA" sz="2000" b="0" dirty="0"/>
                    </a:p>
                  </a:txBody>
                  <a:tcPr>
                    <a:solidFill>
                      <a:schemeClr val="accent3">
                        <a:lumMod val="20000"/>
                        <a:lumOff val="80000"/>
                      </a:schemeClr>
                    </a:solidFill>
                  </a:tcPr>
                </a:tc>
                <a:tc vMerge="1">
                  <a:txBody>
                    <a:bodyPr/>
                    <a:lstStyle/>
                    <a:p>
                      <a:endParaRPr lang="en-ZA" dirty="0"/>
                    </a:p>
                  </a:txBody>
                  <a:tcPr/>
                </a:tc>
                <a:extLst>
                  <a:ext uri="{0D108BD9-81ED-4DB2-BD59-A6C34878D82A}">
                    <a16:rowId xmlns:a16="http://schemas.microsoft.com/office/drawing/2014/main" val="955404156"/>
                  </a:ext>
                </a:extLst>
              </a:tr>
              <a:tr h="1304066">
                <a:tc vMerge="1">
                  <a:txBody>
                    <a:bodyPr/>
                    <a:lstStyle/>
                    <a:p>
                      <a:endParaRPr lang="en-ZA" dirty="0"/>
                    </a:p>
                  </a:txBody>
                  <a:tcPr/>
                </a:tc>
                <a:tc>
                  <a:txBody>
                    <a:bodyPr/>
                    <a:lstStyle/>
                    <a:p>
                      <a:endParaRPr lang="en-ZA" sz="2000" b="0" dirty="0"/>
                    </a:p>
                    <a:p>
                      <a:r>
                        <a:rPr lang="en-ZA" sz="2000" b="0" dirty="0"/>
                        <a:t>Scope of practice</a:t>
                      </a:r>
                    </a:p>
                  </a:txBody>
                  <a:tcPr>
                    <a:solidFill>
                      <a:schemeClr val="accent3">
                        <a:lumMod val="20000"/>
                        <a:lumOff val="80000"/>
                      </a:schemeClr>
                    </a:solidFill>
                  </a:tcPr>
                </a:tc>
                <a:tc vMerge="1">
                  <a:txBody>
                    <a:bodyPr/>
                    <a:lstStyle/>
                    <a:p>
                      <a:endParaRPr lang="en-ZA" dirty="0"/>
                    </a:p>
                  </a:txBody>
                  <a:tcPr/>
                </a:tc>
                <a:tc>
                  <a:txBody>
                    <a:bodyPr/>
                    <a:lstStyle/>
                    <a:p>
                      <a:r>
                        <a:rPr lang="en-ZA" sz="2000" b="0" dirty="0"/>
                        <a:t>Supervision and Management</a:t>
                      </a:r>
                    </a:p>
                  </a:txBody>
                  <a:tcPr>
                    <a:solidFill>
                      <a:schemeClr val="accent3">
                        <a:lumMod val="20000"/>
                        <a:lumOff val="80000"/>
                      </a:schemeClr>
                    </a:solidFill>
                  </a:tcPr>
                </a:tc>
                <a:tc vMerge="1">
                  <a:txBody>
                    <a:bodyPr/>
                    <a:lstStyle/>
                    <a:p>
                      <a:endParaRPr lang="en-ZA" dirty="0"/>
                    </a:p>
                  </a:txBody>
                  <a:tcPr/>
                </a:tc>
                <a:extLst>
                  <a:ext uri="{0D108BD9-81ED-4DB2-BD59-A6C34878D82A}">
                    <a16:rowId xmlns:a16="http://schemas.microsoft.com/office/drawing/2014/main" val="3634797999"/>
                  </a:ext>
                </a:extLst>
              </a:tr>
            </a:tbl>
          </a:graphicData>
        </a:graphic>
      </p:graphicFrame>
      <p:sp>
        <p:nvSpPr>
          <p:cNvPr id="4" name="Footer Placeholder 3"/>
          <p:cNvSpPr>
            <a:spLocks noGrp="1"/>
          </p:cNvSpPr>
          <p:nvPr>
            <p:ph type="ftr" sz="quarter" idx="11"/>
          </p:nvPr>
        </p:nvSpPr>
        <p:spPr/>
        <p:txBody>
          <a:bodyPr/>
          <a:lstStyle/>
          <a:p>
            <a:r>
              <a:rPr lang="en-US"/>
              <a:t>Galeboer@dsd.gov.za</a:t>
            </a:r>
          </a:p>
        </p:txBody>
      </p:sp>
    </p:spTree>
    <p:extLst>
      <p:ext uri="{BB962C8B-B14F-4D97-AF65-F5344CB8AC3E}">
        <p14:creationId xmlns:p14="http://schemas.microsoft.com/office/powerpoint/2010/main" val="144702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C4ADD-E204-9F62-0543-B3A524360A99}"/>
              </a:ext>
            </a:extLst>
          </p:cNvPr>
          <p:cNvSpPr>
            <a:spLocks noGrp="1"/>
          </p:cNvSpPr>
          <p:nvPr>
            <p:ph type="title"/>
          </p:nvPr>
        </p:nvSpPr>
        <p:spPr>
          <a:xfrm>
            <a:off x="838200" y="1"/>
            <a:ext cx="10515600" cy="576469"/>
          </a:xfrm>
        </p:spPr>
        <p:txBody>
          <a:bodyPr>
            <a:normAutofit fontScale="90000"/>
          </a:bodyPr>
          <a:lstStyle/>
          <a:p>
            <a:r>
              <a:rPr lang="en-ZA" sz="3600" b="1" dirty="0"/>
              <a:t>Methodology</a:t>
            </a:r>
            <a:r>
              <a:rPr lang="en-ZA" b="1" dirty="0"/>
              <a:t>  </a:t>
            </a:r>
            <a:r>
              <a:rPr lang="en-ZA" dirty="0"/>
              <a:t> </a:t>
            </a:r>
          </a:p>
        </p:txBody>
      </p:sp>
      <p:sp>
        <p:nvSpPr>
          <p:cNvPr id="3" name="Content Placeholder 2">
            <a:extLst>
              <a:ext uri="{FF2B5EF4-FFF2-40B4-BE49-F238E27FC236}">
                <a16:creationId xmlns:a16="http://schemas.microsoft.com/office/drawing/2014/main" id="{BE40FA36-8C93-A5BE-1AF9-635E15F78C4F}"/>
              </a:ext>
            </a:extLst>
          </p:cNvPr>
          <p:cNvSpPr>
            <a:spLocks noGrp="1"/>
          </p:cNvSpPr>
          <p:nvPr>
            <p:ph idx="1"/>
          </p:nvPr>
        </p:nvSpPr>
        <p:spPr>
          <a:xfrm>
            <a:off x="188843" y="576471"/>
            <a:ext cx="11787809" cy="4890052"/>
          </a:xfrm>
        </p:spPr>
        <p:txBody>
          <a:bodyPr/>
          <a:lstStyle/>
          <a:p>
            <a:pPr marL="0" indent="0">
              <a:buNone/>
            </a:pPr>
            <a:endParaRPr lang="en-ZA" b="1" dirty="0"/>
          </a:p>
          <a:p>
            <a:pPr marL="0" indent="0">
              <a:buNone/>
            </a:pPr>
            <a:r>
              <a:rPr lang="en-ZA" b="1" dirty="0"/>
              <a:t>Target (nine-9 Provinces)</a:t>
            </a:r>
          </a:p>
          <a:p>
            <a:pPr marL="0" indent="0">
              <a:lnSpc>
                <a:spcPct val="100000"/>
              </a:lnSpc>
              <a:buNone/>
            </a:pPr>
            <a:endParaRPr lang="en-ZA" dirty="0"/>
          </a:p>
          <a:p>
            <a:pPr marL="0" indent="0">
              <a:lnSpc>
                <a:spcPct val="100000"/>
              </a:lnSpc>
              <a:buNone/>
            </a:pPr>
            <a:r>
              <a:rPr lang="en-ZA" dirty="0"/>
              <a:t>- Social Workers and Social Auxiliary Workers</a:t>
            </a:r>
          </a:p>
          <a:p>
            <a:pPr marL="0" indent="0">
              <a:lnSpc>
                <a:spcPct val="100000"/>
              </a:lnSpc>
              <a:buNone/>
            </a:pPr>
            <a:r>
              <a:rPr lang="en-ZA" dirty="0"/>
              <a:t>- Social  Work Supervisors</a:t>
            </a:r>
          </a:p>
          <a:p>
            <a:pPr marL="0" indent="0">
              <a:lnSpc>
                <a:spcPct val="100000"/>
              </a:lnSpc>
              <a:buNone/>
            </a:pPr>
            <a:r>
              <a:rPr lang="en-ZA" dirty="0"/>
              <a:t>- Social Work Managers </a:t>
            </a:r>
          </a:p>
          <a:p>
            <a:pPr>
              <a:lnSpc>
                <a:spcPct val="100000"/>
              </a:lnSpc>
              <a:buFontTx/>
              <a:buChar char="-"/>
            </a:pPr>
            <a:r>
              <a:rPr lang="en-ZA" dirty="0"/>
              <a:t>Sixty (60) participants per session in each province </a:t>
            </a:r>
            <a:endParaRPr lang="en-US" dirty="0"/>
          </a:p>
          <a:p>
            <a:pPr marL="0" indent="0">
              <a:lnSpc>
                <a:spcPct val="100000"/>
              </a:lnSpc>
              <a:buNone/>
            </a:pPr>
            <a:r>
              <a:rPr lang="en-US" dirty="0"/>
              <a:t>Thousand of the above practitioners attended the ethics empowerment </a:t>
            </a:r>
            <a:r>
              <a:rPr lang="en-US" dirty="0" err="1"/>
              <a:t>programme</a:t>
            </a:r>
            <a:r>
              <a:rPr lang="en-US" dirty="0"/>
              <a:t> between April 2022 and March 2025.</a:t>
            </a:r>
            <a:endParaRPr lang="en-ZA" dirty="0"/>
          </a:p>
        </p:txBody>
      </p:sp>
    </p:spTree>
    <p:extLst>
      <p:ext uri="{BB962C8B-B14F-4D97-AF65-F5344CB8AC3E}">
        <p14:creationId xmlns:p14="http://schemas.microsoft.com/office/powerpoint/2010/main" val="892147943"/>
      </p:ext>
    </p:extLst>
  </p:cSld>
  <p:clrMapOvr>
    <a:masterClrMapping/>
  </p:clrMapOvr>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639</TotalTime>
  <Words>1283</Words>
  <Application>Microsoft Office PowerPoint</Application>
  <PresentationFormat>Widescreen</PresentationFormat>
  <Paragraphs>175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vt:lpstr>
      <vt:lpstr>Wingdings</vt:lpstr>
      <vt:lpstr>Office Theme</vt:lpstr>
      <vt:lpstr>BUILDING AN ETHICAL CULTURE IN SOCIAL WORK PRACTICE: LESSONS FROM THE NATIONAL DSD ETHICS EMPOWERMENT PROGRAMME.</vt:lpstr>
      <vt:lpstr>Purpose and Objectives</vt:lpstr>
      <vt:lpstr>CONCERN</vt:lpstr>
      <vt:lpstr>Overview </vt:lpstr>
      <vt:lpstr>Public Service</vt:lpstr>
      <vt:lpstr>Guiding legislation</vt:lpstr>
      <vt:lpstr>Guiding Legislation (2) </vt:lpstr>
      <vt:lpstr>Practice vs Public Service legislation</vt:lpstr>
      <vt:lpstr>Methodology   </vt:lpstr>
      <vt:lpstr>Methodology (2)</vt:lpstr>
      <vt:lpstr>Overall Findings</vt:lpstr>
      <vt:lpstr>Limitations </vt:lpstr>
      <vt:lpstr>Professional Compliance</vt:lpstr>
      <vt:lpstr>Essence of Professional Compliance </vt:lpstr>
      <vt:lpstr>Conclusion </vt:lpstr>
      <vt:lpstr>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COMPLIANCE AND SUPPORT SERVICES</dc:title>
  <dc:creator>Pricilla Seamelando</dc:creator>
  <cp:lastModifiedBy>Mukhethwa Netshivhumbe</cp:lastModifiedBy>
  <cp:revision>92</cp:revision>
  <dcterms:created xsi:type="dcterms:W3CDTF">2025-06-04T20:58:16Z</dcterms:created>
  <dcterms:modified xsi:type="dcterms:W3CDTF">2025-09-10T15:48:35Z</dcterms:modified>
</cp:coreProperties>
</file>