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2"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29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873271-C9FA-4CFF-5B9A-8628CAE6DB32}" v="47" dt="2025-09-08T12:12:58.6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77175" autoAdjust="0"/>
  </p:normalViewPr>
  <p:slideViewPr>
    <p:cSldViewPr snapToGrid="0">
      <p:cViewPr varScale="1">
        <p:scale>
          <a:sx n="66" d="100"/>
          <a:sy n="66" d="100"/>
        </p:scale>
        <p:origin x="128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8282A4-7669-440C-B076-05319AE293FB}"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79CAAA0C-2D88-4775-B1E7-89D9A1B329C3}">
      <dgm:prSet custT="1"/>
      <dgm:spPr/>
      <dgm:t>
        <a:bodyPr/>
        <a:lstStyle/>
        <a:p>
          <a:r>
            <a:rPr lang="en-ZA" sz="2800" dirty="0"/>
            <a:t>Brief overview of the study</a:t>
          </a:r>
          <a:endParaRPr lang="en-US" sz="2800" dirty="0"/>
        </a:p>
      </dgm:t>
    </dgm:pt>
    <dgm:pt modelId="{DD1D827A-1654-48F3-9FEA-BE95B37D740C}" type="parTrans" cxnId="{C5A0B4C9-93ED-472D-8ED6-37C14AEE81FE}">
      <dgm:prSet/>
      <dgm:spPr/>
      <dgm:t>
        <a:bodyPr/>
        <a:lstStyle/>
        <a:p>
          <a:endParaRPr lang="en-US"/>
        </a:p>
      </dgm:t>
    </dgm:pt>
    <dgm:pt modelId="{EF758A80-1C96-4CDB-AC06-5B68356FD01B}" type="sibTrans" cxnId="{C5A0B4C9-93ED-472D-8ED6-37C14AEE81FE}">
      <dgm:prSet/>
      <dgm:spPr/>
      <dgm:t>
        <a:bodyPr/>
        <a:lstStyle/>
        <a:p>
          <a:endParaRPr lang="en-US"/>
        </a:p>
      </dgm:t>
    </dgm:pt>
    <dgm:pt modelId="{E825FA74-9E59-42E0-9F36-5D3E42878E2D}">
      <dgm:prSet custT="1"/>
      <dgm:spPr/>
      <dgm:t>
        <a:bodyPr/>
        <a:lstStyle/>
        <a:p>
          <a:r>
            <a:rPr lang="en-ZA" sz="2800" dirty="0"/>
            <a:t>Importance of family in child development</a:t>
          </a:r>
          <a:endParaRPr lang="en-US" sz="2800" dirty="0"/>
        </a:p>
      </dgm:t>
    </dgm:pt>
    <dgm:pt modelId="{1FE3E155-13F8-43F5-8ED4-6F87EA5490C5}" type="parTrans" cxnId="{DA89497B-7155-4862-94BD-E629789AABE6}">
      <dgm:prSet/>
      <dgm:spPr/>
      <dgm:t>
        <a:bodyPr/>
        <a:lstStyle/>
        <a:p>
          <a:endParaRPr lang="en-US"/>
        </a:p>
      </dgm:t>
    </dgm:pt>
    <dgm:pt modelId="{5954D028-C8DA-49CB-A143-FB433B25EC03}" type="sibTrans" cxnId="{DA89497B-7155-4862-94BD-E629789AABE6}">
      <dgm:prSet/>
      <dgm:spPr/>
      <dgm:t>
        <a:bodyPr/>
        <a:lstStyle/>
        <a:p>
          <a:endParaRPr lang="en-US"/>
        </a:p>
      </dgm:t>
    </dgm:pt>
    <dgm:pt modelId="{AF532004-0671-4C94-BB13-6251E22405EB}">
      <dgm:prSet custT="1"/>
      <dgm:spPr/>
      <dgm:t>
        <a:bodyPr/>
        <a:lstStyle/>
        <a:p>
          <a:r>
            <a:rPr lang="en-ZA" sz="2800" dirty="0"/>
            <a:t>Legal and policy context (UNCRC, ACRWC, Children’s Act 38 of 2005)</a:t>
          </a:r>
          <a:endParaRPr lang="en-US" sz="2800" dirty="0"/>
        </a:p>
      </dgm:t>
    </dgm:pt>
    <dgm:pt modelId="{3B76D446-E26E-4699-AF1E-7E444E1BDA70}" type="parTrans" cxnId="{468FB057-9830-48DF-96F1-6E8511FA07DE}">
      <dgm:prSet/>
      <dgm:spPr/>
      <dgm:t>
        <a:bodyPr/>
        <a:lstStyle/>
        <a:p>
          <a:endParaRPr lang="en-US"/>
        </a:p>
      </dgm:t>
    </dgm:pt>
    <dgm:pt modelId="{A6DD1911-0B48-47C2-B090-C0074F9393DC}" type="sibTrans" cxnId="{468FB057-9830-48DF-96F1-6E8511FA07DE}">
      <dgm:prSet/>
      <dgm:spPr/>
      <dgm:t>
        <a:bodyPr/>
        <a:lstStyle/>
        <a:p>
          <a:endParaRPr lang="en-US"/>
        </a:p>
      </dgm:t>
    </dgm:pt>
    <dgm:pt modelId="{AAB6EF55-B984-4360-9D81-48F3B265584E}" type="pres">
      <dgm:prSet presAssocID="{468282A4-7669-440C-B076-05319AE293FB}" presName="hierChild1" presStyleCnt="0">
        <dgm:presLayoutVars>
          <dgm:chPref val="1"/>
          <dgm:dir/>
          <dgm:animOne val="branch"/>
          <dgm:animLvl val="lvl"/>
          <dgm:resizeHandles/>
        </dgm:presLayoutVars>
      </dgm:prSet>
      <dgm:spPr/>
    </dgm:pt>
    <dgm:pt modelId="{B4E7CB62-0671-47A6-B7A3-2039CBA55A91}" type="pres">
      <dgm:prSet presAssocID="{79CAAA0C-2D88-4775-B1E7-89D9A1B329C3}" presName="hierRoot1" presStyleCnt="0"/>
      <dgm:spPr/>
    </dgm:pt>
    <dgm:pt modelId="{0061CA5D-C73B-44C1-A384-FF84E62F4350}" type="pres">
      <dgm:prSet presAssocID="{79CAAA0C-2D88-4775-B1E7-89D9A1B329C3}" presName="composite" presStyleCnt="0"/>
      <dgm:spPr/>
    </dgm:pt>
    <dgm:pt modelId="{36536AAC-D9B1-4FDD-84C1-23EE04CFA929}" type="pres">
      <dgm:prSet presAssocID="{79CAAA0C-2D88-4775-B1E7-89D9A1B329C3}" presName="background" presStyleLbl="node0" presStyleIdx="0" presStyleCnt="3"/>
      <dgm:spPr/>
    </dgm:pt>
    <dgm:pt modelId="{659B4763-DF1C-4074-871F-EDD27E03291E}" type="pres">
      <dgm:prSet presAssocID="{79CAAA0C-2D88-4775-B1E7-89D9A1B329C3}" presName="text" presStyleLbl="fgAcc0" presStyleIdx="0" presStyleCnt="3">
        <dgm:presLayoutVars>
          <dgm:chPref val="3"/>
        </dgm:presLayoutVars>
      </dgm:prSet>
      <dgm:spPr/>
    </dgm:pt>
    <dgm:pt modelId="{46A1CF5B-D2F4-46A1-B305-30AD5953C89A}" type="pres">
      <dgm:prSet presAssocID="{79CAAA0C-2D88-4775-B1E7-89D9A1B329C3}" presName="hierChild2" presStyleCnt="0"/>
      <dgm:spPr/>
    </dgm:pt>
    <dgm:pt modelId="{1B2CE621-5CAC-4CF0-AF12-ECD98BDE29E3}" type="pres">
      <dgm:prSet presAssocID="{E825FA74-9E59-42E0-9F36-5D3E42878E2D}" presName="hierRoot1" presStyleCnt="0"/>
      <dgm:spPr/>
    </dgm:pt>
    <dgm:pt modelId="{8ABECC3B-7A72-4295-ADC9-9F6922F79702}" type="pres">
      <dgm:prSet presAssocID="{E825FA74-9E59-42E0-9F36-5D3E42878E2D}" presName="composite" presStyleCnt="0"/>
      <dgm:spPr/>
    </dgm:pt>
    <dgm:pt modelId="{EC7F2925-F7D0-4A01-A743-9121E2FC7A1E}" type="pres">
      <dgm:prSet presAssocID="{E825FA74-9E59-42E0-9F36-5D3E42878E2D}" presName="background" presStyleLbl="node0" presStyleIdx="1" presStyleCnt="3"/>
      <dgm:spPr/>
    </dgm:pt>
    <dgm:pt modelId="{06A97733-7127-48E9-B3DA-2B1E707CA633}" type="pres">
      <dgm:prSet presAssocID="{E825FA74-9E59-42E0-9F36-5D3E42878E2D}" presName="text" presStyleLbl="fgAcc0" presStyleIdx="1" presStyleCnt="3">
        <dgm:presLayoutVars>
          <dgm:chPref val="3"/>
        </dgm:presLayoutVars>
      </dgm:prSet>
      <dgm:spPr/>
    </dgm:pt>
    <dgm:pt modelId="{EDA162F1-A876-47F9-90E8-CFBA83D4C889}" type="pres">
      <dgm:prSet presAssocID="{E825FA74-9E59-42E0-9F36-5D3E42878E2D}" presName="hierChild2" presStyleCnt="0"/>
      <dgm:spPr/>
    </dgm:pt>
    <dgm:pt modelId="{A6254916-17B5-403F-A56E-EA781F8AE4CB}" type="pres">
      <dgm:prSet presAssocID="{AF532004-0671-4C94-BB13-6251E22405EB}" presName="hierRoot1" presStyleCnt="0"/>
      <dgm:spPr/>
    </dgm:pt>
    <dgm:pt modelId="{B009C894-9826-4A00-8DFB-CDE714371296}" type="pres">
      <dgm:prSet presAssocID="{AF532004-0671-4C94-BB13-6251E22405EB}" presName="composite" presStyleCnt="0"/>
      <dgm:spPr/>
    </dgm:pt>
    <dgm:pt modelId="{A6B20C50-59BA-47D1-A39E-A9A20FC1DDC9}" type="pres">
      <dgm:prSet presAssocID="{AF532004-0671-4C94-BB13-6251E22405EB}" presName="background" presStyleLbl="node0" presStyleIdx="2" presStyleCnt="3"/>
      <dgm:spPr/>
    </dgm:pt>
    <dgm:pt modelId="{3E5FD417-2174-4832-936B-96E00798C2BB}" type="pres">
      <dgm:prSet presAssocID="{AF532004-0671-4C94-BB13-6251E22405EB}" presName="text" presStyleLbl="fgAcc0" presStyleIdx="2" presStyleCnt="3">
        <dgm:presLayoutVars>
          <dgm:chPref val="3"/>
        </dgm:presLayoutVars>
      </dgm:prSet>
      <dgm:spPr/>
    </dgm:pt>
    <dgm:pt modelId="{5C909441-10A0-4389-A4CA-9163873BDFB1}" type="pres">
      <dgm:prSet presAssocID="{AF532004-0671-4C94-BB13-6251E22405EB}" presName="hierChild2" presStyleCnt="0"/>
      <dgm:spPr/>
    </dgm:pt>
  </dgm:ptLst>
  <dgm:cxnLst>
    <dgm:cxn modelId="{958FB637-25D6-4CF2-A37C-4112DBAA1881}" type="presOf" srcId="{E825FA74-9E59-42E0-9F36-5D3E42878E2D}" destId="{06A97733-7127-48E9-B3DA-2B1E707CA633}" srcOrd="0" destOrd="0" presId="urn:microsoft.com/office/officeart/2005/8/layout/hierarchy1"/>
    <dgm:cxn modelId="{A52C0840-88B4-49ED-BC7A-7A136F9BD10D}" type="presOf" srcId="{79CAAA0C-2D88-4775-B1E7-89D9A1B329C3}" destId="{659B4763-DF1C-4074-871F-EDD27E03291E}" srcOrd="0" destOrd="0" presId="urn:microsoft.com/office/officeart/2005/8/layout/hierarchy1"/>
    <dgm:cxn modelId="{468FB057-9830-48DF-96F1-6E8511FA07DE}" srcId="{468282A4-7669-440C-B076-05319AE293FB}" destId="{AF532004-0671-4C94-BB13-6251E22405EB}" srcOrd="2" destOrd="0" parTransId="{3B76D446-E26E-4699-AF1E-7E444E1BDA70}" sibTransId="{A6DD1911-0B48-47C2-B090-C0074F9393DC}"/>
    <dgm:cxn modelId="{DA89497B-7155-4862-94BD-E629789AABE6}" srcId="{468282A4-7669-440C-B076-05319AE293FB}" destId="{E825FA74-9E59-42E0-9F36-5D3E42878E2D}" srcOrd="1" destOrd="0" parTransId="{1FE3E155-13F8-43F5-8ED4-6F87EA5490C5}" sibTransId="{5954D028-C8DA-49CB-A143-FB433B25EC03}"/>
    <dgm:cxn modelId="{C5A0B4C9-93ED-472D-8ED6-37C14AEE81FE}" srcId="{468282A4-7669-440C-B076-05319AE293FB}" destId="{79CAAA0C-2D88-4775-B1E7-89D9A1B329C3}" srcOrd="0" destOrd="0" parTransId="{DD1D827A-1654-48F3-9FEA-BE95B37D740C}" sibTransId="{EF758A80-1C96-4CDB-AC06-5B68356FD01B}"/>
    <dgm:cxn modelId="{823D39D3-78BA-449E-93A2-AB87F62DA916}" type="presOf" srcId="{AF532004-0671-4C94-BB13-6251E22405EB}" destId="{3E5FD417-2174-4832-936B-96E00798C2BB}" srcOrd="0" destOrd="0" presId="urn:microsoft.com/office/officeart/2005/8/layout/hierarchy1"/>
    <dgm:cxn modelId="{9D13CDF2-912E-476D-868E-662877860C04}" type="presOf" srcId="{468282A4-7669-440C-B076-05319AE293FB}" destId="{AAB6EF55-B984-4360-9D81-48F3B265584E}" srcOrd="0" destOrd="0" presId="urn:microsoft.com/office/officeart/2005/8/layout/hierarchy1"/>
    <dgm:cxn modelId="{C14D2008-2210-452C-BB68-7FD5F5E73CD6}" type="presParOf" srcId="{AAB6EF55-B984-4360-9D81-48F3B265584E}" destId="{B4E7CB62-0671-47A6-B7A3-2039CBA55A91}" srcOrd="0" destOrd="0" presId="urn:microsoft.com/office/officeart/2005/8/layout/hierarchy1"/>
    <dgm:cxn modelId="{7FC13496-3522-436C-BE62-F6F29770CFB1}" type="presParOf" srcId="{B4E7CB62-0671-47A6-B7A3-2039CBA55A91}" destId="{0061CA5D-C73B-44C1-A384-FF84E62F4350}" srcOrd="0" destOrd="0" presId="urn:microsoft.com/office/officeart/2005/8/layout/hierarchy1"/>
    <dgm:cxn modelId="{32911684-6A30-4019-94C5-11EC93566EB3}" type="presParOf" srcId="{0061CA5D-C73B-44C1-A384-FF84E62F4350}" destId="{36536AAC-D9B1-4FDD-84C1-23EE04CFA929}" srcOrd="0" destOrd="0" presId="urn:microsoft.com/office/officeart/2005/8/layout/hierarchy1"/>
    <dgm:cxn modelId="{329BDE15-2984-4C44-9F1A-D2B1580054E1}" type="presParOf" srcId="{0061CA5D-C73B-44C1-A384-FF84E62F4350}" destId="{659B4763-DF1C-4074-871F-EDD27E03291E}" srcOrd="1" destOrd="0" presId="urn:microsoft.com/office/officeart/2005/8/layout/hierarchy1"/>
    <dgm:cxn modelId="{FABF5368-9DF5-433D-8847-EEDA0515687E}" type="presParOf" srcId="{B4E7CB62-0671-47A6-B7A3-2039CBA55A91}" destId="{46A1CF5B-D2F4-46A1-B305-30AD5953C89A}" srcOrd="1" destOrd="0" presId="urn:microsoft.com/office/officeart/2005/8/layout/hierarchy1"/>
    <dgm:cxn modelId="{895EC6B7-19CA-4CC5-B645-9CB6C4411AEE}" type="presParOf" srcId="{AAB6EF55-B984-4360-9D81-48F3B265584E}" destId="{1B2CE621-5CAC-4CF0-AF12-ECD98BDE29E3}" srcOrd="1" destOrd="0" presId="urn:microsoft.com/office/officeart/2005/8/layout/hierarchy1"/>
    <dgm:cxn modelId="{71905377-3A05-4D91-8BE7-9DA721305C69}" type="presParOf" srcId="{1B2CE621-5CAC-4CF0-AF12-ECD98BDE29E3}" destId="{8ABECC3B-7A72-4295-ADC9-9F6922F79702}" srcOrd="0" destOrd="0" presId="urn:microsoft.com/office/officeart/2005/8/layout/hierarchy1"/>
    <dgm:cxn modelId="{DE1712F3-A286-4058-985E-9E1AE90DBD4A}" type="presParOf" srcId="{8ABECC3B-7A72-4295-ADC9-9F6922F79702}" destId="{EC7F2925-F7D0-4A01-A743-9121E2FC7A1E}" srcOrd="0" destOrd="0" presId="urn:microsoft.com/office/officeart/2005/8/layout/hierarchy1"/>
    <dgm:cxn modelId="{BE6EF8C5-5774-44F4-961B-C080468BC0C3}" type="presParOf" srcId="{8ABECC3B-7A72-4295-ADC9-9F6922F79702}" destId="{06A97733-7127-48E9-B3DA-2B1E707CA633}" srcOrd="1" destOrd="0" presId="urn:microsoft.com/office/officeart/2005/8/layout/hierarchy1"/>
    <dgm:cxn modelId="{321686FE-BB0C-44C6-A893-F1E6F3E51433}" type="presParOf" srcId="{1B2CE621-5CAC-4CF0-AF12-ECD98BDE29E3}" destId="{EDA162F1-A876-47F9-90E8-CFBA83D4C889}" srcOrd="1" destOrd="0" presId="urn:microsoft.com/office/officeart/2005/8/layout/hierarchy1"/>
    <dgm:cxn modelId="{B077947D-316D-4A12-B62D-509E06E00C87}" type="presParOf" srcId="{AAB6EF55-B984-4360-9D81-48F3B265584E}" destId="{A6254916-17B5-403F-A56E-EA781F8AE4CB}" srcOrd="2" destOrd="0" presId="urn:microsoft.com/office/officeart/2005/8/layout/hierarchy1"/>
    <dgm:cxn modelId="{9154127A-64E3-4B65-B576-CCFB15520F1C}" type="presParOf" srcId="{A6254916-17B5-403F-A56E-EA781F8AE4CB}" destId="{B009C894-9826-4A00-8DFB-CDE714371296}" srcOrd="0" destOrd="0" presId="urn:microsoft.com/office/officeart/2005/8/layout/hierarchy1"/>
    <dgm:cxn modelId="{C82E224C-A5D2-4B78-9365-19992EAEDD2A}" type="presParOf" srcId="{B009C894-9826-4A00-8DFB-CDE714371296}" destId="{A6B20C50-59BA-47D1-A39E-A9A20FC1DDC9}" srcOrd="0" destOrd="0" presId="urn:microsoft.com/office/officeart/2005/8/layout/hierarchy1"/>
    <dgm:cxn modelId="{BE7FB40E-B60D-46E2-95C5-BD93BDAABA60}" type="presParOf" srcId="{B009C894-9826-4A00-8DFB-CDE714371296}" destId="{3E5FD417-2174-4832-936B-96E00798C2BB}" srcOrd="1" destOrd="0" presId="urn:microsoft.com/office/officeart/2005/8/layout/hierarchy1"/>
    <dgm:cxn modelId="{CE286FB9-944F-4CA6-9BE5-42E81BBFA9E8}" type="presParOf" srcId="{A6254916-17B5-403F-A56E-EA781F8AE4CB}" destId="{5C909441-10A0-4389-A4CA-9163873BDFB1}"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3D9B19F-60ED-464B-93C3-18AF3EBC33D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EB4405FF-C5E0-4F95-B004-174634E8A0AC}">
      <dgm:prSet custT="1"/>
      <dgm:spPr/>
      <dgm:t>
        <a:bodyPr/>
        <a:lstStyle/>
        <a:p>
          <a:r>
            <a:rPr lang="en-GB" sz="2800" dirty="0"/>
            <a:t>Reunification is complex but achievable</a:t>
          </a:r>
          <a:endParaRPr lang="en-US" sz="2800" dirty="0"/>
        </a:p>
      </dgm:t>
    </dgm:pt>
    <dgm:pt modelId="{566C171A-CCB2-465D-95F1-E526EC206BBF}" type="parTrans" cxnId="{4146801F-64AE-492E-A5A1-35E978218853}">
      <dgm:prSet/>
      <dgm:spPr/>
      <dgm:t>
        <a:bodyPr/>
        <a:lstStyle/>
        <a:p>
          <a:endParaRPr lang="en-US"/>
        </a:p>
      </dgm:t>
    </dgm:pt>
    <dgm:pt modelId="{4E487982-51B7-4584-B37F-16C639C8003F}" type="sibTrans" cxnId="{4146801F-64AE-492E-A5A1-35E978218853}">
      <dgm:prSet/>
      <dgm:spPr/>
      <dgm:t>
        <a:bodyPr/>
        <a:lstStyle/>
        <a:p>
          <a:endParaRPr lang="en-US"/>
        </a:p>
      </dgm:t>
    </dgm:pt>
    <dgm:pt modelId="{CE2FB610-D946-40B9-B56D-23A3E25F2195}">
      <dgm:prSet custT="1"/>
      <dgm:spPr/>
      <dgm:t>
        <a:bodyPr/>
        <a:lstStyle/>
        <a:p>
          <a:r>
            <a:rPr lang="en-GB" sz="2800" dirty="0"/>
            <a:t>Social workers play a pivotal role</a:t>
          </a:r>
          <a:endParaRPr lang="en-US" sz="2800" dirty="0"/>
        </a:p>
      </dgm:t>
    </dgm:pt>
    <dgm:pt modelId="{C63B9B31-9C14-4FDA-AA79-56AC2C5DDB42}" type="parTrans" cxnId="{F16694F6-0BC2-4770-BF82-F5FBC998CDC4}">
      <dgm:prSet/>
      <dgm:spPr/>
      <dgm:t>
        <a:bodyPr/>
        <a:lstStyle/>
        <a:p>
          <a:endParaRPr lang="en-US"/>
        </a:p>
      </dgm:t>
    </dgm:pt>
    <dgm:pt modelId="{C92E2285-0F27-4F65-B047-869BD8593716}" type="sibTrans" cxnId="{F16694F6-0BC2-4770-BF82-F5FBC998CDC4}">
      <dgm:prSet/>
      <dgm:spPr/>
      <dgm:t>
        <a:bodyPr/>
        <a:lstStyle/>
        <a:p>
          <a:endParaRPr lang="en-US"/>
        </a:p>
      </dgm:t>
    </dgm:pt>
    <dgm:pt modelId="{63F709BF-DE58-4D41-84FC-12C3DFAA0482}">
      <dgm:prSet custT="1"/>
      <dgm:spPr/>
      <dgm:t>
        <a:bodyPr/>
        <a:lstStyle/>
        <a:p>
          <a:r>
            <a:rPr lang="en-GB" sz="2800" dirty="0"/>
            <a:t>Systemic support is essential for sustainable outcomes</a:t>
          </a:r>
          <a:endParaRPr lang="en-US" sz="2800" dirty="0"/>
        </a:p>
      </dgm:t>
    </dgm:pt>
    <dgm:pt modelId="{EE98CCB5-30D2-410F-9578-F9A17138128C}" type="parTrans" cxnId="{4B13A60F-3A62-4F6F-8E2C-BE4781C489D5}">
      <dgm:prSet/>
      <dgm:spPr/>
      <dgm:t>
        <a:bodyPr/>
        <a:lstStyle/>
        <a:p>
          <a:endParaRPr lang="en-US"/>
        </a:p>
      </dgm:t>
    </dgm:pt>
    <dgm:pt modelId="{5D70FB45-E70B-4B8F-9890-D9C4E9FE1F80}" type="sibTrans" cxnId="{4B13A60F-3A62-4F6F-8E2C-BE4781C489D5}">
      <dgm:prSet/>
      <dgm:spPr/>
      <dgm:t>
        <a:bodyPr/>
        <a:lstStyle/>
        <a:p>
          <a:endParaRPr lang="en-US"/>
        </a:p>
      </dgm:t>
    </dgm:pt>
    <dgm:pt modelId="{7B4F56D5-EE23-4F69-B110-AE61625FD16D}" type="pres">
      <dgm:prSet presAssocID="{E3D9B19F-60ED-464B-93C3-18AF3EBC33DC}" presName="hierChild1" presStyleCnt="0">
        <dgm:presLayoutVars>
          <dgm:chPref val="1"/>
          <dgm:dir/>
          <dgm:animOne val="branch"/>
          <dgm:animLvl val="lvl"/>
          <dgm:resizeHandles/>
        </dgm:presLayoutVars>
      </dgm:prSet>
      <dgm:spPr/>
    </dgm:pt>
    <dgm:pt modelId="{E91E06A4-3370-4FA2-A062-265FE14C6013}" type="pres">
      <dgm:prSet presAssocID="{EB4405FF-C5E0-4F95-B004-174634E8A0AC}" presName="hierRoot1" presStyleCnt="0"/>
      <dgm:spPr/>
    </dgm:pt>
    <dgm:pt modelId="{825AD42D-02DB-4DEF-AC85-4F3A4B655E72}" type="pres">
      <dgm:prSet presAssocID="{EB4405FF-C5E0-4F95-B004-174634E8A0AC}" presName="composite" presStyleCnt="0"/>
      <dgm:spPr/>
    </dgm:pt>
    <dgm:pt modelId="{DAD79A52-64EE-468B-97FD-14EC443EA810}" type="pres">
      <dgm:prSet presAssocID="{EB4405FF-C5E0-4F95-B004-174634E8A0AC}" presName="background" presStyleLbl="node0" presStyleIdx="0" presStyleCnt="3"/>
      <dgm:spPr/>
    </dgm:pt>
    <dgm:pt modelId="{319F2C62-BBAD-47C3-AE8E-F428C683CFF8}" type="pres">
      <dgm:prSet presAssocID="{EB4405FF-C5E0-4F95-B004-174634E8A0AC}" presName="text" presStyleLbl="fgAcc0" presStyleIdx="0" presStyleCnt="3">
        <dgm:presLayoutVars>
          <dgm:chPref val="3"/>
        </dgm:presLayoutVars>
      </dgm:prSet>
      <dgm:spPr/>
    </dgm:pt>
    <dgm:pt modelId="{4041C8BD-39BD-42A7-9141-8E1CB47A90B3}" type="pres">
      <dgm:prSet presAssocID="{EB4405FF-C5E0-4F95-B004-174634E8A0AC}" presName="hierChild2" presStyleCnt="0"/>
      <dgm:spPr/>
    </dgm:pt>
    <dgm:pt modelId="{147D3A02-23A7-47D0-A6B0-5D97902AA690}" type="pres">
      <dgm:prSet presAssocID="{CE2FB610-D946-40B9-B56D-23A3E25F2195}" presName="hierRoot1" presStyleCnt="0"/>
      <dgm:spPr/>
    </dgm:pt>
    <dgm:pt modelId="{A5A46970-A1C1-4012-8482-28F626299AF6}" type="pres">
      <dgm:prSet presAssocID="{CE2FB610-D946-40B9-B56D-23A3E25F2195}" presName="composite" presStyleCnt="0"/>
      <dgm:spPr/>
    </dgm:pt>
    <dgm:pt modelId="{82814B55-1CD8-4AC4-B991-6483595D773F}" type="pres">
      <dgm:prSet presAssocID="{CE2FB610-D946-40B9-B56D-23A3E25F2195}" presName="background" presStyleLbl="node0" presStyleIdx="1" presStyleCnt="3"/>
      <dgm:spPr/>
    </dgm:pt>
    <dgm:pt modelId="{71E16044-7FEE-4C41-9769-7F7304D1A14B}" type="pres">
      <dgm:prSet presAssocID="{CE2FB610-D946-40B9-B56D-23A3E25F2195}" presName="text" presStyleLbl="fgAcc0" presStyleIdx="1" presStyleCnt="3">
        <dgm:presLayoutVars>
          <dgm:chPref val="3"/>
        </dgm:presLayoutVars>
      </dgm:prSet>
      <dgm:spPr/>
    </dgm:pt>
    <dgm:pt modelId="{9EC03C52-5D2D-443C-A782-AE7CA774EB5C}" type="pres">
      <dgm:prSet presAssocID="{CE2FB610-D946-40B9-B56D-23A3E25F2195}" presName="hierChild2" presStyleCnt="0"/>
      <dgm:spPr/>
    </dgm:pt>
    <dgm:pt modelId="{6C1E8EF2-7800-48A1-91B0-822177FBCA05}" type="pres">
      <dgm:prSet presAssocID="{63F709BF-DE58-4D41-84FC-12C3DFAA0482}" presName="hierRoot1" presStyleCnt="0"/>
      <dgm:spPr/>
    </dgm:pt>
    <dgm:pt modelId="{DA2740F3-4D54-4D82-92FA-14AC8F6AB1AA}" type="pres">
      <dgm:prSet presAssocID="{63F709BF-DE58-4D41-84FC-12C3DFAA0482}" presName="composite" presStyleCnt="0"/>
      <dgm:spPr/>
    </dgm:pt>
    <dgm:pt modelId="{EA2DBE2B-8936-4698-8F81-5EE06DB91F31}" type="pres">
      <dgm:prSet presAssocID="{63F709BF-DE58-4D41-84FC-12C3DFAA0482}" presName="background" presStyleLbl="node0" presStyleIdx="2" presStyleCnt="3"/>
      <dgm:spPr/>
    </dgm:pt>
    <dgm:pt modelId="{91732C33-E56A-41F8-B635-203AB918FF31}" type="pres">
      <dgm:prSet presAssocID="{63F709BF-DE58-4D41-84FC-12C3DFAA0482}" presName="text" presStyleLbl="fgAcc0" presStyleIdx="2" presStyleCnt="3">
        <dgm:presLayoutVars>
          <dgm:chPref val="3"/>
        </dgm:presLayoutVars>
      </dgm:prSet>
      <dgm:spPr/>
    </dgm:pt>
    <dgm:pt modelId="{C6099E61-27E0-474C-AAB0-9079CF2247D3}" type="pres">
      <dgm:prSet presAssocID="{63F709BF-DE58-4D41-84FC-12C3DFAA0482}" presName="hierChild2" presStyleCnt="0"/>
      <dgm:spPr/>
    </dgm:pt>
  </dgm:ptLst>
  <dgm:cxnLst>
    <dgm:cxn modelId="{4B13A60F-3A62-4F6F-8E2C-BE4781C489D5}" srcId="{E3D9B19F-60ED-464B-93C3-18AF3EBC33DC}" destId="{63F709BF-DE58-4D41-84FC-12C3DFAA0482}" srcOrd="2" destOrd="0" parTransId="{EE98CCB5-30D2-410F-9578-F9A17138128C}" sibTransId="{5D70FB45-E70B-4B8F-9890-D9C4E9FE1F80}"/>
    <dgm:cxn modelId="{41E8B11C-8386-4C56-BF0B-0FAF1975A24E}" type="presOf" srcId="{EB4405FF-C5E0-4F95-B004-174634E8A0AC}" destId="{319F2C62-BBAD-47C3-AE8E-F428C683CFF8}" srcOrd="0" destOrd="0" presId="urn:microsoft.com/office/officeart/2005/8/layout/hierarchy1"/>
    <dgm:cxn modelId="{4146801F-64AE-492E-A5A1-35E978218853}" srcId="{E3D9B19F-60ED-464B-93C3-18AF3EBC33DC}" destId="{EB4405FF-C5E0-4F95-B004-174634E8A0AC}" srcOrd="0" destOrd="0" parTransId="{566C171A-CCB2-465D-95F1-E526EC206BBF}" sibTransId="{4E487982-51B7-4584-B37F-16C639C8003F}"/>
    <dgm:cxn modelId="{1142AC50-9B19-4616-BEB8-45246EB6AC3D}" type="presOf" srcId="{63F709BF-DE58-4D41-84FC-12C3DFAA0482}" destId="{91732C33-E56A-41F8-B635-203AB918FF31}" srcOrd="0" destOrd="0" presId="urn:microsoft.com/office/officeart/2005/8/layout/hierarchy1"/>
    <dgm:cxn modelId="{A805A571-55E3-4A12-99A3-22D6C9C84338}" type="presOf" srcId="{E3D9B19F-60ED-464B-93C3-18AF3EBC33DC}" destId="{7B4F56D5-EE23-4F69-B110-AE61625FD16D}" srcOrd="0" destOrd="0" presId="urn:microsoft.com/office/officeart/2005/8/layout/hierarchy1"/>
    <dgm:cxn modelId="{01678785-3B3A-42F5-A695-805860D2C1EE}" type="presOf" srcId="{CE2FB610-D946-40B9-B56D-23A3E25F2195}" destId="{71E16044-7FEE-4C41-9769-7F7304D1A14B}" srcOrd="0" destOrd="0" presId="urn:microsoft.com/office/officeart/2005/8/layout/hierarchy1"/>
    <dgm:cxn modelId="{F16694F6-0BC2-4770-BF82-F5FBC998CDC4}" srcId="{E3D9B19F-60ED-464B-93C3-18AF3EBC33DC}" destId="{CE2FB610-D946-40B9-B56D-23A3E25F2195}" srcOrd="1" destOrd="0" parTransId="{C63B9B31-9C14-4FDA-AA79-56AC2C5DDB42}" sibTransId="{C92E2285-0F27-4F65-B047-869BD8593716}"/>
    <dgm:cxn modelId="{DACEB053-B3E1-45F2-BDDB-7D4BDDE97B38}" type="presParOf" srcId="{7B4F56D5-EE23-4F69-B110-AE61625FD16D}" destId="{E91E06A4-3370-4FA2-A062-265FE14C6013}" srcOrd="0" destOrd="0" presId="urn:microsoft.com/office/officeart/2005/8/layout/hierarchy1"/>
    <dgm:cxn modelId="{40BDC35D-8911-4962-A0E2-CC4DFF9B20B9}" type="presParOf" srcId="{E91E06A4-3370-4FA2-A062-265FE14C6013}" destId="{825AD42D-02DB-4DEF-AC85-4F3A4B655E72}" srcOrd="0" destOrd="0" presId="urn:microsoft.com/office/officeart/2005/8/layout/hierarchy1"/>
    <dgm:cxn modelId="{CA602D0D-EFBE-484A-A495-FDE20203FD66}" type="presParOf" srcId="{825AD42D-02DB-4DEF-AC85-4F3A4B655E72}" destId="{DAD79A52-64EE-468B-97FD-14EC443EA810}" srcOrd="0" destOrd="0" presId="urn:microsoft.com/office/officeart/2005/8/layout/hierarchy1"/>
    <dgm:cxn modelId="{24165D08-1012-4D7C-8CB7-133F2E875596}" type="presParOf" srcId="{825AD42D-02DB-4DEF-AC85-4F3A4B655E72}" destId="{319F2C62-BBAD-47C3-AE8E-F428C683CFF8}" srcOrd="1" destOrd="0" presId="urn:microsoft.com/office/officeart/2005/8/layout/hierarchy1"/>
    <dgm:cxn modelId="{87F38B30-2B3F-48D3-80BD-95E18DED9A66}" type="presParOf" srcId="{E91E06A4-3370-4FA2-A062-265FE14C6013}" destId="{4041C8BD-39BD-42A7-9141-8E1CB47A90B3}" srcOrd="1" destOrd="0" presId="urn:microsoft.com/office/officeart/2005/8/layout/hierarchy1"/>
    <dgm:cxn modelId="{A0002E5A-B8F6-47CA-A1D2-083221314385}" type="presParOf" srcId="{7B4F56D5-EE23-4F69-B110-AE61625FD16D}" destId="{147D3A02-23A7-47D0-A6B0-5D97902AA690}" srcOrd="1" destOrd="0" presId="urn:microsoft.com/office/officeart/2005/8/layout/hierarchy1"/>
    <dgm:cxn modelId="{DE9F82B7-8984-4ADA-A2DD-F798AAFEB44D}" type="presParOf" srcId="{147D3A02-23A7-47D0-A6B0-5D97902AA690}" destId="{A5A46970-A1C1-4012-8482-28F626299AF6}" srcOrd="0" destOrd="0" presId="urn:microsoft.com/office/officeart/2005/8/layout/hierarchy1"/>
    <dgm:cxn modelId="{BD87BA2F-B6D1-4F11-A907-1172A3D6B819}" type="presParOf" srcId="{A5A46970-A1C1-4012-8482-28F626299AF6}" destId="{82814B55-1CD8-4AC4-B991-6483595D773F}" srcOrd="0" destOrd="0" presId="urn:microsoft.com/office/officeart/2005/8/layout/hierarchy1"/>
    <dgm:cxn modelId="{808E481E-39A9-402F-8896-838628347176}" type="presParOf" srcId="{A5A46970-A1C1-4012-8482-28F626299AF6}" destId="{71E16044-7FEE-4C41-9769-7F7304D1A14B}" srcOrd="1" destOrd="0" presId="urn:microsoft.com/office/officeart/2005/8/layout/hierarchy1"/>
    <dgm:cxn modelId="{F3E594B3-D3C7-4440-8FBC-45BFE52BCE1A}" type="presParOf" srcId="{147D3A02-23A7-47D0-A6B0-5D97902AA690}" destId="{9EC03C52-5D2D-443C-A782-AE7CA774EB5C}" srcOrd="1" destOrd="0" presId="urn:microsoft.com/office/officeart/2005/8/layout/hierarchy1"/>
    <dgm:cxn modelId="{AC3CF889-4EBD-40C3-8512-80B77CBCC701}" type="presParOf" srcId="{7B4F56D5-EE23-4F69-B110-AE61625FD16D}" destId="{6C1E8EF2-7800-48A1-91B0-822177FBCA05}" srcOrd="2" destOrd="0" presId="urn:microsoft.com/office/officeart/2005/8/layout/hierarchy1"/>
    <dgm:cxn modelId="{E0613933-81CF-4367-94F5-C60CB94F8605}" type="presParOf" srcId="{6C1E8EF2-7800-48A1-91B0-822177FBCA05}" destId="{DA2740F3-4D54-4D82-92FA-14AC8F6AB1AA}" srcOrd="0" destOrd="0" presId="urn:microsoft.com/office/officeart/2005/8/layout/hierarchy1"/>
    <dgm:cxn modelId="{980C8A58-5D8B-4BA1-B53A-0F15C138FDEB}" type="presParOf" srcId="{DA2740F3-4D54-4D82-92FA-14AC8F6AB1AA}" destId="{EA2DBE2B-8936-4698-8F81-5EE06DB91F31}" srcOrd="0" destOrd="0" presId="urn:microsoft.com/office/officeart/2005/8/layout/hierarchy1"/>
    <dgm:cxn modelId="{E80DF0E0-5F8F-4088-BEFC-2E1B2AAEC65D}" type="presParOf" srcId="{DA2740F3-4D54-4D82-92FA-14AC8F6AB1AA}" destId="{91732C33-E56A-41F8-B635-203AB918FF31}" srcOrd="1" destOrd="0" presId="urn:microsoft.com/office/officeart/2005/8/layout/hierarchy1"/>
    <dgm:cxn modelId="{EFAED29F-9103-434C-B14F-B9DC1CAFE669}" type="presParOf" srcId="{6C1E8EF2-7800-48A1-91B0-822177FBCA05}" destId="{C6099E61-27E0-474C-AAB0-9079CF2247D3}"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B178EE-03A0-49BF-AD83-F538C6C33200}" type="doc">
      <dgm:prSet loTypeId="urn:microsoft.com/office/officeart/2005/8/layout/hierarchy1" loCatId="hierarchy" qsTypeId="urn:microsoft.com/office/officeart/2005/8/quickstyle/simple2" qsCatId="simple" csTypeId="urn:microsoft.com/office/officeart/2005/8/colors/accent5_2" csCatId="accent5"/>
      <dgm:spPr/>
      <dgm:t>
        <a:bodyPr/>
        <a:lstStyle/>
        <a:p>
          <a:endParaRPr lang="en-US"/>
        </a:p>
      </dgm:t>
    </dgm:pt>
    <dgm:pt modelId="{98DF3814-88B4-4C19-BDA3-5488D1404D0B}">
      <dgm:prSet custT="1"/>
      <dgm:spPr/>
      <dgm:t>
        <a:bodyPr/>
        <a:lstStyle/>
        <a:p>
          <a:r>
            <a:rPr lang="en-GB" sz="2800" dirty="0"/>
            <a:t>Prolonged alternative care placements</a:t>
          </a:r>
          <a:endParaRPr lang="en-US" sz="2800" dirty="0"/>
        </a:p>
      </dgm:t>
    </dgm:pt>
    <dgm:pt modelId="{0DC0C833-EF14-437A-82AE-CB288BB8BD07}" type="parTrans" cxnId="{BFB8C253-68F2-42CA-BCDC-B3B0CA6476BD}">
      <dgm:prSet/>
      <dgm:spPr/>
      <dgm:t>
        <a:bodyPr/>
        <a:lstStyle/>
        <a:p>
          <a:endParaRPr lang="en-US"/>
        </a:p>
      </dgm:t>
    </dgm:pt>
    <dgm:pt modelId="{DDB665A1-5E6D-4A19-A405-8AAD1903FA22}" type="sibTrans" cxnId="{BFB8C253-68F2-42CA-BCDC-B3B0CA6476BD}">
      <dgm:prSet/>
      <dgm:spPr/>
      <dgm:t>
        <a:bodyPr/>
        <a:lstStyle/>
        <a:p>
          <a:endParaRPr lang="en-US"/>
        </a:p>
      </dgm:t>
    </dgm:pt>
    <dgm:pt modelId="{ED99DD1B-7857-423B-91BE-C67A6A8CA640}">
      <dgm:prSet custT="1"/>
      <dgm:spPr/>
      <dgm:t>
        <a:bodyPr/>
        <a:lstStyle/>
        <a:p>
          <a:r>
            <a:rPr lang="en-GB" sz="2800" dirty="0"/>
            <a:t>Limited success in reunification</a:t>
          </a:r>
          <a:endParaRPr lang="en-US" sz="2800" dirty="0"/>
        </a:p>
      </dgm:t>
    </dgm:pt>
    <dgm:pt modelId="{564CFA49-1E03-488F-ADFC-1694A7F8C24D}" type="parTrans" cxnId="{15132462-B549-4FF5-83BA-504CDC39DFE1}">
      <dgm:prSet/>
      <dgm:spPr/>
      <dgm:t>
        <a:bodyPr/>
        <a:lstStyle/>
        <a:p>
          <a:endParaRPr lang="en-US"/>
        </a:p>
      </dgm:t>
    </dgm:pt>
    <dgm:pt modelId="{D142C242-56EC-4ECF-909C-3E068DE62494}" type="sibTrans" cxnId="{15132462-B549-4FF5-83BA-504CDC39DFE1}">
      <dgm:prSet/>
      <dgm:spPr/>
      <dgm:t>
        <a:bodyPr/>
        <a:lstStyle/>
        <a:p>
          <a:endParaRPr lang="en-US"/>
        </a:p>
      </dgm:t>
    </dgm:pt>
    <dgm:pt modelId="{90DC7E36-0D9C-4B53-9EC8-7960662A6495}">
      <dgm:prSet custT="1"/>
      <dgm:spPr/>
      <dgm:t>
        <a:bodyPr/>
        <a:lstStyle/>
        <a:p>
          <a:r>
            <a:rPr lang="en-GB" sz="2800" dirty="0"/>
            <a:t>Systemic challenges in social work practice</a:t>
          </a:r>
          <a:endParaRPr lang="en-US" sz="2800" dirty="0"/>
        </a:p>
      </dgm:t>
    </dgm:pt>
    <dgm:pt modelId="{24E28146-D189-45F0-989A-88D5E336F70A}" type="parTrans" cxnId="{EB1473A5-B774-43B3-8E17-0E1E205092E7}">
      <dgm:prSet/>
      <dgm:spPr/>
      <dgm:t>
        <a:bodyPr/>
        <a:lstStyle/>
        <a:p>
          <a:endParaRPr lang="en-US"/>
        </a:p>
      </dgm:t>
    </dgm:pt>
    <dgm:pt modelId="{3DFF9D22-00AC-418A-AB78-790D073D02DF}" type="sibTrans" cxnId="{EB1473A5-B774-43B3-8E17-0E1E205092E7}">
      <dgm:prSet/>
      <dgm:spPr/>
      <dgm:t>
        <a:bodyPr/>
        <a:lstStyle/>
        <a:p>
          <a:endParaRPr lang="en-US"/>
        </a:p>
      </dgm:t>
    </dgm:pt>
    <dgm:pt modelId="{B3495000-E3EA-4AEB-8B0A-853D828DD563}" type="pres">
      <dgm:prSet presAssocID="{10B178EE-03A0-49BF-AD83-F538C6C33200}" presName="hierChild1" presStyleCnt="0">
        <dgm:presLayoutVars>
          <dgm:chPref val="1"/>
          <dgm:dir/>
          <dgm:animOne val="branch"/>
          <dgm:animLvl val="lvl"/>
          <dgm:resizeHandles/>
        </dgm:presLayoutVars>
      </dgm:prSet>
      <dgm:spPr/>
    </dgm:pt>
    <dgm:pt modelId="{8E9A727A-EB2C-42D2-B724-CF12FE1B564F}" type="pres">
      <dgm:prSet presAssocID="{98DF3814-88B4-4C19-BDA3-5488D1404D0B}" presName="hierRoot1" presStyleCnt="0"/>
      <dgm:spPr/>
    </dgm:pt>
    <dgm:pt modelId="{A8EB6524-103D-4752-8780-5B1730591FC5}" type="pres">
      <dgm:prSet presAssocID="{98DF3814-88B4-4C19-BDA3-5488D1404D0B}" presName="composite" presStyleCnt="0"/>
      <dgm:spPr/>
    </dgm:pt>
    <dgm:pt modelId="{D894AA2A-36F8-4A53-BF25-438BC59ED7BE}" type="pres">
      <dgm:prSet presAssocID="{98DF3814-88B4-4C19-BDA3-5488D1404D0B}" presName="background" presStyleLbl="node0" presStyleIdx="0" presStyleCnt="3"/>
      <dgm:spPr/>
    </dgm:pt>
    <dgm:pt modelId="{FCDA26BD-4FE6-4981-805F-70C0C9DDF04D}" type="pres">
      <dgm:prSet presAssocID="{98DF3814-88B4-4C19-BDA3-5488D1404D0B}" presName="text" presStyleLbl="fgAcc0" presStyleIdx="0" presStyleCnt="3" custLinFactNeighborX="1957">
        <dgm:presLayoutVars>
          <dgm:chPref val="3"/>
        </dgm:presLayoutVars>
      </dgm:prSet>
      <dgm:spPr/>
    </dgm:pt>
    <dgm:pt modelId="{F5F1FFD2-4931-41E0-81AD-34B206D4B57F}" type="pres">
      <dgm:prSet presAssocID="{98DF3814-88B4-4C19-BDA3-5488D1404D0B}" presName="hierChild2" presStyleCnt="0"/>
      <dgm:spPr/>
    </dgm:pt>
    <dgm:pt modelId="{74FFE1A3-005B-4C9E-AECC-E223EF3FB9F9}" type="pres">
      <dgm:prSet presAssocID="{ED99DD1B-7857-423B-91BE-C67A6A8CA640}" presName="hierRoot1" presStyleCnt="0"/>
      <dgm:spPr/>
    </dgm:pt>
    <dgm:pt modelId="{67243019-3DE8-4342-8EC4-8FF4EF260156}" type="pres">
      <dgm:prSet presAssocID="{ED99DD1B-7857-423B-91BE-C67A6A8CA640}" presName="composite" presStyleCnt="0"/>
      <dgm:spPr/>
    </dgm:pt>
    <dgm:pt modelId="{DFA2C353-F396-4210-8163-A4EE9AE96F59}" type="pres">
      <dgm:prSet presAssocID="{ED99DD1B-7857-423B-91BE-C67A6A8CA640}" presName="background" presStyleLbl="node0" presStyleIdx="1" presStyleCnt="3"/>
      <dgm:spPr/>
    </dgm:pt>
    <dgm:pt modelId="{E918F963-9A8B-4019-ABEE-8BF1C11DC05A}" type="pres">
      <dgm:prSet presAssocID="{ED99DD1B-7857-423B-91BE-C67A6A8CA640}" presName="text" presStyleLbl="fgAcc0" presStyleIdx="1" presStyleCnt="3">
        <dgm:presLayoutVars>
          <dgm:chPref val="3"/>
        </dgm:presLayoutVars>
      </dgm:prSet>
      <dgm:spPr/>
    </dgm:pt>
    <dgm:pt modelId="{1503B692-7EB3-4071-9906-EEABE089DD78}" type="pres">
      <dgm:prSet presAssocID="{ED99DD1B-7857-423B-91BE-C67A6A8CA640}" presName="hierChild2" presStyleCnt="0"/>
      <dgm:spPr/>
    </dgm:pt>
    <dgm:pt modelId="{DC0DE966-4B89-455A-829B-39D60DAB01AC}" type="pres">
      <dgm:prSet presAssocID="{90DC7E36-0D9C-4B53-9EC8-7960662A6495}" presName="hierRoot1" presStyleCnt="0"/>
      <dgm:spPr/>
    </dgm:pt>
    <dgm:pt modelId="{0E9CCB04-BDEC-4E6D-A440-F4754A07C42C}" type="pres">
      <dgm:prSet presAssocID="{90DC7E36-0D9C-4B53-9EC8-7960662A6495}" presName="composite" presStyleCnt="0"/>
      <dgm:spPr/>
    </dgm:pt>
    <dgm:pt modelId="{38D5D245-AE6F-458B-ACB4-0E91EAF091C1}" type="pres">
      <dgm:prSet presAssocID="{90DC7E36-0D9C-4B53-9EC8-7960662A6495}" presName="background" presStyleLbl="node0" presStyleIdx="2" presStyleCnt="3"/>
      <dgm:spPr/>
    </dgm:pt>
    <dgm:pt modelId="{7673B5EF-F8BB-46E2-AC77-94A1A2AD743E}" type="pres">
      <dgm:prSet presAssocID="{90DC7E36-0D9C-4B53-9EC8-7960662A6495}" presName="text" presStyleLbl="fgAcc0" presStyleIdx="2" presStyleCnt="3">
        <dgm:presLayoutVars>
          <dgm:chPref val="3"/>
        </dgm:presLayoutVars>
      </dgm:prSet>
      <dgm:spPr/>
    </dgm:pt>
    <dgm:pt modelId="{1C668677-26AA-42A7-AD96-3838C8621FF9}" type="pres">
      <dgm:prSet presAssocID="{90DC7E36-0D9C-4B53-9EC8-7960662A6495}" presName="hierChild2" presStyleCnt="0"/>
      <dgm:spPr/>
    </dgm:pt>
  </dgm:ptLst>
  <dgm:cxnLst>
    <dgm:cxn modelId="{4462F261-F8C1-457B-9C0A-C67F7ECEE179}" type="presOf" srcId="{98DF3814-88B4-4C19-BDA3-5488D1404D0B}" destId="{FCDA26BD-4FE6-4981-805F-70C0C9DDF04D}" srcOrd="0" destOrd="0" presId="urn:microsoft.com/office/officeart/2005/8/layout/hierarchy1"/>
    <dgm:cxn modelId="{15132462-B549-4FF5-83BA-504CDC39DFE1}" srcId="{10B178EE-03A0-49BF-AD83-F538C6C33200}" destId="{ED99DD1B-7857-423B-91BE-C67A6A8CA640}" srcOrd="1" destOrd="0" parTransId="{564CFA49-1E03-488F-ADFC-1694A7F8C24D}" sibTransId="{D142C242-56EC-4ECF-909C-3E068DE62494}"/>
    <dgm:cxn modelId="{269B2864-C08B-4F70-9BD0-9776AE519BE3}" type="presOf" srcId="{10B178EE-03A0-49BF-AD83-F538C6C33200}" destId="{B3495000-E3EA-4AEB-8B0A-853D828DD563}" srcOrd="0" destOrd="0" presId="urn:microsoft.com/office/officeart/2005/8/layout/hierarchy1"/>
    <dgm:cxn modelId="{BFB8C253-68F2-42CA-BCDC-B3B0CA6476BD}" srcId="{10B178EE-03A0-49BF-AD83-F538C6C33200}" destId="{98DF3814-88B4-4C19-BDA3-5488D1404D0B}" srcOrd="0" destOrd="0" parTransId="{0DC0C833-EF14-437A-82AE-CB288BB8BD07}" sibTransId="{DDB665A1-5E6D-4A19-A405-8AAD1903FA22}"/>
    <dgm:cxn modelId="{EB1473A5-B774-43B3-8E17-0E1E205092E7}" srcId="{10B178EE-03A0-49BF-AD83-F538C6C33200}" destId="{90DC7E36-0D9C-4B53-9EC8-7960662A6495}" srcOrd="2" destOrd="0" parTransId="{24E28146-D189-45F0-989A-88D5E336F70A}" sibTransId="{3DFF9D22-00AC-418A-AB78-790D073D02DF}"/>
    <dgm:cxn modelId="{9728ABBE-3265-41D1-8906-54C1C7BD67A9}" type="presOf" srcId="{90DC7E36-0D9C-4B53-9EC8-7960662A6495}" destId="{7673B5EF-F8BB-46E2-AC77-94A1A2AD743E}" srcOrd="0" destOrd="0" presId="urn:microsoft.com/office/officeart/2005/8/layout/hierarchy1"/>
    <dgm:cxn modelId="{3B29ACF5-3ECC-406C-82B7-4BB2B5F8B0BC}" type="presOf" srcId="{ED99DD1B-7857-423B-91BE-C67A6A8CA640}" destId="{E918F963-9A8B-4019-ABEE-8BF1C11DC05A}" srcOrd="0" destOrd="0" presId="urn:microsoft.com/office/officeart/2005/8/layout/hierarchy1"/>
    <dgm:cxn modelId="{5D9A2839-0CE9-47FE-8E50-60C8DABE283F}" type="presParOf" srcId="{B3495000-E3EA-4AEB-8B0A-853D828DD563}" destId="{8E9A727A-EB2C-42D2-B724-CF12FE1B564F}" srcOrd="0" destOrd="0" presId="urn:microsoft.com/office/officeart/2005/8/layout/hierarchy1"/>
    <dgm:cxn modelId="{8FB42680-7E20-4CC3-9E69-D81D59193D41}" type="presParOf" srcId="{8E9A727A-EB2C-42D2-B724-CF12FE1B564F}" destId="{A8EB6524-103D-4752-8780-5B1730591FC5}" srcOrd="0" destOrd="0" presId="urn:microsoft.com/office/officeart/2005/8/layout/hierarchy1"/>
    <dgm:cxn modelId="{CEB98AB4-D24C-4A8E-A102-2EE28C59E270}" type="presParOf" srcId="{A8EB6524-103D-4752-8780-5B1730591FC5}" destId="{D894AA2A-36F8-4A53-BF25-438BC59ED7BE}" srcOrd="0" destOrd="0" presId="urn:microsoft.com/office/officeart/2005/8/layout/hierarchy1"/>
    <dgm:cxn modelId="{8576A127-6EEA-4197-99FC-8E13D4F4441F}" type="presParOf" srcId="{A8EB6524-103D-4752-8780-5B1730591FC5}" destId="{FCDA26BD-4FE6-4981-805F-70C0C9DDF04D}" srcOrd="1" destOrd="0" presId="urn:microsoft.com/office/officeart/2005/8/layout/hierarchy1"/>
    <dgm:cxn modelId="{93D81BB9-A135-4193-9D0F-AF12BA945864}" type="presParOf" srcId="{8E9A727A-EB2C-42D2-B724-CF12FE1B564F}" destId="{F5F1FFD2-4931-41E0-81AD-34B206D4B57F}" srcOrd="1" destOrd="0" presId="urn:microsoft.com/office/officeart/2005/8/layout/hierarchy1"/>
    <dgm:cxn modelId="{72AA2538-9B2D-484C-83D5-4239F903DD0A}" type="presParOf" srcId="{B3495000-E3EA-4AEB-8B0A-853D828DD563}" destId="{74FFE1A3-005B-4C9E-AECC-E223EF3FB9F9}" srcOrd="1" destOrd="0" presId="urn:microsoft.com/office/officeart/2005/8/layout/hierarchy1"/>
    <dgm:cxn modelId="{30520D6F-152C-4654-B47E-F967DA8D2445}" type="presParOf" srcId="{74FFE1A3-005B-4C9E-AECC-E223EF3FB9F9}" destId="{67243019-3DE8-4342-8EC4-8FF4EF260156}" srcOrd="0" destOrd="0" presId="urn:microsoft.com/office/officeart/2005/8/layout/hierarchy1"/>
    <dgm:cxn modelId="{612D5027-1647-472D-A906-BA7EC8FEA5F2}" type="presParOf" srcId="{67243019-3DE8-4342-8EC4-8FF4EF260156}" destId="{DFA2C353-F396-4210-8163-A4EE9AE96F59}" srcOrd="0" destOrd="0" presId="urn:microsoft.com/office/officeart/2005/8/layout/hierarchy1"/>
    <dgm:cxn modelId="{39D52BD5-C750-49EB-88BA-4A4B4185A13F}" type="presParOf" srcId="{67243019-3DE8-4342-8EC4-8FF4EF260156}" destId="{E918F963-9A8B-4019-ABEE-8BF1C11DC05A}" srcOrd="1" destOrd="0" presId="urn:microsoft.com/office/officeart/2005/8/layout/hierarchy1"/>
    <dgm:cxn modelId="{5403A946-E48D-4B6B-90A5-6D7613E8F015}" type="presParOf" srcId="{74FFE1A3-005B-4C9E-AECC-E223EF3FB9F9}" destId="{1503B692-7EB3-4071-9906-EEABE089DD78}" srcOrd="1" destOrd="0" presId="urn:microsoft.com/office/officeart/2005/8/layout/hierarchy1"/>
    <dgm:cxn modelId="{E13118B7-E10B-405D-BD66-8402EFD842E5}" type="presParOf" srcId="{B3495000-E3EA-4AEB-8B0A-853D828DD563}" destId="{DC0DE966-4B89-455A-829B-39D60DAB01AC}" srcOrd="2" destOrd="0" presId="urn:microsoft.com/office/officeart/2005/8/layout/hierarchy1"/>
    <dgm:cxn modelId="{E1EFAE60-302B-4726-9909-687D95EA701C}" type="presParOf" srcId="{DC0DE966-4B89-455A-829B-39D60DAB01AC}" destId="{0E9CCB04-BDEC-4E6D-A440-F4754A07C42C}" srcOrd="0" destOrd="0" presId="urn:microsoft.com/office/officeart/2005/8/layout/hierarchy1"/>
    <dgm:cxn modelId="{1C683A61-5052-4617-8E1A-FB5C09020391}" type="presParOf" srcId="{0E9CCB04-BDEC-4E6D-A440-F4754A07C42C}" destId="{38D5D245-AE6F-458B-ACB4-0E91EAF091C1}" srcOrd="0" destOrd="0" presId="urn:microsoft.com/office/officeart/2005/8/layout/hierarchy1"/>
    <dgm:cxn modelId="{3F296FE2-FF64-4A56-8894-DE81121ECF3F}" type="presParOf" srcId="{0E9CCB04-BDEC-4E6D-A440-F4754A07C42C}" destId="{7673B5EF-F8BB-46E2-AC77-94A1A2AD743E}" srcOrd="1" destOrd="0" presId="urn:microsoft.com/office/officeart/2005/8/layout/hierarchy1"/>
    <dgm:cxn modelId="{76B36326-8749-4286-971A-9530CC5EBB9A}" type="presParOf" srcId="{DC0DE966-4B89-455A-829B-39D60DAB01AC}" destId="{1C668677-26AA-42A7-AD96-3838C8621FF9}"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4BF5D5-FAC6-42AD-A63F-0785CD34BB4B}"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D9299312-9350-45AE-BA85-7C573D0C4AAA}">
      <dgm:prSet/>
      <dgm:spPr/>
      <dgm:t>
        <a:bodyPr/>
        <a:lstStyle/>
        <a:p>
          <a:r>
            <a:rPr lang="en-GB"/>
            <a:t>Attachment Theory-Importance of secure caregiver-child bonds</a:t>
          </a:r>
          <a:endParaRPr lang="en-US"/>
        </a:p>
      </dgm:t>
    </dgm:pt>
    <dgm:pt modelId="{21A6432D-A946-464A-9E64-4F77AF4DEF6F}" type="parTrans" cxnId="{1DE1D85C-9DB9-4C14-85D1-C6E27EE1D2A0}">
      <dgm:prSet/>
      <dgm:spPr/>
      <dgm:t>
        <a:bodyPr/>
        <a:lstStyle/>
        <a:p>
          <a:endParaRPr lang="en-US"/>
        </a:p>
      </dgm:t>
    </dgm:pt>
    <dgm:pt modelId="{04D4D50C-4B0F-428D-ABC8-48A5690ABEB6}" type="sibTrans" cxnId="{1DE1D85C-9DB9-4C14-85D1-C6E27EE1D2A0}">
      <dgm:prSet/>
      <dgm:spPr/>
      <dgm:t>
        <a:bodyPr/>
        <a:lstStyle/>
        <a:p>
          <a:endParaRPr lang="en-US"/>
        </a:p>
      </dgm:t>
    </dgm:pt>
    <dgm:pt modelId="{5D9D01B3-51FB-48B4-9382-0D700A1FA490}">
      <dgm:prSet/>
      <dgm:spPr/>
      <dgm:t>
        <a:bodyPr/>
        <a:lstStyle/>
        <a:p>
          <a:r>
            <a:rPr lang="en-GB"/>
            <a:t>Bioecological Systems Theory-Influence of multiple environmental layers</a:t>
          </a:r>
          <a:endParaRPr lang="en-US"/>
        </a:p>
      </dgm:t>
    </dgm:pt>
    <dgm:pt modelId="{A9BA3721-F5E0-4601-BEE4-F3293988B946}" type="parTrans" cxnId="{5B35F13C-8E70-458D-B7E1-457ADFA2AAFA}">
      <dgm:prSet/>
      <dgm:spPr/>
      <dgm:t>
        <a:bodyPr/>
        <a:lstStyle/>
        <a:p>
          <a:endParaRPr lang="en-US"/>
        </a:p>
      </dgm:t>
    </dgm:pt>
    <dgm:pt modelId="{AB041E5D-C04B-4407-8558-920C7276D7A0}" type="sibTrans" cxnId="{5B35F13C-8E70-458D-B7E1-457ADFA2AAFA}">
      <dgm:prSet/>
      <dgm:spPr/>
      <dgm:t>
        <a:bodyPr/>
        <a:lstStyle/>
        <a:p>
          <a:endParaRPr lang="en-US"/>
        </a:p>
      </dgm:t>
    </dgm:pt>
    <dgm:pt modelId="{F8C394BF-C3F3-4145-A3B1-82D9EFAE52A5}">
      <dgm:prSet/>
      <dgm:spPr/>
      <dgm:t>
        <a:bodyPr/>
        <a:lstStyle/>
        <a:p>
          <a:r>
            <a:rPr lang="en-GB"/>
            <a:t>Systems Theory-Family as an interconnected system</a:t>
          </a:r>
          <a:endParaRPr lang="en-US"/>
        </a:p>
      </dgm:t>
    </dgm:pt>
    <dgm:pt modelId="{02D3E40E-AD2D-4846-8DDD-E854F33D3A73}" type="parTrans" cxnId="{D0C5944E-0940-4556-BFBE-1F50BE24A5C4}">
      <dgm:prSet/>
      <dgm:spPr/>
      <dgm:t>
        <a:bodyPr/>
        <a:lstStyle/>
        <a:p>
          <a:endParaRPr lang="en-US"/>
        </a:p>
      </dgm:t>
    </dgm:pt>
    <dgm:pt modelId="{E245C7B9-6C3D-4995-B559-94CA0D790C00}" type="sibTrans" cxnId="{D0C5944E-0940-4556-BFBE-1F50BE24A5C4}">
      <dgm:prSet/>
      <dgm:spPr/>
      <dgm:t>
        <a:bodyPr/>
        <a:lstStyle/>
        <a:p>
          <a:endParaRPr lang="en-US"/>
        </a:p>
      </dgm:t>
    </dgm:pt>
    <dgm:pt modelId="{5AB38283-E815-40CB-B654-051F76689200}" type="pres">
      <dgm:prSet presAssocID="{AE4BF5D5-FAC6-42AD-A63F-0785CD34BB4B}" presName="outerComposite" presStyleCnt="0">
        <dgm:presLayoutVars>
          <dgm:chMax val="5"/>
          <dgm:dir/>
          <dgm:resizeHandles val="exact"/>
        </dgm:presLayoutVars>
      </dgm:prSet>
      <dgm:spPr/>
    </dgm:pt>
    <dgm:pt modelId="{EE3174AE-0355-4927-9F96-5597110FB2C7}" type="pres">
      <dgm:prSet presAssocID="{AE4BF5D5-FAC6-42AD-A63F-0785CD34BB4B}" presName="dummyMaxCanvas" presStyleCnt="0">
        <dgm:presLayoutVars/>
      </dgm:prSet>
      <dgm:spPr/>
    </dgm:pt>
    <dgm:pt modelId="{4E2542E6-3AA5-4102-816E-A324AA0A56FF}" type="pres">
      <dgm:prSet presAssocID="{AE4BF5D5-FAC6-42AD-A63F-0785CD34BB4B}" presName="ThreeNodes_1" presStyleLbl="node1" presStyleIdx="0" presStyleCnt="3">
        <dgm:presLayoutVars>
          <dgm:bulletEnabled val="1"/>
        </dgm:presLayoutVars>
      </dgm:prSet>
      <dgm:spPr/>
    </dgm:pt>
    <dgm:pt modelId="{D198AB69-62EA-4F0E-BC6F-3EA97DC119ED}" type="pres">
      <dgm:prSet presAssocID="{AE4BF5D5-FAC6-42AD-A63F-0785CD34BB4B}" presName="ThreeNodes_2" presStyleLbl="node1" presStyleIdx="1" presStyleCnt="3">
        <dgm:presLayoutVars>
          <dgm:bulletEnabled val="1"/>
        </dgm:presLayoutVars>
      </dgm:prSet>
      <dgm:spPr/>
    </dgm:pt>
    <dgm:pt modelId="{A0DDE574-3A02-4F20-AFB7-341C44BA04A7}" type="pres">
      <dgm:prSet presAssocID="{AE4BF5D5-FAC6-42AD-A63F-0785CD34BB4B}" presName="ThreeNodes_3" presStyleLbl="node1" presStyleIdx="2" presStyleCnt="3">
        <dgm:presLayoutVars>
          <dgm:bulletEnabled val="1"/>
        </dgm:presLayoutVars>
      </dgm:prSet>
      <dgm:spPr/>
    </dgm:pt>
    <dgm:pt modelId="{E29E1798-5616-4F5F-A62F-D31E85B557E1}" type="pres">
      <dgm:prSet presAssocID="{AE4BF5D5-FAC6-42AD-A63F-0785CD34BB4B}" presName="ThreeConn_1-2" presStyleLbl="fgAccFollowNode1" presStyleIdx="0" presStyleCnt="2">
        <dgm:presLayoutVars>
          <dgm:bulletEnabled val="1"/>
        </dgm:presLayoutVars>
      </dgm:prSet>
      <dgm:spPr/>
    </dgm:pt>
    <dgm:pt modelId="{AD760B37-ACED-4189-9D6C-AACCA6E8A93D}" type="pres">
      <dgm:prSet presAssocID="{AE4BF5D5-FAC6-42AD-A63F-0785CD34BB4B}" presName="ThreeConn_2-3" presStyleLbl="fgAccFollowNode1" presStyleIdx="1" presStyleCnt="2">
        <dgm:presLayoutVars>
          <dgm:bulletEnabled val="1"/>
        </dgm:presLayoutVars>
      </dgm:prSet>
      <dgm:spPr/>
    </dgm:pt>
    <dgm:pt modelId="{268F6178-20A6-49BC-B18B-491585A9EAB2}" type="pres">
      <dgm:prSet presAssocID="{AE4BF5D5-FAC6-42AD-A63F-0785CD34BB4B}" presName="ThreeNodes_1_text" presStyleLbl="node1" presStyleIdx="2" presStyleCnt="3">
        <dgm:presLayoutVars>
          <dgm:bulletEnabled val="1"/>
        </dgm:presLayoutVars>
      </dgm:prSet>
      <dgm:spPr/>
    </dgm:pt>
    <dgm:pt modelId="{4271D9AF-E759-4909-9EC0-E9AF7985DCDE}" type="pres">
      <dgm:prSet presAssocID="{AE4BF5D5-FAC6-42AD-A63F-0785CD34BB4B}" presName="ThreeNodes_2_text" presStyleLbl="node1" presStyleIdx="2" presStyleCnt="3">
        <dgm:presLayoutVars>
          <dgm:bulletEnabled val="1"/>
        </dgm:presLayoutVars>
      </dgm:prSet>
      <dgm:spPr/>
    </dgm:pt>
    <dgm:pt modelId="{8CC7035C-5CFA-4FF6-BED3-4B41F63958B3}" type="pres">
      <dgm:prSet presAssocID="{AE4BF5D5-FAC6-42AD-A63F-0785CD34BB4B}" presName="ThreeNodes_3_text" presStyleLbl="node1" presStyleIdx="2" presStyleCnt="3">
        <dgm:presLayoutVars>
          <dgm:bulletEnabled val="1"/>
        </dgm:presLayoutVars>
      </dgm:prSet>
      <dgm:spPr/>
    </dgm:pt>
  </dgm:ptLst>
  <dgm:cxnLst>
    <dgm:cxn modelId="{1624F206-2ADB-4EED-833C-5C05E6419A2F}" type="presOf" srcId="{F8C394BF-C3F3-4145-A3B1-82D9EFAE52A5}" destId="{8CC7035C-5CFA-4FF6-BED3-4B41F63958B3}" srcOrd="1" destOrd="0" presId="urn:microsoft.com/office/officeart/2005/8/layout/vProcess5"/>
    <dgm:cxn modelId="{087E9815-5591-43D8-9223-79C29522FEB3}" type="presOf" srcId="{AB041E5D-C04B-4407-8558-920C7276D7A0}" destId="{AD760B37-ACED-4189-9D6C-AACCA6E8A93D}" srcOrd="0" destOrd="0" presId="urn:microsoft.com/office/officeart/2005/8/layout/vProcess5"/>
    <dgm:cxn modelId="{27921C26-E2E1-4718-8FFE-8D1777F957BD}" type="presOf" srcId="{F8C394BF-C3F3-4145-A3B1-82D9EFAE52A5}" destId="{A0DDE574-3A02-4F20-AFB7-341C44BA04A7}" srcOrd="0" destOrd="0" presId="urn:microsoft.com/office/officeart/2005/8/layout/vProcess5"/>
    <dgm:cxn modelId="{09A46830-0108-44A2-8B9A-FD681E4751A5}" type="presOf" srcId="{D9299312-9350-45AE-BA85-7C573D0C4AAA}" destId="{4E2542E6-3AA5-4102-816E-A324AA0A56FF}" srcOrd="0" destOrd="0" presId="urn:microsoft.com/office/officeart/2005/8/layout/vProcess5"/>
    <dgm:cxn modelId="{5B35F13C-8E70-458D-B7E1-457ADFA2AAFA}" srcId="{AE4BF5D5-FAC6-42AD-A63F-0785CD34BB4B}" destId="{5D9D01B3-51FB-48B4-9382-0D700A1FA490}" srcOrd="1" destOrd="0" parTransId="{A9BA3721-F5E0-4601-BEE4-F3293988B946}" sibTransId="{AB041E5D-C04B-4407-8558-920C7276D7A0}"/>
    <dgm:cxn modelId="{1DE1D85C-9DB9-4C14-85D1-C6E27EE1D2A0}" srcId="{AE4BF5D5-FAC6-42AD-A63F-0785CD34BB4B}" destId="{D9299312-9350-45AE-BA85-7C573D0C4AAA}" srcOrd="0" destOrd="0" parTransId="{21A6432D-A946-464A-9E64-4F77AF4DEF6F}" sibTransId="{04D4D50C-4B0F-428D-ABC8-48A5690ABEB6}"/>
    <dgm:cxn modelId="{AE5AD161-7352-4273-98F9-AECAAD17EC54}" type="presOf" srcId="{04D4D50C-4B0F-428D-ABC8-48A5690ABEB6}" destId="{E29E1798-5616-4F5F-A62F-D31E85B557E1}" srcOrd="0" destOrd="0" presId="urn:microsoft.com/office/officeart/2005/8/layout/vProcess5"/>
    <dgm:cxn modelId="{86F5666B-C24E-4D30-9A71-FF697C0F0E57}" type="presOf" srcId="{D9299312-9350-45AE-BA85-7C573D0C4AAA}" destId="{268F6178-20A6-49BC-B18B-491585A9EAB2}" srcOrd="1" destOrd="0" presId="urn:microsoft.com/office/officeart/2005/8/layout/vProcess5"/>
    <dgm:cxn modelId="{D0C5944E-0940-4556-BFBE-1F50BE24A5C4}" srcId="{AE4BF5D5-FAC6-42AD-A63F-0785CD34BB4B}" destId="{F8C394BF-C3F3-4145-A3B1-82D9EFAE52A5}" srcOrd="2" destOrd="0" parTransId="{02D3E40E-AD2D-4846-8DDD-E854F33D3A73}" sibTransId="{E245C7B9-6C3D-4995-B559-94CA0D790C00}"/>
    <dgm:cxn modelId="{3C1D02AE-03B8-45B9-A3AB-A15BB8EBAFE2}" type="presOf" srcId="{5D9D01B3-51FB-48B4-9382-0D700A1FA490}" destId="{D198AB69-62EA-4F0E-BC6F-3EA97DC119ED}" srcOrd="0" destOrd="0" presId="urn:microsoft.com/office/officeart/2005/8/layout/vProcess5"/>
    <dgm:cxn modelId="{AC736FD4-4984-46CB-BC03-700118871EC3}" type="presOf" srcId="{AE4BF5D5-FAC6-42AD-A63F-0785CD34BB4B}" destId="{5AB38283-E815-40CB-B654-051F76689200}" srcOrd="0" destOrd="0" presId="urn:microsoft.com/office/officeart/2005/8/layout/vProcess5"/>
    <dgm:cxn modelId="{AB1BC1FD-95C2-49F4-A34E-DA41974533A6}" type="presOf" srcId="{5D9D01B3-51FB-48B4-9382-0D700A1FA490}" destId="{4271D9AF-E759-4909-9EC0-E9AF7985DCDE}" srcOrd="1" destOrd="0" presId="urn:microsoft.com/office/officeart/2005/8/layout/vProcess5"/>
    <dgm:cxn modelId="{B3AD5BE0-23C9-46B9-9850-C29E269ACC81}" type="presParOf" srcId="{5AB38283-E815-40CB-B654-051F76689200}" destId="{EE3174AE-0355-4927-9F96-5597110FB2C7}" srcOrd="0" destOrd="0" presId="urn:microsoft.com/office/officeart/2005/8/layout/vProcess5"/>
    <dgm:cxn modelId="{C96688AD-53CC-4991-86FE-A2BD196A5A30}" type="presParOf" srcId="{5AB38283-E815-40CB-B654-051F76689200}" destId="{4E2542E6-3AA5-4102-816E-A324AA0A56FF}" srcOrd="1" destOrd="0" presId="urn:microsoft.com/office/officeart/2005/8/layout/vProcess5"/>
    <dgm:cxn modelId="{760591D8-6A3E-4099-8986-5E3AAC1B6690}" type="presParOf" srcId="{5AB38283-E815-40CB-B654-051F76689200}" destId="{D198AB69-62EA-4F0E-BC6F-3EA97DC119ED}" srcOrd="2" destOrd="0" presId="urn:microsoft.com/office/officeart/2005/8/layout/vProcess5"/>
    <dgm:cxn modelId="{A282744E-CD16-40A0-A172-6E9ED8D0CDE6}" type="presParOf" srcId="{5AB38283-E815-40CB-B654-051F76689200}" destId="{A0DDE574-3A02-4F20-AFB7-341C44BA04A7}" srcOrd="3" destOrd="0" presId="urn:microsoft.com/office/officeart/2005/8/layout/vProcess5"/>
    <dgm:cxn modelId="{19F14D92-3B6C-4083-B4D0-8B5328EE6245}" type="presParOf" srcId="{5AB38283-E815-40CB-B654-051F76689200}" destId="{E29E1798-5616-4F5F-A62F-D31E85B557E1}" srcOrd="4" destOrd="0" presId="urn:microsoft.com/office/officeart/2005/8/layout/vProcess5"/>
    <dgm:cxn modelId="{EFFBC68F-5750-4770-8B58-900ACB76CC7E}" type="presParOf" srcId="{5AB38283-E815-40CB-B654-051F76689200}" destId="{AD760B37-ACED-4189-9D6C-AACCA6E8A93D}" srcOrd="5" destOrd="0" presId="urn:microsoft.com/office/officeart/2005/8/layout/vProcess5"/>
    <dgm:cxn modelId="{9F91B53C-2D0E-4E4B-B991-162979A3D71D}" type="presParOf" srcId="{5AB38283-E815-40CB-B654-051F76689200}" destId="{268F6178-20A6-49BC-B18B-491585A9EAB2}" srcOrd="6" destOrd="0" presId="urn:microsoft.com/office/officeart/2005/8/layout/vProcess5"/>
    <dgm:cxn modelId="{BB56D47C-6D25-4165-B19A-8EAE9C8F3C9A}" type="presParOf" srcId="{5AB38283-E815-40CB-B654-051F76689200}" destId="{4271D9AF-E759-4909-9EC0-E9AF7985DCDE}" srcOrd="7" destOrd="0" presId="urn:microsoft.com/office/officeart/2005/8/layout/vProcess5"/>
    <dgm:cxn modelId="{03C0C57F-E743-42F2-BF1E-E62BAE8BCCB7}" type="presParOf" srcId="{5AB38283-E815-40CB-B654-051F76689200}" destId="{8CC7035C-5CFA-4FF6-BED3-4B41F63958B3}"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7F46D6-7CFF-408B-98BA-9007024E5040}"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9178F102-8291-41E3-8A61-45CE38BADC9D}">
      <dgm:prSet custT="1"/>
      <dgm:spPr/>
      <dgm:t>
        <a:bodyPr/>
        <a:lstStyle/>
        <a:p>
          <a:pPr algn="just">
            <a:lnSpc>
              <a:spcPct val="100000"/>
            </a:lnSpc>
          </a:pPr>
          <a:r>
            <a:rPr lang="en-GB" sz="2400" dirty="0"/>
            <a:t>•Approach: Qualitative, post-positivist paradigm</a:t>
          </a:r>
          <a:endParaRPr lang="en-US" sz="2400" dirty="0"/>
        </a:p>
      </dgm:t>
    </dgm:pt>
    <dgm:pt modelId="{04C3AC21-759E-46A1-801C-EC1A889B35AD}" type="parTrans" cxnId="{F77FF02D-BFD8-486D-AC0E-11965A80F645}">
      <dgm:prSet/>
      <dgm:spPr/>
      <dgm:t>
        <a:bodyPr/>
        <a:lstStyle/>
        <a:p>
          <a:endParaRPr lang="en-US"/>
        </a:p>
      </dgm:t>
    </dgm:pt>
    <dgm:pt modelId="{C6BFA647-2BA0-42A6-83BB-B949675B3DB7}" type="sibTrans" cxnId="{F77FF02D-BFD8-486D-AC0E-11965A80F645}">
      <dgm:prSet/>
      <dgm:spPr/>
      <dgm:t>
        <a:bodyPr/>
        <a:lstStyle/>
        <a:p>
          <a:endParaRPr lang="en-US"/>
        </a:p>
      </dgm:t>
    </dgm:pt>
    <dgm:pt modelId="{7A7A631C-A6C6-442A-95DB-B7CBC3055F2B}">
      <dgm:prSet custT="1"/>
      <dgm:spPr/>
      <dgm:t>
        <a:bodyPr/>
        <a:lstStyle/>
        <a:p>
          <a:pPr algn="just">
            <a:lnSpc>
              <a:spcPct val="100000"/>
            </a:lnSpc>
          </a:pPr>
          <a:r>
            <a:rPr lang="en-GB" sz="1900" dirty="0"/>
            <a:t>•</a:t>
          </a:r>
          <a:r>
            <a:rPr lang="en-GB" sz="2400" dirty="0"/>
            <a:t>Design: Collective case study</a:t>
          </a:r>
          <a:endParaRPr lang="en-US" sz="2400" dirty="0"/>
        </a:p>
      </dgm:t>
    </dgm:pt>
    <dgm:pt modelId="{D2E95DEC-0D49-479C-9927-6019CA8F7F23}" type="parTrans" cxnId="{64E6A454-6B88-40A7-AC8F-F3B452E3838E}">
      <dgm:prSet/>
      <dgm:spPr/>
      <dgm:t>
        <a:bodyPr/>
        <a:lstStyle/>
        <a:p>
          <a:endParaRPr lang="en-US"/>
        </a:p>
      </dgm:t>
    </dgm:pt>
    <dgm:pt modelId="{D4E07EC6-1333-41BD-A4AA-6978DC4BDB1A}" type="sibTrans" cxnId="{64E6A454-6B88-40A7-AC8F-F3B452E3838E}">
      <dgm:prSet/>
      <dgm:spPr/>
      <dgm:t>
        <a:bodyPr/>
        <a:lstStyle/>
        <a:p>
          <a:endParaRPr lang="en-US"/>
        </a:p>
      </dgm:t>
    </dgm:pt>
    <dgm:pt modelId="{7CCE48AA-42AF-40B5-919F-80BC81C231FC}">
      <dgm:prSet custT="1"/>
      <dgm:spPr/>
      <dgm:t>
        <a:bodyPr/>
        <a:lstStyle/>
        <a:p>
          <a:pPr algn="just">
            <a:lnSpc>
              <a:spcPct val="100000"/>
            </a:lnSpc>
          </a:pPr>
          <a:r>
            <a:rPr lang="en-GB" sz="1900" dirty="0"/>
            <a:t>• </a:t>
          </a:r>
          <a:r>
            <a:rPr lang="en-GB" sz="2400" dirty="0"/>
            <a:t>Participants: 5 social workers from 3 CPOs</a:t>
          </a:r>
          <a:endParaRPr lang="en-US" sz="2400" dirty="0"/>
        </a:p>
      </dgm:t>
    </dgm:pt>
    <dgm:pt modelId="{896258A4-05A3-4D2B-BECB-6EE2C98B0078}" type="parTrans" cxnId="{C18E91AC-F353-4B28-9309-B5A0BCBF734D}">
      <dgm:prSet/>
      <dgm:spPr/>
      <dgm:t>
        <a:bodyPr/>
        <a:lstStyle/>
        <a:p>
          <a:endParaRPr lang="en-US"/>
        </a:p>
      </dgm:t>
    </dgm:pt>
    <dgm:pt modelId="{9D354C94-BC48-44B2-8F2F-65F8E600F194}" type="sibTrans" cxnId="{C18E91AC-F353-4B28-9309-B5A0BCBF734D}">
      <dgm:prSet/>
      <dgm:spPr/>
      <dgm:t>
        <a:bodyPr/>
        <a:lstStyle/>
        <a:p>
          <a:endParaRPr lang="en-US"/>
        </a:p>
      </dgm:t>
    </dgm:pt>
    <dgm:pt modelId="{2B3B384F-2136-40E0-910D-C600DBB01D70}">
      <dgm:prSet custT="1"/>
      <dgm:spPr/>
      <dgm:t>
        <a:bodyPr/>
        <a:lstStyle/>
        <a:p>
          <a:pPr algn="just">
            <a:lnSpc>
              <a:spcPct val="100000"/>
            </a:lnSpc>
          </a:pPr>
          <a:r>
            <a:rPr lang="en-GB" sz="2000" dirty="0"/>
            <a:t>•</a:t>
          </a:r>
          <a:r>
            <a:rPr lang="en-GB" sz="2400" dirty="0"/>
            <a:t>Data Collection: Semi-structured interviews &amp; verbal case file exposition</a:t>
          </a:r>
          <a:endParaRPr lang="en-US" sz="2400" dirty="0"/>
        </a:p>
      </dgm:t>
    </dgm:pt>
    <dgm:pt modelId="{64C9FB24-8895-4AA3-88EF-059B366AB49F}" type="parTrans" cxnId="{5DB5EEA9-8185-4F51-83F7-4EEBC9CC266F}">
      <dgm:prSet/>
      <dgm:spPr/>
      <dgm:t>
        <a:bodyPr/>
        <a:lstStyle/>
        <a:p>
          <a:endParaRPr lang="en-US"/>
        </a:p>
      </dgm:t>
    </dgm:pt>
    <dgm:pt modelId="{2121F808-D905-4B7D-BDE2-654F1B6186AE}" type="sibTrans" cxnId="{5DB5EEA9-8185-4F51-83F7-4EEBC9CC266F}">
      <dgm:prSet/>
      <dgm:spPr/>
      <dgm:t>
        <a:bodyPr/>
        <a:lstStyle/>
        <a:p>
          <a:endParaRPr lang="en-US"/>
        </a:p>
      </dgm:t>
    </dgm:pt>
    <dgm:pt modelId="{060F4F87-4B78-46CC-8D91-E0B955457794}" type="pres">
      <dgm:prSet presAssocID="{6B7F46D6-7CFF-408B-98BA-9007024E5040}" presName="root" presStyleCnt="0">
        <dgm:presLayoutVars>
          <dgm:dir/>
          <dgm:resizeHandles val="exact"/>
        </dgm:presLayoutVars>
      </dgm:prSet>
      <dgm:spPr/>
    </dgm:pt>
    <dgm:pt modelId="{5442C548-1119-47CF-ABAF-C2FB2928B889}" type="pres">
      <dgm:prSet presAssocID="{9178F102-8291-41E3-8A61-45CE38BADC9D}" presName="compNode" presStyleCnt="0"/>
      <dgm:spPr/>
    </dgm:pt>
    <dgm:pt modelId="{EF47AAC5-CD89-49CA-8765-F6492367ABDE}" type="pres">
      <dgm:prSet presAssocID="{9178F102-8291-41E3-8A61-45CE38BADC9D}" presName="iconRect" presStyleLbl="node1" presStyleIdx="0" presStyleCnt="4" custScaleX="116540" custScaleY="11306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sers"/>
        </a:ext>
      </dgm:extLst>
    </dgm:pt>
    <dgm:pt modelId="{442A4117-E15A-48AB-8AE2-ED4025082CC0}" type="pres">
      <dgm:prSet presAssocID="{9178F102-8291-41E3-8A61-45CE38BADC9D}" presName="spaceRect" presStyleCnt="0"/>
      <dgm:spPr/>
    </dgm:pt>
    <dgm:pt modelId="{DE028B5B-F423-4E9C-A20F-F649F6C39F94}" type="pres">
      <dgm:prSet presAssocID="{9178F102-8291-41E3-8A61-45CE38BADC9D}" presName="textRect" presStyleLbl="revTx" presStyleIdx="0" presStyleCnt="4">
        <dgm:presLayoutVars>
          <dgm:chMax val="1"/>
          <dgm:chPref val="1"/>
        </dgm:presLayoutVars>
      </dgm:prSet>
      <dgm:spPr/>
    </dgm:pt>
    <dgm:pt modelId="{3A8EED53-9DD5-4FC5-8EC8-BE16468ACA01}" type="pres">
      <dgm:prSet presAssocID="{C6BFA647-2BA0-42A6-83BB-B949675B3DB7}" presName="sibTrans" presStyleCnt="0"/>
      <dgm:spPr/>
    </dgm:pt>
    <dgm:pt modelId="{7096A1E8-2DBA-4F18-9C0D-9DFC81DBDEFF}" type="pres">
      <dgm:prSet presAssocID="{7A7A631C-A6C6-442A-95DB-B7CBC3055F2B}" presName="compNode" presStyleCnt="0"/>
      <dgm:spPr/>
    </dgm:pt>
    <dgm:pt modelId="{528B5BFA-0C0E-4679-91D1-546C47E7C755}" type="pres">
      <dgm:prSet presAssocID="{7A7A631C-A6C6-442A-95DB-B7CBC3055F2B}" presName="iconRect" presStyleLbl="node1" presStyleIdx="1" presStyleCnt="4" custScaleX="163366" custScaleY="17637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arget Audience"/>
        </a:ext>
      </dgm:extLst>
    </dgm:pt>
    <dgm:pt modelId="{2B9C49C4-9B95-42C7-8730-D06C102A3FB6}" type="pres">
      <dgm:prSet presAssocID="{7A7A631C-A6C6-442A-95DB-B7CBC3055F2B}" presName="spaceRect" presStyleCnt="0"/>
      <dgm:spPr/>
    </dgm:pt>
    <dgm:pt modelId="{F433AB72-0210-41B7-AEC5-137274B19336}" type="pres">
      <dgm:prSet presAssocID="{7A7A631C-A6C6-442A-95DB-B7CBC3055F2B}" presName="textRect" presStyleLbl="revTx" presStyleIdx="1" presStyleCnt="4">
        <dgm:presLayoutVars>
          <dgm:chMax val="1"/>
          <dgm:chPref val="1"/>
        </dgm:presLayoutVars>
      </dgm:prSet>
      <dgm:spPr/>
    </dgm:pt>
    <dgm:pt modelId="{CC41AF9E-4AE3-4DF4-B183-AE575EFE0CEB}" type="pres">
      <dgm:prSet presAssocID="{D4E07EC6-1333-41BD-A4AA-6978DC4BDB1A}" presName="sibTrans" presStyleCnt="0"/>
      <dgm:spPr/>
    </dgm:pt>
    <dgm:pt modelId="{B5F6C4BF-99CE-462D-BCE6-D57DA7068BE6}" type="pres">
      <dgm:prSet presAssocID="{7CCE48AA-42AF-40B5-919F-80BC81C231FC}" presName="compNode" presStyleCnt="0"/>
      <dgm:spPr/>
    </dgm:pt>
    <dgm:pt modelId="{4118B92A-9390-42C2-A746-3159C4C50431}" type="pres">
      <dgm:prSet presAssocID="{7CCE48AA-42AF-40B5-919F-80BC81C231FC}" presName="iconRect" presStyleLbl="node1" presStyleIdx="2" presStyleCnt="4" custScaleX="128901" custScaleY="13031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oup of People"/>
        </a:ext>
      </dgm:extLst>
    </dgm:pt>
    <dgm:pt modelId="{BCA806CC-BB99-4098-B99A-C27AD5A75DD9}" type="pres">
      <dgm:prSet presAssocID="{7CCE48AA-42AF-40B5-919F-80BC81C231FC}" presName="spaceRect" presStyleCnt="0"/>
      <dgm:spPr/>
    </dgm:pt>
    <dgm:pt modelId="{DBAABD3B-BCD0-414D-A036-E41009A35EBA}" type="pres">
      <dgm:prSet presAssocID="{7CCE48AA-42AF-40B5-919F-80BC81C231FC}" presName="textRect" presStyleLbl="revTx" presStyleIdx="2" presStyleCnt="4">
        <dgm:presLayoutVars>
          <dgm:chMax val="1"/>
          <dgm:chPref val="1"/>
        </dgm:presLayoutVars>
      </dgm:prSet>
      <dgm:spPr/>
    </dgm:pt>
    <dgm:pt modelId="{941C6820-9C12-483E-9D54-D22FA5FEEAD6}" type="pres">
      <dgm:prSet presAssocID="{9D354C94-BC48-44B2-8F2F-65F8E600F194}" presName="sibTrans" presStyleCnt="0"/>
      <dgm:spPr/>
    </dgm:pt>
    <dgm:pt modelId="{6532E200-93E4-4081-A614-2E6428DEE1AA}" type="pres">
      <dgm:prSet presAssocID="{2B3B384F-2136-40E0-910D-C600DBB01D70}" presName="compNode" presStyleCnt="0"/>
      <dgm:spPr/>
    </dgm:pt>
    <dgm:pt modelId="{CCD38617-2EBC-4EE0-AFCB-759B4C03470D}" type="pres">
      <dgm:prSet presAssocID="{2B3B384F-2136-40E0-910D-C600DBB01D70}" presName="iconRect" presStyleLbl="node1" presStyleIdx="3" presStyleCnt="4" custScaleX="143934" custScaleY="126751"/>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ocument"/>
        </a:ext>
      </dgm:extLst>
    </dgm:pt>
    <dgm:pt modelId="{C7A6164D-8640-4B29-AB23-1B20A0353C77}" type="pres">
      <dgm:prSet presAssocID="{2B3B384F-2136-40E0-910D-C600DBB01D70}" presName="spaceRect" presStyleCnt="0"/>
      <dgm:spPr/>
    </dgm:pt>
    <dgm:pt modelId="{56FA8438-E737-45D7-AB16-9B43F997384C}" type="pres">
      <dgm:prSet presAssocID="{2B3B384F-2136-40E0-910D-C600DBB01D70}" presName="textRect" presStyleLbl="revTx" presStyleIdx="3" presStyleCnt="4">
        <dgm:presLayoutVars>
          <dgm:chMax val="1"/>
          <dgm:chPref val="1"/>
        </dgm:presLayoutVars>
      </dgm:prSet>
      <dgm:spPr/>
    </dgm:pt>
  </dgm:ptLst>
  <dgm:cxnLst>
    <dgm:cxn modelId="{F77FF02D-BFD8-486D-AC0E-11965A80F645}" srcId="{6B7F46D6-7CFF-408B-98BA-9007024E5040}" destId="{9178F102-8291-41E3-8A61-45CE38BADC9D}" srcOrd="0" destOrd="0" parTransId="{04C3AC21-759E-46A1-801C-EC1A889B35AD}" sibTransId="{C6BFA647-2BA0-42A6-83BB-B949675B3DB7}"/>
    <dgm:cxn modelId="{D083B83B-774E-416C-8EE1-EE9A99AFD514}" type="presOf" srcId="{9178F102-8291-41E3-8A61-45CE38BADC9D}" destId="{DE028B5B-F423-4E9C-A20F-F649F6C39F94}" srcOrd="0" destOrd="0" presId="urn:microsoft.com/office/officeart/2018/2/layout/IconLabelList"/>
    <dgm:cxn modelId="{B964105B-08AA-430A-B841-5A34C97B949A}" type="presOf" srcId="{6B7F46D6-7CFF-408B-98BA-9007024E5040}" destId="{060F4F87-4B78-46CC-8D91-E0B955457794}" srcOrd="0" destOrd="0" presId="urn:microsoft.com/office/officeart/2018/2/layout/IconLabelList"/>
    <dgm:cxn modelId="{7365284B-B3B0-4C9B-94F4-722EDA06C90D}" type="presOf" srcId="{7A7A631C-A6C6-442A-95DB-B7CBC3055F2B}" destId="{F433AB72-0210-41B7-AEC5-137274B19336}" srcOrd="0" destOrd="0" presId="urn:microsoft.com/office/officeart/2018/2/layout/IconLabelList"/>
    <dgm:cxn modelId="{64E6A454-6B88-40A7-AC8F-F3B452E3838E}" srcId="{6B7F46D6-7CFF-408B-98BA-9007024E5040}" destId="{7A7A631C-A6C6-442A-95DB-B7CBC3055F2B}" srcOrd="1" destOrd="0" parTransId="{D2E95DEC-0D49-479C-9927-6019CA8F7F23}" sibTransId="{D4E07EC6-1333-41BD-A4AA-6978DC4BDB1A}"/>
    <dgm:cxn modelId="{5E7B4E9C-F863-4C27-99EA-CB2375C85E06}" type="presOf" srcId="{7CCE48AA-42AF-40B5-919F-80BC81C231FC}" destId="{DBAABD3B-BCD0-414D-A036-E41009A35EBA}" srcOrd="0" destOrd="0" presId="urn:microsoft.com/office/officeart/2018/2/layout/IconLabelList"/>
    <dgm:cxn modelId="{5DB5EEA9-8185-4F51-83F7-4EEBC9CC266F}" srcId="{6B7F46D6-7CFF-408B-98BA-9007024E5040}" destId="{2B3B384F-2136-40E0-910D-C600DBB01D70}" srcOrd="3" destOrd="0" parTransId="{64C9FB24-8895-4AA3-88EF-059B366AB49F}" sibTransId="{2121F808-D905-4B7D-BDE2-654F1B6186AE}"/>
    <dgm:cxn modelId="{C18E91AC-F353-4B28-9309-B5A0BCBF734D}" srcId="{6B7F46D6-7CFF-408B-98BA-9007024E5040}" destId="{7CCE48AA-42AF-40B5-919F-80BC81C231FC}" srcOrd="2" destOrd="0" parTransId="{896258A4-05A3-4D2B-BECB-6EE2C98B0078}" sibTransId="{9D354C94-BC48-44B2-8F2F-65F8E600F194}"/>
    <dgm:cxn modelId="{01EBE3B2-BB2B-4E54-94C4-1AEB36AE3ED8}" type="presOf" srcId="{2B3B384F-2136-40E0-910D-C600DBB01D70}" destId="{56FA8438-E737-45D7-AB16-9B43F997384C}" srcOrd="0" destOrd="0" presId="urn:microsoft.com/office/officeart/2018/2/layout/IconLabelList"/>
    <dgm:cxn modelId="{9F0B1A9D-B2F8-4A6B-AFBC-E484E69A9A63}" type="presParOf" srcId="{060F4F87-4B78-46CC-8D91-E0B955457794}" destId="{5442C548-1119-47CF-ABAF-C2FB2928B889}" srcOrd="0" destOrd="0" presId="urn:microsoft.com/office/officeart/2018/2/layout/IconLabelList"/>
    <dgm:cxn modelId="{F7DDEE40-B756-4599-8A1B-92FB0868C434}" type="presParOf" srcId="{5442C548-1119-47CF-ABAF-C2FB2928B889}" destId="{EF47AAC5-CD89-49CA-8765-F6492367ABDE}" srcOrd="0" destOrd="0" presId="urn:microsoft.com/office/officeart/2018/2/layout/IconLabelList"/>
    <dgm:cxn modelId="{4640DB3F-5A43-4B75-9926-6D9673A6A35D}" type="presParOf" srcId="{5442C548-1119-47CF-ABAF-C2FB2928B889}" destId="{442A4117-E15A-48AB-8AE2-ED4025082CC0}" srcOrd="1" destOrd="0" presId="urn:microsoft.com/office/officeart/2018/2/layout/IconLabelList"/>
    <dgm:cxn modelId="{D19F6729-5C2A-47DC-93B9-F102B05CCD35}" type="presParOf" srcId="{5442C548-1119-47CF-ABAF-C2FB2928B889}" destId="{DE028B5B-F423-4E9C-A20F-F649F6C39F94}" srcOrd="2" destOrd="0" presId="urn:microsoft.com/office/officeart/2018/2/layout/IconLabelList"/>
    <dgm:cxn modelId="{E0DB605B-14C3-4FC6-B551-A1ED7E71F693}" type="presParOf" srcId="{060F4F87-4B78-46CC-8D91-E0B955457794}" destId="{3A8EED53-9DD5-4FC5-8EC8-BE16468ACA01}" srcOrd="1" destOrd="0" presId="urn:microsoft.com/office/officeart/2018/2/layout/IconLabelList"/>
    <dgm:cxn modelId="{CC370D7A-EEEC-49BF-9A6B-92916653CC80}" type="presParOf" srcId="{060F4F87-4B78-46CC-8D91-E0B955457794}" destId="{7096A1E8-2DBA-4F18-9C0D-9DFC81DBDEFF}" srcOrd="2" destOrd="0" presId="urn:microsoft.com/office/officeart/2018/2/layout/IconLabelList"/>
    <dgm:cxn modelId="{B1CEC90D-9E44-47F5-95F9-B00F7D75DFCB}" type="presParOf" srcId="{7096A1E8-2DBA-4F18-9C0D-9DFC81DBDEFF}" destId="{528B5BFA-0C0E-4679-91D1-546C47E7C755}" srcOrd="0" destOrd="0" presId="urn:microsoft.com/office/officeart/2018/2/layout/IconLabelList"/>
    <dgm:cxn modelId="{BE55045D-47B8-4E6F-9F1A-40CEAA02F5B3}" type="presParOf" srcId="{7096A1E8-2DBA-4F18-9C0D-9DFC81DBDEFF}" destId="{2B9C49C4-9B95-42C7-8730-D06C102A3FB6}" srcOrd="1" destOrd="0" presId="urn:microsoft.com/office/officeart/2018/2/layout/IconLabelList"/>
    <dgm:cxn modelId="{60CCA803-E72D-4069-83E2-DE829C0504E5}" type="presParOf" srcId="{7096A1E8-2DBA-4F18-9C0D-9DFC81DBDEFF}" destId="{F433AB72-0210-41B7-AEC5-137274B19336}" srcOrd="2" destOrd="0" presId="urn:microsoft.com/office/officeart/2018/2/layout/IconLabelList"/>
    <dgm:cxn modelId="{5F9648D7-ABF2-461F-AA26-9BFD1EA1424D}" type="presParOf" srcId="{060F4F87-4B78-46CC-8D91-E0B955457794}" destId="{CC41AF9E-4AE3-4DF4-B183-AE575EFE0CEB}" srcOrd="3" destOrd="0" presId="urn:microsoft.com/office/officeart/2018/2/layout/IconLabelList"/>
    <dgm:cxn modelId="{2EB7857F-DBE4-444C-895F-72A53255D520}" type="presParOf" srcId="{060F4F87-4B78-46CC-8D91-E0B955457794}" destId="{B5F6C4BF-99CE-462D-BCE6-D57DA7068BE6}" srcOrd="4" destOrd="0" presId="urn:microsoft.com/office/officeart/2018/2/layout/IconLabelList"/>
    <dgm:cxn modelId="{59E07064-6714-4B65-9152-5D3CC7C6B7AB}" type="presParOf" srcId="{B5F6C4BF-99CE-462D-BCE6-D57DA7068BE6}" destId="{4118B92A-9390-42C2-A746-3159C4C50431}" srcOrd="0" destOrd="0" presId="urn:microsoft.com/office/officeart/2018/2/layout/IconLabelList"/>
    <dgm:cxn modelId="{DC0B3456-8715-4C5A-AC24-B88DD79AFF55}" type="presParOf" srcId="{B5F6C4BF-99CE-462D-BCE6-D57DA7068BE6}" destId="{BCA806CC-BB99-4098-B99A-C27AD5A75DD9}" srcOrd="1" destOrd="0" presId="urn:microsoft.com/office/officeart/2018/2/layout/IconLabelList"/>
    <dgm:cxn modelId="{B591E82F-0AB2-4B14-8F51-C29F43EE07CE}" type="presParOf" srcId="{B5F6C4BF-99CE-462D-BCE6-D57DA7068BE6}" destId="{DBAABD3B-BCD0-414D-A036-E41009A35EBA}" srcOrd="2" destOrd="0" presId="urn:microsoft.com/office/officeart/2018/2/layout/IconLabelList"/>
    <dgm:cxn modelId="{F9EA69E5-C67B-4E7F-9F71-6605D5F89410}" type="presParOf" srcId="{060F4F87-4B78-46CC-8D91-E0B955457794}" destId="{941C6820-9C12-483E-9D54-D22FA5FEEAD6}" srcOrd="5" destOrd="0" presId="urn:microsoft.com/office/officeart/2018/2/layout/IconLabelList"/>
    <dgm:cxn modelId="{80ACA790-AC0F-4A38-BA8E-B2C740F4A7E2}" type="presParOf" srcId="{060F4F87-4B78-46CC-8D91-E0B955457794}" destId="{6532E200-93E4-4081-A614-2E6428DEE1AA}" srcOrd="6" destOrd="0" presId="urn:microsoft.com/office/officeart/2018/2/layout/IconLabelList"/>
    <dgm:cxn modelId="{04818C7D-E386-4D32-BB29-9C24A1C80111}" type="presParOf" srcId="{6532E200-93E4-4081-A614-2E6428DEE1AA}" destId="{CCD38617-2EBC-4EE0-AFCB-759B4C03470D}" srcOrd="0" destOrd="0" presId="urn:microsoft.com/office/officeart/2018/2/layout/IconLabelList"/>
    <dgm:cxn modelId="{EEF419FF-BF68-40D0-BEBE-171E68DC7891}" type="presParOf" srcId="{6532E200-93E4-4081-A614-2E6428DEE1AA}" destId="{C7A6164D-8640-4B29-AB23-1B20A0353C77}" srcOrd="1" destOrd="0" presId="urn:microsoft.com/office/officeart/2018/2/layout/IconLabelList"/>
    <dgm:cxn modelId="{B8FAD991-F03D-4CA1-9B50-3EF4715442EE}" type="presParOf" srcId="{6532E200-93E4-4081-A614-2E6428DEE1AA}" destId="{56FA8438-E737-45D7-AB16-9B43F997384C}"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117C34-E916-406E-912E-15C24B9725B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7D3F455-169F-4D21-8609-41B6BC067121}">
      <dgm:prSet custT="1"/>
      <dgm:spPr/>
      <dgm:t>
        <a:bodyPr/>
        <a:lstStyle/>
        <a:p>
          <a:pPr>
            <a:lnSpc>
              <a:spcPct val="100000"/>
            </a:lnSpc>
          </a:pPr>
          <a:r>
            <a:rPr lang="en-GB" sz="2500" dirty="0"/>
            <a:t>• </a:t>
          </a:r>
          <a:r>
            <a:rPr lang="en-GB" sz="2800" dirty="0"/>
            <a:t>Credibility, transferability, dependability, confirmability</a:t>
          </a:r>
          <a:endParaRPr lang="en-US" sz="2800" dirty="0"/>
        </a:p>
      </dgm:t>
    </dgm:pt>
    <dgm:pt modelId="{20470BA0-E638-4F9B-BB9F-0EEF26F4A94C}" type="parTrans" cxnId="{3CD9570B-EB1C-44D4-9CF9-2C6462833E87}">
      <dgm:prSet/>
      <dgm:spPr/>
      <dgm:t>
        <a:bodyPr/>
        <a:lstStyle/>
        <a:p>
          <a:endParaRPr lang="en-US"/>
        </a:p>
      </dgm:t>
    </dgm:pt>
    <dgm:pt modelId="{7A08D895-EC9E-432F-AFE1-BDA9FBA04474}" type="sibTrans" cxnId="{3CD9570B-EB1C-44D4-9CF9-2C6462833E87}">
      <dgm:prSet/>
      <dgm:spPr/>
      <dgm:t>
        <a:bodyPr/>
        <a:lstStyle/>
        <a:p>
          <a:endParaRPr lang="en-US"/>
        </a:p>
      </dgm:t>
    </dgm:pt>
    <dgm:pt modelId="{B6E746E0-FF17-42FC-8BF0-695C201B2644}">
      <dgm:prSet custT="1"/>
      <dgm:spPr/>
      <dgm:t>
        <a:bodyPr/>
        <a:lstStyle/>
        <a:p>
          <a:pPr>
            <a:lnSpc>
              <a:spcPct val="100000"/>
            </a:lnSpc>
          </a:pPr>
          <a:r>
            <a:rPr lang="en-GB" sz="2500" dirty="0"/>
            <a:t>• </a:t>
          </a:r>
          <a:r>
            <a:rPr lang="en-GB" sz="2800" dirty="0"/>
            <a:t>Ethical clearance from NWU-HREC</a:t>
          </a:r>
          <a:endParaRPr lang="en-US" sz="2800" dirty="0"/>
        </a:p>
      </dgm:t>
    </dgm:pt>
    <dgm:pt modelId="{9C95C629-626F-4261-9489-DA5079F84D1F}" type="parTrans" cxnId="{904EE370-A54F-4C6E-85DC-A6DA10B39513}">
      <dgm:prSet/>
      <dgm:spPr/>
      <dgm:t>
        <a:bodyPr/>
        <a:lstStyle/>
        <a:p>
          <a:endParaRPr lang="en-US"/>
        </a:p>
      </dgm:t>
    </dgm:pt>
    <dgm:pt modelId="{C04AF546-33E5-4C64-890F-CF3ED173227C}" type="sibTrans" cxnId="{904EE370-A54F-4C6E-85DC-A6DA10B39513}">
      <dgm:prSet/>
      <dgm:spPr/>
      <dgm:t>
        <a:bodyPr/>
        <a:lstStyle/>
        <a:p>
          <a:endParaRPr lang="en-US"/>
        </a:p>
      </dgm:t>
    </dgm:pt>
    <dgm:pt modelId="{A323C615-8804-4294-ABEF-E9107C3F134E}">
      <dgm:prSet custT="1"/>
      <dgm:spPr/>
      <dgm:t>
        <a:bodyPr/>
        <a:lstStyle/>
        <a:p>
          <a:pPr>
            <a:lnSpc>
              <a:spcPct val="100000"/>
            </a:lnSpc>
          </a:pPr>
          <a:r>
            <a:rPr lang="en-GB" sz="2500" dirty="0"/>
            <a:t>• </a:t>
          </a:r>
          <a:r>
            <a:rPr lang="en-GB" sz="2800" dirty="0"/>
            <a:t>Confidentiality and voluntary participation</a:t>
          </a:r>
          <a:endParaRPr lang="en-US" sz="2800" dirty="0"/>
        </a:p>
      </dgm:t>
    </dgm:pt>
    <dgm:pt modelId="{CE9397F5-66D1-46C6-9EA2-3C821E614B34}" type="parTrans" cxnId="{D6AB6DB9-5E8B-4844-9F9A-4E12C9FAA977}">
      <dgm:prSet/>
      <dgm:spPr/>
      <dgm:t>
        <a:bodyPr/>
        <a:lstStyle/>
        <a:p>
          <a:endParaRPr lang="en-US"/>
        </a:p>
      </dgm:t>
    </dgm:pt>
    <dgm:pt modelId="{2EAC1FBF-A717-41E1-93F5-2F1281AB7944}" type="sibTrans" cxnId="{D6AB6DB9-5E8B-4844-9F9A-4E12C9FAA977}">
      <dgm:prSet/>
      <dgm:spPr/>
      <dgm:t>
        <a:bodyPr/>
        <a:lstStyle/>
        <a:p>
          <a:endParaRPr lang="en-US"/>
        </a:p>
      </dgm:t>
    </dgm:pt>
    <dgm:pt modelId="{27952C95-1611-4038-81ED-B985E765EA44}" type="pres">
      <dgm:prSet presAssocID="{1E117C34-E916-406E-912E-15C24B9725BB}" presName="root" presStyleCnt="0">
        <dgm:presLayoutVars>
          <dgm:dir/>
          <dgm:resizeHandles val="exact"/>
        </dgm:presLayoutVars>
      </dgm:prSet>
      <dgm:spPr/>
    </dgm:pt>
    <dgm:pt modelId="{406CFAC2-ABE3-49D1-A001-73C8E6C9E2E0}" type="pres">
      <dgm:prSet presAssocID="{F7D3F455-169F-4D21-8609-41B6BC067121}" presName="compNode" presStyleCnt="0"/>
      <dgm:spPr/>
    </dgm:pt>
    <dgm:pt modelId="{A8820C43-F987-4574-AEF0-05AD0FAC2900}" type="pres">
      <dgm:prSet presAssocID="{F7D3F455-169F-4D21-8609-41B6BC067121}" presName="bgRect" presStyleLbl="bgShp" presStyleIdx="0" presStyleCnt="3"/>
      <dgm:spPr/>
    </dgm:pt>
    <dgm:pt modelId="{D673EF23-9D90-4B6A-8219-0D913345BC7D}" type="pres">
      <dgm:prSet presAssocID="{F7D3F455-169F-4D21-8609-41B6BC067121}" presName="iconRect" presStyleLbl="node1" presStyleIdx="0" presStyleCnt="3" custScaleX="191561" custScaleY="18104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iploma Roll"/>
        </a:ext>
      </dgm:extLst>
    </dgm:pt>
    <dgm:pt modelId="{02CA1C42-111B-41F0-990E-91DC915F68E5}" type="pres">
      <dgm:prSet presAssocID="{F7D3F455-169F-4D21-8609-41B6BC067121}" presName="spaceRect" presStyleCnt="0"/>
      <dgm:spPr/>
    </dgm:pt>
    <dgm:pt modelId="{2CB40204-7F2D-462D-9578-08E5553925C7}" type="pres">
      <dgm:prSet presAssocID="{F7D3F455-169F-4D21-8609-41B6BC067121}" presName="parTx" presStyleLbl="revTx" presStyleIdx="0" presStyleCnt="3">
        <dgm:presLayoutVars>
          <dgm:chMax val="0"/>
          <dgm:chPref val="0"/>
        </dgm:presLayoutVars>
      </dgm:prSet>
      <dgm:spPr/>
    </dgm:pt>
    <dgm:pt modelId="{32EF9510-9B0A-4122-92FB-2D2E3721FF26}" type="pres">
      <dgm:prSet presAssocID="{7A08D895-EC9E-432F-AFE1-BDA9FBA04474}" presName="sibTrans" presStyleCnt="0"/>
      <dgm:spPr/>
    </dgm:pt>
    <dgm:pt modelId="{18ED7A9D-5962-436D-B7C0-C4D50E3C4067}" type="pres">
      <dgm:prSet presAssocID="{B6E746E0-FF17-42FC-8BF0-695C201B2644}" presName="compNode" presStyleCnt="0"/>
      <dgm:spPr/>
    </dgm:pt>
    <dgm:pt modelId="{B4442B24-77F6-4ABA-9780-8213946E41BC}" type="pres">
      <dgm:prSet presAssocID="{B6E746E0-FF17-42FC-8BF0-695C201B2644}" presName="bgRect" presStyleLbl="bgShp" presStyleIdx="1" presStyleCnt="3"/>
      <dgm:spPr/>
    </dgm:pt>
    <dgm:pt modelId="{16C47A29-CBD6-481E-9DAB-045E042855E3}" type="pres">
      <dgm:prSet presAssocID="{B6E746E0-FF17-42FC-8BF0-695C201B2644}" presName="iconRect" presStyleLbl="node1" presStyleIdx="1" presStyleCnt="3" custScaleX="167857" custScaleY="13102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Office Worker"/>
        </a:ext>
      </dgm:extLst>
    </dgm:pt>
    <dgm:pt modelId="{5F1903BD-8921-47D3-AB68-FDA6C8E83FD0}" type="pres">
      <dgm:prSet presAssocID="{B6E746E0-FF17-42FC-8BF0-695C201B2644}" presName="spaceRect" presStyleCnt="0"/>
      <dgm:spPr/>
    </dgm:pt>
    <dgm:pt modelId="{E5CEAD2B-1764-4608-BE01-27DF81B25F03}" type="pres">
      <dgm:prSet presAssocID="{B6E746E0-FF17-42FC-8BF0-695C201B2644}" presName="parTx" presStyleLbl="revTx" presStyleIdx="1" presStyleCnt="3">
        <dgm:presLayoutVars>
          <dgm:chMax val="0"/>
          <dgm:chPref val="0"/>
        </dgm:presLayoutVars>
      </dgm:prSet>
      <dgm:spPr/>
    </dgm:pt>
    <dgm:pt modelId="{D7A1914D-DD71-4C90-B31B-AC0D8291ACAD}" type="pres">
      <dgm:prSet presAssocID="{C04AF546-33E5-4C64-890F-CF3ED173227C}" presName="sibTrans" presStyleCnt="0"/>
      <dgm:spPr/>
    </dgm:pt>
    <dgm:pt modelId="{F570300B-C564-4556-871E-752D67B40404}" type="pres">
      <dgm:prSet presAssocID="{A323C615-8804-4294-ABEF-E9107C3F134E}" presName="compNode" presStyleCnt="0"/>
      <dgm:spPr/>
    </dgm:pt>
    <dgm:pt modelId="{1AB58B65-D081-4F0D-A6CB-C2DD3AAD3217}" type="pres">
      <dgm:prSet presAssocID="{A323C615-8804-4294-ABEF-E9107C3F134E}" presName="bgRect" presStyleLbl="bgShp" presStyleIdx="2" presStyleCnt="3"/>
      <dgm:spPr/>
    </dgm:pt>
    <dgm:pt modelId="{0179C69B-2D83-4942-847E-547852F0EFA1}" type="pres">
      <dgm:prSet presAssocID="{A323C615-8804-4294-ABEF-E9107C3F134E}" presName="iconRect" presStyleLbl="node1" presStyleIdx="2" presStyleCnt="3" custScaleX="177384" custScaleY="15079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ock"/>
        </a:ext>
      </dgm:extLst>
    </dgm:pt>
    <dgm:pt modelId="{1DFCD220-9D24-4959-B7F8-6DA1E842AAD1}" type="pres">
      <dgm:prSet presAssocID="{A323C615-8804-4294-ABEF-E9107C3F134E}" presName="spaceRect" presStyleCnt="0"/>
      <dgm:spPr/>
    </dgm:pt>
    <dgm:pt modelId="{E4363B51-2BDC-4CC4-99D0-7B42139EDDE6}" type="pres">
      <dgm:prSet presAssocID="{A323C615-8804-4294-ABEF-E9107C3F134E}" presName="parTx" presStyleLbl="revTx" presStyleIdx="2" presStyleCnt="3">
        <dgm:presLayoutVars>
          <dgm:chMax val="0"/>
          <dgm:chPref val="0"/>
        </dgm:presLayoutVars>
      </dgm:prSet>
      <dgm:spPr/>
    </dgm:pt>
  </dgm:ptLst>
  <dgm:cxnLst>
    <dgm:cxn modelId="{3CD9570B-EB1C-44D4-9CF9-2C6462833E87}" srcId="{1E117C34-E916-406E-912E-15C24B9725BB}" destId="{F7D3F455-169F-4D21-8609-41B6BC067121}" srcOrd="0" destOrd="0" parTransId="{20470BA0-E638-4F9B-BB9F-0EEF26F4A94C}" sibTransId="{7A08D895-EC9E-432F-AFE1-BDA9FBA04474}"/>
    <dgm:cxn modelId="{44EBBF5B-E886-4D34-969B-7D7033B4F498}" type="presOf" srcId="{1E117C34-E916-406E-912E-15C24B9725BB}" destId="{27952C95-1611-4038-81ED-B985E765EA44}" srcOrd="0" destOrd="0" presId="urn:microsoft.com/office/officeart/2018/2/layout/IconVerticalSolidList"/>
    <dgm:cxn modelId="{904EE370-A54F-4C6E-85DC-A6DA10B39513}" srcId="{1E117C34-E916-406E-912E-15C24B9725BB}" destId="{B6E746E0-FF17-42FC-8BF0-695C201B2644}" srcOrd="1" destOrd="0" parTransId="{9C95C629-626F-4261-9489-DA5079F84D1F}" sibTransId="{C04AF546-33E5-4C64-890F-CF3ED173227C}"/>
    <dgm:cxn modelId="{7B3D2BB6-F86E-4C6D-BDCB-9544C33682E2}" type="presOf" srcId="{A323C615-8804-4294-ABEF-E9107C3F134E}" destId="{E4363B51-2BDC-4CC4-99D0-7B42139EDDE6}" srcOrd="0" destOrd="0" presId="urn:microsoft.com/office/officeart/2018/2/layout/IconVerticalSolidList"/>
    <dgm:cxn modelId="{ED302AB7-3A24-4B70-95FD-901221A32316}" type="presOf" srcId="{B6E746E0-FF17-42FC-8BF0-695C201B2644}" destId="{E5CEAD2B-1764-4608-BE01-27DF81B25F03}" srcOrd="0" destOrd="0" presId="urn:microsoft.com/office/officeart/2018/2/layout/IconVerticalSolidList"/>
    <dgm:cxn modelId="{D6AB6DB9-5E8B-4844-9F9A-4E12C9FAA977}" srcId="{1E117C34-E916-406E-912E-15C24B9725BB}" destId="{A323C615-8804-4294-ABEF-E9107C3F134E}" srcOrd="2" destOrd="0" parTransId="{CE9397F5-66D1-46C6-9EA2-3C821E614B34}" sibTransId="{2EAC1FBF-A717-41E1-93F5-2F1281AB7944}"/>
    <dgm:cxn modelId="{043A2CC0-FE63-416E-AC1F-43E217EBC798}" type="presOf" srcId="{F7D3F455-169F-4D21-8609-41B6BC067121}" destId="{2CB40204-7F2D-462D-9578-08E5553925C7}" srcOrd="0" destOrd="0" presId="urn:microsoft.com/office/officeart/2018/2/layout/IconVerticalSolidList"/>
    <dgm:cxn modelId="{24217809-E0F9-4DC2-AA8B-66420DBC3C7E}" type="presParOf" srcId="{27952C95-1611-4038-81ED-B985E765EA44}" destId="{406CFAC2-ABE3-49D1-A001-73C8E6C9E2E0}" srcOrd="0" destOrd="0" presId="urn:microsoft.com/office/officeart/2018/2/layout/IconVerticalSolidList"/>
    <dgm:cxn modelId="{8D832B37-6AAE-44AA-A948-6273F94CC620}" type="presParOf" srcId="{406CFAC2-ABE3-49D1-A001-73C8E6C9E2E0}" destId="{A8820C43-F987-4574-AEF0-05AD0FAC2900}" srcOrd="0" destOrd="0" presId="urn:microsoft.com/office/officeart/2018/2/layout/IconVerticalSolidList"/>
    <dgm:cxn modelId="{F1E0C386-D122-4A18-82A0-1F37B0D7F89E}" type="presParOf" srcId="{406CFAC2-ABE3-49D1-A001-73C8E6C9E2E0}" destId="{D673EF23-9D90-4B6A-8219-0D913345BC7D}" srcOrd="1" destOrd="0" presId="urn:microsoft.com/office/officeart/2018/2/layout/IconVerticalSolidList"/>
    <dgm:cxn modelId="{8B143473-1AE2-499F-A8F3-1CFCFB654A07}" type="presParOf" srcId="{406CFAC2-ABE3-49D1-A001-73C8E6C9E2E0}" destId="{02CA1C42-111B-41F0-990E-91DC915F68E5}" srcOrd="2" destOrd="0" presId="urn:microsoft.com/office/officeart/2018/2/layout/IconVerticalSolidList"/>
    <dgm:cxn modelId="{CE05FD3D-8218-415E-9830-3768C3B702F5}" type="presParOf" srcId="{406CFAC2-ABE3-49D1-A001-73C8E6C9E2E0}" destId="{2CB40204-7F2D-462D-9578-08E5553925C7}" srcOrd="3" destOrd="0" presId="urn:microsoft.com/office/officeart/2018/2/layout/IconVerticalSolidList"/>
    <dgm:cxn modelId="{248C756C-583C-4BE0-BEC0-420A5FB27372}" type="presParOf" srcId="{27952C95-1611-4038-81ED-B985E765EA44}" destId="{32EF9510-9B0A-4122-92FB-2D2E3721FF26}" srcOrd="1" destOrd="0" presId="urn:microsoft.com/office/officeart/2018/2/layout/IconVerticalSolidList"/>
    <dgm:cxn modelId="{4F360373-CA18-4BD1-9D18-14F2C375D4DF}" type="presParOf" srcId="{27952C95-1611-4038-81ED-B985E765EA44}" destId="{18ED7A9D-5962-436D-B7C0-C4D50E3C4067}" srcOrd="2" destOrd="0" presId="urn:microsoft.com/office/officeart/2018/2/layout/IconVerticalSolidList"/>
    <dgm:cxn modelId="{DE301F50-5BD2-4A98-8BE5-E5E687135890}" type="presParOf" srcId="{18ED7A9D-5962-436D-B7C0-C4D50E3C4067}" destId="{B4442B24-77F6-4ABA-9780-8213946E41BC}" srcOrd="0" destOrd="0" presId="urn:microsoft.com/office/officeart/2018/2/layout/IconVerticalSolidList"/>
    <dgm:cxn modelId="{097F38CE-C8B0-4243-B1D9-9C42BD91F727}" type="presParOf" srcId="{18ED7A9D-5962-436D-B7C0-C4D50E3C4067}" destId="{16C47A29-CBD6-481E-9DAB-045E042855E3}" srcOrd="1" destOrd="0" presId="urn:microsoft.com/office/officeart/2018/2/layout/IconVerticalSolidList"/>
    <dgm:cxn modelId="{DEB67EB7-35BB-40A1-AA46-FADBA4B0ED2B}" type="presParOf" srcId="{18ED7A9D-5962-436D-B7C0-C4D50E3C4067}" destId="{5F1903BD-8921-47D3-AB68-FDA6C8E83FD0}" srcOrd="2" destOrd="0" presId="urn:microsoft.com/office/officeart/2018/2/layout/IconVerticalSolidList"/>
    <dgm:cxn modelId="{A5A0ABB6-1872-4958-B2A3-D1F394690888}" type="presParOf" srcId="{18ED7A9D-5962-436D-B7C0-C4D50E3C4067}" destId="{E5CEAD2B-1764-4608-BE01-27DF81B25F03}" srcOrd="3" destOrd="0" presId="urn:microsoft.com/office/officeart/2018/2/layout/IconVerticalSolidList"/>
    <dgm:cxn modelId="{1BAAFFAE-A225-4D52-AA07-9BC0B68D1D9F}" type="presParOf" srcId="{27952C95-1611-4038-81ED-B985E765EA44}" destId="{D7A1914D-DD71-4C90-B31B-AC0D8291ACAD}" srcOrd="3" destOrd="0" presId="urn:microsoft.com/office/officeart/2018/2/layout/IconVerticalSolidList"/>
    <dgm:cxn modelId="{1F80E476-62B5-413C-BE15-2209D87E7C83}" type="presParOf" srcId="{27952C95-1611-4038-81ED-B985E765EA44}" destId="{F570300B-C564-4556-871E-752D67B40404}" srcOrd="4" destOrd="0" presId="urn:microsoft.com/office/officeart/2018/2/layout/IconVerticalSolidList"/>
    <dgm:cxn modelId="{35235AD9-E935-4732-A409-ED24F99F7BD2}" type="presParOf" srcId="{F570300B-C564-4556-871E-752D67B40404}" destId="{1AB58B65-D081-4F0D-A6CB-C2DD3AAD3217}" srcOrd="0" destOrd="0" presId="urn:microsoft.com/office/officeart/2018/2/layout/IconVerticalSolidList"/>
    <dgm:cxn modelId="{665B1C25-9B57-41C0-8A51-C6A1956378DC}" type="presParOf" srcId="{F570300B-C564-4556-871E-752D67B40404}" destId="{0179C69B-2D83-4942-847E-547852F0EFA1}" srcOrd="1" destOrd="0" presId="urn:microsoft.com/office/officeart/2018/2/layout/IconVerticalSolidList"/>
    <dgm:cxn modelId="{8F0C50AD-A5F2-423B-B2A3-9704A16936F9}" type="presParOf" srcId="{F570300B-C564-4556-871E-752D67B40404}" destId="{1DFCD220-9D24-4959-B7F8-6DA1E842AAD1}" srcOrd="2" destOrd="0" presId="urn:microsoft.com/office/officeart/2018/2/layout/IconVerticalSolidList"/>
    <dgm:cxn modelId="{3BD980A4-0FEC-4576-820F-226F2E1B7726}" type="presParOf" srcId="{F570300B-C564-4556-871E-752D67B40404}" destId="{E4363B51-2BDC-4CC4-99D0-7B42139EDDE6}"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529784D-7D85-4939-90CD-902A3CEB965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E1937FF-D915-4CAD-8E66-FB4DCEF873F9}">
      <dgm:prSet custT="1"/>
      <dgm:spPr/>
      <dgm:t>
        <a:bodyPr/>
        <a:lstStyle/>
        <a:p>
          <a:pPr>
            <a:lnSpc>
              <a:spcPct val="100000"/>
            </a:lnSpc>
          </a:pPr>
          <a:r>
            <a:rPr lang="en-GB" sz="2800" dirty="0"/>
            <a:t>Inconsistent practices across organisations</a:t>
          </a:r>
          <a:endParaRPr lang="en-US" sz="2800" dirty="0"/>
        </a:p>
      </dgm:t>
    </dgm:pt>
    <dgm:pt modelId="{31274367-9F4B-4B4E-B274-CEEEDCD7467E}" type="parTrans" cxnId="{C465D8D1-4313-4AA7-86BF-C7F7EBA0C605}">
      <dgm:prSet/>
      <dgm:spPr/>
      <dgm:t>
        <a:bodyPr/>
        <a:lstStyle/>
        <a:p>
          <a:endParaRPr lang="en-US"/>
        </a:p>
      </dgm:t>
    </dgm:pt>
    <dgm:pt modelId="{F6548C7D-8E85-446E-813D-00D9A62D5017}" type="sibTrans" cxnId="{C465D8D1-4313-4AA7-86BF-C7F7EBA0C605}">
      <dgm:prSet/>
      <dgm:spPr/>
      <dgm:t>
        <a:bodyPr/>
        <a:lstStyle/>
        <a:p>
          <a:endParaRPr lang="en-US"/>
        </a:p>
      </dgm:t>
    </dgm:pt>
    <dgm:pt modelId="{BDE836D7-643E-4D1E-8AC2-A8390FBF91F3}">
      <dgm:prSet custT="1"/>
      <dgm:spPr/>
      <dgm:t>
        <a:bodyPr/>
        <a:lstStyle/>
        <a:p>
          <a:pPr>
            <a:lnSpc>
              <a:spcPct val="100000"/>
            </a:lnSpc>
          </a:pPr>
          <a:r>
            <a:rPr lang="en-GB" sz="2800" dirty="0"/>
            <a:t>Reliance on discretion</a:t>
          </a:r>
          <a:endParaRPr lang="en-US" sz="2800" dirty="0"/>
        </a:p>
      </dgm:t>
    </dgm:pt>
    <dgm:pt modelId="{44732A66-18D0-4423-BAC0-B85EC83AC208}" type="parTrans" cxnId="{5684DDEC-C98B-40CC-A9B1-D84672E71EF3}">
      <dgm:prSet/>
      <dgm:spPr/>
      <dgm:t>
        <a:bodyPr/>
        <a:lstStyle/>
        <a:p>
          <a:endParaRPr lang="en-US"/>
        </a:p>
      </dgm:t>
    </dgm:pt>
    <dgm:pt modelId="{03E1311F-67EA-42F7-918D-D787E1A4E851}" type="sibTrans" cxnId="{5684DDEC-C98B-40CC-A9B1-D84672E71EF3}">
      <dgm:prSet/>
      <dgm:spPr/>
      <dgm:t>
        <a:bodyPr/>
        <a:lstStyle/>
        <a:p>
          <a:endParaRPr lang="en-US"/>
        </a:p>
      </dgm:t>
    </dgm:pt>
    <dgm:pt modelId="{183CF000-0DF9-4328-A6D7-23479E57C56E}">
      <dgm:prSet custT="1"/>
      <dgm:spPr/>
      <dgm:t>
        <a:bodyPr/>
        <a:lstStyle/>
        <a:p>
          <a:pPr>
            <a:lnSpc>
              <a:spcPct val="100000"/>
            </a:lnSpc>
          </a:pPr>
          <a:r>
            <a:rPr lang="en-GB" sz="2800" dirty="0"/>
            <a:t>Call for standardised, step-by-step procedures</a:t>
          </a:r>
          <a:endParaRPr lang="en-US" sz="2800" dirty="0"/>
        </a:p>
      </dgm:t>
    </dgm:pt>
    <dgm:pt modelId="{9717448B-1A2B-4E85-A1EB-ADA2BAC1657B}" type="parTrans" cxnId="{01F6B6EB-FCC7-484F-A50A-D8067AFC9FC3}">
      <dgm:prSet/>
      <dgm:spPr/>
      <dgm:t>
        <a:bodyPr/>
        <a:lstStyle/>
        <a:p>
          <a:endParaRPr lang="en-US"/>
        </a:p>
      </dgm:t>
    </dgm:pt>
    <dgm:pt modelId="{1DD8A22C-FDBA-4274-B9E7-3ABA65BDE3CA}" type="sibTrans" cxnId="{01F6B6EB-FCC7-484F-A50A-D8067AFC9FC3}">
      <dgm:prSet/>
      <dgm:spPr/>
      <dgm:t>
        <a:bodyPr/>
        <a:lstStyle/>
        <a:p>
          <a:endParaRPr lang="en-US"/>
        </a:p>
      </dgm:t>
    </dgm:pt>
    <dgm:pt modelId="{3B6A2769-0A48-4739-9FAD-B8F1C08A4004}" type="pres">
      <dgm:prSet presAssocID="{3529784D-7D85-4939-90CD-902A3CEB9654}" presName="root" presStyleCnt="0">
        <dgm:presLayoutVars>
          <dgm:dir/>
          <dgm:resizeHandles val="exact"/>
        </dgm:presLayoutVars>
      </dgm:prSet>
      <dgm:spPr/>
    </dgm:pt>
    <dgm:pt modelId="{5D2FEBF0-A96F-4341-8B49-69EC6C0D31F1}" type="pres">
      <dgm:prSet presAssocID="{4E1937FF-D915-4CAD-8E66-FB4DCEF873F9}" presName="compNode" presStyleCnt="0"/>
      <dgm:spPr/>
    </dgm:pt>
    <dgm:pt modelId="{64A043A2-6657-45C1-8924-490B3CCA827A}" type="pres">
      <dgm:prSet presAssocID="{4E1937FF-D915-4CAD-8E66-FB4DCEF873F9}" presName="bgRect" presStyleLbl="bgShp" presStyleIdx="0" presStyleCnt="3"/>
      <dgm:spPr/>
    </dgm:pt>
    <dgm:pt modelId="{AB89748F-82CF-457E-B9BA-1410BCBD7C2C}" type="pres">
      <dgm:prSet presAssocID="{4E1937FF-D915-4CAD-8E66-FB4DCEF873F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ierarchy"/>
        </a:ext>
      </dgm:extLst>
    </dgm:pt>
    <dgm:pt modelId="{ACCDA3DF-A2E0-4193-82BD-E792855010F5}" type="pres">
      <dgm:prSet presAssocID="{4E1937FF-D915-4CAD-8E66-FB4DCEF873F9}" presName="spaceRect" presStyleCnt="0"/>
      <dgm:spPr/>
    </dgm:pt>
    <dgm:pt modelId="{CA7A152B-E524-47D6-A317-4A968D053C4D}" type="pres">
      <dgm:prSet presAssocID="{4E1937FF-D915-4CAD-8E66-FB4DCEF873F9}" presName="parTx" presStyleLbl="revTx" presStyleIdx="0" presStyleCnt="3">
        <dgm:presLayoutVars>
          <dgm:chMax val="0"/>
          <dgm:chPref val="0"/>
        </dgm:presLayoutVars>
      </dgm:prSet>
      <dgm:spPr/>
    </dgm:pt>
    <dgm:pt modelId="{D8FC4BD1-2115-444C-9EA1-2EBC75F0BDBE}" type="pres">
      <dgm:prSet presAssocID="{F6548C7D-8E85-446E-813D-00D9A62D5017}" presName="sibTrans" presStyleCnt="0"/>
      <dgm:spPr/>
    </dgm:pt>
    <dgm:pt modelId="{089A58BE-FBF2-4B2A-89AC-75574776536A}" type="pres">
      <dgm:prSet presAssocID="{BDE836D7-643E-4D1E-8AC2-A8390FBF91F3}" presName="compNode" presStyleCnt="0"/>
      <dgm:spPr/>
    </dgm:pt>
    <dgm:pt modelId="{CAEB3159-7AFA-41A7-A306-3817FF2F9211}" type="pres">
      <dgm:prSet presAssocID="{BDE836D7-643E-4D1E-8AC2-A8390FBF91F3}" presName="bgRect" presStyleLbl="bgShp" presStyleIdx="1" presStyleCnt="3" custLinFactNeighborX="-4733" custLinFactNeighborY="3793"/>
      <dgm:spPr/>
    </dgm:pt>
    <dgm:pt modelId="{482A66E2-7776-45FB-9038-E21081CB8A6C}" type="pres">
      <dgm:prSet presAssocID="{BDE836D7-643E-4D1E-8AC2-A8390FBF91F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in"/>
        </a:ext>
      </dgm:extLst>
    </dgm:pt>
    <dgm:pt modelId="{E778EA6A-0318-47EA-B2D9-F084616AD735}" type="pres">
      <dgm:prSet presAssocID="{BDE836D7-643E-4D1E-8AC2-A8390FBF91F3}" presName="spaceRect" presStyleCnt="0"/>
      <dgm:spPr/>
    </dgm:pt>
    <dgm:pt modelId="{C1EF3892-B0D0-4A1A-B1BB-BB224C4A6656}" type="pres">
      <dgm:prSet presAssocID="{BDE836D7-643E-4D1E-8AC2-A8390FBF91F3}" presName="parTx" presStyleLbl="revTx" presStyleIdx="1" presStyleCnt="3">
        <dgm:presLayoutVars>
          <dgm:chMax val="0"/>
          <dgm:chPref val="0"/>
        </dgm:presLayoutVars>
      </dgm:prSet>
      <dgm:spPr/>
    </dgm:pt>
    <dgm:pt modelId="{8E4DF1D8-1335-4359-B020-08C20326982A}" type="pres">
      <dgm:prSet presAssocID="{03E1311F-67EA-42F7-918D-D787E1A4E851}" presName="sibTrans" presStyleCnt="0"/>
      <dgm:spPr/>
    </dgm:pt>
    <dgm:pt modelId="{12D504B1-B021-4866-991A-FCC81FD4033A}" type="pres">
      <dgm:prSet presAssocID="{183CF000-0DF9-4328-A6D7-23479E57C56E}" presName="compNode" presStyleCnt="0"/>
      <dgm:spPr/>
    </dgm:pt>
    <dgm:pt modelId="{B4EE9F2F-C609-4670-B0A0-839EFE98AA0F}" type="pres">
      <dgm:prSet presAssocID="{183CF000-0DF9-4328-A6D7-23479E57C56E}" presName="bgRect" presStyleLbl="bgShp" presStyleIdx="2" presStyleCnt="3"/>
      <dgm:spPr/>
    </dgm:pt>
    <dgm:pt modelId="{B61C7951-5F9C-47C4-9738-09E86BB6341D}" type="pres">
      <dgm:prSet presAssocID="{183CF000-0DF9-4328-A6D7-23479E57C56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lowchart"/>
        </a:ext>
      </dgm:extLst>
    </dgm:pt>
    <dgm:pt modelId="{EA31BAAF-C9CD-47B8-A6BB-EA5D1D8B1D57}" type="pres">
      <dgm:prSet presAssocID="{183CF000-0DF9-4328-A6D7-23479E57C56E}" presName="spaceRect" presStyleCnt="0"/>
      <dgm:spPr/>
    </dgm:pt>
    <dgm:pt modelId="{E9B4B55D-2B87-42A7-95B9-5D401703F803}" type="pres">
      <dgm:prSet presAssocID="{183CF000-0DF9-4328-A6D7-23479E57C56E}" presName="parTx" presStyleLbl="revTx" presStyleIdx="2" presStyleCnt="3">
        <dgm:presLayoutVars>
          <dgm:chMax val="0"/>
          <dgm:chPref val="0"/>
        </dgm:presLayoutVars>
      </dgm:prSet>
      <dgm:spPr/>
    </dgm:pt>
  </dgm:ptLst>
  <dgm:cxnLst>
    <dgm:cxn modelId="{5E6F9831-3EA5-4F63-905C-4050335CF09D}" type="presOf" srcId="{BDE836D7-643E-4D1E-8AC2-A8390FBF91F3}" destId="{C1EF3892-B0D0-4A1A-B1BB-BB224C4A6656}" srcOrd="0" destOrd="0" presId="urn:microsoft.com/office/officeart/2018/2/layout/IconVerticalSolidList"/>
    <dgm:cxn modelId="{4EF9E438-7374-4008-8FDF-D9B25643627B}" type="presOf" srcId="{3529784D-7D85-4939-90CD-902A3CEB9654}" destId="{3B6A2769-0A48-4739-9FAD-B8F1C08A4004}" srcOrd="0" destOrd="0" presId="urn:microsoft.com/office/officeart/2018/2/layout/IconVerticalSolidList"/>
    <dgm:cxn modelId="{3A2AC239-E4FF-4F5C-B16A-12A2AED4D342}" type="presOf" srcId="{183CF000-0DF9-4328-A6D7-23479E57C56E}" destId="{E9B4B55D-2B87-42A7-95B9-5D401703F803}" srcOrd="0" destOrd="0" presId="urn:microsoft.com/office/officeart/2018/2/layout/IconVerticalSolidList"/>
    <dgm:cxn modelId="{9D057D84-798C-42B7-8ADF-3CEFAABE0294}" type="presOf" srcId="{4E1937FF-D915-4CAD-8E66-FB4DCEF873F9}" destId="{CA7A152B-E524-47D6-A317-4A968D053C4D}" srcOrd="0" destOrd="0" presId="urn:microsoft.com/office/officeart/2018/2/layout/IconVerticalSolidList"/>
    <dgm:cxn modelId="{C465D8D1-4313-4AA7-86BF-C7F7EBA0C605}" srcId="{3529784D-7D85-4939-90CD-902A3CEB9654}" destId="{4E1937FF-D915-4CAD-8E66-FB4DCEF873F9}" srcOrd="0" destOrd="0" parTransId="{31274367-9F4B-4B4E-B274-CEEEDCD7467E}" sibTransId="{F6548C7D-8E85-446E-813D-00D9A62D5017}"/>
    <dgm:cxn modelId="{01F6B6EB-FCC7-484F-A50A-D8067AFC9FC3}" srcId="{3529784D-7D85-4939-90CD-902A3CEB9654}" destId="{183CF000-0DF9-4328-A6D7-23479E57C56E}" srcOrd="2" destOrd="0" parTransId="{9717448B-1A2B-4E85-A1EB-ADA2BAC1657B}" sibTransId="{1DD8A22C-FDBA-4274-B9E7-3ABA65BDE3CA}"/>
    <dgm:cxn modelId="{5684DDEC-C98B-40CC-A9B1-D84672E71EF3}" srcId="{3529784D-7D85-4939-90CD-902A3CEB9654}" destId="{BDE836D7-643E-4D1E-8AC2-A8390FBF91F3}" srcOrd="1" destOrd="0" parTransId="{44732A66-18D0-4423-BAC0-B85EC83AC208}" sibTransId="{03E1311F-67EA-42F7-918D-D787E1A4E851}"/>
    <dgm:cxn modelId="{66FD9C98-E426-4B38-A765-D7417933F571}" type="presParOf" srcId="{3B6A2769-0A48-4739-9FAD-B8F1C08A4004}" destId="{5D2FEBF0-A96F-4341-8B49-69EC6C0D31F1}" srcOrd="0" destOrd="0" presId="urn:microsoft.com/office/officeart/2018/2/layout/IconVerticalSolidList"/>
    <dgm:cxn modelId="{8A805452-54B5-4A60-9385-A708505C44B9}" type="presParOf" srcId="{5D2FEBF0-A96F-4341-8B49-69EC6C0D31F1}" destId="{64A043A2-6657-45C1-8924-490B3CCA827A}" srcOrd="0" destOrd="0" presId="urn:microsoft.com/office/officeart/2018/2/layout/IconVerticalSolidList"/>
    <dgm:cxn modelId="{449C3348-7150-42CE-B541-6553E17E9333}" type="presParOf" srcId="{5D2FEBF0-A96F-4341-8B49-69EC6C0D31F1}" destId="{AB89748F-82CF-457E-B9BA-1410BCBD7C2C}" srcOrd="1" destOrd="0" presId="urn:microsoft.com/office/officeart/2018/2/layout/IconVerticalSolidList"/>
    <dgm:cxn modelId="{C9E1A2B0-1306-4ED8-8AC7-7DF226160AE2}" type="presParOf" srcId="{5D2FEBF0-A96F-4341-8B49-69EC6C0D31F1}" destId="{ACCDA3DF-A2E0-4193-82BD-E792855010F5}" srcOrd="2" destOrd="0" presId="urn:microsoft.com/office/officeart/2018/2/layout/IconVerticalSolidList"/>
    <dgm:cxn modelId="{DC0E975D-D257-43E0-9DE2-BE62B58722AB}" type="presParOf" srcId="{5D2FEBF0-A96F-4341-8B49-69EC6C0D31F1}" destId="{CA7A152B-E524-47D6-A317-4A968D053C4D}" srcOrd="3" destOrd="0" presId="urn:microsoft.com/office/officeart/2018/2/layout/IconVerticalSolidList"/>
    <dgm:cxn modelId="{5F111738-03AB-4997-889F-46DC274282A3}" type="presParOf" srcId="{3B6A2769-0A48-4739-9FAD-B8F1C08A4004}" destId="{D8FC4BD1-2115-444C-9EA1-2EBC75F0BDBE}" srcOrd="1" destOrd="0" presId="urn:microsoft.com/office/officeart/2018/2/layout/IconVerticalSolidList"/>
    <dgm:cxn modelId="{CDB3A799-0FA4-42E7-BB1E-B32280AA27FF}" type="presParOf" srcId="{3B6A2769-0A48-4739-9FAD-B8F1C08A4004}" destId="{089A58BE-FBF2-4B2A-89AC-75574776536A}" srcOrd="2" destOrd="0" presId="urn:microsoft.com/office/officeart/2018/2/layout/IconVerticalSolidList"/>
    <dgm:cxn modelId="{B7E154BF-119D-4D5B-A69E-8D5D2D25C1F5}" type="presParOf" srcId="{089A58BE-FBF2-4B2A-89AC-75574776536A}" destId="{CAEB3159-7AFA-41A7-A306-3817FF2F9211}" srcOrd="0" destOrd="0" presId="urn:microsoft.com/office/officeart/2018/2/layout/IconVerticalSolidList"/>
    <dgm:cxn modelId="{6C7A0174-1F4C-49F7-BAF8-C5CB00A0D23F}" type="presParOf" srcId="{089A58BE-FBF2-4B2A-89AC-75574776536A}" destId="{482A66E2-7776-45FB-9038-E21081CB8A6C}" srcOrd="1" destOrd="0" presId="urn:microsoft.com/office/officeart/2018/2/layout/IconVerticalSolidList"/>
    <dgm:cxn modelId="{7E91E731-7486-4E71-92A2-B59F7930F619}" type="presParOf" srcId="{089A58BE-FBF2-4B2A-89AC-75574776536A}" destId="{E778EA6A-0318-47EA-B2D9-F084616AD735}" srcOrd="2" destOrd="0" presId="urn:microsoft.com/office/officeart/2018/2/layout/IconVerticalSolidList"/>
    <dgm:cxn modelId="{30B9C89B-C4D5-44E5-9A27-198DC48D7B5D}" type="presParOf" srcId="{089A58BE-FBF2-4B2A-89AC-75574776536A}" destId="{C1EF3892-B0D0-4A1A-B1BB-BB224C4A6656}" srcOrd="3" destOrd="0" presId="urn:microsoft.com/office/officeart/2018/2/layout/IconVerticalSolidList"/>
    <dgm:cxn modelId="{24D08511-69F6-4A4B-AC68-1396D89DB1BA}" type="presParOf" srcId="{3B6A2769-0A48-4739-9FAD-B8F1C08A4004}" destId="{8E4DF1D8-1335-4359-B020-08C20326982A}" srcOrd="3" destOrd="0" presId="urn:microsoft.com/office/officeart/2018/2/layout/IconVerticalSolidList"/>
    <dgm:cxn modelId="{E84E39F4-7F7C-4B2D-A01A-69294B7BD64D}" type="presParOf" srcId="{3B6A2769-0A48-4739-9FAD-B8F1C08A4004}" destId="{12D504B1-B021-4866-991A-FCC81FD4033A}" srcOrd="4" destOrd="0" presId="urn:microsoft.com/office/officeart/2018/2/layout/IconVerticalSolidList"/>
    <dgm:cxn modelId="{6FACF211-E40D-49A7-A62F-220598A09AC3}" type="presParOf" srcId="{12D504B1-B021-4866-991A-FCC81FD4033A}" destId="{B4EE9F2F-C609-4670-B0A0-839EFE98AA0F}" srcOrd="0" destOrd="0" presId="urn:microsoft.com/office/officeart/2018/2/layout/IconVerticalSolidList"/>
    <dgm:cxn modelId="{4BF84DC9-61F0-4123-9F0C-8CAFB7DE36B9}" type="presParOf" srcId="{12D504B1-B021-4866-991A-FCC81FD4033A}" destId="{B61C7951-5F9C-47C4-9738-09E86BB6341D}" srcOrd="1" destOrd="0" presId="urn:microsoft.com/office/officeart/2018/2/layout/IconVerticalSolidList"/>
    <dgm:cxn modelId="{00BD306B-0A55-454C-A948-E43945EC11A4}" type="presParOf" srcId="{12D504B1-B021-4866-991A-FCC81FD4033A}" destId="{EA31BAAF-C9CD-47B8-A6BB-EA5D1D8B1D57}" srcOrd="2" destOrd="0" presId="urn:microsoft.com/office/officeart/2018/2/layout/IconVerticalSolidList"/>
    <dgm:cxn modelId="{D9E7D394-ECF1-49B2-A2DD-5EA38EE2246F}" type="presParOf" srcId="{12D504B1-B021-4866-991A-FCC81FD4033A}" destId="{E9B4B55D-2B87-42A7-95B9-5D401703F803}"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C2F540B-BCBB-446A-8E66-79486E0CBC32}"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A7311DA6-C725-45E1-9B66-218C375D1849}">
      <dgm:prSet custT="1"/>
      <dgm:spPr/>
      <dgm:t>
        <a:bodyPr/>
        <a:lstStyle/>
        <a:p>
          <a:r>
            <a:rPr lang="en-GB" sz="2800" dirty="0"/>
            <a:t>Develop national reunification guidelines</a:t>
          </a:r>
          <a:endParaRPr lang="en-US" sz="2800" dirty="0"/>
        </a:p>
      </dgm:t>
    </dgm:pt>
    <dgm:pt modelId="{A3CFA014-6109-482E-8A1D-38371448A53C}" type="parTrans" cxnId="{490491CF-A69A-4E63-8D11-F94A3A187EF6}">
      <dgm:prSet/>
      <dgm:spPr/>
      <dgm:t>
        <a:bodyPr/>
        <a:lstStyle/>
        <a:p>
          <a:endParaRPr lang="en-US"/>
        </a:p>
      </dgm:t>
    </dgm:pt>
    <dgm:pt modelId="{6C988A6F-7505-4FFC-B25D-160FCC2976B3}" type="sibTrans" cxnId="{490491CF-A69A-4E63-8D11-F94A3A187EF6}">
      <dgm:prSet/>
      <dgm:spPr/>
      <dgm:t>
        <a:bodyPr/>
        <a:lstStyle/>
        <a:p>
          <a:endParaRPr lang="en-US"/>
        </a:p>
      </dgm:t>
    </dgm:pt>
    <dgm:pt modelId="{21BEC027-1DD9-4995-8D74-057C53C05A25}">
      <dgm:prSet custT="1"/>
      <dgm:spPr/>
      <dgm:t>
        <a:bodyPr/>
        <a:lstStyle/>
        <a:p>
          <a:r>
            <a:rPr lang="en-GB" sz="2800" dirty="0"/>
            <a:t>Reduce caseloads and improve supervision</a:t>
          </a:r>
          <a:endParaRPr lang="en-US" sz="2800" dirty="0"/>
        </a:p>
      </dgm:t>
    </dgm:pt>
    <dgm:pt modelId="{1425A695-2300-49B1-A01F-66DBCC91EEF9}" type="parTrans" cxnId="{138F4C51-5D70-4D84-983F-607702FEFEF6}">
      <dgm:prSet/>
      <dgm:spPr/>
      <dgm:t>
        <a:bodyPr/>
        <a:lstStyle/>
        <a:p>
          <a:endParaRPr lang="en-US"/>
        </a:p>
      </dgm:t>
    </dgm:pt>
    <dgm:pt modelId="{8C2436AA-3C7A-4C2D-855B-ED4642EA989C}" type="sibTrans" cxnId="{138F4C51-5D70-4D84-983F-607702FEFEF6}">
      <dgm:prSet/>
      <dgm:spPr/>
      <dgm:t>
        <a:bodyPr/>
        <a:lstStyle/>
        <a:p>
          <a:endParaRPr lang="en-US"/>
        </a:p>
      </dgm:t>
    </dgm:pt>
    <dgm:pt modelId="{EBA60CD4-BC34-42A1-A336-45CC3CA5EB43}">
      <dgm:prSet custT="1"/>
      <dgm:spPr/>
      <dgm:t>
        <a:bodyPr/>
        <a:lstStyle/>
        <a:p>
          <a:r>
            <a:rPr lang="en-GB" sz="2800" dirty="0"/>
            <a:t>Strengthen multidisciplinary collaboration</a:t>
          </a:r>
          <a:endParaRPr lang="en-US" sz="2800" dirty="0"/>
        </a:p>
      </dgm:t>
    </dgm:pt>
    <dgm:pt modelId="{A8D62D56-2C0E-4107-878E-50035D72EDF8}" type="parTrans" cxnId="{E2E3B3C2-609E-44F0-A20C-476E3536194B}">
      <dgm:prSet/>
      <dgm:spPr/>
      <dgm:t>
        <a:bodyPr/>
        <a:lstStyle/>
        <a:p>
          <a:endParaRPr lang="en-US"/>
        </a:p>
      </dgm:t>
    </dgm:pt>
    <dgm:pt modelId="{3B3B9997-4C2F-45AB-8EE7-AF8969C97C2C}" type="sibTrans" cxnId="{E2E3B3C2-609E-44F0-A20C-476E3536194B}">
      <dgm:prSet/>
      <dgm:spPr/>
      <dgm:t>
        <a:bodyPr/>
        <a:lstStyle/>
        <a:p>
          <a:endParaRPr lang="en-US"/>
        </a:p>
      </dgm:t>
    </dgm:pt>
    <dgm:pt modelId="{A441B089-1A06-4ECB-9F2F-763EDD4B59AE}">
      <dgm:prSet custT="1"/>
      <dgm:spPr/>
      <dgm:t>
        <a:bodyPr/>
        <a:lstStyle/>
        <a:p>
          <a:r>
            <a:rPr lang="en-GB" sz="2800" dirty="0"/>
            <a:t>Provide aftercare and trauma-informed support</a:t>
          </a:r>
          <a:endParaRPr lang="en-US" sz="2800" dirty="0"/>
        </a:p>
      </dgm:t>
    </dgm:pt>
    <dgm:pt modelId="{4EEBFC05-9994-4385-9DA4-C9FC77907FCF}" type="parTrans" cxnId="{E7360F90-8E2E-406D-A7B6-C6A08606BC3B}">
      <dgm:prSet/>
      <dgm:spPr/>
      <dgm:t>
        <a:bodyPr/>
        <a:lstStyle/>
        <a:p>
          <a:endParaRPr lang="en-US"/>
        </a:p>
      </dgm:t>
    </dgm:pt>
    <dgm:pt modelId="{C55C59A2-5F58-4F70-8177-F93C7CEE592F}" type="sibTrans" cxnId="{E7360F90-8E2E-406D-A7B6-C6A08606BC3B}">
      <dgm:prSet/>
      <dgm:spPr/>
      <dgm:t>
        <a:bodyPr/>
        <a:lstStyle/>
        <a:p>
          <a:endParaRPr lang="en-US"/>
        </a:p>
      </dgm:t>
    </dgm:pt>
    <dgm:pt modelId="{046A7495-83D5-447A-A18A-FDE9DE876A2B}" type="pres">
      <dgm:prSet presAssocID="{9C2F540B-BCBB-446A-8E66-79486E0CBC32}" presName="matrix" presStyleCnt="0">
        <dgm:presLayoutVars>
          <dgm:chMax val="1"/>
          <dgm:dir/>
          <dgm:resizeHandles val="exact"/>
        </dgm:presLayoutVars>
      </dgm:prSet>
      <dgm:spPr/>
    </dgm:pt>
    <dgm:pt modelId="{C5035340-F40C-49E5-9D96-62F573205627}" type="pres">
      <dgm:prSet presAssocID="{9C2F540B-BCBB-446A-8E66-79486E0CBC32}" presName="diamond" presStyleLbl="bgShp" presStyleIdx="0" presStyleCnt="1" custScaleX="177378"/>
      <dgm:spPr/>
    </dgm:pt>
    <dgm:pt modelId="{99B2D7A9-187B-4CA6-AAE6-F38C39007ECF}" type="pres">
      <dgm:prSet presAssocID="{9C2F540B-BCBB-446A-8E66-79486E0CBC32}" presName="quad1" presStyleLbl="node1" presStyleIdx="0" presStyleCnt="4" custScaleX="114558" custLinFactNeighborX="-19308" custLinFactNeighborY="-644">
        <dgm:presLayoutVars>
          <dgm:chMax val="0"/>
          <dgm:chPref val="0"/>
          <dgm:bulletEnabled val="1"/>
        </dgm:presLayoutVars>
      </dgm:prSet>
      <dgm:spPr/>
    </dgm:pt>
    <dgm:pt modelId="{FCDB3910-2AAF-46B3-96D5-B129D8A93B73}" type="pres">
      <dgm:prSet presAssocID="{9C2F540B-BCBB-446A-8E66-79486E0CBC32}" presName="quad2" presStyleLbl="node1" presStyleIdx="1" presStyleCnt="4" custScaleX="119278" custLinFactNeighborX="11589" custLinFactNeighborY="2574">
        <dgm:presLayoutVars>
          <dgm:chMax val="0"/>
          <dgm:chPref val="0"/>
          <dgm:bulletEnabled val="1"/>
        </dgm:presLayoutVars>
      </dgm:prSet>
      <dgm:spPr/>
    </dgm:pt>
    <dgm:pt modelId="{4A3F0F10-F428-4B35-9655-383CA2E772A0}" type="pres">
      <dgm:prSet presAssocID="{9C2F540B-BCBB-446A-8E66-79486E0CBC32}" presName="quad3" presStyleLbl="node1" presStyleIdx="2" presStyleCnt="4" custScaleX="115845" custLinFactNeighborX="-19952">
        <dgm:presLayoutVars>
          <dgm:chMax val="0"/>
          <dgm:chPref val="0"/>
          <dgm:bulletEnabled val="1"/>
        </dgm:presLayoutVars>
      </dgm:prSet>
      <dgm:spPr/>
    </dgm:pt>
    <dgm:pt modelId="{0A51E4DA-82DE-410D-9F36-844ACBECA984}" type="pres">
      <dgm:prSet presAssocID="{9C2F540B-BCBB-446A-8E66-79486E0CBC32}" presName="quad4" presStyleLbl="node1" presStyleIdx="3" presStyleCnt="4" custScaleX="116712" custLinFactNeighborX="10298">
        <dgm:presLayoutVars>
          <dgm:chMax val="0"/>
          <dgm:chPref val="0"/>
          <dgm:bulletEnabled val="1"/>
        </dgm:presLayoutVars>
      </dgm:prSet>
      <dgm:spPr/>
    </dgm:pt>
  </dgm:ptLst>
  <dgm:cxnLst>
    <dgm:cxn modelId="{5048506D-9D93-46D8-A4F6-E81D062FF4AC}" type="presOf" srcId="{9C2F540B-BCBB-446A-8E66-79486E0CBC32}" destId="{046A7495-83D5-447A-A18A-FDE9DE876A2B}" srcOrd="0" destOrd="0" presId="urn:microsoft.com/office/officeart/2005/8/layout/matrix3"/>
    <dgm:cxn modelId="{138F4C51-5D70-4D84-983F-607702FEFEF6}" srcId="{9C2F540B-BCBB-446A-8E66-79486E0CBC32}" destId="{21BEC027-1DD9-4995-8D74-057C53C05A25}" srcOrd="1" destOrd="0" parTransId="{1425A695-2300-49B1-A01F-66DBCC91EEF9}" sibTransId="{8C2436AA-3C7A-4C2D-855B-ED4642EA989C}"/>
    <dgm:cxn modelId="{3F695286-21C2-449B-B89E-97B1DC6AEAA8}" type="presOf" srcId="{EBA60CD4-BC34-42A1-A336-45CC3CA5EB43}" destId="{4A3F0F10-F428-4B35-9655-383CA2E772A0}" srcOrd="0" destOrd="0" presId="urn:microsoft.com/office/officeart/2005/8/layout/matrix3"/>
    <dgm:cxn modelId="{31B2AD8B-2334-41EF-AA31-2087F7A22AC2}" type="presOf" srcId="{21BEC027-1DD9-4995-8D74-057C53C05A25}" destId="{FCDB3910-2AAF-46B3-96D5-B129D8A93B73}" srcOrd="0" destOrd="0" presId="urn:microsoft.com/office/officeart/2005/8/layout/matrix3"/>
    <dgm:cxn modelId="{7C9C6C8E-8461-4FAC-8B1C-032D4AA4F1ED}" type="presOf" srcId="{A441B089-1A06-4ECB-9F2F-763EDD4B59AE}" destId="{0A51E4DA-82DE-410D-9F36-844ACBECA984}" srcOrd="0" destOrd="0" presId="urn:microsoft.com/office/officeart/2005/8/layout/matrix3"/>
    <dgm:cxn modelId="{E7360F90-8E2E-406D-A7B6-C6A08606BC3B}" srcId="{9C2F540B-BCBB-446A-8E66-79486E0CBC32}" destId="{A441B089-1A06-4ECB-9F2F-763EDD4B59AE}" srcOrd="3" destOrd="0" parTransId="{4EEBFC05-9994-4385-9DA4-C9FC77907FCF}" sibTransId="{C55C59A2-5F58-4F70-8177-F93C7CEE592F}"/>
    <dgm:cxn modelId="{E2E3B3C2-609E-44F0-A20C-476E3536194B}" srcId="{9C2F540B-BCBB-446A-8E66-79486E0CBC32}" destId="{EBA60CD4-BC34-42A1-A336-45CC3CA5EB43}" srcOrd="2" destOrd="0" parTransId="{A8D62D56-2C0E-4107-878E-50035D72EDF8}" sibTransId="{3B3B9997-4C2F-45AB-8EE7-AF8969C97C2C}"/>
    <dgm:cxn modelId="{490491CF-A69A-4E63-8D11-F94A3A187EF6}" srcId="{9C2F540B-BCBB-446A-8E66-79486E0CBC32}" destId="{A7311DA6-C725-45E1-9B66-218C375D1849}" srcOrd="0" destOrd="0" parTransId="{A3CFA014-6109-482E-8A1D-38371448A53C}" sibTransId="{6C988A6F-7505-4FFC-B25D-160FCC2976B3}"/>
    <dgm:cxn modelId="{84B1A5EB-AB1E-495D-8DB4-ADEDBB89870A}" type="presOf" srcId="{A7311DA6-C725-45E1-9B66-218C375D1849}" destId="{99B2D7A9-187B-4CA6-AAE6-F38C39007ECF}" srcOrd="0" destOrd="0" presId="urn:microsoft.com/office/officeart/2005/8/layout/matrix3"/>
    <dgm:cxn modelId="{C502BF55-C6FB-44EC-8B4F-B0E13C49F192}" type="presParOf" srcId="{046A7495-83D5-447A-A18A-FDE9DE876A2B}" destId="{C5035340-F40C-49E5-9D96-62F573205627}" srcOrd="0" destOrd="0" presId="urn:microsoft.com/office/officeart/2005/8/layout/matrix3"/>
    <dgm:cxn modelId="{2E688260-89A6-4388-A3D3-BDEE2F3D7DDF}" type="presParOf" srcId="{046A7495-83D5-447A-A18A-FDE9DE876A2B}" destId="{99B2D7A9-187B-4CA6-AAE6-F38C39007ECF}" srcOrd="1" destOrd="0" presId="urn:microsoft.com/office/officeart/2005/8/layout/matrix3"/>
    <dgm:cxn modelId="{697F3FA4-C661-4E2C-8BFE-4A8DB3DC0650}" type="presParOf" srcId="{046A7495-83D5-447A-A18A-FDE9DE876A2B}" destId="{FCDB3910-2AAF-46B3-96D5-B129D8A93B73}" srcOrd="2" destOrd="0" presId="urn:microsoft.com/office/officeart/2005/8/layout/matrix3"/>
    <dgm:cxn modelId="{FFA86AA9-B1A5-495F-9E09-7818E3FA573A}" type="presParOf" srcId="{046A7495-83D5-447A-A18A-FDE9DE876A2B}" destId="{4A3F0F10-F428-4B35-9655-383CA2E772A0}" srcOrd="3" destOrd="0" presId="urn:microsoft.com/office/officeart/2005/8/layout/matrix3"/>
    <dgm:cxn modelId="{49EC38D3-D3C6-4AAF-9E55-E0F17DBDC671}" type="presParOf" srcId="{046A7495-83D5-447A-A18A-FDE9DE876A2B}" destId="{0A51E4DA-82DE-410D-9F36-844ACBECA984}"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F337B27-00F6-46F3-BA24-08DFE4D6C4C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47022B9-6F70-41DA-A2E9-953BDE24B6B2}">
      <dgm:prSet custT="1"/>
      <dgm:spPr/>
      <dgm:t>
        <a:bodyPr/>
        <a:lstStyle/>
        <a:p>
          <a:r>
            <a:rPr lang="en-GB" sz="2800" dirty="0"/>
            <a:t>Theoretical: Validates attachment and ecological systems theory</a:t>
          </a:r>
          <a:endParaRPr lang="en-US" sz="2800" dirty="0"/>
        </a:p>
      </dgm:t>
    </dgm:pt>
    <dgm:pt modelId="{DB8C8760-556E-4007-B90A-B5805F05F48E}" type="parTrans" cxnId="{73C63BE3-81C0-4F0C-AE4E-6048E04174EC}">
      <dgm:prSet/>
      <dgm:spPr/>
      <dgm:t>
        <a:bodyPr/>
        <a:lstStyle/>
        <a:p>
          <a:endParaRPr lang="en-US"/>
        </a:p>
      </dgm:t>
    </dgm:pt>
    <dgm:pt modelId="{18805EFB-EFDC-4418-B5D3-0A2A9D570BA5}" type="sibTrans" cxnId="{73C63BE3-81C0-4F0C-AE4E-6048E04174EC}">
      <dgm:prSet/>
      <dgm:spPr/>
      <dgm:t>
        <a:bodyPr/>
        <a:lstStyle/>
        <a:p>
          <a:endParaRPr lang="en-US"/>
        </a:p>
      </dgm:t>
    </dgm:pt>
    <dgm:pt modelId="{AF1DA798-F911-469B-8CE3-3A4666F37CE2}">
      <dgm:prSet custT="1"/>
      <dgm:spPr/>
      <dgm:t>
        <a:bodyPr/>
        <a:lstStyle/>
        <a:p>
          <a:r>
            <a:rPr lang="en-GB" sz="2800" dirty="0"/>
            <a:t>Practical: Emphasizes early, holistic, and family-centred interventions</a:t>
          </a:r>
          <a:endParaRPr lang="en-US" sz="2800" dirty="0"/>
        </a:p>
      </dgm:t>
    </dgm:pt>
    <dgm:pt modelId="{74AD9E00-0727-4C57-BDCD-4F47065636B3}" type="parTrans" cxnId="{6807FCEB-C09C-418E-ACA4-5EB04FBC9F11}">
      <dgm:prSet/>
      <dgm:spPr/>
      <dgm:t>
        <a:bodyPr/>
        <a:lstStyle/>
        <a:p>
          <a:endParaRPr lang="en-US"/>
        </a:p>
      </dgm:t>
    </dgm:pt>
    <dgm:pt modelId="{84C6AEAF-CEF4-4A05-84D7-47ADB3B7147E}" type="sibTrans" cxnId="{6807FCEB-C09C-418E-ACA4-5EB04FBC9F11}">
      <dgm:prSet/>
      <dgm:spPr/>
      <dgm:t>
        <a:bodyPr/>
        <a:lstStyle/>
        <a:p>
          <a:endParaRPr lang="en-US"/>
        </a:p>
      </dgm:t>
    </dgm:pt>
    <dgm:pt modelId="{14961CC8-4368-478A-92B5-30F939CCDDD5}">
      <dgm:prSet custT="1"/>
      <dgm:spPr/>
      <dgm:t>
        <a:bodyPr/>
        <a:lstStyle/>
        <a:p>
          <a:r>
            <a:rPr lang="en-GB" sz="2800" dirty="0"/>
            <a:t>Policy: Advocates for systemic reform and resource allocation</a:t>
          </a:r>
          <a:endParaRPr lang="en-US" sz="2800" dirty="0"/>
        </a:p>
      </dgm:t>
    </dgm:pt>
    <dgm:pt modelId="{11E6825A-F6A1-438A-8696-C69E86BCB7D4}" type="parTrans" cxnId="{176B0BA1-9541-435A-A15A-B67CBCE3E63E}">
      <dgm:prSet/>
      <dgm:spPr/>
      <dgm:t>
        <a:bodyPr/>
        <a:lstStyle/>
        <a:p>
          <a:endParaRPr lang="en-US"/>
        </a:p>
      </dgm:t>
    </dgm:pt>
    <dgm:pt modelId="{C1DB9E45-39DF-439C-8627-F8CA365BEDAD}" type="sibTrans" cxnId="{176B0BA1-9541-435A-A15A-B67CBCE3E63E}">
      <dgm:prSet/>
      <dgm:spPr/>
      <dgm:t>
        <a:bodyPr/>
        <a:lstStyle/>
        <a:p>
          <a:endParaRPr lang="en-US"/>
        </a:p>
      </dgm:t>
    </dgm:pt>
    <dgm:pt modelId="{A09E0BA9-3ED3-4CDB-B25E-3A01E9345A79}" type="pres">
      <dgm:prSet presAssocID="{9F337B27-00F6-46F3-BA24-08DFE4D6C4C2}" presName="hierChild1" presStyleCnt="0">
        <dgm:presLayoutVars>
          <dgm:chPref val="1"/>
          <dgm:dir/>
          <dgm:animOne val="branch"/>
          <dgm:animLvl val="lvl"/>
          <dgm:resizeHandles/>
        </dgm:presLayoutVars>
      </dgm:prSet>
      <dgm:spPr/>
    </dgm:pt>
    <dgm:pt modelId="{2FC7843F-3B7A-4D59-B83B-3902FF6627D8}" type="pres">
      <dgm:prSet presAssocID="{347022B9-6F70-41DA-A2E9-953BDE24B6B2}" presName="hierRoot1" presStyleCnt="0"/>
      <dgm:spPr/>
    </dgm:pt>
    <dgm:pt modelId="{11121766-C216-43EB-A671-F204D7F38431}" type="pres">
      <dgm:prSet presAssocID="{347022B9-6F70-41DA-A2E9-953BDE24B6B2}" presName="composite" presStyleCnt="0"/>
      <dgm:spPr/>
    </dgm:pt>
    <dgm:pt modelId="{CC50189D-9AC8-41CF-9026-B13E0EAB0903}" type="pres">
      <dgm:prSet presAssocID="{347022B9-6F70-41DA-A2E9-953BDE24B6B2}" presName="background" presStyleLbl="node0" presStyleIdx="0" presStyleCnt="3"/>
      <dgm:spPr/>
    </dgm:pt>
    <dgm:pt modelId="{D051280F-EE24-419F-91B7-F8EB9ABE6C18}" type="pres">
      <dgm:prSet presAssocID="{347022B9-6F70-41DA-A2E9-953BDE24B6B2}" presName="text" presStyleLbl="fgAcc0" presStyleIdx="0" presStyleCnt="3">
        <dgm:presLayoutVars>
          <dgm:chPref val="3"/>
        </dgm:presLayoutVars>
      </dgm:prSet>
      <dgm:spPr/>
    </dgm:pt>
    <dgm:pt modelId="{E05685D7-EE19-4099-B8DB-A44E5FD2E73D}" type="pres">
      <dgm:prSet presAssocID="{347022B9-6F70-41DA-A2E9-953BDE24B6B2}" presName="hierChild2" presStyleCnt="0"/>
      <dgm:spPr/>
    </dgm:pt>
    <dgm:pt modelId="{760DAB5F-B0CA-420C-8568-1A2D4D779FE0}" type="pres">
      <dgm:prSet presAssocID="{AF1DA798-F911-469B-8CE3-3A4666F37CE2}" presName="hierRoot1" presStyleCnt="0"/>
      <dgm:spPr/>
    </dgm:pt>
    <dgm:pt modelId="{31D7B541-910D-4CCF-9DEB-FA64A5AC08FC}" type="pres">
      <dgm:prSet presAssocID="{AF1DA798-F911-469B-8CE3-3A4666F37CE2}" presName="composite" presStyleCnt="0"/>
      <dgm:spPr/>
    </dgm:pt>
    <dgm:pt modelId="{A8127DEE-6B6D-433A-80A5-B5AF0B837836}" type="pres">
      <dgm:prSet presAssocID="{AF1DA798-F911-469B-8CE3-3A4666F37CE2}" presName="background" presStyleLbl="node0" presStyleIdx="1" presStyleCnt="3"/>
      <dgm:spPr/>
    </dgm:pt>
    <dgm:pt modelId="{2AB428FA-312D-486A-B8E6-0E79819DDBCC}" type="pres">
      <dgm:prSet presAssocID="{AF1DA798-F911-469B-8CE3-3A4666F37CE2}" presName="text" presStyleLbl="fgAcc0" presStyleIdx="1" presStyleCnt="3">
        <dgm:presLayoutVars>
          <dgm:chPref val="3"/>
        </dgm:presLayoutVars>
      </dgm:prSet>
      <dgm:spPr/>
    </dgm:pt>
    <dgm:pt modelId="{174BA91B-D0CA-45DD-8DBC-EA5ACABB607F}" type="pres">
      <dgm:prSet presAssocID="{AF1DA798-F911-469B-8CE3-3A4666F37CE2}" presName="hierChild2" presStyleCnt="0"/>
      <dgm:spPr/>
    </dgm:pt>
    <dgm:pt modelId="{88A8BACD-FBEA-41B9-ADC9-ED0A24554DCF}" type="pres">
      <dgm:prSet presAssocID="{14961CC8-4368-478A-92B5-30F939CCDDD5}" presName="hierRoot1" presStyleCnt="0"/>
      <dgm:spPr/>
    </dgm:pt>
    <dgm:pt modelId="{79116484-843A-4386-AD69-37A0DDCA1137}" type="pres">
      <dgm:prSet presAssocID="{14961CC8-4368-478A-92B5-30F939CCDDD5}" presName="composite" presStyleCnt="0"/>
      <dgm:spPr/>
    </dgm:pt>
    <dgm:pt modelId="{A66524EA-1D9F-4247-97E1-DCB236D9EB99}" type="pres">
      <dgm:prSet presAssocID="{14961CC8-4368-478A-92B5-30F939CCDDD5}" presName="background" presStyleLbl="node0" presStyleIdx="2" presStyleCnt="3"/>
      <dgm:spPr/>
    </dgm:pt>
    <dgm:pt modelId="{FDBF927D-4BD8-47B6-B449-B7AD78DC674C}" type="pres">
      <dgm:prSet presAssocID="{14961CC8-4368-478A-92B5-30F939CCDDD5}" presName="text" presStyleLbl="fgAcc0" presStyleIdx="2" presStyleCnt="3">
        <dgm:presLayoutVars>
          <dgm:chPref val="3"/>
        </dgm:presLayoutVars>
      </dgm:prSet>
      <dgm:spPr/>
    </dgm:pt>
    <dgm:pt modelId="{CE099643-0AB8-47DC-ABF6-26A7AF8A86E9}" type="pres">
      <dgm:prSet presAssocID="{14961CC8-4368-478A-92B5-30F939CCDDD5}" presName="hierChild2" presStyleCnt="0"/>
      <dgm:spPr/>
    </dgm:pt>
  </dgm:ptLst>
  <dgm:cxnLst>
    <dgm:cxn modelId="{8FA6812B-55F5-42B0-9747-2E31002A5A2F}" type="presOf" srcId="{14961CC8-4368-478A-92B5-30F939CCDDD5}" destId="{FDBF927D-4BD8-47B6-B449-B7AD78DC674C}" srcOrd="0" destOrd="0" presId="urn:microsoft.com/office/officeart/2005/8/layout/hierarchy1"/>
    <dgm:cxn modelId="{E731FE56-C01F-4FB4-9A56-619C78E15782}" type="presOf" srcId="{AF1DA798-F911-469B-8CE3-3A4666F37CE2}" destId="{2AB428FA-312D-486A-B8E6-0E79819DDBCC}" srcOrd="0" destOrd="0" presId="urn:microsoft.com/office/officeart/2005/8/layout/hierarchy1"/>
    <dgm:cxn modelId="{A41BD38A-3A19-4C16-A9E9-3D8C84645929}" type="presOf" srcId="{9F337B27-00F6-46F3-BA24-08DFE4D6C4C2}" destId="{A09E0BA9-3ED3-4CDB-B25E-3A01E9345A79}" srcOrd="0" destOrd="0" presId="urn:microsoft.com/office/officeart/2005/8/layout/hierarchy1"/>
    <dgm:cxn modelId="{176B0BA1-9541-435A-A15A-B67CBCE3E63E}" srcId="{9F337B27-00F6-46F3-BA24-08DFE4D6C4C2}" destId="{14961CC8-4368-478A-92B5-30F939CCDDD5}" srcOrd="2" destOrd="0" parTransId="{11E6825A-F6A1-438A-8696-C69E86BCB7D4}" sibTransId="{C1DB9E45-39DF-439C-8627-F8CA365BEDAD}"/>
    <dgm:cxn modelId="{73C63BE3-81C0-4F0C-AE4E-6048E04174EC}" srcId="{9F337B27-00F6-46F3-BA24-08DFE4D6C4C2}" destId="{347022B9-6F70-41DA-A2E9-953BDE24B6B2}" srcOrd="0" destOrd="0" parTransId="{DB8C8760-556E-4007-B90A-B5805F05F48E}" sibTransId="{18805EFB-EFDC-4418-B5D3-0A2A9D570BA5}"/>
    <dgm:cxn modelId="{6807FCEB-C09C-418E-ACA4-5EB04FBC9F11}" srcId="{9F337B27-00F6-46F3-BA24-08DFE4D6C4C2}" destId="{AF1DA798-F911-469B-8CE3-3A4666F37CE2}" srcOrd="1" destOrd="0" parTransId="{74AD9E00-0727-4C57-BDCD-4F47065636B3}" sibTransId="{84C6AEAF-CEF4-4A05-84D7-47ADB3B7147E}"/>
    <dgm:cxn modelId="{EEE402F5-64C6-4337-B1A7-81BE01D0E585}" type="presOf" srcId="{347022B9-6F70-41DA-A2E9-953BDE24B6B2}" destId="{D051280F-EE24-419F-91B7-F8EB9ABE6C18}" srcOrd="0" destOrd="0" presId="urn:microsoft.com/office/officeart/2005/8/layout/hierarchy1"/>
    <dgm:cxn modelId="{E8F37344-4DEE-44F4-9373-3B1B8134D8EA}" type="presParOf" srcId="{A09E0BA9-3ED3-4CDB-B25E-3A01E9345A79}" destId="{2FC7843F-3B7A-4D59-B83B-3902FF6627D8}" srcOrd="0" destOrd="0" presId="urn:microsoft.com/office/officeart/2005/8/layout/hierarchy1"/>
    <dgm:cxn modelId="{EB383610-D4A2-4F31-82C9-C13A24707DA7}" type="presParOf" srcId="{2FC7843F-3B7A-4D59-B83B-3902FF6627D8}" destId="{11121766-C216-43EB-A671-F204D7F38431}" srcOrd="0" destOrd="0" presId="urn:microsoft.com/office/officeart/2005/8/layout/hierarchy1"/>
    <dgm:cxn modelId="{21AB2EAF-3227-4377-9094-3F7610CD2B46}" type="presParOf" srcId="{11121766-C216-43EB-A671-F204D7F38431}" destId="{CC50189D-9AC8-41CF-9026-B13E0EAB0903}" srcOrd="0" destOrd="0" presId="urn:microsoft.com/office/officeart/2005/8/layout/hierarchy1"/>
    <dgm:cxn modelId="{971AF255-FDCB-48A9-962C-A343F8976F06}" type="presParOf" srcId="{11121766-C216-43EB-A671-F204D7F38431}" destId="{D051280F-EE24-419F-91B7-F8EB9ABE6C18}" srcOrd="1" destOrd="0" presId="urn:microsoft.com/office/officeart/2005/8/layout/hierarchy1"/>
    <dgm:cxn modelId="{13B33D8B-1AD3-4DE5-9716-41F3CC5665B2}" type="presParOf" srcId="{2FC7843F-3B7A-4D59-B83B-3902FF6627D8}" destId="{E05685D7-EE19-4099-B8DB-A44E5FD2E73D}" srcOrd="1" destOrd="0" presId="urn:microsoft.com/office/officeart/2005/8/layout/hierarchy1"/>
    <dgm:cxn modelId="{BDE4F15C-DCB3-4552-AF0C-582794A9316E}" type="presParOf" srcId="{A09E0BA9-3ED3-4CDB-B25E-3A01E9345A79}" destId="{760DAB5F-B0CA-420C-8568-1A2D4D779FE0}" srcOrd="1" destOrd="0" presId="urn:microsoft.com/office/officeart/2005/8/layout/hierarchy1"/>
    <dgm:cxn modelId="{82080EBC-28EF-448E-9885-D2CA00B5A5D7}" type="presParOf" srcId="{760DAB5F-B0CA-420C-8568-1A2D4D779FE0}" destId="{31D7B541-910D-4CCF-9DEB-FA64A5AC08FC}" srcOrd="0" destOrd="0" presId="urn:microsoft.com/office/officeart/2005/8/layout/hierarchy1"/>
    <dgm:cxn modelId="{FC79D86C-C012-4632-8A39-89B45071B811}" type="presParOf" srcId="{31D7B541-910D-4CCF-9DEB-FA64A5AC08FC}" destId="{A8127DEE-6B6D-433A-80A5-B5AF0B837836}" srcOrd="0" destOrd="0" presId="urn:microsoft.com/office/officeart/2005/8/layout/hierarchy1"/>
    <dgm:cxn modelId="{2D55766B-5621-4B4D-9E6F-F451109A48E6}" type="presParOf" srcId="{31D7B541-910D-4CCF-9DEB-FA64A5AC08FC}" destId="{2AB428FA-312D-486A-B8E6-0E79819DDBCC}" srcOrd="1" destOrd="0" presId="urn:microsoft.com/office/officeart/2005/8/layout/hierarchy1"/>
    <dgm:cxn modelId="{7E0CCF0B-5428-4154-8231-C48EE800F144}" type="presParOf" srcId="{760DAB5F-B0CA-420C-8568-1A2D4D779FE0}" destId="{174BA91B-D0CA-45DD-8DBC-EA5ACABB607F}" srcOrd="1" destOrd="0" presId="urn:microsoft.com/office/officeart/2005/8/layout/hierarchy1"/>
    <dgm:cxn modelId="{D0E33FF8-7542-4DBF-B566-A07C1C83BCE3}" type="presParOf" srcId="{A09E0BA9-3ED3-4CDB-B25E-3A01E9345A79}" destId="{88A8BACD-FBEA-41B9-ADC9-ED0A24554DCF}" srcOrd="2" destOrd="0" presId="urn:microsoft.com/office/officeart/2005/8/layout/hierarchy1"/>
    <dgm:cxn modelId="{667698B4-7915-4286-90BD-39DFB5DB6AD9}" type="presParOf" srcId="{88A8BACD-FBEA-41B9-ADC9-ED0A24554DCF}" destId="{79116484-843A-4386-AD69-37A0DDCA1137}" srcOrd="0" destOrd="0" presId="urn:microsoft.com/office/officeart/2005/8/layout/hierarchy1"/>
    <dgm:cxn modelId="{63DC0F0A-EDBF-4DFB-BAD4-546E3BC62045}" type="presParOf" srcId="{79116484-843A-4386-AD69-37A0DDCA1137}" destId="{A66524EA-1D9F-4247-97E1-DCB236D9EB99}" srcOrd="0" destOrd="0" presId="urn:microsoft.com/office/officeart/2005/8/layout/hierarchy1"/>
    <dgm:cxn modelId="{4E577066-27E0-4420-917A-354C3E1C906C}" type="presParOf" srcId="{79116484-843A-4386-AD69-37A0DDCA1137}" destId="{FDBF927D-4BD8-47B6-B449-B7AD78DC674C}" srcOrd="1" destOrd="0" presId="urn:microsoft.com/office/officeart/2005/8/layout/hierarchy1"/>
    <dgm:cxn modelId="{9FCC85C6-C8C4-40B2-89FC-D33D3E56A082}" type="presParOf" srcId="{88A8BACD-FBEA-41B9-ADC9-ED0A24554DCF}" destId="{CE099643-0AB8-47DC-ABF6-26A7AF8A86E9}"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F337B27-00F6-46F3-BA24-08DFE4D6C4C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47022B9-6F70-41DA-A2E9-953BDE24B6B2}">
      <dgm:prSet phldr="0" custT="1"/>
      <dgm:spPr/>
      <dgm:t>
        <a:bodyPr/>
        <a:lstStyle/>
        <a:p>
          <a:pPr algn="ctr" rtl="0">
            <a:lnSpc>
              <a:spcPct val="90000"/>
            </a:lnSpc>
          </a:pPr>
          <a:r>
            <a:rPr lang="en-US" sz="2800" dirty="0">
              <a:solidFill>
                <a:srgbClr val="6C3D91"/>
              </a:solidFill>
              <a:latin typeface="Aptos" panose="02110004020202020204"/>
              <a:ea typeface="+mn-ea"/>
              <a:cs typeface="+mn-cs"/>
            </a:rPr>
            <a:t>Sample size and geographical limitation </a:t>
          </a:r>
        </a:p>
      </dgm:t>
    </dgm:pt>
    <dgm:pt modelId="{DB8C8760-556E-4007-B90A-B5805F05F48E}" type="parTrans" cxnId="{73C63BE3-81C0-4F0C-AE4E-6048E04174EC}">
      <dgm:prSet/>
      <dgm:spPr/>
      <dgm:t>
        <a:bodyPr/>
        <a:lstStyle/>
        <a:p>
          <a:endParaRPr lang="en-US"/>
        </a:p>
      </dgm:t>
    </dgm:pt>
    <dgm:pt modelId="{18805EFB-EFDC-4418-B5D3-0A2A9D570BA5}" type="sibTrans" cxnId="{73C63BE3-81C0-4F0C-AE4E-6048E04174EC}">
      <dgm:prSet/>
      <dgm:spPr/>
      <dgm:t>
        <a:bodyPr/>
        <a:lstStyle/>
        <a:p>
          <a:endParaRPr lang="en-US"/>
        </a:p>
      </dgm:t>
    </dgm:pt>
    <dgm:pt modelId="{8B613D4D-2337-4607-B167-3D080223F30E}">
      <dgm:prSet phldr="0" custT="1"/>
      <dgm:spPr/>
      <dgm:t>
        <a:bodyPr/>
        <a:lstStyle/>
        <a:p>
          <a:pPr algn="ctr" rtl="0">
            <a:lnSpc>
              <a:spcPct val="90000"/>
            </a:lnSpc>
          </a:pPr>
          <a:r>
            <a:rPr lang="en-US" sz="2800" dirty="0">
              <a:solidFill>
                <a:srgbClr val="6C3D91"/>
              </a:solidFill>
              <a:latin typeface="Aptos" panose="02110004020202020204"/>
              <a:ea typeface="+mn-ea"/>
              <a:cs typeface="+mn-cs"/>
            </a:rPr>
            <a:t>Data collection method </a:t>
          </a:r>
        </a:p>
      </dgm:t>
    </dgm:pt>
    <dgm:pt modelId="{4F4682A2-EED4-4A07-8BA8-9809C16DC4DA}" type="parTrans" cxnId="{8294D7CB-9AB7-4112-9E9E-D93F9144E967}">
      <dgm:prSet/>
      <dgm:spPr/>
    </dgm:pt>
    <dgm:pt modelId="{287879EB-6092-4E05-B8E3-9043134B24AB}" type="sibTrans" cxnId="{8294D7CB-9AB7-4112-9E9E-D93F9144E967}">
      <dgm:prSet/>
      <dgm:spPr/>
    </dgm:pt>
    <dgm:pt modelId="{A09E0BA9-3ED3-4CDB-B25E-3A01E9345A79}" type="pres">
      <dgm:prSet presAssocID="{9F337B27-00F6-46F3-BA24-08DFE4D6C4C2}" presName="hierChild1" presStyleCnt="0">
        <dgm:presLayoutVars>
          <dgm:chPref val="1"/>
          <dgm:dir/>
          <dgm:animOne val="branch"/>
          <dgm:animLvl val="lvl"/>
          <dgm:resizeHandles/>
        </dgm:presLayoutVars>
      </dgm:prSet>
      <dgm:spPr/>
    </dgm:pt>
    <dgm:pt modelId="{2FC7843F-3B7A-4D59-B83B-3902FF6627D8}" type="pres">
      <dgm:prSet presAssocID="{347022B9-6F70-41DA-A2E9-953BDE24B6B2}" presName="hierRoot1" presStyleCnt="0"/>
      <dgm:spPr/>
    </dgm:pt>
    <dgm:pt modelId="{11121766-C216-43EB-A671-F204D7F38431}" type="pres">
      <dgm:prSet presAssocID="{347022B9-6F70-41DA-A2E9-953BDE24B6B2}" presName="composite" presStyleCnt="0"/>
      <dgm:spPr/>
    </dgm:pt>
    <dgm:pt modelId="{CC50189D-9AC8-41CF-9026-B13E0EAB0903}" type="pres">
      <dgm:prSet presAssocID="{347022B9-6F70-41DA-A2E9-953BDE24B6B2}" presName="background" presStyleLbl="node0" presStyleIdx="0" presStyleCnt="2"/>
      <dgm:spPr/>
    </dgm:pt>
    <dgm:pt modelId="{D051280F-EE24-419F-91B7-F8EB9ABE6C18}" type="pres">
      <dgm:prSet presAssocID="{347022B9-6F70-41DA-A2E9-953BDE24B6B2}" presName="text" presStyleLbl="fgAcc0" presStyleIdx="0" presStyleCnt="2">
        <dgm:presLayoutVars>
          <dgm:chPref val="3"/>
        </dgm:presLayoutVars>
      </dgm:prSet>
      <dgm:spPr/>
    </dgm:pt>
    <dgm:pt modelId="{E05685D7-EE19-4099-B8DB-A44E5FD2E73D}" type="pres">
      <dgm:prSet presAssocID="{347022B9-6F70-41DA-A2E9-953BDE24B6B2}" presName="hierChild2" presStyleCnt="0"/>
      <dgm:spPr/>
    </dgm:pt>
    <dgm:pt modelId="{752EE5F3-1211-42C5-99F6-0BE00094A6B9}" type="pres">
      <dgm:prSet presAssocID="{8B613D4D-2337-4607-B167-3D080223F30E}" presName="hierRoot1" presStyleCnt="0"/>
      <dgm:spPr/>
    </dgm:pt>
    <dgm:pt modelId="{B6DAFE8A-791A-43E9-A9EC-C731D08D0F73}" type="pres">
      <dgm:prSet presAssocID="{8B613D4D-2337-4607-B167-3D080223F30E}" presName="composite" presStyleCnt="0"/>
      <dgm:spPr/>
    </dgm:pt>
    <dgm:pt modelId="{592DD65B-71DD-45E4-9757-86B8494D7709}" type="pres">
      <dgm:prSet presAssocID="{8B613D4D-2337-4607-B167-3D080223F30E}" presName="background" presStyleLbl="node0" presStyleIdx="1" presStyleCnt="2"/>
      <dgm:spPr/>
    </dgm:pt>
    <dgm:pt modelId="{7295853A-DFB4-4A1D-B41E-4975DEE6CBFA}" type="pres">
      <dgm:prSet presAssocID="{8B613D4D-2337-4607-B167-3D080223F30E}" presName="text" presStyleLbl="fgAcc0" presStyleIdx="1" presStyleCnt="2">
        <dgm:presLayoutVars>
          <dgm:chPref val="3"/>
        </dgm:presLayoutVars>
      </dgm:prSet>
      <dgm:spPr/>
    </dgm:pt>
    <dgm:pt modelId="{5FC38246-3E50-48F6-8BED-7B9525862BBC}" type="pres">
      <dgm:prSet presAssocID="{8B613D4D-2337-4607-B167-3D080223F30E}" presName="hierChild2" presStyleCnt="0"/>
      <dgm:spPr/>
    </dgm:pt>
  </dgm:ptLst>
  <dgm:cxnLst>
    <dgm:cxn modelId="{4F012761-0935-4A11-AF04-6DA07836B53F}" type="presOf" srcId="{8B613D4D-2337-4607-B167-3D080223F30E}" destId="{7295853A-DFB4-4A1D-B41E-4975DEE6CBFA}" srcOrd="0" destOrd="0" presId="urn:microsoft.com/office/officeart/2005/8/layout/hierarchy1"/>
    <dgm:cxn modelId="{A41BD38A-3A19-4C16-A9E9-3D8C84645929}" type="presOf" srcId="{9F337B27-00F6-46F3-BA24-08DFE4D6C4C2}" destId="{A09E0BA9-3ED3-4CDB-B25E-3A01E9345A79}" srcOrd="0" destOrd="0" presId="urn:microsoft.com/office/officeart/2005/8/layout/hierarchy1"/>
    <dgm:cxn modelId="{8294D7CB-9AB7-4112-9E9E-D93F9144E967}" srcId="{9F337B27-00F6-46F3-BA24-08DFE4D6C4C2}" destId="{8B613D4D-2337-4607-B167-3D080223F30E}" srcOrd="1" destOrd="0" parTransId="{4F4682A2-EED4-4A07-8BA8-9809C16DC4DA}" sibTransId="{287879EB-6092-4E05-B8E3-9043134B24AB}"/>
    <dgm:cxn modelId="{780254D9-50F9-49AC-83D0-B10293BF063F}" type="presOf" srcId="{347022B9-6F70-41DA-A2E9-953BDE24B6B2}" destId="{D051280F-EE24-419F-91B7-F8EB9ABE6C18}" srcOrd="0" destOrd="0" presId="urn:microsoft.com/office/officeart/2005/8/layout/hierarchy1"/>
    <dgm:cxn modelId="{73C63BE3-81C0-4F0C-AE4E-6048E04174EC}" srcId="{9F337B27-00F6-46F3-BA24-08DFE4D6C4C2}" destId="{347022B9-6F70-41DA-A2E9-953BDE24B6B2}" srcOrd="0" destOrd="0" parTransId="{DB8C8760-556E-4007-B90A-B5805F05F48E}" sibTransId="{18805EFB-EFDC-4418-B5D3-0A2A9D570BA5}"/>
    <dgm:cxn modelId="{D16E4DD6-33BB-4C9F-A218-012222A22347}" type="presParOf" srcId="{A09E0BA9-3ED3-4CDB-B25E-3A01E9345A79}" destId="{2FC7843F-3B7A-4D59-B83B-3902FF6627D8}" srcOrd="0" destOrd="0" presId="urn:microsoft.com/office/officeart/2005/8/layout/hierarchy1"/>
    <dgm:cxn modelId="{B5713E26-B62B-4CF5-A4BB-88C872294E83}" type="presParOf" srcId="{2FC7843F-3B7A-4D59-B83B-3902FF6627D8}" destId="{11121766-C216-43EB-A671-F204D7F38431}" srcOrd="0" destOrd="0" presId="urn:microsoft.com/office/officeart/2005/8/layout/hierarchy1"/>
    <dgm:cxn modelId="{3881A30C-BACB-482D-8B62-331CF5E11C3C}" type="presParOf" srcId="{11121766-C216-43EB-A671-F204D7F38431}" destId="{CC50189D-9AC8-41CF-9026-B13E0EAB0903}" srcOrd="0" destOrd="0" presId="urn:microsoft.com/office/officeart/2005/8/layout/hierarchy1"/>
    <dgm:cxn modelId="{70FA6F51-FDA5-4AF7-B42F-56F487F11FC0}" type="presParOf" srcId="{11121766-C216-43EB-A671-F204D7F38431}" destId="{D051280F-EE24-419F-91B7-F8EB9ABE6C18}" srcOrd="1" destOrd="0" presId="urn:microsoft.com/office/officeart/2005/8/layout/hierarchy1"/>
    <dgm:cxn modelId="{4357C2E9-7829-43E5-BF4F-F07958FDE9D6}" type="presParOf" srcId="{2FC7843F-3B7A-4D59-B83B-3902FF6627D8}" destId="{E05685D7-EE19-4099-B8DB-A44E5FD2E73D}" srcOrd="1" destOrd="0" presId="urn:microsoft.com/office/officeart/2005/8/layout/hierarchy1"/>
    <dgm:cxn modelId="{A5FED563-3C1E-4949-B723-26F74F5B0DD3}" type="presParOf" srcId="{A09E0BA9-3ED3-4CDB-B25E-3A01E9345A79}" destId="{752EE5F3-1211-42C5-99F6-0BE00094A6B9}" srcOrd="1" destOrd="0" presId="urn:microsoft.com/office/officeart/2005/8/layout/hierarchy1"/>
    <dgm:cxn modelId="{21376465-922E-458C-A6C2-C03C608FE887}" type="presParOf" srcId="{752EE5F3-1211-42C5-99F6-0BE00094A6B9}" destId="{B6DAFE8A-791A-43E9-A9EC-C731D08D0F73}" srcOrd="0" destOrd="0" presId="urn:microsoft.com/office/officeart/2005/8/layout/hierarchy1"/>
    <dgm:cxn modelId="{75F392BC-064B-4CA5-A060-BE0A0135A387}" type="presParOf" srcId="{B6DAFE8A-791A-43E9-A9EC-C731D08D0F73}" destId="{592DD65B-71DD-45E4-9757-86B8494D7709}" srcOrd="0" destOrd="0" presId="urn:microsoft.com/office/officeart/2005/8/layout/hierarchy1"/>
    <dgm:cxn modelId="{B7238B7D-066C-4C4C-B6E9-404183A50CE9}" type="presParOf" srcId="{B6DAFE8A-791A-43E9-A9EC-C731D08D0F73}" destId="{7295853A-DFB4-4A1D-B41E-4975DEE6CBFA}" srcOrd="1" destOrd="0" presId="urn:microsoft.com/office/officeart/2005/8/layout/hierarchy1"/>
    <dgm:cxn modelId="{26C27EF5-940A-4717-A12E-E285E7F51973}" type="presParOf" srcId="{752EE5F3-1211-42C5-99F6-0BE00094A6B9}" destId="{5FC38246-3E50-48F6-8BED-7B9525862BBC}"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536AAC-D9B1-4FDD-84C1-23EE04CFA929}">
      <dsp:nvSpPr>
        <dsp:cNvPr id="0" name=""/>
        <dsp:cNvSpPr/>
      </dsp:nvSpPr>
      <dsp:spPr>
        <a:xfrm>
          <a:off x="0" y="1080567"/>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9B4763-DF1C-4074-871F-EDD27E03291E}">
      <dsp:nvSpPr>
        <dsp:cNvPr id="0" name=""/>
        <dsp:cNvSpPr/>
      </dsp:nvSpPr>
      <dsp:spPr>
        <a:xfrm>
          <a:off x="328612" y="1392749"/>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ZA" sz="2800" kern="1200" dirty="0"/>
            <a:t>Brief overview of the study</a:t>
          </a:r>
          <a:endParaRPr lang="en-US" sz="2800" kern="1200" dirty="0"/>
        </a:p>
      </dsp:txBody>
      <dsp:txXfrm>
        <a:off x="383617" y="1447754"/>
        <a:ext cx="2847502" cy="1768010"/>
      </dsp:txXfrm>
    </dsp:sp>
    <dsp:sp modelId="{EC7F2925-F7D0-4A01-A743-9121E2FC7A1E}">
      <dsp:nvSpPr>
        <dsp:cNvPr id="0" name=""/>
        <dsp:cNvSpPr/>
      </dsp:nvSpPr>
      <dsp:spPr>
        <a:xfrm>
          <a:off x="3614737" y="1080567"/>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A97733-7127-48E9-B3DA-2B1E707CA633}">
      <dsp:nvSpPr>
        <dsp:cNvPr id="0" name=""/>
        <dsp:cNvSpPr/>
      </dsp:nvSpPr>
      <dsp:spPr>
        <a:xfrm>
          <a:off x="3943350" y="1392749"/>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ZA" sz="2800" kern="1200" dirty="0"/>
            <a:t>Importance of family in child development</a:t>
          </a:r>
          <a:endParaRPr lang="en-US" sz="2800" kern="1200" dirty="0"/>
        </a:p>
      </dsp:txBody>
      <dsp:txXfrm>
        <a:off x="3998355" y="1447754"/>
        <a:ext cx="2847502" cy="1768010"/>
      </dsp:txXfrm>
    </dsp:sp>
    <dsp:sp modelId="{A6B20C50-59BA-47D1-A39E-A9A20FC1DDC9}">
      <dsp:nvSpPr>
        <dsp:cNvPr id="0" name=""/>
        <dsp:cNvSpPr/>
      </dsp:nvSpPr>
      <dsp:spPr>
        <a:xfrm>
          <a:off x="7229475" y="1080567"/>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5FD417-2174-4832-936B-96E00798C2BB}">
      <dsp:nvSpPr>
        <dsp:cNvPr id="0" name=""/>
        <dsp:cNvSpPr/>
      </dsp:nvSpPr>
      <dsp:spPr>
        <a:xfrm>
          <a:off x="7558087" y="1392749"/>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ZA" sz="2800" kern="1200" dirty="0"/>
            <a:t>Legal and policy context (UNCRC, ACRWC, Children’s Act 38 of 2005)</a:t>
          </a:r>
          <a:endParaRPr lang="en-US" sz="2800" kern="1200" dirty="0"/>
        </a:p>
      </dsp:txBody>
      <dsp:txXfrm>
        <a:off x="7613092" y="1447754"/>
        <a:ext cx="2847502" cy="17680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D79A52-64EE-468B-97FD-14EC443EA810}">
      <dsp:nvSpPr>
        <dsp:cNvPr id="0" name=""/>
        <dsp:cNvSpPr/>
      </dsp:nvSpPr>
      <dsp:spPr>
        <a:xfrm>
          <a:off x="0" y="1080567"/>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9F2C62-BBAD-47C3-AE8E-F428C683CFF8}">
      <dsp:nvSpPr>
        <dsp:cNvPr id="0" name=""/>
        <dsp:cNvSpPr/>
      </dsp:nvSpPr>
      <dsp:spPr>
        <a:xfrm>
          <a:off x="328612" y="1392749"/>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Reunification is complex but achievable</a:t>
          </a:r>
          <a:endParaRPr lang="en-US" sz="2800" kern="1200" dirty="0"/>
        </a:p>
      </dsp:txBody>
      <dsp:txXfrm>
        <a:off x="383617" y="1447754"/>
        <a:ext cx="2847502" cy="1768010"/>
      </dsp:txXfrm>
    </dsp:sp>
    <dsp:sp modelId="{82814B55-1CD8-4AC4-B991-6483595D773F}">
      <dsp:nvSpPr>
        <dsp:cNvPr id="0" name=""/>
        <dsp:cNvSpPr/>
      </dsp:nvSpPr>
      <dsp:spPr>
        <a:xfrm>
          <a:off x="3614737" y="1080567"/>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E16044-7FEE-4C41-9769-7F7304D1A14B}">
      <dsp:nvSpPr>
        <dsp:cNvPr id="0" name=""/>
        <dsp:cNvSpPr/>
      </dsp:nvSpPr>
      <dsp:spPr>
        <a:xfrm>
          <a:off x="3943350" y="1392749"/>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Social workers play a pivotal role</a:t>
          </a:r>
          <a:endParaRPr lang="en-US" sz="2800" kern="1200" dirty="0"/>
        </a:p>
      </dsp:txBody>
      <dsp:txXfrm>
        <a:off x="3998355" y="1447754"/>
        <a:ext cx="2847502" cy="1768010"/>
      </dsp:txXfrm>
    </dsp:sp>
    <dsp:sp modelId="{EA2DBE2B-8936-4698-8F81-5EE06DB91F31}">
      <dsp:nvSpPr>
        <dsp:cNvPr id="0" name=""/>
        <dsp:cNvSpPr/>
      </dsp:nvSpPr>
      <dsp:spPr>
        <a:xfrm>
          <a:off x="7229475" y="1080567"/>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732C33-E56A-41F8-B635-203AB918FF31}">
      <dsp:nvSpPr>
        <dsp:cNvPr id="0" name=""/>
        <dsp:cNvSpPr/>
      </dsp:nvSpPr>
      <dsp:spPr>
        <a:xfrm>
          <a:off x="7558087" y="1392749"/>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Systemic support is essential for sustainable outcomes</a:t>
          </a:r>
          <a:endParaRPr lang="en-US" sz="2800" kern="1200" dirty="0"/>
        </a:p>
      </dsp:txBody>
      <dsp:txXfrm>
        <a:off x="7613092" y="1447754"/>
        <a:ext cx="2847502" cy="17680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94AA2A-36F8-4A53-BF25-438BC59ED7BE}">
      <dsp:nvSpPr>
        <dsp:cNvPr id="0" name=""/>
        <dsp:cNvSpPr/>
      </dsp:nvSpPr>
      <dsp:spPr>
        <a:xfrm>
          <a:off x="57878" y="1080567"/>
          <a:ext cx="2957512" cy="187802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CDA26BD-4FE6-4981-805F-70C0C9DDF04D}">
      <dsp:nvSpPr>
        <dsp:cNvPr id="0" name=""/>
        <dsp:cNvSpPr/>
      </dsp:nvSpPr>
      <dsp:spPr>
        <a:xfrm>
          <a:off x="386491" y="1392749"/>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Prolonged alternative care placements</a:t>
          </a:r>
          <a:endParaRPr lang="en-US" sz="2800" kern="1200" dirty="0"/>
        </a:p>
      </dsp:txBody>
      <dsp:txXfrm>
        <a:off x="441496" y="1447754"/>
        <a:ext cx="2847502" cy="1768010"/>
      </dsp:txXfrm>
    </dsp:sp>
    <dsp:sp modelId="{DFA2C353-F396-4210-8163-A4EE9AE96F59}">
      <dsp:nvSpPr>
        <dsp:cNvPr id="0" name=""/>
        <dsp:cNvSpPr/>
      </dsp:nvSpPr>
      <dsp:spPr>
        <a:xfrm>
          <a:off x="3614737" y="1080567"/>
          <a:ext cx="2957512" cy="187802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918F963-9A8B-4019-ABEE-8BF1C11DC05A}">
      <dsp:nvSpPr>
        <dsp:cNvPr id="0" name=""/>
        <dsp:cNvSpPr/>
      </dsp:nvSpPr>
      <dsp:spPr>
        <a:xfrm>
          <a:off x="3943350" y="1392749"/>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Limited success in reunification</a:t>
          </a:r>
          <a:endParaRPr lang="en-US" sz="2800" kern="1200" dirty="0"/>
        </a:p>
      </dsp:txBody>
      <dsp:txXfrm>
        <a:off x="3998355" y="1447754"/>
        <a:ext cx="2847502" cy="1768010"/>
      </dsp:txXfrm>
    </dsp:sp>
    <dsp:sp modelId="{38D5D245-AE6F-458B-ACB4-0E91EAF091C1}">
      <dsp:nvSpPr>
        <dsp:cNvPr id="0" name=""/>
        <dsp:cNvSpPr/>
      </dsp:nvSpPr>
      <dsp:spPr>
        <a:xfrm>
          <a:off x="7229475" y="1080567"/>
          <a:ext cx="2957512" cy="187802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7673B5EF-F8BB-46E2-AC77-94A1A2AD743E}">
      <dsp:nvSpPr>
        <dsp:cNvPr id="0" name=""/>
        <dsp:cNvSpPr/>
      </dsp:nvSpPr>
      <dsp:spPr>
        <a:xfrm>
          <a:off x="7558087" y="1392749"/>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Systemic challenges in social work practice</a:t>
          </a:r>
          <a:endParaRPr lang="en-US" sz="2800" kern="1200" dirty="0"/>
        </a:p>
      </dsp:txBody>
      <dsp:txXfrm>
        <a:off x="7613092" y="1447754"/>
        <a:ext cx="2847502" cy="17680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542E6-3AA5-4102-816E-A324AA0A56FF}">
      <dsp:nvSpPr>
        <dsp:cNvPr id="0" name=""/>
        <dsp:cNvSpPr/>
      </dsp:nvSpPr>
      <dsp:spPr>
        <a:xfrm>
          <a:off x="0" y="0"/>
          <a:ext cx="4434597" cy="14264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Attachment Theory-Importance of secure caregiver-child bonds</a:t>
          </a:r>
          <a:endParaRPr lang="en-US" sz="2100" kern="1200"/>
        </a:p>
      </dsp:txBody>
      <dsp:txXfrm>
        <a:off x="41780" y="41780"/>
        <a:ext cx="2895310" cy="1342924"/>
      </dsp:txXfrm>
    </dsp:sp>
    <dsp:sp modelId="{D198AB69-62EA-4F0E-BC6F-3EA97DC119ED}">
      <dsp:nvSpPr>
        <dsp:cNvPr id="0" name=""/>
        <dsp:cNvSpPr/>
      </dsp:nvSpPr>
      <dsp:spPr>
        <a:xfrm>
          <a:off x="391287" y="1664231"/>
          <a:ext cx="4434597" cy="14264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Bioecological Systems Theory-Influence of multiple environmental layers</a:t>
          </a:r>
          <a:endParaRPr lang="en-US" sz="2100" kern="1200"/>
        </a:p>
      </dsp:txBody>
      <dsp:txXfrm>
        <a:off x="433067" y="1706011"/>
        <a:ext cx="3032534" cy="1342924"/>
      </dsp:txXfrm>
    </dsp:sp>
    <dsp:sp modelId="{A0DDE574-3A02-4F20-AFB7-341C44BA04A7}">
      <dsp:nvSpPr>
        <dsp:cNvPr id="0" name=""/>
        <dsp:cNvSpPr/>
      </dsp:nvSpPr>
      <dsp:spPr>
        <a:xfrm>
          <a:off x="782575" y="3328462"/>
          <a:ext cx="4434597" cy="14264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Systems Theory-Family as an interconnected system</a:t>
          </a:r>
          <a:endParaRPr lang="en-US" sz="2100" kern="1200"/>
        </a:p>
      </dsp:txBody>
      <dsp:txXfrm>
        <a:off x="824355" y="3370242"/>
        <a:ext cx="3032534" cy="1342924"/>
      </dsp:txXfrm>
    </dsp:sp>
    <dsp:sp modelId="{E29E1798-5616-4F5F-A62F-D31E85B557E1}">
      <dsp:nvSpPr>
        <dsp:cNvPr id="0" name=""/>
        <dsp:cNvSpPr/>
      </dsp:nvSpPr>
      <dsp:spPr>
        <a:xfrm>
          <a:off x="3507382" y="1081750"/>
          <a:ext cx="927214" cy="927214"/>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716005" y="1081750"/>
        <a:ext cx="509968" cy="697729"/>
      </dsp:txXfrm>
    </dsp:sp>
    <dsp:sp modelId="{AD760B37-ACED-4189-9D6C-AACCA6E8A93D}">
      <dsp:nvSpPr>
        <dsp:cNvPr id="0" name=""/>
        <dsp:cNvSpPr/>
      </dsp:nvSpPr>
      <dsp:spPr>
        <a:xfrm>
          <a:off x="3898670" y="2736471"/>
          <a:ext cx="927214" cy="927214"/>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107293" y="2736471"/>
        <a:ext cx="509968" cy="6977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47AAC5-CD89-49CA-8765-F6492367ABDE}">
      <dsp:nvSpPr>
        <dsp:cNvPr id="0" name=""/>
        <dsp:cNvSpPr/>
      </dsp:nvSpPr>
      <dsp:spPr>
        <a:xfrm>
          <a:off x="1670258" y="302865"/>
          <a:ext cx="929224" cy="9015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028B5B-F423-4E9C-A20F-F649F6C39F94}">
      <dsp:nvSpPr>
        <dsp:cNvPr id="0" name=""/>
        <dsp:cNvSpPr/>
      </dsp:nvSpPr>
      <dsp:spPr>
        <a:xfrm>
          <a:off x="1248932" y="1749984"/>
          <a:ext cx="1771875" cy="2588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1066800">
            <a:lnSpc>
              <a:spcPct val="100000"/>
            </a:lnSpc>
            <a:spcBef>
              <a:spcPct val="0"/>
            </a:spcBef>
            <a:spcAft>
              <a:spcPct val="35000"/>
            </a:spcAft>
            <a:buNone/>
          </a:pPr>
          <a:r>
            <a:rPr lang="en-GB" sz="2400" kern="1200" dirty="0"/>
            <a:t>•Approach: Qualitative, post-positivist paradigm</a:t>
          </a:r>
          <a:endParaRPr lang="en-US" sz="2400" kern="1200" dirty="0"/>
        </a:p>
      </dsp:txBody>
      <dsp:txXfrm>
        <a:off x="1248932" y="1749984"/>
        <a:ext cx="1771875" cy="2588598"/>
      </dsp:txXfrm>
    </dsp:sp>
    <dsp:sp modelId="{528B5BFA-0C0E-4679-91D1-546C47E7C755}">
      <dsp:nvSpPr>
        <dsp:cNvPr id="0" name=""/>
        <dsp:cNvSpPr/>
      </dsp:nvSpPr>
      <dsp:spPr>
        <a:xfrm>
          <a:off x="3565529" y="176663"/>
          <a:ext cx="1302588" cy="14063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33AB72-0210-41B7-AEC5-137274B19336}">
      <dsp:nvSpPr>
        <dsp:cNvPr id="0" name=""/>
        <dsp:cNvSpPr/>
      </dsp:nvSpPr>
      <dsp:spPr>
        <a:xfrm>
          <a:off x="3330885" y="1876185"/>
          <a:ext cx="1771875" cy="2588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844550">
            <a:lnSpc>
              <a:spcPct val="100000"/>
            </a:lnSpc>
            <a:spcBef>
              <a:spcPct val="0"/>
            </a:spcBef>
            <a:spcAft>
              <a:spcPct val="35000"/>
            </a:spcAft>
            <a:buNone/>
          </a:pPr>
          <a:r>
            <a:rPr lang="en-GB" sz="1900" kern="1200" dirty="0"/>
            <a:t>•</a:t>
          </a:r>
          <a:r>
            <a:rPr lang="en-GB" sz="2400" kern="1200" dirty="0"/>
            <a:t>Design: Collective case study</a:t>
          </a:r>
          <a:endParaRPr lang="en-US" sz="2400" kern="1200" dirty="0"/>
        </a:p>
      </dsp:txBody>
      <dsp:txXfrm>
        <a:off x="3330885" y="1876185"/>
        <a:ext cx="1771875" cy="2588598"/>
      </dsp:txXfrm>
    </dsp:sp>
    <dsp:sp modelId="{4118B92A-9390-42C2-A746-3159C4C50431}">
      <dsp:nvSpPr>
        <dsp:cNvPr id="0" name=""/>
        <dsp:cNvSpPr/>
      </dsp:nvSpPr>
      <dsp:spPr>
        <a:xfrm>
          <a:off x="5784884" y="268489"/>
          <a:ext cx="1027784" cy="10390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AABD3B-BCD0-414D-A036-E41009A35EBA}">
      <dsp:nvSpPr>
        <dsp:cNvPr id="0" name=""/>
        <dsp:cNvSpPr/>
      </dsp:nvSpPr>
      <dsp:spPr>
        <a:xfrm>
          <a:off x="5412839" y="1784359"/>
          <a:ext cx="1771875" cy="2588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844550">
            <a:lnSpc>
              <a:spcPct val="100000"/>
            </a:lnSpc>
            <a:spcBef>
              <a:spcPct val="0"/>
            </a:spcBef>
            <a:spcAft>
              <a:spcPct val="35000"/>
            </a:spcAft>
            <a:buNone/>
          </a:pPr>
          <a:r>
            <a:rPr lang="en-GB" sz="1900" kern="1200" dirty="0"/>
            <a:t>• </a:t>
          </a:r>
          <a:r>
            <a:rPr lang="en-GB" sz="2400" kern="1200" dirty="0"/>
            <a:t>Participants: 5 social workers from 3 CPOs</a:t>
          </a:r>
          <a:endParaRPr lang="en-US" sz="2400" kern="1200" dirty="0"/>
        </a:p>
      </dsp:txBody>
      <dsp:txXfrm>
        <a:off x="5412839" y="1784359"/>
        <a:ext cx="1771875" cy="2588598"/>
      </dsp:txXfrm>
    </dsp:sp>
    <dsp:sp modelId="{CCD38617-2EBC-4EE0-AFCB-759B4C03470D}">
      <dsp:nvSpPr>
        <dsp:cNvPr id="0" name=""/>
        <dsp:cNvSpPr/>
      </dsp:nvSpPr>
      <dsp:spPr>
        <a:xfrm>
          <a:off x="7806905" y="275590"/>
          <a:ext cx="1147648" cy="10106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FA8438-E737-45D7-AB16-9B43F997384C}">
      <dsp:nvSpPr>
        <dsp:cNvPr id="0" name=""/>
        <dsp:cNvSpPr/>
      </dsp:nvSpPr>
      <dsp:spPr>
        <a:xfrm>
          <a:off x="7494792" y="1777259"/>
          <a:ext cx="1771875" cy="2588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889000">
            <a:lnSpc>
              <a:spcPct val="100000"/>
            </a:lnSpc>
            <a:spcBef>
              <a:spcPct val="0"/>
            </a:spcBef>
            <a:spcAft>
              <a:spcPct val="35000"/>
            </a:spcAft>
            <a:buNone/>
          </a:pPr>
          <a:r>
            <a:rPr lang="en-GB" sz="2000" kern="1200" dirty="0"/>
            <a:t>•</a:t>
          </a:r>
          <a:r>
            <a:rPr lang="en-GB" sz="2400" kern="1200" dirty="0"/>
            <a:t>Data Collection: Semi-structured interviews &amp; verbal case file exposition</a:t>
          </a:r>
          <a:endParaRPr lang="en-US" sz="2400" kern="1200" dirty="0"/>
        </a:p>
      </dsp:txBody>
      <dsp:txXfrm>
        <a:off x="7494792" y="1777259"/>
        <a:ext cx="1771875" cy="25885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20C43-F987-4574-AEF0-05AD0FAC2900}">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73EF23-9D90-4B6A-8219-0D913345BC7D}">
      <dsp:nvSpPr>
        <dsp:cNvPr id="0" name=""/>
        <dsp:cNvSpPr/>
      </dsp:nvSpPr>
      <dsp:spPr>
        <a:xfrm>
          <a:off x="63025" y="3173"/>
          <a:ext cx="1309539" cy="12376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B40204-7F2D-462D-9578-08E5553925C7}">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GB" sz="2500" kern="1200" dirty="0"/>
            <a:t>• </a:t>
          </a:r>
          <a:r>
            <a:rPr lang="en-GB" sz="2800" kern="1200" dirty="0"/>
            <a:t>Credibility, transferability, dependability, confirmability</a:t>
          </a:r>
          <a:endParaRPr lang="en-US" sz="2800" kern="1200" dirty="0"/>
        </a:p>
      </dsp:txBody>
      <dsp:txXfrm>
        <a:off x="1435590" y="531"/>
        <a:ext cx="9080009" cy="1242935"/>
      </dsp:txXfrm>
    </dsp:sp>
    <dsp:sp modelId="{B4442B24-77F6-4ABA-9780-8213946E41BC}">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C47A29-CBD6-481E-9DAB-045E042855E3}">
      <dsp:nvSpPr>
        <dsp:cNvPr id="0" name=""/>
        <dsp:cNvSpPr/>
      </dsp:nvSpPr>
      <dsp:spPr>
        <a:xfrm>
          <a:off x="144047" y="1727805"/>
          <a:ext cx="1147495" cy="8957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CEAD2B-1764-4608-BE01-27DF81B25F03}">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GB" sz="2500" kern="1200" dirty="0"/>
            <a:t>• </a:t>
          </a:r>
          <a:r>
            <a:rPr lang="en-GB" sz="2800" kern="1200" dirty="0"/>
            <a:t>Ethical clearance from NWU-HREC</a:t>
          </a:r>
          <a:endParaRPr lang="en-US" sz="2800" kern="1200" dirty="0"/>
        </a:p>
      </dsp:txBody>
      <dsp:txXfrm>
        <a:off x="1435590" y="1554201"/>
        <a:ext cx="9080009" cy="1242935"/>
      </dsp:txXfrm>
    </dsp:sp>
    <dsp:sp modelId="{1AB58B65-D081-4F0D-A6CB-C2DD3AAD3217}">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79C69B-2D83-4942-847E-547852F0EFA1}">
      <dsp:nvSpPr>
        <dsp:cNvPr id="0" name=""/>
        <dsp:cNvSpPr/>
      </dsp:nvSpPr>
      <dsp:spPr>
        <a:xfrm>
          <a:off x="111483" y="3213910"/>
          <a:ext cx="1212623" cy="10308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363B51-2BDC-4CC4-99D0-7B42139EDDE6}">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GB" sz="2500" kern="1200" dirty="0"/>
            <a:t>• </a:t>
          </a:r>
          <a:r>
            <a:rPr lang="en-GB" sz="2800" kern="1200" dirty="0"/>
            <a:t>Confidentiality and voluntary participation</a:t>
          </a:r>
          <a:endParaRPr lang="en-US" sz="2800" kern="1200" dirty="0"/>
        </a:p>
      </dsp:txBody>
      <dsp:txXfrm>
        <a:off x="1435590" y="3107870"/>
        <a:ext cx="9080009" cy="12429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A043A2-6657-45C1-8924-490B3CCA827A}">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89748F-82CF-457E-B9BA-1410BCBD7C2C}">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7A152B-E524-47D6-A317-4A968D053C4D}">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244600">
            <a:lnSpc>
              <a:spcPct val="100000"/>
            </a:lnSpc>
            <a:spcBef>
              <a:spcPct val="0"/>
            </a:spcBef>
            <a:spcAft>
              <a:spcPct val="35000"/>
            </a:spcAft>
            <a:buNone/>
          </a:pPr>
          <a:r>
            <a:rPr lang="en-GB" sz="2800" kern="1200" dirty="0"/>
            <a:t>Inconsistent practices across organisations</a:t>
          </a:r>
          <a:endParaRPr lang="en-US" sz="2800" kern="1200" dirty="0"/>
        </a:p>
      </dsp:txBody>
      <dsp:txXfrm>
        <a:off x="1435590" y="531"/>
        <a:ext cx="9080009" cy="1242935"/>
      </dsp:txXfrm>
    </dsp:sp>
    <dsp:sp modelId="{CAEB3159-7AFA-41A7-A306-3817FF2F9211}">
      <dsp:nvSpPr>
        <dsp:cNvPr id="0" name=""/>
        <dsp:cNvSpPr/>
      </dsp:nvSpPr>
      <dsp:spPr>
        <a:xfrm>
          <a:off x="0" y="1601345"/>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2A66E2-7776-45FB-9038-E21081CB8A6C}">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EF3892-B0D0-4A1A-B1BB-BB224C4A6656}">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244600">
            <a:lnSpc>
              <a:spcPct val="100000"/>
            </a:lnSpc>
            <a:spcBef>
              <a:spcPct val="0"/>
            </a:spcBef>
            <a:spcAft>
              <a:spcPct val="35000"/>
            </a:spcAft>
            <a:buNone/>
          </a:pPr>
          <a:r>
            <a:rPr lang="en-GB" sz="2800" kern="1200" dirty="0"/>
            <a:t>Reliance on discretion</a:t>
          </a:r>
          <a:endParaRPr lang="en-US" sz="2800" kern="1200" dirty="0"/>
        </a:p>
      </dsp:txBody>
      <dsp:txXfrm>
        <a:off x="1435590" y="1554201"/>
        <a:ext cx="9080009" cy="1242935"/>
      </dsp:txXfrm>
    </dsp:sp>
    <dsp:sp modelId="{B4EE9F2F-C609-4670-B0A0-839EFE98AA0F}">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1C7951-5F9C-47C4-9738-09E86BB6341D}">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B4B55D-2B87-42A7-95B9-5D401703F803}">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244600">
            <a:lnSpc>
              <a:spcPct val="100000"/>
            </a:lnSpc>
            <a:spcBef>
              <a:spcPct val="0"/>
            </a:spcBef>
            <a:spcAft>
              <a:spcPct val="35000"/>
            </a:spcAft>
            <a:buNone/>
          </a:pPr>
          <a:r>
            <a:rPr lang="en-GB" sz="2800" kern="1200" dirty="0"/>
            <a:t>Call for standardised, step-by-step procedures</a:t>
          </a:r>
          <a:endParaRPr lang="en-US" sz="2800" kern="1200" dirty="0"/>
        </a:p>
      </dsp:txBody>
      <dsp:txXfrm>
        <a:off x="1435590" y="3107870"/>
        <a:ext cx="9080009" cy="12429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35340-F40C-49E5-9D96-62F573205627}">
      <dsp:nvSpPr>
        <dsp:cNvPr id="0" name=""/>
        <dsp:cNvSpPr/>
      </dsp:nvSpPr>
      <dsp:spPr>
        <a:xfrm>
          <a:off x="723521" y="0"/>
          <a:ext cx="9289440" cy="5237086"/>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B2D7A9-187B-4CA6-AAE6-F38C39007ECF}">
      <dsp:nvSpPr>
        <dsp:cNvPr id="0" name=""/>
        <dsp:cNvSpPr/>
      </dsp:nvSpPr>
      <dsp:spPr>
        <a:xfrm>
          <a:off x="2704191" y="484369"/>
          <a:ext cx="2339805" cy="204246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Develop national reunification guidelines</a:t>
          </a:r>
          <a:endParaRPr lang="en-US" sz="2800" kern="1200" dirty="0"/>
        </a:p>
      </dsp:txBody>
      <dsp:txXfrm>
        <a:off x="2803896" y="584074"/>
        <a:ext cx="2140395" cy="1843053"/>
      </dsp:txXfrm>
    </dsp:sp>
    <dsp:sp modelId="{FCDB3910-2AAF-46B3-96D5-B129D8A93B73}">
      <dsp:nvSpPr>
        <dsp:cNvPr id="0" name=""/>
        <dsp:cNvSpPr/>
      </dsp:nvSpPr>
      <dsp:spPr>
        <a:xfrm>
          <a:off x="5486626" y="550096"/>
          <a:ext cx="2436210" cy="204246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Reduce caseloads and improve supervision</a:t>
          </a:r>
          <a:endParaRPr lang="en-US" sz="2800" kern="1200" dirty="0"/>
        </a:p>
      </dsp:txBody>
      <dsp:txXfrm>
        <a:off x="5586331" y="649801"/>
        <a:ext cx="2236800" cy="1843053"/>
      </dsp:txXfrm>
    </dsp:sp>
    <dsp:sp modelId="{4A3F0F10-F428-4B35-9655-383CA2E772A0}">
      <dsp:nvSpPr>
        <dsp:cNvPr id="0" name=""/>
        <dsp:cNvSpPr/>
      </dsp:nvSpPr>
      <dsp:spPr>
        <a:xfrm>
          <a:off x="2677895" y="2697099"/>
          <a:ext cx="2366092" cy="204246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Strengthen multidisciplinary collaboration</a:t>
          </a:r>
          <a:endParaRPr lang="en-US" sz="2800" kern="1200" dirty="0"/>
        </a:p>
      </dsp:txBody>
      <dsp:txXfrm>
        <a:off x="2777600" y="2796804"/>
        <a:ext cx="2166682" cy="1843053"/>
      </dsp:txXfrm>
    </dsp:sp>
    <dsp:sp modelId="{0A51E4DA-82DE-410D-9F36-844ACBECA984}">
      <dsp:nvSpPr>
        <dsp:cNvPr id="0" name=""/>
        <dsp:cNvSpPr/>
      </dsp:nvSpPr>
      <dsp:spPr>
        <a:xfrm>
          <a:off x="5486462" y="2697099"/>
          <a:ext cx="2383800" cy="204246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Provide aftercare and trauma-informed support</a:t>
          </a:r>
          <a:endParaRPr lang="en-US" sz="2800" kern="1200" dirty="0"/>
        </a:p>
      </dsp:txBody>
      <dsp:txXfrm>
        <a:off x="5586167" y="2796804"/>
        <a:ext cx="2184390" cy="184305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50189D-9AC8-41CF-9026-B13E0EAB0903}">
      <dsp:nvSpPr>
        <dsp:cNvPr id="0" name=""/>
        <dsp:cNvSpPr/>
      </dsp:nvSpPr>
      <dsp:spPr>
        <a:xfrm>
          <a:off x="0" y="1393194"/>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51280F-EE24-419F-91B7-F8EB9ABE6C18}">
      <dsp:nvSpPr>
        <dsp:cNvPr id="0" name=""/>
        <dsp:cNvSpPr/>
      </dsp:nvSpPr>
      <dsp:spPr>
        <a:xfrm>
          <a:off x="328612" y="1705376"/>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Theoretical: Validates attachment and ecological systems theory</a:t>
          </a:r>
          <a:endParaRPr lang="en-US" sz="2800" kern="1200" dirty="0"/>
        </a:p>
      </dsp:txBody>
      <dsp:txXfrm>
        <a:off x="383617" y="1760381"/>
        <a:ext cx="2847502" cy="1768010"/>
      </dsp:txXfrm>
    </dsp:sp>
    <dsp:sp modelId="{A8127DEE-6B6D-433A-80A5-B5AF0B837836}">
      <dsp:nvSpPr>
        <dsp:cNvPr id="0" name=""/>
        <dsp:cNvSpPr/>
      </dsp:nvSpPr>
      <dsp:spPr>
        <a:xfrm>
          <a:off x="3614737" y="1393194"/>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B428FA-312D-486A-B8E6-0E79819DDBCC}">
      <dsp:nvSpPr>
        <dsp:cNvPr id="0" name=""/>
        <dsp:cNvSpPr/>
      </dsp:nvSpPr>
      <dsp:spPr>
        <a:xfrm>
          <a:off x="3943350" y="1705376"/>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Practical: Emphasizes early, holistic, and family-centred interventions</a:t>
          </a:r>
          <a:endParaRPr lang="en-US" sz="2800" kern="1200" dirty="0"/>
        </a:p>
      </dsp:txBody>
      <dsp:txXfrm>
        <a:off x="3998355" y="1760381"/>
        <a:ext cx="2847502" cy="1768010"/>
      </dsp:txXfrm>
    </dsp:sp>
    <dsp:sp modelId="{A66524EA-1D9F-4247-97E1-DCB236D9EB99}">
      <dsp:nvSpPr>
        <dsp:cNvPr id="0" name=""/>
        <dsp:cNvSpPr/>
      </dsp:nvSpPr>
      <dsp:spPr>
        <a:xfrm>
          <a:off x="7229475" y="1393194"/>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BF927D-4BD8-47B6-B449-B7AD78DC674C}">
      <dsp:nvSpPr>
        <dsp:cNvPr id="0" name=""/>
        <dsp:cNvSpPr/>
      </dsp:nvSpPr>
      <dsp:spPr>
        <a:xfrm>
          <a:off x="7558087" y="1705376"/>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Policy: Advocates for systemic reform and resource allocation</a:t>
          </a:r>
          <a:endParaRPr lang="en-US" sz="2800" kern="1200" dirty="0"/>
        </a:p>
      </dsp:txBody>
      <dsp:txXfrm>
        <a:off x="7613092" y="1760381"/>
        <a:ext cx="2847502" cy="176801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50189D-9AC8-41CF-9026-B13E0EAB0903}">
      <dsp:nvSpPr>
        <dsp:cNvPr id="0" name=""/>
        <dsp:cNvSpPr/>
      </dsp:nvSpPr>
      <dsp:spPr>
        <a:xfrm>
          <a:off x="1283" y="819977"/>
          <a:ext cx="4505585" cy="28610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51280F-EE24-419F-91B7-F8EB9ABE6C18}">
      <dsp:nvSpPr>
        <dsp:cNvPr id="0" name=""/>
        <dsp:cNvSpPr/>
      </dsp:nvSpPr>
      <dsp:spPr>
        <a:xfrm>
          <a:off x="501904" y="1295566"/>
          <a:ext cx="4505585" cy="286104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dirty="0">
              <a:solidFill>
                <a:srgbClr val="6C3D91"/>
              </a:solidFill>
              <a:latin typeface="Aptos" panose="02110004020202020204"/>
              <a:ea typeface="+mn-ea"/>
              <a:cs typeface="+mn-cs"/>
            </a:rPr>
            <a:t>Sample size and geographical limitation </a:t>
          </a:r>
        </a:p>
      </dsp:txBody>
      <dsp:txXfrm>
        <a:off x="585701" y="1379363"/>
        <a:ext cx="4337991" cy="2693452"/>
      </dsp:txXfrm>
    </dsp:sp>
    <dsp:sp modelId="{592DD65B-71DD-45E4-9757-86B8494D7709}">
      <dsp:nvSpPr>
        <dsp:cNvPr id="0" name=""/>
        <dsp:cNvSpPr/>
      </dsp:nvSpPr>
      <dsp:spPr>
        <a:xfrm>
          <a:off x="5508110" y="819977"/>
          <a:ext cx="4505585" cy="28610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95853A-DFB4-4A1D-B41E-4975DEE6CBFA}">
      <dsp:nvSpPr>
        <dsp:cNvPr id="0" name=""/>
        <dsp:cNvSpPr/>
      </dsp:nvSpPr>
      <dsp:spPr>
        <a:xfrm>
          <a:off x="6008730" y="1295566"/>
          <a:ext cx="4505585" cy="286104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dirty="0">
              <a:solidFill>
                <a:srgbClr val="6C3D91"/>
              </a:solidFill>
              <a:latin typeface="Aptos" panose="02110004020202020204"/>
              <a:ea typeface="+mn-ea"/>
              <a:cs typeface="+mn-cs"/>
            </a:rPr>
            <a:t>Data collection method </a:t>
          </a:r>
        </a:p>
      </dsp:txBody>
      <dsp:txXfrm>
        <a:off x="6092527" y="1379363"/>
        <a:ext cx="4337991" cy="269345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7E0F3A-5E4C-4E59-9E7E-252130DCE395}" type="datetimeFigureOut">
              <a:rPr lang="en-ZA" smtClean="0"/>
              <a:t>2025/09/10</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034BEE-5382-4CF1-BEF4-7D6E387BBBE9}" type="slidenum">
              <a:rPr lang="en-ZA" smtClean="0"/>
              <a:t>‹#›</a:t>
            </a:fld>
            <a:endParaRPr lang="en-ZA"/>
          </a:p>
        </p:txBody>
      </p:sp>
    </p:spTree>
    <p:extLst>
      <p:ext uri="{BB962C8B-B14F-4D97-AF65-F5344CB8AC3E}">
        <p14:creationId xmlns:p14="http://schemas.microsoft.com/office/powerpoint/2010/main" val="3633709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Good [afternoon], everyone. My name is Kelebogile, and I’m honoured to present my research on strengthening families through effective social work interventions for reunification in South Africa. This study explores the challenges and opportunities in reuniting children with their families after alternative care placements</a:t>
            </a:r>
            <a:endParaRPr lang="en-ZA" dirty="0"/>
          </a:p>
        </p:txBody>
      </p:sp>
      <p:sp>
        <p:nvSpPr>
          <p:cNvPr id="4" name="Slide Number Placeholder 3"/>
          <p:cNvSpPr>
            <a:spLocks noGrp="1"/>
          </p:cNvSpPr>
          <p:nvPr>
            <p:ph type="sldNum" sz="quarter" idx="5"/>
          </p:nvPr>
        </p:nvSpPr>
        <p:spPr/>
        <p:txBody>
          <a:bodyPr/>
          <a:lstStyle/>
          <a:p>
            <a:fld id="{A5034BEE-5382-4CF1-BEF4-7D6E387BBBE9}" type="slidenum">
              <a:rPr lang="en-ZA" smtClean="0"/>
              <a:t>1</a:t>
            </a:fld>
            <a:endParaRPr lang="en-ZA"/>
          </a:p>
        </p:txBody>
      </p:sp>
    </p:spTree>
    <p:extLst>
      <p:ext uri="{BB962C8B-B14F-4D97-AF65-F5344CB8AC3E}">
        <p14:creationId xmlns:p14="http://schemas.microsoft.com/office/powerpoint/2010/main" val="3484559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Barriers included denial of removal reasons, long-term placements, and non-compliance by caregivers. Systemic issues—like high caseloads, resource shortages, and administrative delays—also hindered progress. These findings reflect real-world challenges in practice</a:t>
            </a:r>
          </a:p>
          <a:p>
            <a:r>
              <a:rPr lang="en-ZA" dirty="0"/>
              <a:t>While the goal of reunification is clear in policy, the path to achieving it is often obstructed by a range of practical and systemic barriers. One of the most significant challenges identified in the study is caregivers’ denial of the reasons for removal. When parents or guardians do not acknowledge the underlying issues—whether related to neglect, abuse, or instability—it becomes difficult to engage them in meaningful change. Another barrier is the length of alternative care placements. The longer a child remains separated from their family, the more complex the emotional, relational, and logistical challenges become. Bonds may weaken, and reintegration becomes harder to navigate. Non-compliance with reunification plans also emerged as a recurring issue. Some caregivers struggle to meet the conditions set out by social workers—whether due to lack of resources, motivation, or understanding of the process. Beyond individual factors, systemic challenges play a major role. Social workers reported high caseloads, limited resources, and delays in service delivery that hinder their ability to provide consistent, focused support. These structural issues are often beyond their control but directly impact outcomes. Finally, the absence of standardized guidelines means that reunification practices vary widely across organizations. Without a clear, step-by-step framework, decisions are often left to individual discretion, which can lead to inconsistency and missed opportunities for successful reintegration. These barriers highlight the urgent need for innovation, collaboration, and policy reform—topics I’ll explore in the next slides.</a:t>
            </a:r>
            <a:endParaRPr lang="en-ZA" dirty="0">
              <a:ea typeface="Calibri"/>
              <a:cs typeface="Calibri"/>
            </a:endParaRPr>
          </a:p>
        </p:txBody>
      </p:sp>
      <p:sp>
        <p:nvSpPr>
          <p:cNvPr id="4" name="Slide Number Placeholder 3"/>
          <p:cNvSpPr>
            <a:spLocks noGrp="1"/>
          </p:cNvSpPr>
          <p:nvPr>
            <p:ph type="sldNum" sz="quarter" idx="5"/>
          </p:nvPr>
        </p:nvSpPr>
        <p:spPr/>
        <p:txBody>
          <a:bodyPr/>
          <a:lstStyle/>
          <a:p>
            <a:fld id="{A5034BEE-5382-4CF1-BEF4-7D6E387BBBE9}" type="slidenum">
              <a:rPr lang="en-ZA" smtClean="0"/>
              <a:t>10</a:t>
            </a:fld>
            <a:endParaRPr lang="en-ZA"/>
          </a:p>
        </p:txBody>
      </p:sp>
    </p:spTree>
    <p:extLst>
      <p:ext uri="{BB962C8B-B14F-4D97-AF65-F5344CB8AC3E}">
        <p14:creationId xmlns:p14="http://schemas.microsoft.com/office/powerpoint/2010/main" val="3774949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Participants highlighted the lack of standardized guidelines. Practices varied widely across organizations, often relying on individual discretion. There’s a clear need for national, step-by-step reunification protocols to ensure consistency and accountability</a:t>
            </a:r>
          </a:p>
          <a:p>
            <a:endParaRPr lang="en-ZA" dirty="0">
              <a:ea typeface="Calibri"/>
              <a:cs typeface="Calibri"/>
            </a:endParaRPr>
          </a:p>
          <a:p>
            <a:r>
              <a:rPr lang="en-ZA" dirty="0"/>
              <a:t>One of the most striking findings from this study was the absence of standardised guidelines for family reunification across child protection organisations. Social workers consistently highlighted that their practices were shaped more by personal discretion and organisational culture than by a unified national framework. This lack of consistency leads to fragmented service delivery. For example, while one organisation may initiate reunification planning immediately after placement, another might delay until a court order prompts action. These variations can result in missed opportunities, prolonged placements, and uneven outcomes for children and families. Participants expressed a strong desire for step-by-step guidelines—not to restrict professional judgment, but to provide a shared foundation for practice. Such guidelines could include timelines, assessment tools, engagement strategies, and post-reunification support protocols. Standardisation would also enhance accountability and transparency. It would allow for better monitoring of reunification efforts and ensure that all children, regardless of where they are placed, receive equitable and evidence-informed support. Ultimately, the call for guidelines is not just about structure—it’s about justice. It’s about ensuring that every child has a fair chance to return to a safe and nurturing family environment, supported by a system that is coherent, compassionate, and competent</a:t>
            </a:r>
          </a:p>
        </p:txBody>
      </p:sp>
      <p:sp>
        <p:nvSpPr>
          <p:cNvPr id="4" name="Slide Number Placeholder 3"/>
          <p:cNvSpPr>
            <a:spLocks noGrp="1"/>
          </p:cNvSpPr>
          <p:nvPr>
            <p:ph type="sldNum" sz="quarter" idx="5"/>
          </p:nvPr>
        </p:nvSpPr>
        <p:spPr/>
        <p:txBody>
          <a:bodyPr/>
          <a:lstStyle/>
          <a:p>
            <a:fld id="{A5034BEE-5382-4CF1-BEF4-7D6E387BBBE9}" type="slidenum">
              <a:rPr lang="en-ZA" smtClean="0"/>
              <a:t>11</a:t>
            </a:fld>
            <a:endParaRPr lang="en-ZA"/>
          </a:p>
        </p:txBody>
      </p:sp>
    </p:spTree>
    <p:extLst>
      <p:ext uri="{BB962C8B-B14F-4D97-AF65-F5344CB8AC3E}">
        <p14:creationId xmlns:p14="http://schemas.microsoft.com/office/powerpoint/2010/main" val="3553793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Based on the findings of this study, several key recommendations emerged—each aimed at strengthening the effectiveness and consistency of family reunification services. First, there is a clear need to develop national reunification guidelines. These should offer step-by-step procedures, timelines, and tools that social workers across all child protection organizations can use. Standardisation would reduce reliance on discretion and promote equity in service delivery. Second, social workers highlighted the importance of reducing caseloads and improving supervision structures. When practitioners are overwhelmed, it becomes difficult to provide the focused, relational support that reunification demands. Third, multidisciplinary collaboration must be strengthened. Reunification is not the sole responsibility of social workers—it requires coordinated input from psychologists, educators, legal professionals, and community stakeholders. Fourth, aftercare services are essential. Reunification doesn’t end when a child returns home. Ongoing support, monitoring, and trauma-informed care are needed to ensure stability and prevent re-entry into the system. In response to the practical challenges identified, the study also explored innovative practices that can enhance outcomes despite systemic constraints. These include: • Digital case tracking systems to streamline documentation and reduce delays • Family group conferencing, which empowers families to participate in planning and decision-making • Trauma-informed care models that address emotional healing for both children and caregivers • Community-based support networks that extend care beyond formal institutions • And mobile outreach services that allow social workers to maintain contact and provide follow-up in remote or underserved areas These innovations are not just aspirational—they are actionable. They reflect a shift toward more responsive, inclusive, and sustainable reunification practices. By combining structural reform with creative intervention strategies, we can move closer to a system that truly prioritizes the best interests of the child</a:t>
            </a:r>
            <a:endParaRPr lang="en-US" dirty="0"/>
          </a:p>
        </p:txBody>
      </p:sp>
      <p:sp>
        <p:nvSpPr>
          <p:cNvPr id="4" name="Slide Number Placeholder 3"/>
          <p:cNvSpPr>
            <a:spLocks noGrp="1"/>
          </p:cNvSpPr>
          <p:nvPr>
            <p:ph type="sldNum" sz="quarter" idx="5"/>
          </p:nvPr>
        </p:nvSpPr>
        <p:spPr/>
        <p:txBody>
          <a:bodyPr/>
          <a:lstStyle/>
          <a:p>
            <a:fld id="{A5034BEE-5382-4CF1-BEF4-7D6E387BBBE9}" type="slidenum">
              <a:rPr lang="en-ZA" smtClean="0"/>
              <a:t>12</a:t>
            </a:fld>
            <a:endParaRPr lang="en-ZA"/>
          </a:p>
        </p:txBody>
      </p:sp>
    </p:spTree>
    <p:extLst>
      <p:ext uri="{BB962C8B-B14F-4D97-AF65-F5344CB8AC3E}">
        <p14:creationId xmlns:p14="http://schemas.microsoft.com/office/powerpoint/2010/main" val="470637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The study has theoretical implications by validating key frameworks. Practically, it emphasizes early, holistic interventions. Policy-wise, it calls for systemic reform and resource allocation. Together, these implications support a more effective reunification process</a:t>
            </a:r>
          </a:p>
          <a:p>
            <a:endParaRPr lang="en-ZA" dirty="0">
              <a:ea typeface="Calibri"/>
              <a:cs typeface="Calibri"/>
            </a:endParaRPr>
          </a:p>
          <a:p>
            <a:r>
              <a:rPr lang="en-ZA" dirty="0"/>
              <a:t>This study offers important implications across three key domains: theoretical, practical, and policy. Theoretically, the findings reinforce the relevance of Attachment Theory, Bioecological Systems Theory, and Systems Theory in understanding family reunification. The emotional bonds between children and caregivers, the influence of environmental systems, and the interconnected nature of family dynamics all emerged as central to successful reunification. These frameworks helped interpret not just individual cases, but the broader systemic patterns shaping outcomes. Practically, the study highlights the need for early, holistic, and family-</a:t>
            </a:r>
            <a:r>
              <a:rPr lang="en-ZA" dirty="0" err="1"/>
              <a:t>centered</a:t>
            </a:r>
            <a:r>
              <a:rPr lang="en-ZA" dirty="0"/>
              <a:t> interventions. Social workers emphasized that reunification is most effective when it begins at the point of placement, involves caregivers actively, and is supported by strong relational engagement. The importance of trauma-informed care, community support, and consistent follow-up also emerged as critical for long-term stability. From a policy perspective, the study calls for systemic reform. This includes the development of national reunification guidelines, investment in social work infrastructure, and improved intersectoral collaboration. Without these structural supports, even the most committed practitioners are limited in their ability to achieve sustainable outcomes. In short, the study bridges the gap between theory and practice, and offers actionable insights for improving the lives of children and families through more effective, consistent, and compassionate reunification services</a:t>
            </a:r>
            <a:endParaRPr lang="en-ZA" dirty="0">
              <a:ea typeface="Calibri"/>
              <a:cs typeface="Calibri"/>
            </a:endParaRPr>
          </a:p>
        </p:txBody>
      </p:sp>
      <p:sp>
        <p:nvSpPr>
          <p:cNvPr id="4" name="Slide Number Placeholder 3"/>
          <p:cNvSpPr>
            <a:spLocks noGrp="1"/>
          </p:cNvSpPr>
          <p:nvPr>
            <p:ph type="sldNum" sz="quarter" idx="5"/>
          </p:nvPr>
        </p:nvSpPr>
        <p:spPr/>
        <p:txBody>
          <a:bodyPr/>
          <a:lstStyle/>
          <a:p>
            <a:fld id="{A5034BEE-5382-4CF1-BEF4-7D6E387BBBE9}" type="slidenum">
              <a:rPr lang="en-ZA" smtClean="0"/>
              <a:t>13</a:t>
            </a:fld>
            <a:endParaRPr lang="en-ZA"/>
          </a:p>
        </p:txBody>
      </p:sp>
    </p:spTree>
    <p:extLst>
      <p:ext uri="{BB962C8B-B14F-4D97-AF65-F5344CB8AC3E}">
        <p14:creationId xmlns:p14="http://schemas.microsoft.com/office/powerpoint/2010/main" val="3115832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While the study offers valuable insights, it’s important to acknowledge its limitations. </a:t>
            </a:r>
            <a:endParaRPr lang="en-US" dirty="0"/>
          </a:p>
          <a:p>
            <a:r>
              <a:rPr lang="en-ZA" dirty="0"/>
              <a:t>First, the sample size was small—just five social workers from three child protection organizations—which may limit the transferability of the findings. The geographic scope was confined to the Tshwane district, so regional differences in practice weren’t captured. As with any qualitative research, subjectivity plays a role. Although I used triangulation and member checking to enhance credibility, interpretations may still vary. Time constraints also affected the depth of engagement with participants. Lastly, the study focused exclusively on social workers’ perspectives. Including the voices of children and caregivers would have added a richer, more holistic view of the reunification process. These limitations point to areas for future research and refinement</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A5034BEE-5382-4CF1-BEF4-7D6E387BBBE9}" type="slidenum">
              <a:rPr lang="en-ZA" smtClean="0"/>
              <a:t>14</a:t>
            </a:fld>
            <a:endParaRPr lang="en-ZA"/>
          </a:p>
        </p:txBody>
      </p:sp>
    </p:spTree>
    <p:extLst>
      <p:ext uri="{BB962C8B-B14F-4D97-AF65-F5344CB8AC3E}">
        <p14:creationId xmlns:p14="http://schemas.microsoft.com/office/powerpoint/2010/main" val="2132586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In conclusion, reunification is complex but achievable. Social workers play a pivotal role, and systemic support is essential. Despite the challenges, this study affirms that with intentional, innovative, and family-</a:t>
            </a:r>
            <a:r>
              <a:rPr lang="en-ZA" sz="1200" kern="1200" dirty="0" err="1">
                <a:solidFill>
                  <a:schemeClr val="tx1"/>
                </a:solidFill>
                <a:effectLst/>
                <a:latin typeface="+mn-lt"/>
                <a:ea typeface="+mn-ea"/>
                <a:cs typeface="+mn-cs"/>
              </a:rPr>
              <a:t>centered</a:t>
            </a:r>
            <a:r>
              <a:rPr lang="en-ZA" sz="1200" kern="1200" dirty="0">
                <a:solidFill>
                  <a:schemeClr val="tx1"/>
                </a:solidFill>
                <a:effectLst/>
                <a:latin typeface="+mn-lt"/>
                <a:ea typeface="+mn-ea"/>
                <a:cs typeface="+mn-cs"/>
              </a:rPr>
              <a:t> practices, sustainable reunification is not only possible—it is essential.”</a:t>
            </a:r>
          </a:p>
          <a:p>
            <a:endParaRPr lang="en-ZA" dirty="0">
              <a:ea typeface="Calibri"/>
              <a:cs typeface="Calibri"/>
            </a:endParaRPr>
          </a:p>
          <a:p>
            <a:r>
              <a:rPr lang="en-ZA" dirty="0"/>
              <a:t>As we come to the end of this presentation, I want to reflect on the core message of this study: that family reunification, while complex and often challenged by systemic barriers, remains a vital goal in child protection work. The findings have shown that effective reunification is possible when social workers are supported by clear guidelines, manageable caseloads, and collaborative networks. Early intervention, strong relationships, and trauma-informed care are not just best practices—they are essential ingredients for sustainable reintegration. This research also highlights the urgent need for innovation. Whether through digital tools, community-based outreach, or structured conferencing, we must evolve our approaches to meet families where they are and support them holistically. Ultimately, this study affirms that reunification is not a one-time event—it is a process rooted in preparation, healing, and long-term support. And despite the challenges, with intentional, family-</a:t>
            </a:r>
            <a:r>
              <a:rPr lang="en-ZA" dirty="0" err="1"/>
              <a:t>centered</a:t>
            </a:r>
            <a:r>
              <a:rPr lang="en-ZA" dirty="0"/>
              <a:t>, and innovative social work practices, sustainable reunification is not only possible—it is essential. Thank you for engaging with this important conversation. I welcome your reflections and questions as we continue working toward a more responsive and compassionate child welfare system</a:t>
            </a:r>
          </a:p>
        </p:txBody>
      </p:sp>
      <p:sp>
        <p:nvSpPr>
          <p:cNvPr id="4" name="Slide Number Placeholder 3"/>
          <p:cNvSpPr>
            <a:spLocks noGrp="1"/>
          </p:cNvSpPr>
          <p:nvPr>
            <p:ph type="sldNum" sz="quarter" idx="5"/>
          </p:nvPr>
        </p:nvSpPr>
        <p:spPr/>
        <p:txBody>
          <a:bodyPr/>
          <a:lstStyle/>
          <a:p>
            <a:fld id="{A5034BEE-5382-4CF1-BEF4-7D6E387BBBE9}" type="slidenum">
              <a:rPr lang="en-ZA" smtClean="0"/>
              <a:t>15</a:t>
            </a:fld>
            <a:endParaRPr lang="en-ZA"/>
          </a:p>
        </p:txBody>
      </p:sp>
    </p:spTree>
    <p:extLst>
      <p:ext uri="{BB962C8B-B14F-4D97-AF65-F5344CB8AC3E}">
        <p14:creationId xmlns:p14="http://schemas.microsoft.com/office/powerpoint/2010/main" val="905343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Thank you for your attention. I welcome your questions, reflections, and insights. Let’s continue the conversation on how we can strengthen families and improve reunification outcomes in South Africa</a:t>
            </a:r>
            <a:endParaRPr lang="en-ZA" dirty="0"/>
          </a:p>
        </p:txBody>
      </p:sp>
      <p:sp>
        <p:nvSpPr>
          <p:cNvPr id="4" name="Slide Number Placeholder 3"/>
          <p:cNvSpPr>
            <a:spLocks noGrp="1"/>
          </p:cNvSpPr>
          <p:nvPr>
            <p:ph type="sldNum" sz="quarter" idx="5"/>
          </p:nvPr>
        </p:nvSpPr>
        <p:spPr/>
        <p:txBody>
          <a:bodyPr/>
          <a:lstStyle/>
          <a:p>
            <a:fld id="{A5034BEE-5382-4CF1-BEF4-7D6E387BBBE9}" type="slidenum">
              <a:rPr lang="en-ZA" smtClean="0"/>
              <a:t>16</a:t>
            </a:fld>
            <a:endParaRPr lang="en-ZA"/>
          </a:p>
        </p:txBody>
      </p:sp>
    </p:spTree>
    <p:extLst>
      <p:ext uri="{BB962C8B-B14F-4D97-AF65-F5344CB8AC3E}">
        <p14:creationId xmlns:p14="http://schemas.microsoft.com/office/powerpoint/2010/main" val="1604345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Family is the most fundamental unit in a child’s life—it provides identity, emotional security, and a sense of belonging. When children are removed from their families and placed in alternative care, the goal should always be to reunite them safely and sustainably with their families, wherever possible.</a:t>
            </a:r>
            <a:endParaRPr lang="en-US" dirty="0"/>
          </a:p>
          <a:p>
            <a:r>
              <a:rPr lang="en-GB" dirty="0"/>
              <a:t>South Africa’s legal and policy frameworks strongly support this principle. The United Nations Convention on the Rights of the Child (UNCRC), the African Charter on the Rights and Welfare of the Child (ACRWC), and our own Children’s Act 38 of 2005 all affirm the child’s right to family care and protection. These instruments emphasize that alternative care should be temporary and that reunification must be actively pursued.</a:t>
            </a:r>
          </a:p>
          <a:p>
            <a:r>
              <a:rPr lang="en-GB" dirty="0"/>
              <a:t>However, in practice, many children remain in care far longer than intended, and reunification is achieved in fewer than half of cases. This disconnect between policy and practice raises critical questions about the effectiveness of current social work interventions.</a:t>
            </a:r>
          </a:p>
          <a:p>
            <a:r>
              <a:rPr lang="en-GB" dirty="0"/>
              <a:t>This study seeks to explore those questions—by examining how social workers understand and implement reunification, and by identifying the factors that contribute to </a:t>
            </a:r>
            <a:r>
              <a:rPr lang="en-GB" dirty="0" err="1"/>
              <a:t>ieffective</a:t>
            </a:r>
            <a:r>
              <a:rPr lang="en-GB" dirty="0"/>
              <a:t> </a:t>
            </a:r>
            <a:r>
              <a:rPr lang="en-GB" dirty="0" err="1"/>
              <a:t>reunifcation</a:t>
            </a:r>
            <a:r>
              <a:rPr lang="en-GB" dirty="0"/>
              <a:t> services. Ultimately, the goal is to strengthen reunification services so that more children can return to safe, nurturing family environments</a:t>
            </a:r>
            <a:endParaRPr lang="en-GB" dirty="0">
              <a:ea typeface="Calibri"/>
              <a:cs typeface="Calibri"/>
            </a:endParaRPr>
          </a:p>
          <a:p>
            <a:endParaRPr lang="en-GB" dirty="0">
              <a:ea typeface="Calibri"/>
              <a:cs typeface="Calibri"/>
            </a:endParaRPr>
          </a:p>
          <a:p>
            <a:endParaRPr lang="en-ZA" dirty="0"/>
          </a:p>
        </p:txBody>
      </p:sp>
      <p:sp>
        <p:nvSpPr>
          <p:cNvPr id="4" name="Slide Number Placeholder 3"/>
          <p:cNvSpPr>
            <a:spLocks noGrp="1"/>
          </p:cNvSpPr>
          <p:nvPr>
            <p:ph type="sldNum" sz="quarter" idx="5"/>
          </p:nvPr>
        </p:nvSpPr>
        <p:spPr/>
        <p:txBody>
          <a:bodyPr/>
          <a:lstStyle/>
          <a:p>
            <a:fld id="{A5034BEE-5382-4CF1-BEF4-7D6E387BBBE9}" type="slidenum">
              <a:rPr lang="en-ZA" smtClean="0"/>
              <a:t>2</a:t>
            </a:fld>
            <a:endParaRPr lang="en-ZA"/>
          </a:p>
        </p:txBody>
      </p:sp>
    </p:spTree>
    <p:extLst>
      <p:ext uri="{BB962C8B-B14F-4D97-AF65-F5344CB8AC3E}">
        <p14:creationId xmlns:p14="http://schemas.microsoft.com/office/powerpoint/2010/main" val="2056061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Despite policy intentions, reunification is achieved in fewer than half of cases. Children often remain in care due to systemic challenges—high caseloads, limited resources, and inconsistent practices. This gap between policy and practice motivated my research</a:t>
            </a:r>
            <a:endParaRPr lang="en-ZA" dirty="0"/>
          </a:p>
          <a:p>
            <a:r>
              <a:rPr lang="en-GB" dirty="0"/>
              <a:t>In South Africa, many children placed in alternative care remain there far longer than intended. While policy frameworks emphasize that such placements should be temporary, the reality is that reunification with families is achieved in fewer than half of the cases. This gap between policy and practice raises serious concerns. Social workers often face overwhelming caseloads, limited resources, and systemic delays that hinder their ability to facilitate timely and effective reunification. In addition, there’s a lack of standardized guidelines, which means that practices vary widely across organizations and often rely on individual discretion. These challenges not only affect the efficiency of reunification services but also impact the emotional and developmental well-being of children. The longer a child remains in care, the more difficult it becomes to reintegrate them into their family environment. This study was born out of a need to understand these practical challenges from the perspective of social workers and to explore what factors contribute to successful reunification—so that we can begin to close the gap between policy ideals and lived realities</a:t>
            </a:r>
            <a:endParaRPr lang="en-ZA">
              <a:ea typeface="Calibri"/>
              <a:cs typeface="Calibri"/>
            </a:endParaRPr>
          </a:p>
        </p:txBody>
      </p:sp>
      <p:sp>
        <p:nvSpPr>
          <p:cNvPr id="4" name="Slide Number Placeholder 3"/>
          <p:cNvSpPr>
            <a:spLocks noGrp="1"/>
          </p:cNvSpPr>
          <p:nvPr>
            <p:ph type="sldNum" sz="quarter" idx="5"/>
          </p:nvPr>
        </p:nvSpPr>
        <p:spPr/>
        <p:txBody>
          <a:bodyPr/>
          <a:lstStyle/>
          <a:p>
            <a:fld id="{A5034BEE-5382-4CF1-BEF4-7D6E387BBBE9}" type="slidenum">
              <a:rPr lang="en-ZA" smtClean="0"/>
              <a:t>3</a:t>
            </a:fld>
            <a:endParaRPr lang="en-ZA"/>
          </a:p>
        </p:txBody>
      </p:sp>
    </p:spTree>
    <p:extLst>
      <p:ext uri="{BB962C8B-B14F-4D97-AF65-F5344CB8AC3E}">
        <p14:creationId xmlns:p14="http://schemas.microsoft.com/office/powerpoint/2010/main" val="600905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The study aimed to explore factors that contribute to effective social work child intervention processes during family reunification services. </a:t>
            </a:r>
          </a:p>
          <a:p>
            <a:r>
              <a:rPr lang="en-GB" dirty="0"/>
              <a:t>The objectives of the study were as follows: </a:t>
            </a:r>
          </a:p>
          <a:p>
            <a:r>
              <a:rPr lang="en-GB" dirty="0"/>
              <a:t>•	To explore the views of social workers on what intervention processes contribute towards effective reunification, and</a:t>
            </a:r>
          </a:p>
          <a:p>
            <a:r>
              <a:rPr lang="en-GB" dirty="0"/>
              <a:t>•	To make recommendations on what social workers deem as important to include in the guidelines for rendering reunification services. </a:t>
            </a:r>
            <a:r>
              <a:rPr lang="en-ZA" sz="1200" kern="1200" dirty="0">
                <a:solidFill>
                  <a:srgbClr val="FF0000"/>
                </a:solidFill>
                <a:effectLst/>
                <a:latin typeface="+mn-lt"/>
                <a:ea typeface="+mn-ea"/>
                <a:cs typeface="+mn-cs"/>
              </a:rPr>
              <a:t>The aim of this study was to explore factors that contribute to effective social work interventions in reunification. I focused on understanding social workers’ perspectives and identifying practical guidelines to improve service delivery</a:t>
            </a:r>
            <a:r>
              <a:rPr lang="en-ZA" sz="1200" kern="1200" dirty="0">
                <a:solidFill>
                  <a:schemeClr val="tx1"/>
                </a:solidFill>
                <a:effectLst/>
                <a:latin typeface="+mn-lt"/>
                <a:ea typeface="+mn-ea"/>
                <a:cs typeface="+mn-cs"/>
              </a:rPr>
              <a:t>.”</a:t>
            </a:r>
            <a:endParaRPr lang="en-ZA" dirty="0"/>
          </a:p>
        </p:txBody>
      </p:sp>
      <p:sp>
        <p:nvSpPr>
          <p:cNvPr id="4" name="Slide Number Placeholder 3"/>
          <p:cNvSpPr>
            <a:spLocks noGrp="1"/>
          </p:cNvSpPr>
          <p:nvPr>
            <p:ph type="sldNum" sz="quarter" idx="5"/>
          </p:nvPr>
        </p:nvSpPr>
        <p:spPr/>
        <p:txBody>
          <a:bodyPr/>
          <a:lstStyle/>
          <a:p>
            <a:fld id="{A5034BEE-5382-4CF1-BEF4-7D6E387BBBE9}" type="slidenum">
              <a:rPr lang="en-ZA" smtClean="0"/>
              <a:t>4</a:t>
            </a:fld>
            <a:endParaRPr lang="en-ZA"/>
          </a:p>
        </p:txBody>
      </p:sp>
    </p:spTree>
    <p:extLst>
      <p:ext uri="{BB962C8B-B14F-4D97-AF65-F5344CB8AC3E}">
        <p14:creationId xmlns:p14="http://schemas.microsoft.com/office/powerpoint/2010/main" val="234965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grounded the study in three key theories: Attachment Theory, which emphasizes the importance of secure bonds; Bioecological Systems Theory, which considers the child’s environment; and Systems Theory, which views the family as an interconnected unit. These frameworks helped interpret the findings holistically</a:t>
            </a:r>
          </a:p>
          <a:p>
            <a:endParaRPr lang="en-GB" dirty="0">
              <a:ea typeface="Calibri"/>
              <a:cs typeface="Calibri"/>
            </a:endParaRPr>
          </a:p>
          <a:p>
            <a:r>
              <a:rPr lang="en-GB" dirty="0"/>
              <a:t>In order to interpret the complex dynamics of family reunification, I anchored the study in three interrelated theoretical frameworks: Attachment Theory, Bioecological Systems Theory, and Systems Theory. Attachment Theory, developed by Bowlby, emphasizes the importance of secure emotional bonds between children and their caregivers. In the context of reunification, this theory helps us understand how separation impacts a child’s emotional development and why rebuilding trust and attachment is essential during reintegration. Bioecological Systems Theory, introduced by Bronfenbrenner, views child development as influenced by multiple environmental layers—from the immediate family to broader societal structures. This framework allowed me to examine how factors like community support, organizational policies, and national legislation interact to affect reunification outcomes. Systems Theory treats the family as an interconnected unit, where changes in one part of the system affect the whole. This was particularly useful in understanding how social work interventions must consider the dynamics between children, caregivers, extended family, and professionals to achieve sustainable reunification. Together, these frameworks provided a holistic lens—helping me move beyond isolated factors to explore how relationships, environments, and systems work together to support or hinder the reunification process.</a:t>
            </a:r>
            <a:endParaRPr lang="en-GB" dirty="0">
              <a:ea typeface="Calibri"/>
              <a:cs typeface="Calibri"/>
            </a:endParaRPr>
          </a:p>
        </p:txBody>
      </p:sp>
      <p:sp>
        <p:nvSpPr>
          <p:cNvPr id="4" name="Slide Number Placeholder 3"/>
          <p:cNvSpPr>
            <a:spLocks noGrp="1"/>
          </p:cNvSpPr>
          <p:nvPr>
            <p:ph type="sldNum" sz="quarter" idx="5"/>
          </p:nvPr>
        </p:nvSpPr>
        <p:spPr/>
        <p:txBody>
          <a:bodyPr/>
          <a:lstStyle/>
          <a:p>
            <a:fld id="{A5034BEE-5382-4CF1-BEF4-7D6E387BBBE9}" type="slidenum">
              <a:rPr lang="en-ZA" smtClean="0"/>
              <a:t>5</a:t>
            </a:fld>
            <a:endParaRPr lang="en-ZA"/>
          </a:p>
        </p:txBody>
      </p:sp>
    </p:spTree>
    <p:extLst>
      <p:ext uri="{BB962C8B-B14F-4D97-AF65-F5344CB8AC3E}">
        <p14:creationId xmlns:p14="http://schemas.microsoft.com/office/powerpoint/2010/main" val="2045507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used a qualitative, post-positivist approach with a collective case study design. Five social workers from three child protection organizations participated. Data was collected through semi-structured interviews and verbal case file exposition, allowing for rich, contextual insights</a:t>
            </a:r>
          </a:p>
          <a:p>
            <a:endParaRPr lang="en-GB" dirty="0">
              <a:ea typeface="Calibri"/>
              <a:cs typeface="Calibri"/>
            </a:endParaRPr>
          </a:p>
          <a:p>
            <a:r>
              <a:rPr lang="en-GB" dirty="0"/>
              <a:t>To explore the complexities of family reunification, I adopted a qualitative research approach within a post-positivist paradigm. This allowed me to engage deeply with the lived experiences and professional insights of social workers, while acknowledging that knowledge is shaped by context and interpretation. The study followed a collective case study design, which enabled me to examine multiple cases across different child protection organizations. This design was ideal for capturing the nuanced practices and challenges faced by social workers in real-world settings. I selected five social workers from three child protection organizations operating in the Tshwane district. These participants were purposefully chosen based on their direct involvement in family reunification processes, ensuring that the data collected was both relevant and rich. For data collection, I used semi-structured interviews and verbal case file exposition. The interviews provided space for open dialogue, while the case file discussions offered concrete examples of reunification efforts. This combination helped me triangulate the data and uncover both patterns and unique insights. Overall, the methodology was designed to prioritize depth over breadth, giving voice to practitioners and grounding the findings in authentic, practice-based experiences.</a:t>
            </a:r>
            <a:endParaRPr lang="en-GB" dirty="0">
              <a:ea typeface="Calibri"/>
              <a:cs typeface="Calibri"/>
            </a:endParaRPr>
          </a:p>
        </p:txBody>
      </p:sp>
      <p:sp>
        <p:nvSpPr>
          <p:cNvPr id="4" name="Slide Number Placeholder 3"/>
          <p:cNvSpPr>
            <a:spLocks noGrp="1"/>
          </p:cNvSpPr>
          <p:nvPr>
            <p:ph type="sldNum" sz="quarter" idx="5"/>
          </p:nvPr>
        </p:nvSpPr>
        <p:spPr/>
        <p:txBody>
          <a:bodyPr/>
          <a:lstStyle/>
          <a:p>
            <a:fld id="{A5034BEE-5382-4CF1-BEF4-7D6E387BBBE9}" type="slidenum">
              <a:rPr lang="en-ZA" smtClean="0"/>
              <a:t>6</a:t>
            </a:fld>
            <a:endParaRPr lang="en-ZA"/>
          </a:p>
        </p:txBody>
      </p:sp>
    </p:spTree>
    <p:extLst>
      <p:ext uri="{BB962C8B-B14F-4D97-AF65-F5344CB8AC3E}">
        <p14:creationId xmlns:p14="http://schemas.microsoft.com/office/powerpoint/2010/main" val="4041706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To ensure trustworthiness, I applied credibility strategies like member checking and triangulation. Ethical clearance was obtained from NWU-HREC. Participants were informed of their rights, and confidentiality was strictly maintained throughout the study</a:t>
            </a:r>
          </a:p>
          <a:p>
            <a:endParaRPr lang="en-ZA" dirty="0">
              <a:ea typeface="Calibri"/>
              <a:cs typeface="Calibri"/>
            </a:endParaRPr>
          </a:p>
          <a:p>
            <a:r>
              <a:rPr lang="en-ZA" dirty="0"/>
              <a:t>In qualitative research, ensuring trustworthiness is essential to validate the credibility and integrity of the findings. In this study, I applied four key criteria: credibility, transferability, dependability, and confirmability. </a:t>
            </a:r>
            <a:endParaRPr lang="en-ZA" dirty="0">
              <a:ea typeface="Calibri"/>
              <a:cs typeface="Calibri"/>
            </a:endParaRPr>
          </a:p>
        </p:txBody>
      </p:sp>
      <p:sp>
        <p:nvSpPr>
          <p:cNvPr id="4" name="Slide Number Placeholder 3"/>
          <p:cNvSpPr>
            <a:spLocks noGrp="1"/>
          </p:cNvSpPr>
          <p:nvPr>
            <p:ph type="sldNum" sz="quarter" idx="5"/>
          </p:nvPr>
        </p:nvSpPr>
        <p:spPr/>
        <p:txBody>
          <a:bodyPr/>
          <a:lstStyle/>
          <a:p>
            <a:fld id="{A5034BEE-5382-4CF1-BEF4-7D6E387BBBE9}" type="slidenum">
              <a:rPr lang="en-ZA" smtClean="0"/>
              <a:t>7</a:t>
            </a:fld>
            <a:endParaRPr lang="en-ZA"/>
          </a:p>
        </p:txBody>
      </p:sp>
    </p:spTree>
    <p:extLst>
      <p:ext uri="{BB962C8B-B14F-4D97-AF65-F5344CB8AC3E}">
        <p14:creationId xmlns:p14="http://schemas.microsoft.com/office/powerpoint/2010/main" val="2586777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Social workers described reunification as a goal-directed process that begins immediately after placement. It requires addressing the reasons for removal and preparing both the child and family for reintegration. This understanding shaped their intervention strategies.</a:t>
            </a:r>
          </a:p>
          <a:p>
            <a:endParaRPr lang="en-ZA" dirty="0">
              <a:ea typeface="Calibri"/>
              <a:cs typeface="Calibri"/>
            </a:endParaRPr>
          </a:p>
          <a:p>
            <a:r>
              <a:rPr lang="en-ZA" dirty="0"/>
              <a:t>In qualitative research, ensuring trustworthiness is essential to validate the credibility and integrity of the findings. In this study, I applied four key criteria: credibility, transferability, dependability, and confirmability. To establish credibility, I used member checking—sharing interpretations with participants to confirm accuracy—and triangulated data sources by combining interviews with verbal case file exposition. This helped ensure that the findings genuinely reflected participants’ experiences. Transferability was supported by providing rich, detailed descriptions of the research context, methodology, and participant profiles. This allows others to assess whether the findings may be applicable in similar settings or organizations. For dependability, I maintained a clear audit trail of decisions made throughout the research process, including how data was coded and themes were developed. This transparency strengthens the reliability of the study. Lastly, confirmability was achieved through supervisor oversight and reflective journaling, which helped minimize researcher bias and ensure that interpretations were grounded in the data. Together, these strategies reinforce the rigor of the study and enhance its value for informing practice and policy in the field of child and family welfare</a:t>
            </a:r>
            <a:endParaRPr lang="en-ZA" dirty="0">
              <a:ea typeface="Calibri"/>
              <a:cs typeface="Calibri"/>
            </a:endParaRPr>
          </a:p>
        </p:txBody>
      </p:sp>
      <p:sp>
        <p:nvSpPr>
          <p:cNvPr id="4" name="Slide Number Placeholder 3"/>
          <p:cNvSpPr>
            <a:spLocks noGrp="1"/>
          </p:cNvSpPr>
          <p:nvPr>
            <p:ph type="sldNum" sz="quarter" idx="5"/>
          </p:nvPr>
        </p:nvSpPr>
        <p:spPr/>
        <p:txBody>
          <a:bodyPr/>
          <a:lstStyle/>
          <a:p>
            <a:fld id="{A5034BEE-5382-4CF1-BEF4-7D6E387BBBE9}" type="slidenum">
              <a:rPr lang="en-ZA" smtClean="0"/>
              <a:t>8</a:t>
            </a:fld>
            <a:endParaRPr lang="en-ZA"/>
          </a:p>
        </p:txBody>
      </p:sp>
    </p:spTree>
    <p:extLst>
      <p:ext uri="{BB962C8B-B14F-4D97-AF65-F5344CB8AC3E}">
        <p14:creationId xmlns:p14="http://schemas.microsoft.com/office/powerpoint/2010/main" val="3457938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Key success factors included early intervention, active parental involvement, strong relationships between social workers and families, and support networks. These elements created a foundation for sustainable reunification</a:t>
            </a:r>
          </a:p>
          <a:p>
            <a:endParaRPr lang="en-ZA" dirty="0">
              <a:ea typeface="Calibri"/>
              <a:cs typeface="Calibri"/>
            </a:endParaRPr>
          </a:p>
          <a:p>
            <a:r>
              <a:rPr lang="en-ZA" dirty="0"/>
              <a:t>One of the most encouraging aspects of this study was identifying the factors that social workers believe contribute to successful family reunification. These insights reflect both professional experience and practical wisdom from the field. First, early intervention emerged as a critical factor. Social workers emphasized that reunification efforts should begin as soon as a child enters alternative care—not as an afterthought. This proactive approach allows for timely assessments, planning, and engagement with families. Second, parental involvement is essential. Reunification is not just about returning a child home—it’s about ensuring that caregivers are ready, willing, and supported to meet the child’s needs. Social workers noted that when parents are actively involved in the process, outcomes are significantly more positive. Third, the relationship between the social worker and the family plays a pivotal role. Trust, empathy, and consistent communication help families feel supported rather than judged. These relational dynamics can make or break the reunification process. Finally, support networks—including extended family, community resources, and multidisciplinary teams—provide the scaffolding needed for long-term stability. Reunification doesn’t happen in isolation; it requires a web of support around both the child and the caregiver. Together, these factors highlight the importance of a holistic, relationship-</a:t>
            </a:r>
            <a:r>
              <a:rPr lang="en-ZA" dirty="0" err="1"/>
              <a:t>centered</a:t>
            </a:r>
            <a:r>
              <a:rPr lang="en-ZA" dirty="0"/>
              <a:t> approach to reunification—one that goes beyond compliance and focuses on healing, preparation, and sustained support.</a:t>
            </a:r>
            <a:endParaRPr lang="en-ZA" dirty="0">
              <a:ea typeface="Calibri"/>
              <a:cs typeface="Calibri"/>
            </a:endParaRPr>
          </a:p>
        </p:txBody>
      </p:sp>
      <p:sp>
        <p:nvSpPr>
          <p:cNvPr id="4" name="Slide Number Placeholder 3"/>
          <p:cNvSpPr>
            <a:spLocks noGrp="1"/>
          </p:cNvSpPr>
          <p:nvPr>
            <p:ph type="sldNum" sz="quarter" idx="5"/>
          </p:nvPr>
        </p:nvSpPr>
        <p:spPr/>
        <p:txBody>
          <a:bodyPr/>
          <a:lstStyle/>
          <a:p>
            <a:fld id="{A5034BEE-5382-4CF1-BEF4-7D6E387BBBE9}" type="slidenum">
              <a:rPr lang="en-ZA" smtClean="0"/>
              <a:t>9</a:t>
            </a:fld>
            <a:endParaRPr lang="en-ZA"/>
          </a:p>
        </p:txBody>
      </p:sp>
    </p:spTree>
    <p:extLst>
      <p:ext uri="{BB962C8B-B14F-4D97-AF65-F5344CB8AC3E}">
        <p14:creationId xmlns:p14="http://schemas.microsoft.com/office/powerpoint/2010/main" val="543959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BBC08-E79F-7040-8CD7-D268FC775E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5FC8C9-99D9-903D-CE6E-DBBD5E993D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1BD387-1BA8-9074-AF7A-AFC937A7D164}"/>
              </a:ext>
            </a:extLst>
          </p:cNvPr>
          <p:cNvSpPr>
            <a:spLocks noGrp="1"/>
          </p:cNvSpPr>
          <p:nvPr>
            <p:ph type="dt" sz="half" idx="10"/>
          </p:nvPr>
        </p:nvSpPr>
        <p:spPr/>
        <p:txBody>
          <a:bodyPr/>
          <a:lstStyle/>
          <a:p>
            <a:fld id="{528966A4-F9E1-4082-9BF6-427132D10FA3}" type="datetimeFigureOut">
              <a:rPr lang="en-US" smtClean="0"/>
              <a:t>9/10/2025</a:t>
            </a:fld>
            <a:endParaRPr lang="en-US"/>
          </a:p>
        </p:txBody>
      </p:sp>
      <p:sp>
        <p:nvSpPr>
          <p:cNvPr id="5" name="Footer Placeholder 4">
            <a:extLst>
              <a:ext uri="{FF2B5EF4-FFF2-40B4-BE49-F238E27FC236}">
                <a16:creationId xmlns:a16="http://schemas.microsoft.com/office/drawing/2014/main" id="{07087864-6017-99C9-D994-0EEEA1A2B3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411324-82A9-53C8-45EF-CED24C310BB7}"/>
              </a:ext>
            </a:extLst>
          </p:cNvPr>
          <p:cNvSpPr>
            <a:spLocks noGrp="1"/>
          </p:cNvSpPr>
          <p:nvPr>
            <p:ph type="sldNum" sz="quarter" idx="12"/>
          </p:nvPr>
        </p:nvSpPr>
        <p:spPr/>
        <p:txBody>
          <a:bodyPr/>
          <a:lstStyle/>
          <a:p>
            <a:fld id="{D70CF79A-2F49-45EB-A148-F0BEDE4BEE5A}" type="slidenum">
              <a:rPr lang="en-US" smtClean="0"/>
              <a:t>‹#›</a:t>
            </a:fld>
            <a:endParaRPr lang="en-US"/>
          </a:p>
        </p:txBody>
      </p:sp>
    </p:spTree>
    <p:extLst>
      <p:ext uri="{BB962C8B-B14F-4D97-AF65-F5344CB8AC3E}">
        <p14:creationId xmlns:p14="http://schemas.microsoft.com/office/powerpoint/2010/main" val="237281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185DE-9AB3-3792-2A2B-F0FEA95094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D564B1-18FF-BB19-9B40-76A62803EB4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4FB277-24A9-6259-3B9C-873CC0628405}"/>
              </a:ext>
            </a:extLst>
          </p:cNvPr>
          <p:cNvSpPr>
            <a:spLocks noGrp="1"/>
          </p:cNvSpPr>
          <p:nvPr>
            <p:ph type="dt" sz="half" idx="10"/>
          </p:nvPr>
        </p:nvSpPr>
        <p:spPr/>
        <p:txBody>
          <a:bodyPr/>
          <a:lstStyle/>
          <a:p>
            <a:fld id="{528966A4-F9E1-4082-9BF6-427132D10FA3}" type="datetimeFigureOut">
              <a:rPr lang="en-US" smtClean="0"/>
              <a:t>9/10/2025</a:t>
            </a:fld>
            <a:endParaRPr lang="en-US"/>
          </a:p>
        </p:txBody>
      </p:sp>
      <p:sp>
        <p:nvSpPr>
          <p:cNvPr id="5" name="Footer Placeholder 4">
            <a:extLst>
              <a:ext uri="{FF2B5EF4-FFF2-40B4-BE49-F238E27FC236}">
                <a16:creationId xmlns:a16="http://schemas.microsoft.com/office/drawing/2014/main" id="{891B150F-B42C-7F72-163C-1024DFAFEA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5D1D55-221F-11DD-E535-9ABCD47A4C23}"/>
              </a:ext>
            </a:extLst>
          </p:cNvPr>
          <p:cNvSpPr>
            <a:spLocks noGrp="1"/>
          </p:cNvSpPr>
          <p:nvPr>
            <p:ph type="sldNum" sz="quarter" idx="12"/>
          </p:nvPr>
        </p:nvSpPr>
        <p:spPr/>
        <p:txBody>
          <a:bodyPr/>
          <a:lstStyle/>
          <a:p>
            <a:fld id="{D70CF79A-2F49-45EB-A148-F0BEDE4BEE5A}" type="slidenum">
              <a:rPr lang="en-US" smtClean="0"/>
              <a:t>‹#›</a:t>
            </a:fld>
            <a:endParaRPr lang="en-US"/>
          </a:p>
        </p:txBody>
      </p:sp>
    </p:spTree>
    <p:extLst>
      <p:ext uri="{BB962C8B-B14F-4D97-AF65-F5344CB8AC3E}">
        <p14:creationId xmlns:p14="http://schemas.microsoft.com/office/powerpoint/2010/main" val="391605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E19572-B251-3B55-BDFF-5A4C4BCD20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4B3B1C-3D52-773B-2BC9-7CAF85219C3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667C81-BBC4-12F2-4C69-371781F33DC0}"/>
              </a:ext>
            </a:extLst>
          </p:cNvPr>
          <p:cNvSpPr>
            <a:spLocks noGrp="1"/>
          </p:cNvSpPr>
          <p:nvPr>
            <p:ph type="dt" sz="half" idx="10"/>
          </p:nvPr>
        </p:nvSpPr>
        <p:spPr/>
        <p:txBody>
          <a:bodyPr/>
          <a:lstStyle/>
          <a:p>
            <a:fld id="{528966A4-F9E1-4082-9BF6-427132D10FA3}" type="datetimeFigureOut">
              <a:rPr lang="en-US" smtClean="0"/>
              <a:t>9/10/2025</a:t>
            </a:fld>
            <a:endParaRPr lang="en-US"/>
          </a:p>
        </p:txBody>
      </p:sp>
      <p:sp>
        <p:nvSpPr>
          <p:cNvPr id="5" name="Footer Placeholder 4">
            <a:extLst>
              <a:ext uri="{FF2B5EF4-FFF2-40B4-BE49-F238E27FC236}">
                <a16:creationId xmlns:a16="http://schemas.microsoft.com/office/drawing/2014/main" id="{1861973A-A739-5D01-18CD-77EA80860C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765F69-913C-121A-5966-DFE44F835252}"/>
              </a:ext>
            </a:extLst>
          </p:cNvPr>
          <p:cNvSpPr>
            <a:spLocks noGrp="1"/>
          </p:cNvSpPr>
          <p:nvPr>
            <p:ph type="sldNum" sz="quarter" idx="12"/>
          </p:nvPr>
        </p:nvSpPr>
        <p:spPr/>
        <p:txBody>
          <a:bodyPr/>
          <a:lstStyle/>
          <a:p>
            <a:fld id="{D70CF79A-2F49-45EB-A148-F0BEDE4BEE5A}" type="slidenum">
              <a:rPr lang="en-US" smtClean="0"/>
              <a:t>‹#›</a:t>
            </a:fld>
            <a:endParaRPr lang="en-US"/>
          </a:p>
        </p:txBody>
      </p:sp>
    </p:spTree>
    <p:extLst>
      <p:ext uri="{BB962C8B-B14F-4D97-AF65-F5344CB8AC3E}">
        <p14:creationId xmlns:p14="http://schemas.microsoft.com/office/powerpoint/2010/main" val="433308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0CB43-D14B-4843-9B76-A82E1BB78B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DCDC29-78C2-0A1D-3ED7-91EB9F80CCB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6B6E4-F0A6-ACAC-C0BD-84B01C1DC226}"/>
              </a:ext>
            </a:extLst>
          </p:cNvPr>
          <p:cNvSpPr>
            <a:spLocks noGrp="1"/>
          </p:cNvSpPr>
          <p:nvPr>
            <p:ph type="dt" sz="half" idx="10"/>
          </p:nvPr>
        </p:nvSpPr>
        <p:spPr/>
        <p:txBody>
          <a:bodyPr/>
          <a:lstStyle/>
          <a:p>
            <a:fld id="{528966A4-F9E1-4082-9BF6-427132D10FA3}" type="datetimeFigureOut">
              <a:rPr lang="en-US" smtClean="0"/>
              <a:t>9/10/2025</a:t>
            </a:fld>
            <a:endParaRPr lang="en-US"/>
          </a:p>
        </p:txBody>
      </p:sp>
      <p:sp>
        <p:nvSpPr>
          <p:cNvPr id="5" name="Footer Placeholder 4">
            <a:extLst>
              <a:ext uri="{FF2B5EF4-FFF2-40B4-BE49-F238E27FC236}">
                <a16:creationId xmlns:a16="http://schemas.microsoft.com/office/drawing/2014/main" id="{B50376E1-1CF8-19E0-A1BC-093BEED3B5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F83F3D-FDA2-88DE-1521-369D662919CB}"/>
              </a:ext>
            </a:extLst>
          </p:cNvPr>
          <p:cNvSpPr>
            <a:spLocks noGrp="1"/>
          </p:cNvSpPr>
          <p:nvPr>
            <p:ph type="sldNum" sz="quarter" idx="12"/>
          </p:nvPr>
        </p:nvSpPr>
        <p:spPr/>
        <p:txBody>
          <a:bodyPr/>
          <a:lstStyle/>
          <a:p>
            <a:fld id="{D70CF79A-2F49-45EB-A148-F0BEDE4BEE5A}" type="slidenum">
              <a:rPr lang="en-US" smtClean="0"/>
              <a:t>‹#›</a:t>
            </a:fld>
            <a:endParaRPr lang="en-US"/>
          </a:p>
        </p:txBody>
      </p:sp>
    </p:spTree>
    <p:extLst>
      <p:ext uri="{BB962C8B-B14F-4D97-AF65-F5344CB8AC3E}">
        <p14:creationId xmlns:p14="http://schemas.microsoft.com/office/powerpoint/2010/main" val="3449296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AB91E-719A-7A87-755C-9BD5D844EC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0E143A-A9ED-6267-246E-D57FC0ACB51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3899E1C-822B-45B4-8D55-D910A0529E29}"/>
              </a:ext>
            </a:extLst>
          </p:cNvPr>
          <p:cNvSpPr>
            <a:spLocks noGrp="1"/>
          </p:cNvSpPr>
          <p:nvPr>
            <p:ph type="dt" sz="half" idx="10"/>
          </p:nvPr>
        </p:nvSpPr>
        <p:spPr/>
        <p:txBody>
          <a:bodyPr/>
          <a:lstStyle/>
          <a:p>
            <a:fld id="{528966A4-F9E1-4082-9BF6-427132D10FA3}" type="datetimeFigureOut">
              <a:rPr lang="en-US" smtClean="0"/>
              <a:t>9/10/2025</a:t>
            </a:fld>
            <a:endParaRPr lang="en-US"/>
          </a:p>
        </p:txBody>
      </p:sp>
      <p:sp>
        <p:nvSpPr>
          <p:cNvPr id="5" name="Footer Placeholder 4">
            <a:extLst>
              <a:ext uri="{FF2B5EF4-FFF2-40B4-BE49-F238E27FC236}">
                <a16:creationId xmlns:a16="http://schemas.microsoft.com/office/drawing/2014/main" id="{8D997498-D67B-3C6A-6C2F-7A3B3CACB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8B7EBA-B7CE-1FE5-714E-E0AC9F7EB538}"/>
              </a:ext>
            </a:extLst>
          </p:cNvPr>
          <p:cNvSpPr>
            <a:spLocks noGrp="1"/>
          </p:cNvSpPr>
          <p:nvPr>
            <p:ph type="sldNum" sz="quarter" idx="12"/>
          </p:nvPr>
        </p:nvSpPr>
        <p:spPr/>
        <p:txBody>
          <a:bodyPr/>
          <a:lstStyle/>
          <a:p>
            <a:fld id="{D70CF79A-2F49-45EB-A148-F0BEDE4BEE5A}" type="slidenum">
              <a:rPr lang="en-US" smtClean="0"/>
              <a:t>‹#›</a:t>
            </a:fld>
            <a:endParaRPr lang="en-US"/>
          </a:p>
        </p:txBody>
      </p:sp>
    </p:spTree>
    <p:extLst>
      <p:ext uri="{BB962C8B-B14F-4D97-AF65-F5344CB8AC3E}">
        <p14:creationId xmlns:p14="http://schemas.microsoft.com/office/powerpoint/2010/main" val="2958795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C845B-00D3-86C3-A83D-DD0E4A8F07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B6BEC6-C4E4-B2BE-1B8E-4F5BC81CDF8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2A034F-85C0-F2F7-B6C3-81787945E42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54C82D-CFF1-FEEC-88E1-D829B77098AD}"/>
              </a:ext>
            </a:extLst>
          </p:cNvPr>
          <p:cNvSpPr>
            <a:spLocks noGrp="1"/>
          </p:cNvSpPr>
          <p:nvPr>
            <p:ph type="dt" sz="half" idx="10"/>
          </p:nvPr>
        </p:nvSpPr>
        <p:spPr/>
        <p:txBody>
          <a:bodyPr/>
          <a:lstStyle/>
          <a:p>
            <a:fld id="{528966A4-F9E1-4082-9BF6-427132D10FA3}" type="datetimeFigureOut">
              <a:rPr lang="en-US" smtClean="0"/>
              <a:t>9/10/2025</a:t>
            </a:fld>
            <a:endParaRPr lang="en-US"/>
          </a:p>
        </p:txBody>
      </p:sp>
      <p:sp>
        <p:nvSpPr>
          <p:cNvPr id="6" name="Footer Placeholder 5">
            <a:extLst>
              <a:ext uri="{FF2B5EF4-FFF2-40B4-BE49-F238E27FC236}">
                <a16:creationId xmlns:a16="http://schemas.microsoft.com/office/drawing/2014/main" id="{C8EDB3A4-CA03-1344-6ECC-76A48C66FA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A03E8E-01FE-EFB4-3EBC-E6D964849691}"/>
              </a:ext>
            </a:extLst>
          </p:cNvPr>
          <p:cNvSpPr>
            <a:spLocks noGrp="1"/>
          </p:cNvSpPr>
          <p:nvPr>
            <p:ph type="sldNum" sz="quarter" idx="12"/>
          </p:nvPr>
        </p:nvSpPr>
        <p:spPr/>
        <p:txBody>
          <a:bodyPr/>
          <a:lstStyle/>
          <a:p>
            <a:fld id="{D70CF79A-2F49-45EB-A148-F0BEDE4BEE5A}" type="slidenum">
              <a:rPr lang="en-US" smtClean="0"/>
              <a:t>‹#›</a:t>
            </a:fld>
            <a:endParaRPr lang="en-US"/>
          </a:p>
        </p:txBody>
      </p:sp>
    </p:spTree>
    <p:extLst>
      <p:ext uri="{BB962C8B-B14F-4D97-AF65-F5344CB8AC3E}">
        <p14:creationId xmlns:p14="http://schemas.microsoft.com/office/powerpoint/2010/main" val="2632624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736D0-FF12-66A5-8D1E-3F85111819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11D6AB-B92D-33A9-EB86-D23A4267E7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3C2AB5F-819F-836E-2107-961FA06CF50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488996-99C7-BA1D-3722-CE3AFDB034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A68B816-6A4D-B432-3763-465301B647E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959120-386C-E7C6-2422-29C0706458FA}"/>
              </a:ext>
            </a:extLst>
          </p:cNvPr>
          <p:cNvSpPr>
            <a:spLocks noGrp="1"/>
          </p:cNvSpPr>
          <p:nvPr>
            <p:ph type="dt" sz="half" idx="10"/>
          </p:nvPr>
        </p:nvSpPr>
        <p:spPr/>
        <p:txBody>
          <a:bodyPr/>
          <a:lstStyle/>
          <a:p>
            <a:fld id="{528966A4-F9E1-4082-9BF6-427132D10FA3}" type="datetimeFigureOut">
              <a:rPr lang="en-US" smtClean="0"/>
              <a:t>9/10/2025</a:t>
            </a:fld>
            <a:endParaRPr lang="en-US"/>
          </a:p>
        </p:txBody>
      </p:sp>
      <p:sp>
        <p:nvSpPr>
          <p:cNvPr id="8" name="Footer Placeholder 7">
            <a:extLst>
              <a:ext uri="{FF2B5EF4-FFF2-40B4-BE49-F238E27FC236}">
                <a16:creationId xmlns:a16="http://schemas.microsoft.com/office/drawing/2014/main" id="{F2A0B9E5-F780-748E-A4B4-C6426D85AC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129619-C47A-6E28-690D-573DFD1B4416}"/>
              </a:ext>
            </a:extLst>
          </p:cNvPr>
          <p:cNvSpPr>
            <a:spLocks noGrp="1"/>
          </p:cNvSpPr>
          <p:nvPr>
            <p:ph type="sldNum" sz="quarter" idx="12"/>
          </p:nvPr>
        </p:nvSpPr>
        <p:spPr/>
        <p:txBody>
          <a:bodyPr/>
          <a:lstStyle/>
          <a:p>
            <a:fld id="{D70CF79A-2F49-45EB-A148-F0BEDE4BEE5A}" type="slidenum">
              <a:rPr lang="en-US" smtClean="0"/>
              <a:t>‹#›</a:t>
            </a:fld>
            <a:endParaRPr lang="en-US"/>
          </a:p>
        </p:txBody>
      </p:sp>
    </p:spTree>
    <p:extLst>
      <p:ext uri="{BB962C8B-B14F-4D97-AF65-F5344CB8AC3E}">
        <p14:creationId xmlns:p14="http://schemas.microsoft.com/office/powerpoint/2010/main" val="1518075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E60B4-53A7-8A5E-81B4-F1FB79D107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F1918C-E9B7-EBFA-BEC0-CAFFF9B2154D}"/>
              </a:ext>
            </a:extLst>
          </p:cNvPr>
          <p:cNvSpPr>
            <a:spLocks noGrp="1"/>
          </p:cNvSpPr>
          <p:nvPr>
            <p:ph type="dt" sz="half" idx="10"/>
          </p:nvPr>
        </p:nvSpPr>
        <p:spPr/>
        <p:txBody>
          <a:bodyPr/>
          <a:lstStyle/>
          <a:p>
            <a:fld id="{528966A4-F9E1-4082-9BF6-427132D10FA3}" type="datetimeFigureOut">
              <a:rPr lang="en-US" smtClean="0"/>
              <a:t>9/10/2025</a:t>
            </a:fld>
            <a:endParaRPr lang="en-US"/>
          </a:p>
        </p:txBody>
      </p:sp>
      <p:sp>
        <p:nvSpPr>
          <p:cNvPr id="4" name="Footer Placeholder 3">
            <a:extLst>
              <a:ext uri="{FF2B5EF4-FFF2-40B4-BE49-F238E27FC236}">
                <a16:creationId xmlns:a16="http://schemas.microsoft.com/office/drawing/2014/main" id="{E9D67FE0-E94F-8718-4641-50EB277124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FA0CD1-0E05-CBD8-D7F8-84D5BFDA2201}"/>
              </a:ext>
            </a:extLst>
          </p:cNvPr>
          <p:cNvSpPr>
            <a:spLocks noGrp="1"/>
          </p:cNvSpPr>
          <p:nvPr>
            <p:ph type="sldNum" sz="quarter" idx="12"/>
          </p:nvPr>
        </p:nvSpPr>
        <p:spPr/>
        <p:txBody>
          <a:bodyPr/>
          <a:lstStyle/>
          <a:p>
            <a:fld id="{D70CF79A-2F49-45EB-A148-F0BEDE4BEE5A}" type="slidenum">
              <a:rPr lang="en-US" smtClean="0"/>
              <a:t>‹#›</a:t>
            </a:fld>
            <a:endParaRPr lang="en-US"/>
          </a:p>
        </p:txBody>
      </p:sp>
    </p:spTree>
    <p:extLst>
      <p:ext uri="{BB962C8B-B14F-4D97-AF65-F5344CB8AC3E}">
        <p14:creationId xmlns:p14="http://schemas.microsoft.com/office/powerpoint/2010/main" val="1908071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A738A3-534C-E327-546D-296D3E06F077}"/>
              </a:ext>
            </a:extLst>
          </p:cNvPr>
          <p:cNvSpPr>
            <a:spLocks noGrp="1"/>
          </p:cNvSpPr>
          <p:nvPr>
            <p:ph type="dt" sz="half" idx="10"/>
          </p:nvPr>
        </p:nvSpPr>
        <p:spPr/>
        <p:txBody>
          <a:bodyPr/>
          <a:lstStyle/>
          <a:p>
            <a:fld id="{528966A4-F9E1-4082-9BF6-427132D10FA3}" type="datetimeFigureOut">
              <a:rPr lang="en-US" smtClean="0"/>
              <a:t>9/10/2025</a:t>
            </a:fld>
            <a:endParaRPr lang="en-US"/>
          </a:p>
        </p:txBody>
      </p:sp>
      <p:sp>
        <p:nvSpPr>
          <p:cNvPr id="3" name="Footer Placeholder 2">
            <a:extLst>
              <a:ext uri="{FF2B5EF4-FFF2-40B4-BE49-F238E27FC236}">
                <a16:creationId xmlns:a16="http://schemas.microsoft.com/office/drawing/2014/main" id="{785C59B8-2111-125D-9E4B-71DDAF8E6B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F5AC02-681C-AAB4-A3DC-00ABE8FAD898}"/>
              </a:ext>
            </a:extLst>
          </p:cNvPr>
          <p:cNvSpPr>
            <a:spLocks noGrp="1"/>
          </p:cNvSpPr>
          <p:nvPr>
            <p:ph type="sldNum" sz="quarter" idx="12"/>
          </p:nvPr>
        </p:nvSpPr>
        <p:spPr/>
        <p:txBody>
          <a:bodyPr/>
          <a:lstStyle/>
          <a:p>
            <a:fld id="{D70CF79A-2F49-45EB-A148-F0BEDE4BEE5A}" type="slidenum">
              <a:rPr lang="en-US" smtClean="0"/>
              <a:t>‹#›</a:t>
            </a:fld>
            <a:endParaRPr lang="en-US"/>
          </a:p>
        </p:txBody>
      </p:sp>
    </p:spTree>
    <p:extLst>
      <p:ext uri="{BB962C8B-B14F-4D97-AF65-F5344CB8AC3E}">
        <p14:creationId xmlns:p14="http://schemas.microsoft.com/office/powerpoint/2010/main" val="3014806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66650-2894-1352-8A55-0C12354693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65DE14-2C37-6EEC-01D2-51CA238559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977555-CD7D-7D54-9586-E2B279723C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14F9366-C4F7-0F80-96C9-C337F79EAE51}"/>
              </a:ext>
            </a:extLst>
          </p:cNvPr>
          <p:cNvSpPr>
            <a:spLocks noGrp="1"/>
          </p:cNvSpPr>
          <p:nvPr>
            <p:ph type="dt" sz="half" idx="10"/>
          </p:nvPr>
        </p:nvSpPr>
        <p:spPr/>
        <p:txBody>
          <a:bodyPr/>
          <a:lstStyle/>
          <a:p>
            <a:fld id="{528966A4-F9E1-4082-9BF6-427132D10FA3}" type="datetimeFigureOut">
              <a:rPr lang="en-US" smtClean="0"/>
              <a:t>9/10/2025</a:t>
            </a:fld>
            <a:endParaRPr lang="en-US"/>
          </a:p>
        </p:txBody>
      </p:sp>
      <p:sp>
        <p:nvSpPr>
          <p:cNvPr id="6" name="Footer Placeholder 5">
            <a:extLst>
              <a:ext uri="{FF2B5EF4-FFF2-40B4-BE49-F238E27FC236}">
                <a16:creationId xmlns:a16="http://schemas.microsoft.com/office/drawing/2014/main" id="{B9A2F07B-3ECB-0BDC-370C-A25485DB4F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90014D-B500-2A8D-025F-E8A5D17DC968}"/>
              </a:ext>
            </a:extLst>
          </p:cNvPr>
          <p:cNvSpPr>
            <a:spLocks noGrp="1"/>
          </p:cNvSpPr>
          <p:nvPr>
            <p:ph type="sldNum" sz="quarter" idx="12"/>
          </p:nvPr>
        </p:nvSpPr>
        <p:spPr/>
        <p:txBody>
          <a:bodyPr/>
          <a:lstStyle/>
          <a:p>
            <a:fld id="{D70CF79A-2F49-45EB-A148-F0BEDE4BEE5A}" type="slidenum">
              <a:rPr lang="en-US" smtClean="0"/>
              <a:t>‹#›</a:t>
            </a:fld>
            <a:endParaRPr lang="en-US"/>
          </a:p>
        </p:txBody>
      </p:sp>
    </p:spTree>
    <p:extLst>
      <p:ext uri="{BB962C8B-B14F-4D97-AF65-F5344CB8AC3E}">
        <p14:creationId xmlns:p14="http://schemas.microsoft.com/office/powerpoint/2010/main" val="566153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4A881-6D96-61B9-96AD-70118D3F10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948AD0-AF13-3E5A-EABA-F8F1F4ACC1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7E6730E-9437-89A7-58A8-1AAF9F5CBB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03A682F-63F3-A2CD-78A0-01856CEC99B7}"/>
              </a:ext>
            </a:extLst>
          </p:cNvPr>
          <p:cNvSpPr>
            <a:spLocks noGrp="1"/>
          </p:cNvSpPr>
          <p:nvPr>
            <p:ph type="dt" sz="half" idx="10"/>
          </p:nvPr>
        </p:nvSpPr>
        <p:spPr/>
        <p:txBody>
          <a:bodyPr/>
          <a:lstStyle/>
          <a:p>
            <a:fld id="{528966A4-F9E1-4082-9BF6-427132D10FA3}" type="datetimeFigureOut">
              <a:rPr lang="en-US" smtClean="0"/>
              <a:t>9/10/2025</a:t>
            </a:fld>
            <a:endParaRPr lang="en-US"/>
          </a:p>
        </p:txBody>
      </p:sp>
      <p:sp>
        <p:nvSpPr>
          <p:cNvPr id="6" name="Footer Placeholder 5">
            <a:extLst>
              <a:ext uri="{FF2B5EF4-FFF2-40B4-BE49-F238E27FC236}">
                <a16:creationId xmlns:a16="http://schemas.microsoft.com/office/drawing/2014/main" id="{96DFCEFE-9AED-C52A-51E1-90A2CE3A04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7B7724-378C-1763-684D-B11749530296}"/>
              </a:ext>
            </a:extLst>
          </p:cNvPr>
          <p:cNvSpPr>
            <a:spLocks noGrp="1"/>
          </p:cNvSpPr>
          <p:nvPr>
            <p:ph type="sldNum" sz="quarter" idx="12"/>
          </p:nvPr>
        </p:nvSpPr>
        <p:spPr/>
        <p:txBody>
          <a:bodyPr/>
          <a:lstStyle/>
          <a:p>
            <a:fld id="{D70CF79A-2F49-45EB-A148-F0BEDE4BEE5A}" type="slidenum">
              <a:rPr lang="en-US" smtClean="0"/>
              <a:t>‹#›</a:t>
            </a:fld>
            <a:endParaRPr lang="en-US"/>
          </a:p>
        </p:txBody>
      </p:sp>
    </p:spTree>
    <p:extLst>
      <p:ext uri="{BB962C8B-B14F-4D97-AF65-F5344CB8AC3E}">
        <p14:creationId xmlns:p14="http://schemas.microsoft.com/office/powerpoint/2010/main" val="2238897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12127D-5057-8E18-F077-6C4F910235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DA6024-E2D4-7197-43DB-056A0DACB3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E391EA-DE72-D3B7-7B8E-3449D1BDB5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28966A4-F9E1-4082-9BF6-427132D10FA3}" type="datetimeFigureOut">
              <a:rPr lang="en-US" smtClean="0"/>
              <a:t>9/10/2025</a:t>
            </a:fld>
            <a:endParaRPr lang="en-US"/>
          </a:p>
        </p:txBody>
      </p:sp>
      <p:sp>
        <p:nvSpPr>
          <p:cNvPr id="5" name="Footer Placeholder 4">
            <a:extLst>
              <a:ext uri="{FF2B5EF4-FFF2-40B4-BE49-F238E27FC236}">
                <a16:creationId xmlns:a16="http://schemas.microsoft.com/office/drawing/2014/main" id="{3458A575-6B96-8A47-35F3-66CAA1053F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F7DED54-49D8-6C4D-4EBA-D237BC79F6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70CF79A-2F49-45EB-A148-F0BEDE4BEE5A}" type="slidenum">
              <a:rPr lang="en-US" smtClean="0"/>
              <a:t>‹#›</a:t>
            </a:fld>
            <a:endParaRPr lang="en-US"/>
          </a:p>
        </p:txBody>
      </p:sp>
    </p:spTree>
    <p:extLst>
      <p:ext uri="{BB962C8B-B14F-4D97-AF65-F5344CB8AC3E}">
        <p14:creationId xmlns:p14="http://schemas.microsoft.com/office/powerpoint/2010/main" val="4274632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png"/><Relationship Id="rId7" Type="http://schemas.openxmlformats.org/officeDocument/2006/relationships/diagramColors" Target="../diagrams/colors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png"/><Relationship Id="rId7" Type="http://schemas.openxmlformats.org/officeDocument/2006/relationships/diagramColors" Target="../diagrams/colors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3.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png"/><Relationship Id="rId7" Type="http://schemas.openxmlformats.org/officeDocument/2006/relationships/diagramColors" Target="../diagrams/colors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4.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png"/><Relationship Id="rId7" Type="http://schemas.openxmlformats.org/officeDocument/2006/relationships/diagramColors" Target="../diagrams/colors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5.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png"/><Relationship Id="rId7" Type="http://schemas.openxmlformats.org/officeDocument/2006/relationships/diagramColors" Target="../diagrams/colors10.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87525C2-4DE5-614D-8D40-AD7458CC4DFC}"/>
              </a:ext>
            </a:extLst>
          </p:cNvPr>
          <p:cNvSpPr>
            <a:spLocks noGrp="1"/>
          </p:cNvSpPr>
          <p:nvPr>
            <p:ph type="ctrTitle"/>
          </p:nvPr>
        </p:nvSpPr>
        <p:spPr>
          <a:xfrm>
            <a:off x="550334" y="622532"/>
            <a:ext cx="7563519" cy="2423788"/>
          </a:xfrm>
        </p:spPr>
        <p:txBody>
          <a:bodyPr>
            <a:normAutofit/>
          </a:bodyPr>
          <a:lstStyle/>
          <a:p>
            <a:pPr algn="l"/>
            <a:r>
              <a:rPr lang="en-GB" sz="4000" dirty="0">
                <a:solidFill>
                  <a:schemeClr val="bg1"/>
                </a:solidFill>
                <a:latin typeface="Arial" panose="020B0604020202020204" pitchFamily="34" charset="0"/>
                <a:cs typeface="Arial" panose="020B0604020202020204" pitchFamily="34" charset="0"/>
              </a:rPr>
              <a:t>Social Work Child Intervention Processes: factors that contribute to effective reunification services</a:t>
            </a:r>
            <a:endParaRPr lang="en-US" sz="4000" dirty="0">
              <a:solidFill>
                <a:schemeClr val="bg1"/>
              </a:solidFill>
              <a:latin typeface="Arial" panose="020B0604020202020204" pitchFamily="34" charset="0"/>
              <a:cs typeface="Arial" panose="020B0604020202020204" pitchFamily="34" charset="0"/>
            </a:endParaRPr>
          </a:p>
        </p:txBody>
      </p:sp>
      <p:sp>
        <p:nvSpPr>
          <p:cNvPr id="5" name="Subtitle 2">
            <a:extLst>
              <a:ext uri="{FF2B5EF4-FFF2-40B4-BE49-F238E27FC236}">
                <a16:creationId xmlns:a16="http://schemas.microsoft.com/office/drawing/2014/main" id="{017CA6AE-5AD8-4817-66D3-6C09DFD23441}"/>
              </a:ext>
            </a:extLst>
          </p:cNvPr>
          <p:cNvSpPr>
            <a:spLocks noGrp="1"/>
          </p:cNvSpPr>
          <p:nvPr>
            <p:ph type="subTitle" idx="1"/>
          </p:nvPr>
        </p:nvSpPr>
        <p:spPr>
          <a:xfrm>
            <a:off x="550334" y="3287210"/>
            <a:ext cx="7482496" cy="3333509"/>
          </a:xfrm>
        </p:spPr>
        <p:txBody>
          <a:bodyPr>
            <a:normAutofit fontScale="92500" lnSpcReduction="10000"/>
          </a:bodyPr>
          <a:lstStyle/>
          <a:p>
            <a:pPr algn="l"/>
            <a:r>
              <a:rPr lang="en-US" dirty="0">
                <a:solidFill>
                  <a:schemeClr val="bg1"/>
                </a:solidFill>
                <a:latin typeface="Arial" panose="020B0604020202020204" pitchFamily="34" charset="0"/>
                <a:cs typeface="Arial" panose="020B0604020202020204" pitchFamily="34" charset="0"/>
              </a:rPr>
              <a:t>Presenter: Kelebogile Sebaka </a:t>
            </a:r>
          </a:p>
          <a:p>
            <a:pPr algn="l"/>
            <a:r>
              <a:rPr lang="en-US" dirty="0">
                <a:solidFill>
                  <a:schemeClr val="bg1"/>
                </a:solidFill>
                <a:latin typeface="Arial" panose="020B0604020202020204" pitchFamily="34" charset="0"/>
                <a:cs typeface="Arial" panose="020B0604020202020204" pitchFamily="34" charset="0"/>
              </a:rPr>
              <a:t>Supervisor: Katlego Ratshidi </a:t>
            </a:r>
          </a:p>
          <a:p>
            <a:pPr algn="l"/>
            <a:r>
              <a:rPr lang="en-US" dirty="0">
                <a:solidFill>
                  <a:schemeClr val="bg1"/>
                </a:solidFill>
                <a:latin typeface="Arial" panose="020B0604020202020204" pitchFamily="34" charset="0"/>
                <a:cs typeface="Arial" panose="020B0604020202020204" pitchFamily="34" charset="0"/>
              </a:rPr>
              <a:t>CO-Supervisor: Professor Elma Ryke  </a:t>
            </a:r>
          </a:p>
          <a:p>
            <a:pPr algn="l"/>
            <a:r>
              <a:rPr lang="en-US" dirty="0">
                <a:solidFill>
                  <a:schemeClr val="bg1"/>
                </a:solidFill>
                <a:latin typeface="Arial" panose="020B0604020202020204" pitchFamily="34" charset="0"/>
                <a:cs typeface="Arial" panose="020B0604020202020204" pitchFamily="34" charset="0"/>
              </a:rPr>
              <a:t>MSW Student –NWU Potchefstroom </a:t>
            </a:r>
          </a:p>
          <a:p>
            <a:pPr algn="l"/>
            <a:r>
              <a:rPr lang="en-US" dirty="0">
                <a:solidFill>
                  <a:schemeClr val="bg1"/>
                </a:solidFill>
                <a:latin typeface="Arial" panose="020B0604020202020204" pitchFamily="34" charset="0"/>
                <a:cs typeface="Arial" panose="020B0604020202020204" pitchFamily="34" charset="0"/>
              </a:rPr>
              <a:t>10-12 September 2025</a:t>
            </a:r>
          </a:p>
          <a:p>
            <a:pPr algn="l"/>
            <a:endParaRPr lang="en-US" dirty="0">
              <a:solidFill>
                <a:schemeClr val="bg1"/>
              </a:solidFill>
              <a:latin typeface="Arial" panose="020B0604020202020204" pitchFamily="34" charset="0"/>
              <a:cs typeface="Arial" panose="020B0604020202020204" pitchFamily="34" charset="0"/>
            </a:endParaRPr>
          </a:p>
          <a:p>
            <a:pPr algn="l"/>
            <a:r>
              <a:rPr lang="en-US" dirty="0">
                <a:solidFill>
                  <a:schemeClr val="bg1"/>
                </a:solidFill>
                <a:latin typeface="Arial" panose="020B0604020202020204" pitchFamily="34" charset="0"/>
                <a:cs typeface="Arial" panose="020B0604020202020204" pitchFamily="34" charset="0"/>
              </a:rPr>
              <a:t>ASASWEI: Advancing Social and Environmental Justice, Peace building, and Sustainable Development through teaching, research and practice.</a:t>
            </a:r>
          </a:p>
          <a:p>
            <a:pPr algn="l"/>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3677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291E416-87AD-24D6-8EAA-67D01701E4F3}"/>
              </a:ext>
            </a:extLst>
          </p:cNvPr>
          <p:cNvSpPr>
            <a:spLocks noGrp="1"/>
          </p:cNvSpPr>
          <p:nvPr>
            <p:ph type="title"/>
          </p:nvPr>
        </p:nvSpPr>
        <p:spPr>
          <a:xfrm>
            <a:off x="1102368" y="694268"/>
            <a:ext cx="3553510" cy="5477932"/>
          </a:xfrm>
        </p:spPr>
        <p:txBody>
          <a:bodyPr>
            <a:normAutofit/>
          </a:bodyPr>
          <a:lstStyle/>
          <a:p>
            <a:pPr algn="ctr"/>
            <a:r>
              <a:rPr lang="en-US" dirty="0">
                <a:solidFill>
                  <a:schemeClr val="bg1"/>
                </a:solidFill>
              </a:rPr>
              <a:t>Key Findings – Theme 3:</a:t>
            </a:r>
            <a:br>
              <a:rPr lang="en-US" dirty="0">
                <a:solidFill>
                  <a:schemeClr val="bg1"/>
                </a:solidFill>
                <a:latin typeface="Aptos Display"/>
              </a:rPr>
            </a:br>
            <a:r>
              <a:rPr lang="en-GB" dirty="0">
                <a:solidFill>
                  <a:schemeClr val="bg1"/>
                </a:solidFill>
                <a:latin typeface="Aptos"/>
              </a:rPr>
              <a:t>Barriers to Reunification</a:t>
            </a:r>
            <a:endParaRPr lang="en-US" dirty="0">
              <a:solidFill>
                <a:schemeClr val="bg1"/>
              </a:solidFill>
            </a:endParaRPr>
          </a:p>
        </p:txBody>
      </p:sp>
      <p:grpSp>
        <p:nvGrpSpPr>
          <p:cNvPr id="10" name="Graphic 38">
            <a:extLst>
              <a:ext uri="{FF2B5EF4-FFF2-40B4-BE49-F238E27FC236}">
                <a16:creationId xmlns:a16="http://schemas.microsoft.com/office/drawing/2014/main" id="{1E8369D0-2C3B-4E27-AC6C-A246AC28CD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bg1"/>
          </a:solidFill>
        </p:grpSpPr>
        <p:sp>
          <p:nvSpPr>
            <p:cNvPr id="11" name="Freeform: Shape 10">
              <a:extLst>
                <a:ext uri="{FF2B5EF4-FFF2-40B4-BE49-F238E27FC236}">
                  <a16:creationId xmlns:a16="http://schemas.microsoft.com/office/drawing/2014/main" id="{A3D5586F-4573-4C57-9793-1EBFDC8963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5EED35EF-93A0-4921-941C-ECC67AE2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grpSp>
        <p:nvGrpSpPr>
          <p:cNvPr id="14" name="Graphic 4">
            <a:extLst>
              <a:ext uri="{FF2B5EF4-FFF2-40B4-BE49-F238E27FC236}">
                <a16:creationId xmlns:a16="http://schemas.microsoft.com/office/drawing/2014/main" id="{C6F74901-2A71-43C3-837C-27CCD6B6D6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37426" y="2203010"/>
            <a:ext cx="975169" cy="975171"/>
            <a:chOff x="5829300" y="3162300"/>
            <a:chExt cx="532256" cy="532257"/>
          </a:xfrm>
          <a:solidFill>
            <a:schemeClr val="bg1"/>
          </a:solidFill>
        </p:grpSpPr>
        <p:sp>
          <p:nvSpPr>
            <p:cNvPr id="15" name="Freeform: Shape 14">
              <a:extLst>
                <a:ext uri="{FF2B5EF4-FFF2-40B4-BE49-F238E27FC236}">
                  <a16:creationId xmlns:a16="http://schemas.microsoft.com/office/drawing/2014/main" id="{A92DF49A-063A-4F60-BE30-D268264925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70DCBBE0-7DEE-43ED-BEE3-ABB179CFC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539FE8DF-D1B2-4074-9BDF-C458EA0123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61C143B5-6E24-417D-A035-65747A8E9D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0331ED8C-8819-4FFB-BF3C-FDA6A90D4B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A39574D-5ECC-4A94-9CB6-646D90DA5A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6A73D6F7-977D-4026-8F68-CA63C162C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56348370-4FD9-4A99-BB05-944D5B0B0E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D1146D46-43DB-4487-A191-0970511C33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517B7142-9D64-4D34-B23C-9471326AD6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8EB71CD-AB26-440E-A0D5-E1081DB55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34423BD2-7458-4680-AF49-5013C9D30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25547DC8-8B87-4446-9CC9-65AF04A5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sp>
        <p:nvSpPr>
          <p:cNvPr id="29" name="Oval 28">
            <a:extLst>
              <a:ext uri="{FF2B5EF4-FFF2-40B4-BE49-F238E27FC236}">
                <a16:creationId xmlns:a16="http://schemas.microsoft.com/office/drawing/2014/main" id="{EC11F68A-CC71-4196-BBF3-20CDCD75D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502"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Oval 30">
            <a:extLst>
              <a:ext uri="{FF2B5EF4-FFF2-40B4-BE49-F238E27FC236}">
                <a16:creationId xmlns:a16="http://schemas.microsoft.com/office/drawing/2014/main" id="{085F9950-F10E-4E64-962B-F7034578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502" y="4752208"/>
            <a:ext cx="365021" cy="36502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61F780BD-2805-3312-CE5C-B394C667F8E9}"/>
              </a:ext>
            </a:extLst>
          </p:cNvPr>
          <p:cNvSpPr>
            <a:spLocks noGrp="1"/>
          </p:cNvSpPr>
          <p:nvPr>
            <p:ph idx="1"/>
          </p:nvPr>
        </p:nvSpPr>
        <p:spPr>
          <a:xfrm>
            <a:off x="6230246" y="1359446"/>
            <a:ext cx="5217173" cy="4351338"/>
          </a:xfrm>
        </p:spPr>
        <p:txBody>
          <a:bodyPr vert="horz" lIns="91440" tIns="45720" rIns="91440" bIns="45720" rtlCol="0" anchor="t">
            <a:normAutofit lnSpcReduction="10000"/>
          </a:bodyPr>
          <a:lstStyle/>
          <a:p>
            <a:pPr marL="0" indent="0">
              <a:spcAft>
                <a:spcPts val="800"/>
              </a:spcAft>
              <a:buNone/>
            </a:pPr>
            <a:endParaRPr lang="en-GB" dirty="0">
              <a:solidFill>
                <a:schemeClr val="bg1"/>
              </a:solidFill>
              <a:ea typeface="Calibri" panose="020F0502020204030204" pitchFamily="34" charset="0"/>
              <a:cs typeface="Times New Roman" panose="02020603050405020304" pitchFamily="18" charset="0"/>
            </a:endParaRPr>
          </a:p>
          <a:p>
            <a:pPr>
              <a:spcAft>
                <a:spcPts val="800"/>
              </a:spcAft>
            </a:pPr>
            <a:r>
              <a:rPr lang="en-GB" dirty="0">
                <a:solidFill>
                  <a:schemeClr val="bg1"/>
                </a:solidFill>
                <a:ea typeface="Calibri" panose="020F0502020204030204" pitchFamily="34" charset="0"/>
                <a:cs typeface="Times New Roman" panose="02020603050405020304" pitchFamily="18" charset="0"/>
              </a:rPr>
              <a:t>Denial of reasons for removal</a:t>
            </a:r>
          </a:p>
          <a:p>
            <a:pPr>
              <a:spcAft>
                <a:spcPts val="800"/>
              </a:spcAft>
            </a:pPr>
            <a:r>
              <a:rPr lang="en-GB" dirty="0">
                <a:solidFill>
                  <a:schemeClr val="bg1"/>
                </a:solidFill>
                <a:ea typeface="Calibri" panose="020F0502020204030204" pitchFamily="34" charset="0"/>
                <a:cs typeface="Times New Roman" panose="02020603050405020304" pitchFamily="18" charset="0"/>
              </a:rPr>
              <a:t>Long-term placements</a:t>
            </a:r>
          </a:p>
          <a:p>
            <a:pPr>
              <a:spcAft>
                <a:spcPts val="800"/>
              </a:spcAft>
            </a:pPr>
            <a:r>
              <a:rPr lang="en-GB" dirty="0">
                <a:solidFill>
                  <a:schemeClr val="bg1"/>
                </a:solidFill>
                <a:ea typeface="Calibri" panose="020F0502020204030204" pitchFamily="34" charset="0"/>
                <a:cs typeface="Times New Roman" panose="02020603050405020304" pitchFamily="18" charset="0"/>
              </a:rPr>
              <a:t>Lack of compliance</a:t>
            </a:r>
          </a:p>
          <a:p>
            <a:pPr>
              <a:spcAft>
                <a:spcPts val="800"/>
              </a:spcAft>
            </a:pPr>
            <a:r>
              <a:rPr lang="en-GB" dirty="0">
                <a:solidFill>
                  <a:schemeClr val="bg1"/>
                </a:solidFill>
                <a:ea typeface="Calibri" panose="020F0502020204030204" pitchFamily="34" charset="0"/>
                <a:cs typeface="Times New Roman" panose="02020603050405020304" pitchFamily="18" charset="0"/>
              </a:rPr>
              <a:t>Systemic challenges (caseloads, resources, delays)</a:t>
            </a:r>
          </a:p>
          <a:p>
            <a:pPr>
              <a:spcAft>
                <a:spcPts val="800"/>
              </a:spcAft>
            </a:pPr>
            <a:r>
              <a:rPr lang="en-GB" dirty="0">
                <a:solidFill>
                  <a:schemeClr val="bg1"/>
                </a:solidFill>
                <a:ea typeface="Calibri" panose="020F0502020204030204" pitchFamily="34" charset="0"/>
                <a:cs typeface="Times New Roman" panose="02020603050405020304" pitchFamily="18" charset="0"/>
              </a:rPr>
              <a:t>Absence of standardised guidelines</a:t>
            </a:r>
          </a:p>
          <a:p>
            <a:endParaRPr lang="en-US" sz="2600" dirty="0">
              <a:solidFill>
                <a:schemeClr val="bg1"/>
              </a:solidFill>
            </a:endParaRPr>
          </a:p>
        </p:txBody>
      </p:sp>
    </p:spTree>
    <p:extLst>
      <p:ext uri="{BB962C8B-B14F-4D97-AF65-F5344CB8AC3E}">
        <p14:creationId xmlns:p14="http://schemas.microsoft.com/office/powerpoint/2010/main" val="3538995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1E416-87AD-24D6-8EAA-67D01701E4F3}"/>
              </a:ext>
            </a:extLst>
          </p:cNvPr>
          <p:cNvSpPr>
            <a:spLocks noGrp="1"/>
          </p:cNvSpPr>
          <p:nvPr>
            <p:ph type="title"/>
          </p:nvPr>
        </p:nvSpPr>
        <p:spPr/>
        <p:txBody>
          <a:bodyPr>
            <a:normAutofit/>
          </a:bodyPr>
          <a:lstStyle/>
          <a:p>
            <a:pPr marL="285750" indent="-285750">
              <a:lnSpc>
                <a:spcPct val="100000"/>
              </a:lnSpc>
              <a:spcBef>
                <a:spcPts val="0"/>
              </a:spcBef>
              <a:buFont typeface="Arial"/>
              <a:buChar char="•"/>
            </a:pPr>
            <a:r>
              <a:rPr lang="en-US" dirty="0">
                <a:solidFill>
                  <a:srgbClr val="6F298C"/>
                </a:solidFill>
              </a:rPr>
              <a:t>Key Findings – Theme 4:</a:t>
            </a:r>
            <a:r>
              <a:rPr lang="en-GB" dirty="0">
                <a:latin typeface="Aptos Display"/>
                <a:ea typeface="Calibri"/>
                <a:cs typeface="Calibri"/>
              </a:rPr>
              <a:t>Need for Guidelines</a:t>
            </a:r>
            <a:endParaRPr lang="en-US" dirty="0">
              <a:latin typeface="Aptos Display"/>
            </a:endParaRPr>
          </a:p>
          <a:p>
            <a:endParaRPr lang="en-US" dirty="0">
              <a:solidFill>
                <a:srgbClr val="6F298C"/>
              </a:solidFill>
            </a:endParaRPr>
          </a:p>
        </p:txBody>
      </p:sp>
      <p:graphicFrame>
        <p:nvGraphicFramePr>
          <p:cNvPr id="19" name="Content Placeholder 2">
            <a:extLst>
              <a:ext uri="{FF2B5EF4-FFF2-40B4-BE49-F238E27FC236}">
                <a16:creationId xmlns:a16="http://schemas.microsoft.com/office/drawing/2014/main" id="{CBE57EE2-0D8A-F330-2D37-42AAD3AF6EE6}"/>
              </a:ext>
            </a:extLst>
          </p:cNvPr>
          <p:cNvGraphicFramePr>
            <a:graphicFrameLocks noGrp="1"/>
          </p:cNvGraphicFramePr>
          <p:nvPr>
            <p:ph idx="1"/>
            <p:extLst>
              <p:ext uri="{D42A27DB-BD31-4B8C-83A1-F6EECF244321}">
                <p14:modId xmlns:p14="http://schemas.microsoft.com/office/powerpoint/2010/main" val="4810898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65444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1E416-87AD-24D6-8EAA-67D01701E4F3}"/>
              </a:ext>
            </a:extLst>
          </p:cNvPr>
          <p:cNvSpPr>
            <a:spLocks noGrp="1"/>
          </p:cNvSpPr>
          <p:nvPr>
            <p:ph type="title"/>
          </p:nvPr>
        </p:nvSpPr>
        <p:spPr/>
        <p:txBody>
          <a:bodyPr/>
          <a:lstStyle/>
          <a:p>
            <a:r>
              <a:rPr lang="en-US" dirty="0">
                <a:solidFill>
                  <a:srgbClr val="6F298C"/>
                </a:solidFill>
              </a:rPr>
              <a:t>Recommendations</a:t>
            </a:r>
          </a:p>
        </p:txBody>
      </p:sp>
      <p:graphicFrame>
        <p:nvGraphicFramePr>
          <p:cNvPr id="5" name="Content Placeholder 2">
            <a:extLst>
              <a:ext uri="{FF2B5EF4-FFF2-40B4-BE49-F238E27FC236}">
                <a16:creationId xmlns:a16="http://schemas.microsoft.com/office/drawing/2014/main" id="{167DF7E8-FF34-6E13-C949-D490CAEBF3D2}"/>
              </a:ext>
            </a:extLst>
          </p:cNvPr>
          <p:cNvGraphicFramePr>
            <a:graphicFrameLocks noGrp="1"/>
          </p:cNvGraphicFramePr>
          <p:nvPr>
            <p:ph idx="1"/>
            <p:extLst>
              <p:ext uri="{D42A27DB-BD31-4B8C-83A1-F6EECF244321}">
                <p14:modId xmlns:p14="http://schemas.microsoft.com/office/powerpoint/2010/main" val="2364094302"/>
              </p:ext>
            </p:extLst>
          </p:nvPr>
        </p:nvGraphicFramePr>
        <p:xfrm>
          <a:off x="838200" y="1383631"/>
          <a:ext cx="10736484" cy="52370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62152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1E416-87AD-24D6-8EAA-67D01701E4F3}"/>
              </a:ext>
            </a:extLst>
          </p:cNvPr>
          <p:cNvSpPr>
            <a:spLocks noGrp="1"/>
          </p:cNvSpPr>
          <p:nvPr>
            <p:ph type="title"/>
          </p:nvPr>
        </p:nvSpPr>
        <p:spPr/>
        <p:txBody>
          <a:bodyPr/>
          <a:lstStyle/>
          <a:p>
            <a:r>
              <a:rPr lang="en-US" dirty="0">
                <a:solidFill>
                  <a:srgbClr val="6F298C"/>
                </a:solidFill>
              </a:rPr>
              <a:t>Implications</a:t>
            </a:r>
          </a:p>
        </p:txBody>
      </p:sp>
      <p:graphicFrame>
        <p:nvGraphicFramePr>
          <p:cNvPr id="5" name="Content Placeholder 2">
            <a:extLst>
              <a:ext uri="{FF2B5EF4-FFF2-40B4-BE49-F238E27FC236}">
                <a16:creationId xmlns:a16="http://schemas.microsoft.com/office/drawing/2014/main" id="{17721C7D-78CD-9079-6979-1AB1CA901F91}"/>
              </a:ext>
            </a:extLst>
          </p:cNvPr>
          <p:cNvGraphicFramePr>
            <a:graphicFrameLocks noGrp="1"/>
          </p:cNvGraphicFramePr>
          <p:nvPr>
            <p:ph idx="1"/>
            <p:extLst>
              <p:ext uri="{D42A27DB-BD31-4B8C-83A1-F6EECF244321}">
                <p14:modId xmlns:p14="http://schemas.microsoft.com/office/powerpoint/2010/main" val="2204122498"/>
              </p:ext>
            </p:extLst>
          </p:nvPr>
        </p:nvGraphicFramePr>
        <p:xfrm>
          <a:off x="838200" y="1516284"/>
          <a:ext cx="10515600" cy="49765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65275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1E416-87AD-24D6-8EAA-67D01701E4F3}"/>
              </a:ext>
            </a:extLst>
          </p:cNvPr>
          <p:cNvSpPr>
            <a:spLocks noGrp="1"/>
          </p:cNvSpPr>
          <p:nvPr>
            <p:ph type="title"/>
          </p:nvPr>
        </p:nvSpPr>
        <p:spPr/>
        <p:txBody>
          <a:bodyPr/>
          <a:lstStyle/>
          <a:p>
            <a:r>
              <a:rPr lang="en-US" dirty="0">
                <a:solidFill>
                  <a:srgbClr val="6F298C"/>
                </a:solidFill>
              </a:rPr>
              <a:t>Limitations </a:t>
            </a:r>
          </a:p>
        </p:txBody>
      </p:sp>
      <p:graphicFrame>
        <p:nvGraphicFramePr>
          <p:cNvPr id="5" name="Content Placeholder 2">
            <a:extLst>
              <a:ext uri="{FF2B5EF4-FFF2-40B4-BE49-F238E27FC236}">
                <a16:creationId xmlns:a16="http://schemas.microsoft.com/office/drawing/2014/main" id="{17721C7D-78CD-9079-6979-1AB1CA901F91}"/>
              </a:ext>
            </a:extLst>
          </p:cNvPr>
          <p:cNvGraphicFramePr>
            <a:graphicFrameLocks noGrp="1"/>
          </p:cNvGraphicFramePr>
          <p:nvPr>
            <p:ph idx="1"/>
            <p:extLst>
              <p:ext uri="{D42A27DB-BD31-4B8C-83A1-F6EECF244321}">
                <p14:modId xmlns:p14="http://schemas.microsoft.com/office/powerpoint/2010/main" val="316744724"/>
              </p:ext>
            </p:extLst>
          </p:nvPr>
        </p:nvGraphicFramePr>
        <p:xfrm>
          <a:off x="574963" y="1516284"/>
          <a:ext cx="10515600" cy="49765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21664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1E416-87AD-24D6-8EAA-67D01701E4F3}"/>
              </a:ext>
            </a:extLst>
          </p:cNvPr>
          <p:cNvSpPr>
            <a:spLocks noGrp="1"/>
          </p:cNvSpPr>
          <p:nvPr>
            <p:ph type="title"/>
          </p:nvPr>
        </p:nvSpPr>
        <p:spPr/>
        <p:txBody>
          <a:bodyPr/>
          <a:lstStyle/>
          <a:p>
            <a:r>
              <a:rPr lang="en-US" dirty="0">
                <a:solidFill>
                  <a:srgbClr val="6F298C"/>
                </a:solidFill>
              </a:rPr>
              <a:t>Conclusion</a:t>
            </a:r>
          </a:p>
        </p:txBody>
      </p:sp>
      <p:graphicFrame>
        <p:nvGraphicFramePr>
          <p:cNvPr id="5" name="Content Placeholder 2">
            <a:extLst>
              <a:ext uri="{FF2B5EF4-FFF2-40B4-BE49-F238E27FC236}">
                <a16:creationId xmlns:a16="http://schemas.microsoft.com/office/drawing/2014/main" id="{2796CC4C-A845-D342-D829-459F3F747C05}"/>
              </a:ext>
            </a:extLst>
          </p:cNvPr>
          <p:cNvGraphicFramePr>
            <a:graphicFrameLocks noGrp="1"/>
          </p:cNvGraphicFramePr>
          <p:nvPr>
            <p:ph idx="1"/>
            <p:extLst>
              <p:ext uri="{D42A27DB-BD31-4B8C-83A1-F6EECF244321}">
                <p14:modId xmlns:p14="http://schemas.microsoft.com/office/powerpoint/2010/main" val="169293472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36945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91E416-87AD-24D6-8EAA-67D01701E4F3}"/>
              </a:ext>
            </a:extLst>
          </p:cNvPr>
          <p:cNvSpPr>
            <a:spLocks noGrp="1"/>
          </p:cNvSpPr>
          <p:nvPr>
            <p:ph type="title"/>
          </p:nvPr>
        </p:nvSpPr>
        <p:spPr>
          <a:xfrm>
            <a:off x="761800" y="762001"/>
            <a:ext cx="5334197" cy="1708242"/>
          </a:xfrm>
        </p:spPr>
        <p:txBody>
          <a:bodyPr anchor="ctr">
            <a:normAutofit/>
          </a:bodyPr>
          <a:lstStyle/>
          <a:p>
            <a:r>
              <a:rPr lang="en-US" sz="4000" dirty="0"/>
              <a:t>Q&amp;A</a:t>
            </a:r>
          </a:p>
        </p:txBody>
      </p:sp>
      <p:sp>
        <p:nvSpPr>
          <p:cNvPr id="3" name="Content Placeholder 2">
            <a:extLst>
              <a:ext uri="{FF2B5EF4-FFF2-40B4-BE49-F238E27FC236}">
                <a16:creationId xmlns:a16="http://schemas.microsoft.com/office/drawing/2014/main" id="{61F780BD-2805-3312-CE5C-B394C667F8E9}"/>
              </a:ext>
            </a:extLst>
          </p:cNvPr>
          <p:cNvSpPr>
            <a:spLocks noGrp="1"/>
          </p:cNvSpPr>
          <p:nvPr>
            <p:ph idx="1"/>
          </p:nvPr>
        </p:nvSpPr>
        <p:spPr>
          <a:xfrm>
            <a:off x="761800" y="2470245"/>
            <a:ext cx="5334197" cy="2149882"/>
          </a:xfrm>
        </p:spPr>
        <p:txBody>
          <a:bodyPr anchor="ctr">
            <a:normAutofit/>
          </a:bodyPr>
          <a:lstStyle/>
          <a:p>
            <a:pPr marL="0" indent="0">
              <a:spcAft>
                <a:spcPts val="800"/>
              </a:spcAft>
              <a:buNone/>
            </a:pPr>
            <a:r>
              <a:rPr lang="en-GB" dirty="0">
                <a:latin typeface="Calibri" panose="020F0502020204030204" pitchFamily="34" charset="0"/>
                <a:ea typeface="Calibri" panose="020F0502020204030204" pitchFamily="34" charset="0"/>
                <a:cs typeface="Times New Roman" panose="02020603050405020304" pitchFamily="18" charset="0"/>
              </a:rPr>
              <a:t>Thank you for your attention</a:t>
            </a:r>
          </a:p>
          <a:p>
            <a:pPr marL="0" indent="0">
              <a:spcAft>
                <a:spcPts val="800"/>
              </a:spcAft>
              <a:buNone/>
            </a:pPr>
            <a:r>
              <a:rPr lang="en-GB" dirty="0">
                <a:latin typeface="Calibri" panose="020F0502020204030204" pitchFamily="34" charset="0"/>
                <a:ea typeface="Calibri" panose="020F0502020204030204" pitchFamily="34" charset="0"/>
                <a:cs typeface="Times New Roman" panose="02020603050405020304" pitchFamily="18" charset="0"/>
              </a:rPr>
              <a:t>I welcome your questions and reflections</a:t>
            </a:r>
          </a:p>
        </p:txBody>
      </p:sp>
      <p:pic>
        <p:nvPicPr>
          <p:cNvPr id="5" name="Picture 4" descr="Yellow and blue symbols">
            <a:extLst>
              <a:ext uri="{FF2B5EF4-FFF2-40B4-BE49-F238E27FC236}">
                <a16:creationId xmlns:a16="http://schemas.microsoft.com/office/drawing/2014/main" id="{B177B4C7-3DEC-25A0-BC13-17B00A37511F}"/>
              </a:ext>
            </a:extLst>
          </p:cNvPr>
          <p:cNvPicPr>
            <a:picLocks noChangeAspect="1"/>
          </p:cNvPicPr>
          <p:nvPr/>
        </p:nvPicPr>
        <p:blipFill>
          <a:blip r:embed="rId3"/>
          <a:srcRect l="17722" r="22853" b="-11"/>
          <a:stretch>
            <a:fillRect/>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091503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1E416-87AD-24D6-8EAA-67D01701E4F3}"/>
              </a:ext>
            </a:extLst>
          </p:cNvPr>
          <p:cNvSpPr>
            <a:spLocks noGrp="1"/>
          </p:cNvSpPr>
          <p:nvPr>
            <p:ph type="title" idx="4294967295"/>
          </p:nvPr>
        </p:nvSpPr>
        <p:spPr>
          <a:xfrm>
            <a:off x="0" y="365125"/>
            <a:ext cx="10515600" cy="1325563"/>
          </a:xfrm>
        </p:spPr>
        <p:txBody>
          <a:bodyPr/>
          <a:lstStyle/>
          <a:p>
            <a:r>
              <a:rPr lang="en-US" dirty="0">
                <a:solidFill>
                  <a:srgbClr val="6F298C"/>
                </a:solidFill>
              </a:rPr>
              <a:t>Introduction</a:t>
            </a:r>
          </a:p>
        </p:txBody>
      </p:sp>
      <p:graphicFrame>
        <p:nvGraphicFramePr>
          <p:cNvPr id="20" name="Content Placeholder 2">
            <a:extLst>
              <a:ext uri="{FF2B5EF4-FFF2-40B4-BE49-F238E27FC236}">
                <a16:creationId xmlns:a16="http://schemas.microsoft.com/office/drawing/2014/main" id="{666DC882-C05A-E88A-0DE6-AE3ACC28D7EE}"/>
              </a:ext>
            </a:extLst>
          </p:cNvPr>
          <p:cNvGraphicFramePr>
            <a:graphicFrameLocks noGrp="1"/>
          </p:cNvGraphicFramePr>
          <p:nvPr>
            <p:ph idx="4294967295"/>
            <p:extLst>
              <p:ext uri="{D42A27DB-BD31-4B8C-83A1-F6EECF244321}">
                <p14:modId xmlns:p14="http://schemas.microsoft.com/office/powerpoint/2010/main" val="2945215579"/>
              </p:ext>
            </p:extLst>
          </p:nvPr>
        </p:nvGraphicFramePr>
        <p:xfrm>
          <a:off x="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75593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0" name="Picture 49" descr="Magnifying glass and question mark">
            <a:extLst>
              <a:ext uri="{FF2B5EF4-FFF2-40B4-BE49-F238E27FC236}">
                <a16:creationId xmlns:a16="http://schemas.microsoft.com/office/drawing/2014/main" id="{F6E40677-6920-4564-7497-8D2BA8487CB4}"/>
              </a:ext>
            </a:extLst>
          </p:cNvPr>
          <p:cNvPicPr>
            <a:picLocks noChangeAspect="1"/>
          </p:cNvPicPr>
          <p:nvPr/>
        </p:nvPicPr>
        <p:blipFill>
          <a:blip r:embed="rId3">
            <a:duotone>
              <a:schemeClr val="bg2">
                <a:shade val="45000"/>
                <a:satMod val="135000"/>
              </a:schemeClr>
              <a:prstClr val="white"/>
            </a:duotone>
          </a:blip>
          <a:srcRect t="9091" r="9091"/>
          <a:stretch>
            <a:fillRect/>
          </a:stretch>
        </p:blipFill>
        <p:spPr>
          <a:xfrm>
            <a:off x="20" y="-25380"/>
            <a:ext cx="12191980" cy="6857990"/>
          </a:xfrm>
          <a:prstGeom prst="rect">
            <a:avLst/>
          </a:prstGeom>
        </p:spPr>
      </p:pic>
      <p:sp>
        <p:nvSpPr>
          <p:cNvPr id="65" name="Rectangle 64">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91E416-87AD-24D6-8EAA-67D01701E4F3}"/>
              </a:ext>
            </a:extLst>
          </p:cNvPr>
          <p:cNvSpPr>
            <a:spLocks noGrp="1"/>
          </p:cNvSpPr>
          <p:nvPr>
            <p:ph type="title"/>
          </p:nvPr>
        </p:nvSpPr>
        <p:spPr>
          <a:xfrm>
            <a:off x="838200" y="365125"/>
            <a:ext cx="10515600" cy="1325563"/>
          </a:xfrm>
        </p:spPr>
        <p:txBody>
          <a:bodyPr>
            <a:normAutofit/>
          </a:bodyPr>
          <a:lstStyle/>
          <a:p>
            <a:r>
              <a:rPr lang="en-US" dirty="0"/>
              <a:t>Research Problem</a:t>
            </a:r>
          </a:p>
        </p:txBody>
      </p:sp>
      <p:graphicFrame>
        <p:nvGraphicFramePr>
          <p:cNvPr id="6" name="Content Placeholder 2">
            <a:extLst>
              <a:ext uri="{FF2B5EF4-FFF2-40B4-BE49-F238E27FC236}">
                <a16:creationId xmlns:a16="http://schemas.microsoft.com/office/drawing/2014/main" id="{DFEEC33C-FEC7-870D-4DD6-2C20054634CA}"/>
              </a:ext>
            </a:extLst>
          </p:cNvPr>
          <p:cNvGraphicFramePr>
            <a:graphicFrameLocks noGrp="1"/>
          </p:cNvGraphicFramePr>
          <p:nvPr>
            <p:ph idx="1"/>
            <p:extLst>
              <p:ext uri="{D42A27DB-BD31-4B8C-83A1-F6EECF244321}">
                <p14:modId xmlns:p14="http://schemas.microsoft.com/office/powerpoint/2010/main" val="325009646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3589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 name="Rectangle 209">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 name="Oval 210">
            <a:extLst>
              <a:ext uri="{FF2B5EF4-FFF2-40B4-BE49-F238E27FC236}">
                <a16:creationId xmlns:a16="http://schemas.microsoft.com/office/drawing/2014/main" id="{EAED1919-54A1-41C9-B30B-A3FF3F58E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26220" y="98104"/>
            <a:ext cx="4288094" cy="428809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Group Brainstorm">
            <a:extLst>
              <a:ext uri="{FF2B5EF4-FFF2-40B4-BE49-F238E27FC236}">
                <a16:creationId xmlns:a16="http://schemas.microsoft.com/office/drawing/2014/main" id="{7E8D44D0-F37C-909B-389A-534182A5C4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69471" y="941355"/>
            <a:ext cx="2601592" cy="2601592"/>
          </a:xfrm>
          <a:prstGeom prst="rect">
            <a:avLst/>
          </a:prstGeom>
        </p:spPr>
      </p:pic>
      <p:grpSp>
        <p:nvGrpSpPr>
          <p:cNvPr id="30" name="Group 29">
            <a:extLst>
              <a:ext uri="{FF2B5EF4-FFF2-40B4-BE49-F238E27FC236}">
                <a16:creationId xmlns:a16="http://schemas.microsoft.com/office/drawing/2014/main" id="{C4751043-2EE3-4222-9979-8E61D93DA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1848" y="2813300"/>
            <a:ext cx="3757487" cy="3757487"/>
            <a:chOff x="1881974" y="1174396"/>
            <a:chExt cx="5290997" cy="5290997"/>
          </a:xfrm>
        </p:grpSpPr>
        <p:sp>
          <p:nvSpPr>
            <p:cNvPr id="31" name="Oval 30">
              <a:extLst>
                <a:ext uri="{FF2B5EF4-FFF2-40B4-BE49-F238E27FC236}">
                  <a16:creationId xmlns:a16="http://schemas.microsoft.com/office/drawing/2014/main" id="{03FD8213-DB67-4E29-9615-984DB59917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a:extLst>
                <a:ext uri="{FF2B5EF4-FFF2-40B4-BE49-F238E27FC236}">
                  <a16:creationId xmlns:a16="http://schemas.microsoft.com/office/drawing/2014/main" id="{84EDB257-28CF-422F-AE6A-B99E3FE811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3" name="Oval 212">
            <a:extLst>
              <a:ext uri="{FF2B5EF4-FFF2-40B4-BE49-F238E27FC236}">
                <a16:creationId xmlns:a16="http://schemas.microsoft.com/office/drawing/2014/main" id="{FFFEB18F-F81F-4CED-BE64-EB888A77C3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350" y="2762501"/>
            <a:ext cx="3744592" cy="3744592"/>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91E416-87AD-24D6-8EAA-67D01701E4F3}"/>
              </a:ext>
            </a:extLst>
          </p:cNvPr>
          <p:cNvSpPr>
            <a:spLocks noGrp="1"/>
          </p:cNvSpPr>
          <p:nvPr>
            <p:ph type="title"/>
          </p:nvPr>
        </p:nvSpPr>
        <p:spPr>
          <a:xfrm>
            <a:off x="702591" y="3404608"/>
            <a:ext cx="3520789" cy="2666087"/>
          </a:xfrm>
        </p:spPr>
        <p:txBody>
          <a:bodyPr>
            <a:normAutofit/>
          </a:bodyPr>
          <a:lstStyle/>
          <a:p>
            <a:pPr algn="ctr"/>
            <a:r>
              <a:rPr lang="en-US" dirty="0">
                <a:solidFill>
                  <a:schemeClr val="bg1"/>
                </a:solidFill>
              </a:rPr>
              <a:t>Research Aim &amp; Objectives</a:t>
            </a:r>
          </a:p>
        </p:txBody>
      </p:sp>
      <p:grpSp>
        <p:nvGrpSpPr>
          <p:cNvPr id="36"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3117" y="1193254"/>
            <a:ext cx="1291642" cy="429215"/>
            <a:chOff x="2504802" y="1755501"/>
            <a:chExt cx="1598829" cy="531293"/>
          </a:xfrm>
          <a:solidFill>
            <a:schemeClr val="bg1"/>
          </a:solidFill>
        </p:grpSpPr>
        <p:sp>
          <p:nvSpPr>
            <p:cNvPr id="37" name="Freeform: Shape 36">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grpSp>
        <p:nvGrpSpPr>
          <p:cNvPr id="40" name="Graphic 4">
            <a:extLst>
              <a:ext uri="{FF2B5EF4-FFF2-40B4-BE49-F238E27FC236}">
                <a16:creationId xmlns:a16="http://schemas.microsoft.com/office/drawing/2014/main" id="{5468B3A9-705E-43C3-A742-0619B0D8F2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solidFill>
        </p:grpSpPr>
        <p:sp>
          <p:nvSpPr>
            <p:cNvPr id="41" name="Freeform: Shape 40">
              <a:extLst>
                <a:ext uri="{FF2B5EF4-FFF2-40B4-BE49-F238E27FC236}">
                  <a16:creationId xmlns:a16="http://schemas.microsoft.com/office/drawing/2014/main" id="{29D439AD-5D67-497C-B831-D17FC3E59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23F54BF2-C71C-45C5-9408-3B5E011B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2BBABE17-DB56-44AB-934B-63C07C79F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CB483D20-A128-4076-AF54-88646172B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E5EFA818-FDDA-49E9-B11F-E9DC1854A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EA1F8728-F8F7-4828-A718-A15E7663E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8DA1F73F-AA1D-41D7-BAAB-292FD94A3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D9441DEA-C85E-4B9C-A48D-8437854C4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14" name="Freeform: Shape 48">
              <a:extLst>
                <a:ext uri="{FF2B5EF4-FFF2-40B4-BE49-F238E27FC236}">
                  <a16:creationId xmlns:a16="http://schemas.microsoft.com/office/drawing/2014/main" id="{15EBAA20-1368-4495-8D7C-820FAD8E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0FB92591-626C-4D2B-A3E6-EC8742D67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D392448D-513F-4528-9D8D-A151982041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61946BAE-1546-4EA4-A108-A799BF5D2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42A8EC93-6A35-4D37-A8CB-59362BF87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AFC3ECA2-E914-4D83-ABF9-B9FFD96E9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712B1108-9AAC-4F10-A64F-0D6963E51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284CDA0C-B2AB-4791-83B1-C053C061D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F857BF6B-E0CA-49C0-8827-B44CE8B92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6D7B06A7-ADDF-4F27-B11F-08422FC18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E8B0DA6C-71D7-4FCB-AE4C-035E0ADB5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EB078173-ADFB-480D-91A4-4D71C0109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AAA4027A-C97B-4C9A-B04C-EBE21122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C06DA92D-C6D0-4C7D-98CF-D9576912E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D6601653-3941-4C9B-BD39-62EECE23A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2BC4A394-4FFE-4BFE-9A59-2B624E07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EB4EABA5-FDCF-4F6F-8FF1-6FDFF5058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10F3C940-2320-488A-B24C-AB0A4FB5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F525BA82-37D8-47ED-AFF6-AE57124A4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C2D78955-C80F-4DA3-83AA-D28A5A6FA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BC23DAAC-7C06-4012-8CBB-8E3126B68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60D19F80-DC80-49EC-8EDD-7889092C1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11F50BB3-EA39-4693-BAE1-1101EF0A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00EFD45B-69A8-47F6-A5BF-779F7EB49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9E53C464-7272-4EBC-830B-CB29A9698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B6BF10CE-C2AD-487A-9402-8D5C746EC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1064C7FE-F8EB-47EF-97FA-348A52059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A991C553-06A1-4F26-BBBC-80F7E11E7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BCE9C081-2191-4C84-956E-F106BB015C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292F6F03-BC34-40C6-8F17-7A169CD72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A5101B80-7351-4F0F-AB7D-3E40B4D26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0570EE1D-95AC-4660-8E96-7C8A36FEB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385D9A56-2D15-4E0A-B981-E168F09064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28D0BA2F-9273-4EAA-AD17-C4EFE1140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512CC54E-7976-4DC9-984C-45C2A23A7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C8A3FC72-9FF9-41F6-97E0-45A0FEE94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48918C16-C9B6-40D5-93A0-DB547B644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A05612C6-4858-4854-A3D3-90CF1E1C7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A8E88D77-C726-4008-849C-DA7361F88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24CFE7CA-C955-4365-90C3-6272CB9A3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38B43FC8-B81C-490A-A346-4C6235DA8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214D0221-0C97-4C71-B535-7506956EF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ED0C44EA-BD25-49A3-9EB8-9D8DED7C19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A3C9CCF2-15CC-4F7D-87F5-7FFEBAC9C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8AA321D8-1D2C-472C-A2DB-EBB74498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724680C1-4BB5-45DB-A558-82514418C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C94F4CEF-82DD-4CFB-8EE3-4AB115F6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4F186C9C-C620-4426-A674-E40F808F6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8929942C-BA3F-40EF-94DD-4A5C22C5B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D234974B-3555-465B-95A7-1C63CE738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0E38F9FD-48AC-4C3E-9E75-D1C0B555E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3AA72E26-5C3D-4231-9042-E00AE43E8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6684433D-3C9E-4C19-A801-D51CF3064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DADB0C3D-A021-4F40-93B3-76B61334F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41781C18-F408-401D-8A86-99FFBB989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9D958D9F-E4B0-48B1-ADA4-3053AFB5D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43EFCD46-F0FB-499C-81B9-3508FE5C8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2B6A130F-CB85-4BDA-8DDF-8DAAB2F7D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9359DA40-CA94-4B1F-9BE6-C800BEEC7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73304FCD-8DAD-4BC8-A16E-84DDCA07F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BCB4864C-8F67-4BE7-89CC-664EA25EC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845F543D-67FC-4640-A2A1-69DA6D05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DBDB2A9C-60E5-4F7E-BA2B-4DD1595FB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72B10DA2-D88E-4952-BDB5-102E61B4B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AC5F5BED-3698-4F52-9977-D8CA2DC03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E19CCEBC-AD20-45B2-A751-42B40BB31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3A978AD9-9A35-4B89-B3BC-61E54AD9EB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77D8C808-AFC9-42DD-B253-004890379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EECD0BF1-7C64-407E-8306-4C447B1D32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953B0F94-AC35-4CB2-878D-1DC7D68BE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08EA50C2-BB5F-4368-AA91-67B207C1A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DE45A7FE-0A45-45F6-8417-EBDA5A12D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DA8B8DC8-F88C-432E-A8C2-8D13FE874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D02C5430-233D-49F7-B852-181D2B2F6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76DB286F-9E15-441C-8697-57007B76C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534DC0EE-15B7-44AE-A7DC-8B5E22688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4FBE9900-F640-4248-9C4C-EDBE5E00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37FF04AF-F86B-49F8-AAB5-DA696591A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710DCFEA-4572-47A3-A6BE-7B21F575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BA42ED8E-CCC8-478F-9EF4-625B633071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146DF8F4-DF09-4E6C-887F-C9269E56A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7FF3916E-5C82-4956-A88B-81BFAC91B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7E5CF7AE-ED45-4AB5-9AEB-56FC964BFA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7CFB132C-BEB1-4897-B1A4-97422811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4EE49F21-E336-41BC-8256-85A9AB597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C62510EE-BDCD-4393-9AD7-2D0C9A722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2420F94B-4F00-4C6C-97E3-BA5B5E687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E712560A-A110-4132-85D5-21BBBFA8C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D1E3102B-23D5-43AE-A67D-583AAA52B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9D5ABE4E-EB80-423C-BBCE-9C1B77D9B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BEB8CCC5-38F5-4892-A00B-14B645BBD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8860175F-F7D5-4464-AD61-5B435528F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E28C20B0-98AA-4A5B-8CE1-236A3F6CAA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8A56719F-13F0-4B75-8C04-DAACD8FD8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B30555DA-285C-4859-83DE-B16FF6DB1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67AF00E9-C8D6-41C4-9703-5468F5163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D07F88BD-A2E8-4F25-BB43-9372C6C9F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DFAE35DA-8283-4F4B-8C00-FF8EFE39B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4340DEBE-A255-48E2-B7B2-AE881651C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FE968FB9-507A-4F2E-B346-15995081B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4DA99BD8-9C2B-46BF-AA27-ED405540D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50C84F67-D2C2-48DF-8537-DF99C6024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F5CAEB9A-26A6-4FBF-916B-19FC9B0BF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E4DEDE1B-4819-4E4B-849E-330D7DF56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C441B73E-F19C-4313-8F46-F600603B3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014FE805-EF51-4859-A6DF-CF75F9A0F5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624CF2A5-BD9E-4570-8560-063BC70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6BEC415C-7946-43B2-9AC8-348B6B5CD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1B615AD5-3365-43D4-8E16-377A2A2F9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9D184DFD-DD33-491E-90FF-6E4ECA266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31B62FE1-0262-4B09-ABEA-8AA010137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20C539C6-FAA9-4EBE-93D9-1F946E144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8C6EF3FF-09E5-4099-A49B-CA364A6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B3C5E06F-8F1E-4771-AAE4-B34B1D6A3D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538D5AE9-76CC-4AE4-B026-656EDCB01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30F1A9B9-52AB-4527-BD4A-1802F7C96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46A57D78-C020-4EEF-971D-0C880288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7666D7A3-5ABF-4EDE-A0C5-F2099B2D86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13BC460A-E0FF-4658-A2FD-A3AF4D51D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26467CC2-3AB3-4D37-8323-385B7399F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563A1F58-33CE-4EDF-B902-3F43F69DA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DDCFAB2F-7E88-4A57-999A-2506A1FE7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571BEB66-3787-441F-BB54-80C05C6F1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641DC095-611E-4979-8664-6C0EB878F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210B9ECF-D859-4919-A9D6-3208548F0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4FBC31D4-7E98-452C-8A87-822DE0432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E302346C-F328-435B-87ED-447C6F854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B94F507E-9E94-432E-AE8A-A6CB2C5D0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1FFAC4F0-FD7F-4943-B60E-E276F8B23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A8A5D871-92FD-43C3-BF94-0B524FA7D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6A79A241-1665-453E-ADD4-18892D4F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81EABE18-4189-4E07-93C9-9B76673E3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B658A0EE-6F09-4EF7-B5E7-F23A556BD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15EB019C-C95B-4DE3-BD17-DC20F8007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2948B3ED-79C1-47C8-B712-0BFB5536C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13387DB9-900B-422D-90F7-C5C7EB5D5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48FDCCF3-E6D6-4CD0-9D47-02FE785C7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BC14E8F6-33F6-47CE-9A24-EA71D7149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F78CC38F-63FC-4552-B17B-8D79D3C8F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89042823-A002-49CE-B03D-ED1291DC1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96EFC6CE-198B-489B-B1EE-72CE84262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49FEA23D-54D9-45D7-9325-1E2F638C9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2DB04EE3-370F-49CE-BCFE-C2999C3CF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8BCBCC34-797D-41A8-8AD1-7E03E1BBFF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AFF5C1F8-0EDE-4835-89E6-1FCB2EA39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6171D504-6300-457C-AFCC-064DBB3FC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62ACE739-C8C4-4495-B04C-C3AFC4481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3F4771CD-CDCA-4FFE-8EF5-E42D1781E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A10C0BFE-A8F9-4E21-9DFD-37A4D26C6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4D8D4EF9-4EF7-4538-A4AE-439F9335E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7E0500AB-5662-43B9-95C2-2EC80CC54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984021AD-A6A2-4CDA-A953-72FBA7598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FD1FBF47-CAC8-4385-9DC7-C9BB6167E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FBAEE482-005F-4288-8D66-09EA246C4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2C5DCF49-33DE-4AFF-818E-42F59F280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866903F3-208B-46D5-925B-254DC7429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2550D219-E342-4A38-BB89-575C1EE7A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5B5485FC-95D0-4660-9594-2C9BD3B77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2EA358DA-C7E8-4DF8-B7D6-CC582956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7990E8BB-4369-4845-8436-A6F3FE1D1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D6C050C5-1951-434B-A7FE-D271E73F8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
        <p:nvSpPr>
          <p:cNvPr id="3" name="Content Placeholder 2">
            <a:extLst>
              <a:ext uri="{FF2B5EF4-FFF2-40B4-BE49-F238E27FC236}">
                <a16:creationId xmlns:a16="http://schemas.microsoft.com/office/drawing/2014/main" id="{61F780BD-2805-3312-CE5C-B394C667F8E9}"/>
              </a:ext>
            </a:extLst>
          </p:cNvPr>
          <p:cNvSpPr>
            <a:spLocks noGrp="1"/>
          </p:cNvSpPr>
          <p:nvPr>
            <p:ph idx="1"/>
          </p:nvPr>
        </p:nvSpPr>
        <p:spPr>
          <a:xfrm>
            <a:off x="5975582" y="1157856"/>
            <a:ext cx="5700359" cy="5011450"/>
          </a:xfrm>
        </p:spPr>
        <p:txBody>
          <a:bodyPr>
            <a:noAutofit/>
          </a:bodyPr>
          <a:lstStyle/>
          <a:p>
            <a:pPr marL="0" indent="0">
              <a:spcAft>
                <a:spcPts val="800"/>
              </a:spcAft>
              <a:buNone/>
            </a:pPr>
            <a:r>
              <a:rPr lang="en-GB" dirty="0">
                <a:solidFill>
                  <a:schemeClr val="bg1"/>
                </a:solidFill>
                <a:ea typeface="Calibri" panose="020F0502020204030204" pitchFamily="34" charset="0"/>
                <a:cs typeface="Times New Roman" panose="02020603050405020304" pitchFamily="18" charset="0"/>
              </a:rPr>
              <a:t>• Aim: </a:t>
            </a:r>
          </a:p>
          <a:p>
            <a:pPr marL="0" indent="0">
              <a:spcAft>
                <a:spcPts val="800"/>
              </a:spcAft>
              <a:buNone/>
            </a:pPr>
            <a:r>
              <a:rPr lang="en-GB" dirty="0">
                <a:solidFill>
                  <a:schemeClr val="bg1"/>
                </a:solidFill>
                <a:ea typeface="Calibri" panose="020F0502020204030204" pitchFamily="34" charset="0"/>
                <a:cs typeface="Times New Roman" panose="02020603050405020304" pitchFamily="18" charset="0"/>
              </a:rPr>
              <a:t>-Explore factors contributing to effective social work intervention processes </a:t>
            </a:r>
          </a:p>
          <a:p>
            <a:pPr marL="0" indent="0">
              <a:spcAft>
                <a:spcPts val="800"/>
              </a:spcAft>
              <a:buNone/>
            </a:pPr>
            <a:r>
              <a:rPr lang="en-GB" dirty="0">
                <a:solidFill>
                  <a:schemeClr val="bg1"/>
                </a:solidFill>
                <a:ea typeface="Calibri" panose="020F0502020204030204" pitchFamily="34" charset="0"/>
                <a:cs typeface="Times New Roman" panose="02020603050405020304" pitchFamily="18" charset="0"/>
              </a:rPr>
              <a:t>• Objectives:</a:t>
            </a:r>
          </a:p>
          <a:p>
            <a:pPr marL="0" indent="0">
              <a:spcAft>
                <a:spcPts val="800"/>
              </a:spcAft>
              <a:buNone/>
            </a:pPr>
            <a:r>
              <a:rPr lang="en-GB" dirty="0">
                <a:solidFill>
                  <a:schemeClr val="bg1"/>
                </a:solidFill>
                <a:ea typeface="Calibri" panose="020F0502020204030204" pitchFamily="34" charset="0"/>
                <a:cs typeface="Times New Roman" panose="02020603050405020304" pitchFamily="18" charset="0"/>
              </a:rPr>
              <a:t>-Exploring  social workers’ views regarding intervention processes contributing to effective reunification</a:t>
            </a:r>
          </a:p>
          <a:p>
            <a:pPr marL="0" indent="0">
              <a:spcAft>
                <a:spcPts val="800"/>
              </a:spcAft>
              <a:buNone/>
            </a:pPr>
            <a:r>
              <a:rPr lang="en-GB" dirty="0">
                <a:solidFill>
                  <a:schemeClr val="bg1"/>
                </a:solidFill>
                <a:ea typeface="Calibri" panose="020F0502020204030204" pitchFamily="34" charset="0"/>
                <a:cs typeface="Times New Roman" panose="02020603050405020304" pitchFamily="18" charset="0"/>
              </a:rPr>
              <a:t>-Making recommendations towards the reunification guidelines</a:t>
            </a:r>
          </a:p>
          <a:p>
            <a:endParaRPr lang="en-US" dirty="0">
              <a:solidFill>
                <a:schemeClr val="bg1"/>
              </a:solidFill>
            </a:endParaRPr>
          </a:p>
        </p:txBody>
      </p:sp>
    </p:spTree>
    <p:extLst>
      <p:ext uri="{BB962C8B-B14F-4D97-AF65-F5344CB8AC3E}">
        <p14:creationId xmlns:p14="http://schemas.microsoft.com/office/powerpoint/2010/main" val="1114022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91E416-87AD-24D6-8EAA-67D01701E4F3}"/>
              </a:ext>
            </a:extLst>
          </p:cNvPr>
          <p:cNvSpPr>
            <a:spLocks noGrp="1"/>
          </p:cNvSpPr>
          <p:nvPr>
            <p:ph type="title"/>
          </p:nvPr>
        </p:nvSpPr>
        <p:spPr>
          <a:xfrm>
            <a:off x="1102368" y="1877492"/>
            <a:ext cx="4030132" cy="3215373"/>
          </a:xfrm>
        </p:spPr>
        <p:txBody>
          <a:bodyPr>
            <a:normAutofit/>
          </a:bodyPr>
          <a:lstStyle/>
          <a:p>
            <a:pPr algn="ctr"/>
            <a:r>
              <a:rPr lang="en-US" dirty="0">
                <a:solidFill>
                  <a:schemeClr val="bg1"/>
                </a:solidFill>
              </a:rPr>
              <a:t>Theoretical Framework</a:t>
            </a:r>
          </a:p>
        </p:txBody>
      </p:sp>
      <p:grpSp>
        <p:nvGrpSpPr>
          <p:cNvPr id="16" name="Group 15">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7" name="Freeform: Shape 16">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0"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Oval 23">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35" name="Content Placeholder 2">
            <a:extLst>
              <a:ext uri="{FF2B5EF4-FFF2-40B4-BE49-F238E27FC236}">
                <a16:creationId xmlns:a16="http://schemas.microsoft.com/office/drawing/2014/main" id="{DDA404D5-AEB0-C00C-1821-7A16F2045530}"/>
              </a:ext>
            </a:extLst>
          </p:cNvPr>
          <p:cNvGraphicFramePr>
            <a:graphicFrameLocks noGrp="1"/>
          </p:cNvGraphicFramePr>
          <p:nvPr>
            <p:ph idx="1"/>
          </p:nvPr>
        </p:nvGraphicFramePr>
        <p:xfrm>
          <a:off x="6234868" y="1130845"/>
          <a:ext cx="5217173" cy="47549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8"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29" name="Freeform: Shape 28">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819462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1E416-87AD-24D6-8EAA-67D01701E4F3}"/>
              </a:ext>
            </a:extLst>
          </p:cNvPr>
          <p:cNvSpPr>
            <a:spLocks noGrp="1"/>
          </p:cNvSpPr>
          <p:nvPr>
            <p:ph type="title"/>
          </p:nvPr>
        </p:nvSpPr>
        <p:spPr/>
        <p:txBody>
          <a:bodyPr/>
          <a:lstStyle/>
          <a:p>
            <a:r>
              <a:rPr lang="en-US" dirty="0">
                <a:solidFill>
                  <a:srgbClr val="6F298C"/>
                </a:solidFill>
              </a:rPr>
              <a:t>Methodology</a:t>
            </a:r>
          </a:p>
        </p:txBody>
      </p:sp>
      <p:graphicFrame>
        <p:nvGraphicFramePr>
          <p:cNvPr id="17" name="Content Placeholder 2">
            <a:extLst>
              <a:ext uri="{FF2B5EF4-FFF2-40B4-BE49-F238E27FC236}">
                <a16:creationId xmlns:a16="http://schemas.microsoft.com/office/drawing/2014/main" id="{85B90052-3ADC-C9B1-A059-3BD7976606E3}"/>
              </a:ext>
            </a:extLst>
          </p:cNvPr>
          <p:cNvGraphicFramePr>
            <a:graphicFrameLocks noGrp="1"/>
          </p:cNvGraphicFramePr>
          <p:nvPr>
            <p:ph idx="1"/>
            <p:extLst>
              <p:ext uri="{D42A27DB-BD31-4B8C-83A1-F6EECF244321}">
                <p14:modId xmlns:p14="http://schemas.microsoft.com/office/powerpoint/2010/main" val="1007554534"/>
              </p:ext>
            </p:extLst>
          </p:nvPr>
        </p:nvGraphicFramePr>
        <p:xfrm>
          <a:off x="838200" y="1157469"/>
          <a:ext cx="10515600" cy="46414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10045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1E416-87AD-24D6-8EAA-67D01701E4F3}"/>
              </a:ext>
            </a:extLst>
          </p:cNvPr>
          <p:cNvSpPr>
            <a:spLocks noGrp="1"/>
          </p:cNvSpPr>
          <p:nvPr>
            <p:ph type="title"/>
          </p:nvPr>
        </p:nvSpPr>
        <p:spPr/>
        <p:txBody>
          <a:bodyPr/>
          <a:lstStyle/>
          <a:p>
            <a:r>
              <a:rPr lang="en-US" dirty="0">
                <a:solidFill>
                  <a:srgbClr val="6F298C"/>
                </a:solidFill>
              </a:rPr>
              <a:t>Trustworthiness &amp; Ethics</a:t>
            </a:r>
          </a:p>
        </p:txBody>
      </p:sp>
      <p:graphicFrame>
        <p:nvGraphicFramePr>
          <p:cNvPr id="19" name="Content Placeholder 2">
            <a:extLst>
              <a:ext uri="{FF2B5EF4-FFF2-40B4-BE49-F238E27FC236}">
                <a16:creationId xmlns:a16="http://schemas.microsoft.com/office/drawing/2014/main" id="{39DC4005-9885-0FA5-D251-3EDFDC4854AF}"/>
              </a:ext>
            </a:extLst>
          </p:cNvPr>
          <p:cNvGraphicFramePr>
            <a:graphicFrameLocks noGrp="1"/>
          </p:cNvGraphicFramePr>
          <p:nvPr>
            <p:ph idx="1"/>
            <p:extLst>
              <p:ext uri="{D42A27DB-BD31-4B8C-83A1-F6EECF244321}">
                <p14:modId xmlns:p14="http://schemas.microsoft.com/office/powerpoint/2010/main" val="149382262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49548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91E416-87AD-24D6-8EAA-67D01701E4F3}"/>
              </a:ext>
            </a:extLst>
          </p:cNvPr>
          <p:cNvSpPr>
            <a:spLocks noGrp="1"/>
          </p:cNvSpPr>
          <p:nvPr>
            <p:ph type="title"/>
          </p:nvPr>
        </p:nvSpPr>
        <p:spPr>
          <a:xfrm>
            <a:off x="421105" y="350196"/>
            <a:ext cx="5317958" cy="1624520"/>
          </a:xfrm>
        </p:spPr>
        <p:txBody>
          <a:bodyPr anchor="ctr">
            <a:normAutofit fontScale="90000"/>
          </a:bodyPr>
          <a:lstStyle/>
          <a:p>
            <a:r>
              <a:rPr lang="en-US" dirty="0"/>
              <a:t>Key Findings – Theme 1:</a:t>
            </a:r>
            <a:r>
              <a:rPr lang="en-GB" dirty="0">
                <a:latin typeface="Aptos Display"/>
              </a:rPr>
              <a:t>Understanding of Reunification</a:t>
            </a:r>
            <a:r>
              <a:rPr lang="en-US" dirty="0"/>
              <a:t> </a:t>
            </a:r>
          </a:p>
        </p:txBody>
      </p:sp>
      <p:sp>
        <p:nvSpPr>
          <p:cNvPr id="3" name="Content Placeholder 2">
            <a:extLst>
              <a:ext uri="{FF2B5EF4-FFF2-40B4-BE49-F238E27FC236}">
                <a16:creationId xmlns:a16="http://schemas.microsoft.com/office/drawing/2014/main" id="{61F780BD-2805-3312-CE5C-B394C667F8E9}"/>
              </a:ext>
            </a:extLst>
          </p:cNvPr>
          <p:cNvSpPr>
            <a:spLocks noGrp="1"/>
          </p:cNvSpPr>
          <p:nvPr>
            <p:ph idx="1"/>
          </p:nvPr>
        </p:nvSpPr>
        <p:spPr>
          <a:xfrm>
            <a:off x="761802" y="2743200"/>
            <a:ext cx="4646905" cy="3613149"/>
          </a:xfrm>
        </p:spPr>
        <p:txBody>
          <a:bodyPr anchor="ctr">
            <a:normAutofit/>
          </a:bodyPr>
          <a:lstStyle/>
          <a:p>
            <a:pPr marL="0" indent="0">
              <a:spcAft>
                <a:spcPts val="800"/>
              </a:spcAft>
              <a:buNone/>
            </a:pPr>
            <a:endParaRPr lang="en-GB" b="1" dirty="0">
              <a:ea typeface="Calibri" panose="020F0502020204030204" pitchFamily="34" charset="0"/>
              <a:cs typeface="Times New Roman" panose="02020603050405020304" pitchFamily="18" charset="0"/>
            </a:endParaRPr>
          </a:p>
          <a:p>
            <a:pPr>
              <a:spcAft>
                <a:spcPts val="800"/>
              </a:spcAft>
            </a:pPr>
            <a:r>
              <a:rPr lang="en-GB" dirty="0">
                <a:ea typeface="Calibri" panose="020F0502020204030204" pitchFamily="34" charset="0"/>
                <a:cs typeface="Times New Roman" panose="02020603050405020304" pitchFamily="18" charset="0"/>
              </a:rPr>
              <a:t>Reunification as a goal-directed process</a:t>
            </a:r>
          </a:p>
          <a:p>
            <a:pPr>
              <a:spcAft>
                <a:spcPts val="800"/>
              </a:spcAft>
            </a:pPr>
            <a:r>
              <a:rPr lang="en-GB" dirty="0">
                <a:ea typeface="Calibri" panose="020F0502020204030204" pitchFamily="34" charset="0"/>
                <a:cs typeface="Times New Roman" panose="02020603050405020304" pitchFamily="18" charset="0"/>
              </a:rPr>
              <a:t>Addressing reasons for removal</a:t>
            </a:r>
          </a:p>
          <a:p>
            <a:endParaRPr lang="en-US" sz="2000" dirty="0"/>
          </a:p>
        </p:txBody>
      </p:sp>
      <p:pic>
        <p:nvPicPr>
          <p:cNvPr id="5" name="Picture 4" descr="3D rendering of game pieces tied together with a rope">
            <a:extLst>
              <a:ext uri="{FF2B5EF4-FFF2-40B4-BE49-F238E27FC236}">
                <a16:creationId xmlns:a16="http://schemas.microsoft.com/office/drawing/2014/main" id="{6D50E16D-B938-DD16-1571-E65BBF4FBF30}"/>
              </a:ext>
            </a:extLst>
          </p:cNvPr>
          <p:cNvPicPr>
            <a:picLocks noChangeAspect="1"/>
          </p:cNvPicPr>
          <p:nvPr/>
        </p:nvPicPr>
        <p:blipFill>
          <a:blip r:embed="rId3"/>
          <a:srcRect l="2046" r="31215" b="3"/>
          <a:stretch>
            <a:fillRect/>
          </a:stretch>
        </p:blipFill>
        <p:spPr>
          <a:xfrm>
            <a:off x="6096000" y="1"/>
            <a:ext cx="6102825" cy="6858000"/>
          </a:xfrm>
          <a:prstGeom prst="rect">
            <a:avLst/>
          </a:prstGeom>
        </p:spPr>
      </p:pic>
    </p:spTree>
    <p:extLst>
      <p:ext uri="{BB962C8B-B14F-4D97-AF65-F5344CB8AC3E}">
        <p14:creationId xmlns:p14="http://schemas.microsoft.com/office/powerpoint/2010/main" val="368053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91E416-87AD-24D6-8EAA-67D01701E4F3}"/>
              </a:ext>
            </a:extLst>
          </p:cNvPr>
          <p:cNvSpPr>
            <a:spLocks noGrp="1"/>
          </p:cNvSpPr>
          <p:nvPr>
            <p:ph type="title"/>
          </p:nvPr>
        </p:nvSpPr>
        <p:spPr>
          <a:xfrm>
            <a:off x="1102368" y="1877492"/>
            <a:ext cx="4030132" cy="3215373"/>
          </a:xfrm>
        </p:spPr>
        <p:txBody>
          <a:bodyPr>
            <a:normAutofit/>
          </a:bodyPr>
          <a:lstStyle/>
          <a:p>
            <a:pPr algn="ctr"/>
            <a:r>
              <a:rPr lang="en-US" dirty="0">
                <a:solidFill>
                  <a:schemeClr val="bg1"/>
                </a:solidFill>
              </a:rPr>
              <a:t>Key Findings – Theme 2:</a:t>
            </a:r>
            <a:r>
              <a:rPr lang="en-US" dirty="0">
                <a:solidFill>
                  <a:schemeClr val="bg1"/>
                </a:solidFill>
                <a:latin typeface="Aptos Display"/>
              </a:rPr>
              <a:t> </a:t>
            </a:r>
            <a:r>
              <a:rPr lang="en-GB" dirty="0">
                <a:solidFill>
                  <a:schemeClr val="bg1"/>
                </a:solidFill>
                <a:latin typeface="Aptos"/>
              </a:rPr>
              <a:t>Factors Contributing to Success</a:t>
            </a:r>
            <a:endParaRPr lang="en-US" dirty="0">
              <a:solidFill>
                <a:schemeClr val="bg1"/>
              </a:solidFill>
              <a:latin typeface="Aptos"/>
            </a:endParaRPr>
          </a:p>
          <a:p>
            <a:pPr algn="ctr"/>
            <a:endParaRPr lang="en-US" dirty="0">
              <a:solidFill>
                <a:schemeClr val="bg1"/>
              </a:solidFill>
            </a:endParaRPr>
          </a:p>
        </p:txBody>
      </p:sp>
      <p:grpSp>
        <p:nvGrpSpPr>
          <p:cNvPr id="16" name="Group 15">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7" name="Freeform: Shape 16">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0"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Oval 23">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61F780BD-2805-3312-CE5C-B394C667F8E9}"/>
              </a:ext>
            </a:extLst>
          </p:cNvPr>
          <p:cNvSpPr>
            <a:spLocks noGrp="1"/>
          </p:cNvSpPr>
          <p:nvPr>
            <p:ph idx="1"/>
          </p:nvPr>
        </p:nvSpPr>
        <p:spPr>
          <a:xfrm>
            <a:off x="6160650" y="1741229"/>
            <a:ext cx="5217173" cy="4398235"/>
          </a:xfrm>
        </p:spPr>
        <p:txBody>
          <a:bodyPr vert="horz" lIns="91440" tIns="45720" rIns="91440" bIns="45720" rtlCol="0" anchor="t">
            <a:normAutofit/>
          </a:bodyPr>
          <a:lstStyle/>
          <a:p>
            <a:pPr>
              <a:spcAft>
                <a:spcPts val="800"/>
              </a:spcAft>
            </a:pPr>
            <a:r>
              <a:rPr lang="en-GB" dirty="0">
                <a:solidFill>
                  <a:schemeClr val="bg1"/>
                </a:solidFill>
                <a:ea typeface="Calibri" panose="020F0502020204030204" pitchFamily="34" charset="0"/>
                <a:cs typeface="Times New Roman" panose="02020603050405020304" pitchFamily="18" charset="0"/>
              </a:rPr>
              <a:t>Early intervention</a:t>
            </a:r>
            <a:endParaRPr lang="en-US"/>
          </a:p>
          <a:p>
            <a:pPr>
              <a:spcAft>
                <a:spcPts val="800"/>
              </a:spcAft>
            </a:pPr>
            <a:r>
              <a:rPr lang="en-GB" dirty="0">
                <a:solidFill>
                  <a:schemeClr val="bg1"/>
                </a:solidFill>
                <a:ea typeface="Calibri" panose="020F0502020204030204" pitchFamily="34" charset="0"/>
                <a:cs typeface="Times New Roman" panose="02020603050405020304" pitchFamily="18" charset="0"/>
              </a:rPr>
              <a:t>Parental involvement</a:t>
            </a:r>
          </a:p>
          <a:p>
            <a:pPr>
              <a:spcAft>
                <a:spcPts val="800"/>
              </a:spcAft>
            </a:pPr>
            <a:r>
              <a:rPr lang="en-GB" dirty="0">
                <a:solidFill>
                  <a:schemeClr val="bg1"/>
                </a:solidFill>
                <a:ea typeface="Calibri" panose="020F0502020204030204" pitchFamily="34" charset="0"/>
                <a:cs typeface="Times New Roman" panose="02020603050405020304" pitchFamily="18" charset="0"/>
              </a:rPr>
              <a:t>Social worker-family relationship</a:t>
            </a:r>
          </a:p>
          <a:p>
            <a:pPr>
              <a:spcAft>
                <a:spcPts val="800"/>
              </a:spcAft>
            </a:pPr>
            <a:r>
              <a:rPr lang="en-GB" dirty="0">
                <a:solidFill>
                  <a:schemeClr val="bg1"/>
                </a:solidFill>
                <a:ea typeface="Calibri" panose="020F0502020204030204" pitchFamily="34" charset="0"/>
                <a:cs typeface="Times New Roman" panose="02020603050405020304" pitchFamily="18" charset="0"/>
              </a:rPr>
              <a:t>Support networks</a:t>
            </a:r>
            <a:endParaRPr lang="en-US" dirty="0">
              <a:solidFill>
                <a:schemeClr val="bg1"/>
              </a:solidFill>
            </a:endParaRPr>
          </a:p>
        </p:txBody>
      </p:sp>
      <p:grpSp>
        <p:nvGrpSpPr>
          <p:cNvPr id="28"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29" name="Freeform: Shape 28">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616298565"/>
      </p:ext>
    </p:extLst>
  </p:cSld>
  <p:clrMapOvr>
    <a:masterClrMapping/>
  </p:clrMapOvr>
</p:sld>
</file>

<file path=ppt/theme/theme1.xml><?xml version="1.0" encoding="utf-8"?>
<a:theme xmlns:a="http://schemas.openxmlformats.org/drawingml/2006/main" name="Office Theme">
  <a:themeElements>
    <a:clrScheme name="NWU colors">
      <a:dk1>
        <a:srgbClr val="6C3D91"/>
      </a:dk1>
      <a:lt1>
        <a:sysClr val="window" lastClr="FFFFFF"/>
      </a:lt1>
      <a:dk2>
        <a:srgbClr val="00889C"/>
      </a:dk2>
      <a:lt2>
        <a:srgbClr val="78848E"/>
      </a:lt2>
      <a:accent1>
        <a:srgbClr val="5F439A"/>
      </a:accent1>
      <a:accent2>
        <a:srgbClr val="036F77"/>
      </a:accent2>
      <a:accent3>
        <a:srgbClr val="78848E"/>
      </a:accent3>
      <a:accent4>
        <a:srgbClr val="C9CDD1"/>
      </a:accent4>
      <a:accent5>
        <a:srgbClr val="B8F5FF"/>
      </a:accent5>
      <a:accent6>
        <a:srgbClr val="525A60"/>
      </a:accent6>
      <a:hlink>
        <a:srgbClr val="00889C"/>
      </a:hlink>
      <a:folHlink>
        <a:srgbClr val="5F439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WU_PPT_01" id="{B5EE649F-345C-4C6B-8E3C-A1D78FA2E5A8}" vid="{4BA5ECAF-E08C-49D9-8C70-97F876120A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b14d86f1-83ba-4b13-a702-b5c0231b9337}" enabled="0" method="" siteId="{b14d86f1-83ba-4b13-a702-b5c0231b9337}" removed="1"/>
</clbl:labelList>
</file>

<file path=docProps/app.xml><?xml version="1.0" encoding="utf-8"?>
<Properties xmlns="http://schemas.openxmlformats.org/officeDocument/2006/extended-properties" xmlns:vt="http://schemas.openxmlformats.org/officeDocument/2006/docPropsVTypes">
  <Template>NWU_PPT_01</Template>
  <TotalTime>10293</TotalTime>
  <Words>3753</Words>
  <Application>Microsoft Office PowerPoint</Application>
  <PresentationFormat>Widescreen</PresentationFormat>
  <Paragraphs>131</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Aptos Display</vt:lpstr>
      <vt:lpstr>Arial</vt:lpstr>
      <vt:lpstr>Calibri</vt:lpstr>
      <vt:lpstr>Times New Roman</vt:lpstr>
      <vt:lpstr>Office Theme</vt:lpstr>
      <vt:lpstr>Social Work Child Intervention Processes: factors that contribute to effective reunification services</vt:lpstr>
      <vt:lpstr>Introduction</vt:lpstr>
      <vt:lpstr>Research Problem</vt:lpstr>
      <vt:lpstr>Research Aim &amp; Objectives</vt:lpstr>
      <vt:lpstr>Theoretical Framework</vt:lpstr>
      <vt:lpstr>Methodology</vt:lpstr>
      <vt:lpstr>Trustworthiness &amp; Ethics</vt:lpstr>
      <vt:lpstr>Key Findings – Theme 1:Understanding of Reunification </vt:lpstr>
      <vt:lpstr>Key Findings – Theme 2: Factors Contributing to Success </vt:lpstr>
      <vt:lpstr>Key Findings – Theme 3: Barriers to Reunification</vt:lpstr>
      <vt:lpstr>Key Findings – Theme 4:Need for Guidelines </vt:lpstr>
      <vt:lpstr>Recommendations</vt:lpstr>
      <vt:lpstr>Implications</vt:lpstr>
      <vt:lpstr>Limitations </vt:lpstr>
      <vt:lpstr>Conclusion</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Kelebogile Sebaka</dc:creator>
  <cp:lastModifiedBy>Kelebogile Sebaka</cp:lastModifiedBy>
  <cp:revision>139</cp:revision>
  <dcterms:created xsi:type="dcterms:W3CDTF">2025-08-22T12:14:47Z</dcterms:created>
  <dcterms:modified xsi:type="dcterms:W3CDTF">2025-09-10T12:45:58Z</dcterms:modified>
</cp:coreProperties>
</file>