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65" r:id="rId3"/>
    <p:sldId id="264" r:id="rId4"/>
    <p:sldId id="268" r:id="rId5"/>
    <p:sldId id="270" r:id="rId6"/>
    <p:sldId id="266" r:id="rId7"/>
    <p:sldId id="258" r:id="rId8"/>
    <p:sldId id="277" r:id="rId9"/>
    <p:sldId id="260" r:id="rId10"/>
    <p:sldId id="271" r:id="rId11"/>
    <p:sldId id="272" r:id="rId12"/>
    <p:sldId id="261" r:id="rId13"/>
    <p:sldId id="262" r:id="rId14"/>
    <p:sldId id="275" r:id="rId15"/>
    <p:sldId id="273"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147"/>
    <p:restoredTop sz="94692"/>
  </p:normalViewPr>
  <p:slideViewPr>
    <p:cSldViewPr snapToGrid="0">
      <p:cViewPr varScale="1">
        <p:scale>
          <a:sx n="60" d="100"/>
          <a:sy n="60" d="100"/>
        </p:scale>
        <p:origin x="25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E49F9C-7B36-4BC7-AF65-2CE304922383}"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en-US"/>
        </a:p>
      </dgm:t>
    </dgm:pt>
    <dgm:pt modelId="{C8324D63-53D3-427E-BE35-3F81296E574B}">
      <dgm:prSet phldrT="[Text]" custT="1"/>
      <dgm:spPr/>
      <dgm:t>
        <a:bodyPr/>
        <a:lstStyle/>
        <a:p>
          <a:r>
            <a:rPr lang="en-US" sz="3200" dirty="0"/>
            <a:t>Goal 3</a:t>
          </a:r>
        </a:p>
      </dgm:t>
    </dgm:pt>
    <dgm:pt modelId="{1ABE8FB3-E377-4360-9D16-D9EE02829B94}" type="parTrans" cxnId="{1ED23E72-1452-4DB3-B4B9-7D9A4BC1E2AA}">
      <dgm:prSet/>
      <dgm:spPr/>
      <dgm:t>
        <a:bodyPr/>
        <a:lstStyle/>
        <a:p>
          <a:endParaRPr lang="en-US" sz="3200"/>
        </a:p>
      </dgm:t>
    </dgm:pt>
    <dgm:pt modelId="{2BEBFB8D-DF5C-47CC-B1C3-803255CCD2B7}" type="sibTrans" cxnId="{1ED23E72-1452-4DB3-B4B9-7D9A4BC1E2AA}">
      <dgm:prSet/>
      <dgm:spPr/>
      <dgm:t>
        <a:bodyPr/>
        <a:lstStyle/>
        <a:p>
          <a:endParaRPr lang="en-US" sz="3200"/>
        </a:p>
      </dgm:t>
    </dgm:pt>
    <dgm:pt modelId="{354699C6-D68E-4DAD-BFA6-85DE31F8F1FB}">
      <dgm:prSet phldrT="[Text]" custT="1"/>
      <dgm:spPr/>
      <dgm:t>
        <a:bodyPr/>
        <a:lstStyle/>
        <a:p>
          <a:r>
            <a:rPr lang="en-US" sz="3200" dirty="0"/>
            <a:t>Good health &amp;</a:t>
          </a:r>
        </a:p>
      </dgm:t>
    </dgm:pt>
    <dgm:pt modelId="{8F039215-EB4C-4DF3-AD24-C57CE4DB7DB8}" type="parTrans" cxnId="{55F26293-6097-4A1C-9446-EDDAEA5D1ACD}">
      <dgm:prSet/>
      <dgm:spPr/>
      <dgm:t>
        <a:bodyPr/>
        <a:lstStyle/>
        <a:p>
          <a:endParaRPr lang="en-US" sz="3200"/>
        </a:p>
      </dgm:t>
    </dgm:pt>
    <dgm:pt modelId="{823B750B-689E-4AD3-AEDE-24D3832BA7E3}" type="sibTrans" cxnId="{55F26293-6097-4A1C-9446-EDDAEA5D1ACD}">
      <dgm:prSet/>
      <dgm:spPr/>
      <dgm:t>
        <a:bodyPr/>
        <a:lstStyle/>
        <a:p>
          <a:endParaRPr lang="en-US" sz="3200"/>
        </a:p>
      </dgm:t>
    </dgm:pt>
    <dgm:pt modelId="{58F77469-B89D-4860-A3B0-6B3929E0C6F2}">
      <dgm:prSet phldrT="[Text]" custT="1"/>
      <dgm:spPr/>
      <dgm:t>
        <a:bodyPr/>
        <a:lstStyle/>
        <a:p>
          <a:r>
            <a:rPr lang="en-US" sz="3200" dirty="0"/>
            <a:t>Wellbeing </a:t>
          </a:r>
        </a:p>
      </dgm:t>
    </dgm:pt>
    <dgm:pt modelId="{B8D98F9C-1057-44B4-B1FD-DA53B7203F71}" type="parTrans" cxnId="{42EEFE4A-D097-4635-8290-15636A630B84}">
      <dgm:prSet/>
      <dgm:spPr/>
      <dgm:t>
        <a:bodyPr/>
        <a:lstStyle/>
        <a:p>
          <a:endParaRPr lang="en-US" sz="3200"/>
        </a:p>
      </dgm:t>
    </dgm:pt>
    <dgm:pt modelId="{DF166EE5-573E-4DC1-94E3-C53A3BB99227}" type="sibTrans" cxnId="{42EEFE4A-D097-4635-8290-15636A630B84}">
      <dgm:prSet/>
      <dgm:spPr/>
      <dgm:t>
        <a:bodyPr/>
        <a:lstStyle/>
        <a:p>
          <a:endParaRPr lang="en-US" sz="3200"/>
        </a:p>
      </dgm:t>
    </dgm:pt>
    <dgm:pt modelId="{04ED3633-9D91-46C1-83D2-A80E371CE448}">
      <dgm:prSet phldrT="[Text]" custT="1"/>
      <dgm:spPr/>
      <dgm:t>
        <a:bodyPr/>
        <a:lstStyle/>
        <a:p>
          <a:r>
            <a:rPr lang="en-US" sz="3200" dirty="0"/>
            <a:t>Goal 4</a:t>
          </a:r>
        </a:p>
      </dgm:t>
    </dgm:pt>
    <dgm:pt modelId="{CF518072-684F-4642-923E-CCBFB78DD687}" type="parTrans" cxnId="{CF156C12-6A08-47AC-B25B-6D90A42AD658}">
      <dgm:prSet/>
      <dgm:spPr/>
      <dgm:t>
        <a:bodyPr/>
        <a:lstStyle/>
        <a:p>
          <a:endParaRPr lang="en-US" sz="3200"/>
        </a:p>
      </dgm:t>
    </dgm:pt>
    <dgm:pt modelId="{5FBAB624-CDED-4045-8F27-3A757CCF2B47}" type="sibTrans" cxnId="{CF156C12-6A08-47AC-B25B-6D90A42AD658}">
      <dgm:prSet/>
      <dgm:spPr/>
      <dgm:t>
        <a:bodyPr/>
        <a:lstStyle/>
        <a:p>
          <a:endParaRPr lang="en-US" sz="3200"/>
        </a:p>
      </dgm:t>
    </dgm:pt>
    <dgm:pt modelId="{4935E429-9417-4AB7-A0E6-201700A59E6C}">
      <dgm:prSet phldrT="[Text]" custT="1"/>
      <dgm:spPr/>
      <dgm:t>
        <a:bodyPr/>
        <a:lstStyle/>
        <a:p>
          <a:r>
            <a:rPr lang="en-US" sz="3200" dirty="0"/>
            <a:t>Quality Education </a:t>
          </a:r>
        </a:p>
      </dgm:t>
    </dgm:pt>
    <dgm:pt modelId="{A5BA7A78-B94D-4196-9EEF-6943C44587D4}" type="parTrans" cxnId="{729C87AB-833E-4876-A9D3-AA33438A0982}">
      <dgm:prSet/>
      <dgm:spPr/>
      <dgm:t>
        <a:bodyPr/>
        <a:lstStyle/>
        <a:p>
          <a:endParaRPr lang="en-US" sz="3200"/>
        </a:p>
      </dgm:t>
    </dgm:pt>
    <dgm:pt modelId="{FC644D84-31B9-48B2-8821-6264568776E2}" type="sibTrans" cxnId="{729C87AB-833E-4876-A9D3-AA33438A0982}">
      <dgm:prSet/>
      <dgm:spPr/>
      <dgm:t>
        <a:bodyPr/>
        <a:lstStyle/>
        <a:p>
          <a:endParaRPr lang="en-US" sz="3200"/>
        </a:p>
      </dgm:t>
    </dgm:pt>
    <dgm:pt modelId="{2ED7199C-4719-46FF-A727-24D5ADB53E0B}" type="pres">
      <dgm:prSet presAssocID="{98E49F9C-7B36-4BC7-AF65-2CE304922383}" presName="Name0" presStyleCnt="0">
        <dgm:presLayoutVars>
          <dgm:dir/>
          <dgm:animLvl val="lvl"/>
          <dgm:resizeHandles/>
        </dgm:presLayoutVars>
      </dgm:prSet>
      <dgm:spPr/>
    </dgm:pt>
    <dgm:pt modelId="{97EEB928-7C1F-40B4-B9F9-D9B5EB392DB8}" type="pres">
      <dgm:prSet presAssocID="{C8324D63-53D3-427E-BE35-3F81296E574B}" presName="linNode" presStyleCnt="0"/>
      <dgm:spPr/>
    </dgm:pt>
    <dgm:pt modelId="{DCB5CF15-ED7A-4B65-A463-AFE1237BD442}" type="pres">
      <dgm:prSet presAssocID="{C8324D63-53D3-427E-BE35-3F81296E574B}" presName="parentShp" presStyleLbl="node1" presStyleIdx="0" presStyleCnt="2">
        <dgm:presLayoutVars>
          <dgm:bulletEnabled val="1"/>
        </dgm:presLayoutVars>
      </dgm:prSet>
      <dgm:spPr/>
    </dgm:pt>
    <dgm:pt modelId="{3A75E33E-A1A2-4BCC-BC8C-09A620CE77EC}" type="pres">
      <dgm:prSet presAssocID="{C8324D63-53D3-427E-BE35-3F81296E574B}" presName="childShp" presStyleLbl="bgAccFollowNode1" presStyleIdx="0" presStyleCnt="2">
        <dgm:presLayoutVars>
          <dgm:bulletEnabled val="1"/>
        </dgm:presLayoutVars>
      </dgm:prSet>
      <dgm:spPr/>
    </dgm:pt>
    <dgm:pt modelId="{56E36871-B8A6-4D4F-8C70-FA12F84F2EAC}" type="pres">
      <dgm:prSet presAssocID="{2BEBFB8D-DF5C-47CC-B1C3-803255CCD2B7}" presName="spacing" presStyleCnt="0"/>
      <dgm:spPr/>
    </dgm:pt>
    <dgm:pt modelId="{9B357BE9-DEA7-4CB9-83D8-CA2D1FAC5F09}" type="pres">
      <dgm:prSet presAssocID="{04ED3633-9D91-46C1-83D2-A80E371CE448}" presName="linNode" presStyleCnt="0"/>
      <dgm:spPr/>
    </dgm:pt>
    <dgm:pt modelId="{70FC6948-4B15-4BC7-BE8A-FDF7CF8E5FF5}" type="pres">
      <dgm:prSet presAssocID="{04ED3633-9D91-46C1-83D2-A80E371CE448}" presName="parentShp" presStyleLbl="node1" presStyleIdx="1" presStyleCnt="2">
        <dgm:presLayoutVars>
          <dgm:bulletEnabled val="1"/>
        </dgm:presLayoutVars>
      </dgm:prSet>
      <dgm:spPr/>
    </dgm:pt>
    <dgm:pt modelId="{C6D3772D-3369-407A-9AE4-C3032834C347}" type="pres">
      <dgm:prSet presAssocID="{04ED3633-9D91-46C1-83D2-A80E371CE448}" presName="childShp" presStyleLbl="bgAccFollowNode1" presStyleIdx="1" presStyleCnt="2">
        <dgm:presLayoutVars>
          <dgm:bulletEnabled val="1"/>
        </dgm:presLayoutVars>
      </dgm:prSet>
      <dgm:spPr/>
    </dgm:pt>
  </dgm:ptLst>
  <dgm:cxnLst>
    <dgm:cxn modelId="{CF156C12-6A08-47AC-B25B-6D90A42AD658}" srcId="{98E49F9C-7B36-4BC7-AF65-2CE304922383}" destId="{04ED3633-9D91-46C1-83D2-A80E371CE448}" srcOrd="1" destOrd="0" parTransId="{CF518072-684F-4642-923E-CCBFB78DD687}" sibTransId="{5FBAB624-CDED-4045-8F27-3A757CCF2B47}"/>
    <dgm:cxn modelId="{42EEFE4A-D097-4635-8290-15636A630B84}" srcId="{C8324D63-53D3-427E-BE35-3F81296E574B}" destId="{58F77469-B89D-4860-A3B0-6B3929E0C6F2}" srcOrd="1" destOrd="0" parTransId="{B8D98F9C-1057-44B4-B1FD-DA53B7203F71}" sibTransId="{DF166EE5-573E-4DC1-94E3-C53A3BB99227}"/>
    <dgm:cxn modelId="{1ED23E72-1452-4DB3-B4B9-7D9A4BC1E2AA}" srcId="{98E49F9C-7B36-4BC7-AF65-2CE304922383}" destId="{C8324D63-53D3-427E-BE35-3F81296E574B}" srcOrd="0" destOrd="0" parTransId="{1ABE8FB3-E377-4360-9D16-D9EE02829B94}" sibTransId="{2BEBFB8D-DF5C-47CC-B1C3-803255CCD2B7}"/>
    <dgm:cxn modelId="{C17A4076-2E66-48AA-8594-09983D2DDDC9}" type="presOf" srcId="{C8324D63-53D3-427E-BE35-3F81296E574B}" destId="{DCB5CF15-ED7A-4B65-A463-AFE1237BD442}" srcOrd="0" destOrd="0" presId="urn:microsoft.com/office/officeart/2005/8/layout/vList6"/>
    <dgm:cxn modelId="{50A7AC90-7C89-4432-A4E6-1D430E247030}" type="presOf" srcId="{354699C6-D68E-4DAD-BFA6-85DE31F8F1FB}" destId="{3A75E33E-A1A2-4BCC-BC8C-09A620CE77EC}" srcOrd="0" destOrd="0" presId="urn:microsoft.com/office/officeart/2005/8/layout/vList6"/>
    <dgm:cxn modelId="{55F26293-6097-4A1C-9446-EDDAEA5D1ACD}" srcId="{C8324D63-53D3-427E-BE35-3F81296E574B}" destId="{354699C6-D68E-4DAD-BFA6-85DE31F8F1FB}" srcOrd="0" destOrd="0" parTransId="{8F039215-EB4C-4DF3-AD24-C57CE4DB7DB8}" sibTransId="{823B750B-689E-4AD3-AEDE-24D3832BA7E3}"/>
    <dgm:cxn modelId="{39578596-5FD2-48F2-A7C1-1CCB3FFA1E3C}" type="presOf" srcId="{58F77469-B89D-4860-A3B0-6B3929E0C6F2}" destId="{3A75E33E-A1A2-4BCC-BC8C-09A620CE77EC}" srcOrd="0" destOrd="1" presId="urn:microsoft.com/office/officeart/2005/8/layout/vList6"/>
    <dgm:cxn modelId="{41C036A3-BD8F-4900-814E-B13C93AB918C}" type="presOf" srcId="{4935E429-9417-4AB7-A0E6-201700A59E6C}" destId="{C6D3772D-3369-407A-9AE4-C3032834C347}" srcOrd="0" destOrd="0" presId="urn:microsoft.com/office/officeart/2005/8/layout/vList6"/>
    <dgm:cxn modelId="{729C87AB-833E-4876-A9D3-AA33438A0982}" srcId="{04ED3633-9D91-46C1-83D2-A80E371CE448}" destId="{4935E429-9417-4AB7-A0E6-201700A59E6C}" srcOrd="0" destOrd="0" parTransId="{A5BA7A78-B94D-4196-9EEF-6943C44587D4}" sibTransId="{FC644D84-31B9-48B2-8821-6264568776E2}"/>
    <dgm:cxn modelId="{6B676AC3-8CA0-4235-AF52-79D5968673A4}" type="presOf" srcId="{04ED3633-9D91-46C1-83D2-A80E371CE448}" destId="{70FC6948-4B15-4BC7-BE8A-FDF7CF8E5FF5}" srcOrd="0" destOrd="0" presId="urn:microsoft.com/office/officeart/2005/8/layout/vList6"/>
    <dgm:cxn modelId="{8C4A4CE3-018E-4CB2-A287-1103D2F0645E}" type="presOf" srcId="{98E49F9C-7B36-4BC7-AF65-2CE304922383}" destId="{2ED7199C-4719-46FF-A727-24D5ADB53E0B}" srcOrd="0" destOrd="0" presId="urn:microsoft.com/office/officeart/2005/8/layout/vList6"/>
    <dgm:cxn modelId="{49F1081A-64C6-40E7-84F4-1382DD131A23}" type="presParOf" srcId="{2ED7199C-4719-46FF-A727-24D5ADB53E0B}" destId="{97EEB928-7C1F-40B4-B9F9-D9B5EB392DB8}" srcOrd="0" destOrd="0" presId="urn:microsoft.com/office/officeart/2005/8/layout/vList6"/>
    <dgm:cxn modelId="{FFC579D0-4DBB-4D08-B257-A507458F2738}" type="presParOf" srcId="{97EEB928-7C1F-40B4-B9F9-D9B5EB392DB8}" destId="{DCB5CF15-ED7A-4B65-A463-AFE1237BD442}" srcOrd="0" destOrd="0" presId="urn:microsoft.com/office/officeart/2005/8/layout/vList6"/>
    <dgm:cxn modelId="{B766B5AE-B9A3-4E57-B5D4-9295D570C7DB}" type="presParOf" srcId="{97EEB928-7C1F-40B4-B9F9-D9B5EB392DB8}" destId="{3A75E33E-A1A2-4BCC-BC8C-09A620CE77EC}" srcOrd="1" destOrd="0" presId="urn:microsoft.com/office/officeart/2005/8/layout/vList6"/>
    <dgm:cxn modelId="{546CE828-E71C-47C0-A169-C657452FE616}" type="presParOf" srcId="{2ED7199C-4719-46FF-A727-24D5ADB53E0B}" destId="{56E36871-B8A6-4D4F-8C70-FA12F84F2EAC}" srcOrd="1" destOrd="0" presId="urn:microsoft.com/office/officeart/2005/8/layout/vList6"/>
    <dgm:cxn modelId="{BF49566D-79B2-42C2-AAD9-30E2302A8D71}" type="presParOf" srcId="{2ED7199C-4719-46FF-A727-24D5ADB53E0B}" destId="{9B357BE9-DEA7-4CB9-83D8-CA2D1FAC5F09}" srcOrd="2" destOrd="0" presId="urn:microsoft.com/office/officeart/2005/8/layout/vList6"/>
    <dgm:cxn modelId="{755661DE-E337-4B38-A0AC-150ADEC6AEFF}" type="presParOf" srcId="{9B357BE9-DEA7-4CB9-83D8-CA2D1FAC5F09}" destId="{70FC6948-4B15-4BC7-BE8A-FDF7CF8E5FF5}" srcOrd="0" destOrd="0" presId="urn:microsoft.com/office/officeart/2005/8/layout/vList6"/>
    <dgm:cxn modelId="{5C7C5AB1-F43E-42DA-A7D3-6722437A2C95}" type="presParOf" srcId="{9B357BE9-DEA7-4CB9-83D8-CA2D1FAC5F09}" destId="{C6D3772D-3369-407A-9AE4-C3032834C34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5E33E-A1A2-4BCC-BC8C-09A620CE77EC}">
      <dsp:nvSpPr>
        <dsp:cNvPr id="0" name=""/>
        <dsp:cNvSpPr/>
      </dsp:nvSpPr>
      <dsp:spPr>
        <a:xfrm>
          <a:off x="2272357" y="451"/>
          <a:ext cx="3408537" cy="1760183"/>
        </a:xfrm>
        <a:prstGeom prst="rightArrow">
          <a:avLst>
            <a:gd name="adj1" fmla="val 75000"/>
            <a:gd name="adj2" fmla="val 50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Good health &amp;</a:t>
          </a:r>
        </a:p>
        <a:p>
          <a:pPr marL="285750" lvl="1" indent="-285750" algn="l" defTabSz="1422400">
            <a:lnSpc>
              <a:spcPct val="90000"/>
            </a:lnSpc>
            <a:spcBef>
              <a:spcPct val="0"/>
            </a:spcBef>
            <a:spcAft>
              <a:spcPct val="15000"/>
            </a:spcAft>
            <a:buChar char="•"/>
          </a:pPr>
          <a:r>
            <a:rPr lang="en-US" sz="3200" kern="1200" dirty="0"/>
            <a:t>Wellbeing </a:t>
          </a:r>
        </a:p>
      </dsp:txBody>
      <dsp:txXfrm>
        <a:off x="2272357" y="220474"/>
        <a:ext cx="2748468" cy="1320137"/>
      </dsp:txXfrm>
    </dsp:sp>
    <dsp:sp modelId="{DCB5CF15-ED7A-4B65-A463-AFE1237BD442}">
      <dsp:nvSpPr>
        <dsp:cNvPr id="0" name=""/>
        <dsp:cNvSpPr/>
      </dsp:nvSpPr>
      <dsp:spPr>
        <a:xfrm>
          <a:off x="0" y="451"/>
          <a:ext cx="2272358" cy="1760183"/>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Goal 3</a:t>
          </a:r>
        </a:p>
      </dsp:txBody>
      <dsp:txXfrm>
        <a:off x="85925" y="86376"/>
        <a:ext cx="2100508" cy="1588333"/>
      </dsp:txXfrm>
    </dsp:sp>
    <dsp:sp modelId="{C6D3772D-3369-407A-9AE4-C3032834C347}">
      <dsp:nvSpPr>
        <dsp:cNvPr id="0" name=""/>
        <dsp:cNvSpPr/>
      </dsp:nvSpPr>
      <dsp:spPr>
        <a:xfrm>
          <a:off x="2272357" y="1936652"/>
          <a:ext cx="3408537" cy="1760183"/>
        </a:xfrm>
        <a:prstGeom prst="rightArrow">
          <a:avLst>
            <a:gd name="adj1" fmla="val 75000"/>
            <a:gd name="adj2" fmla="val 50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Quality Education </a:t>
          </a:r>
        </a:p>
      </dsp:txBody>
      <dsp:txXfrm>
        <a:off x="2272357" y="2156675"/>
        <a:ext cx="2748468" cy="1320137"/>
      </dsp:txXfrm>
    </dsp:sp>
    <dsp:sp modelId="{70FC6948-4B15-4BC7-BE8A-FDF7CF8E5FF5}">
      <dsp:nvSpPr>
        <dsp:cNvPr id="0" name=""/>
        <dsp:cNvSpPr/>
      </dsp:nvSpPr>
      <dsp:spPr>
        <a:xfrm>
          <a:off x="0" y="1936652"/>
          <a:ext cx="2272358" cy="1760183"/>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Goal 4</a:t>
          </a:r>
        </a:p>
      </dsp:txBody>
      <dsp:txXfrm>
        <a:off x="85925" y="2022577"/>
        <a:ext cx="2100508" cy="1588333"/>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95814E-5B3E-47B8-82B1-B6F1AC474C9E}" type="datetimeFigureOut">
              <a:rPr lang="en-ZA" smtClean="0"/>
              <a:t>2025/09/09</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4B9E4C-68EC-4D11-9A35-F48563D773A0}" type="slidenum">
              <a:rPr lang="en-ZA" smtClean="0"/>
              <a:t>‹#›</a:t>
            </a:fld>
            <a:endParaRPr lang="en-ZA"/>
          </a:p>
        </p:txBody>
      </p:sp>
    </p:spTree>
    <p:extLst>
      <p:ext uri="{BB962C8B-B14F-4D97-AF65-F5344CB8AC3E}">
        <p14:creationId xmlns:p14="http://schemas.microsoft.com/office/powerpoint/2010/main" val="2618212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gap lies in the mismatch between the legal framework’s expectations for CYCC governance and the actual structural setup within Provincial DSDs, which undermines the effectiveness of secure care service delivery</a:t>
            </a:r>
          </a:p>
          <a:p>
            <a:endParaRPr lang="en-ZA" dirty="0"/>
          </a:p>
        </p:txBody>
      </p:sp>
      <p:sp>
        <p:nvSpPr>
          <p:cNvPr id="4" name="Slide Number Placeholder 3"/>
          <p:cNvSpPr>
            <a:spLocks noGrp="1"/>
          </p:cNvSpPr>
          <p:nvPr>
            <p:ph type="sldNum" sz="quarter" idx="5"/>
          </p:nvPr>
        </p:nvSpPr>
        <p:spPr/>
        <p:txBody>
          <a:bodyPr/>
          <a:lstStyle/>
          <a:p>
            <a:fld id="{944B9E4C-68EC-4D11-9A35-F48563D773A0}" type="slidenum">
              <a:rPr lang="en-ZA" smtClean="0"/>
              <a:t>5</a:t>
            </a:fld>
            <a:endParaRPr lang="en-ZA"/>
          </a:p>
        </p:txBody>
      </p:sp>
    </p:spTree>
    <p:extLst>
      <p:ext uri="{BB962C8B-B14F-4D97-AF65-F5344CB8AC3E}">
        <p14:creationId xmlns:p14="http://schemas.microsoft.com/office/powerpoint/2010/main" val="3097062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44B9E4C-68EC-4D11-9A35-F48563D773A0}" type="slidenum">
              <a:rPr lang="en-ZA" smtClean="0"/>
              <a:t>9</a:t>
            </a:fld>
            <a:endParaRPr lang="en-ZA"/>
          </a:p>
        </p:txBody>
      </p:sp>
    </p:spTree>
    <p:extLst>
      <p:ext uri="{BB962C8B-B14F-4D97-AF65-F5344CB8AC3E}">
        <p14:creationId xmlns:p14="http://schemas.microsoft.com/office/powerpoint/2010/main" val="2307864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44F56-084A-EFAC-B17F-F22337D382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6A7370-5AE3-B770-3488-D7BB3D0C5C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4AF2F5-D6CC-B46F-5299-B7835252DEB8}"/>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0E6D2A2C-5380-1E96-00AE-5E511AF31D34}"/>
              </a:ext>
            </a:extLst>
          </p:cNvPr>
          <p:cNvSpPr>
            <a:spLocks noGrp="1"/>
          </p:cNvSpPr>
          <p:nvPr>
            <p:ph type="sldNum" sz="quarter" idx="5"/>
          </p:nvPr>
        </p:nvSpPr>
        <p:spPr/>
        <p:txBody>
          <a:bodyPr/>
          <a:lstStyle/>
          <a:p>
            <a:fld id="{944B9E4C-68EC-4D11-9A35-F48563D773A0}" type="slidenum">
              <a:rPr lang="en-ZA" smtClean="0"/>
              <a:t>10</a:t>
            </a:fld>
            <a:endParaRPr lang="en-ZA"/>
          </a:p>
        </p:txBody>
      </p:sp>
    </p:spTree>
    <p:extLst>
      <p:ext uri="{BB962C8B-B14F-4D97-AF65-F5344CB8AC3E}">
        <p14:creationId xmlns:p14="http://schemas.microsoft.com/office/powerpoint/2010/main" val="1164303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91D7E-6EA7-6E14-2190-C5EFB444F6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98A283-EEC6-6401-45F6-027B6B6AB4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631F07-9659-9FB3-931F-026CB991C52D}"/>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575C3D12-4283-CBE1-91EF-C1FC87DC8880}"/>
              </a:ext>
            </a:extLst>
          </p:cNvPr>
          <p:cNvSpPr>
            <a:spLocks noGrp="1"/>
          </p:cNvSpPr>
          <p:nvPr>
            <p:ph type="sldNum" sz="quarter" idx="5"/>
          </p:nvPr>
        </p:nvSpPr>
        <p:spPr/>
        <p:txBody>
          <a:bodyPr/>
          <a:lstStyle/>
          <a:p>
            <a:fld id="{944B9E4C-68EC-4D11-9A35-F48563D773A0}" type="slidenum">
              <a:rPr lang="en-ZA" smtClean="0"/>
              <a:t>11</a:t>
            </a:fld>
            <a:endParaRPr lang="en-ZA"/>
          </a:p>
        </p:txBody>
      </p:sp>
    </p:spTree>
    <p:extLst>
      <p:ext uri="{BB962C8B-B14F-4D97-AF65-F5344CB8AC3E}">
        <p14:creationId xmlns:p14="http://schemas.microsoft.com/office/powerpoint/2010/main" val="32497265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04E54-7CFA-6D0F-7780-4C12CB779F78}"/>
              </a:ext>
            </a:extLst>
          </p:cNvPr>
          <p:cNvSpPr>
            <a:spLocks noGrp="1"/>
          </p:cNvSpPr>
          <p:nvPr>
            <p:ph type="ctrTitle" hasCustomPrompt="1"/>
          </p:nvPr>
        </p:nvSpPr>
        <p:spPr>
          <a:xfrm>
            <a:off x="838200" y="1122363"/>
            <a:ext cx="9829800" cy="2387600"/>
          </a:xfrm>
        </p:spPr>
        <p:txBody>
          <a:bodyPr anchor="b">
            <a:normAutofit/>
          </a:bodyPr>
          <a:lstStyle>
            <a:lvl1pPr algn="l">
              <a:defRPr sz="48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EC34DF9F-9F9A-3AA9-C518-09649E8C135F}"/>
              </a:ext>
            </a:extLst>
          </p:cNvPr>
          <p:cNvSpPr>
            <a:spLocks noGrp="1"/>
          </p:cNvSpPr>
          <p:nvPr>
            <p:ph type="subTitle" idx="1"/>
          </p:nvPr>
        </p:nvSpPr>
        <p:spPr>
          <a:xfrm>
            <a:off x="838200" y="3602038"/>
            <a:ext cx="9829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4DDFB730-FD22-0673-D09B-CE4872B3CAEE}"/>
              </a:ext>
            </a:extLst>
          </p:cNvPr>
          <p:cNvSpPr>
            <a:spLocks noGrp="1"/>
          </p:cNvSpPr>
          <p:nvPr>
            <p:ph type="dt" sz="half" idx="10"/>
          </p:nvPr>
        </p:nvSpPr>
        <p:spPr/>
        <p:txBody>
          <a:bodyPr/>
          <a:lstStyle/>
          <a:p>
            <a:fld id="{448E97B0-A1E7-A347-AD9E-FCE3A0A73D45}" type="datetimeFigureOut">
              <a:rPr lang="en-US" smtClean="0"/>
              <a:t>9/9/2025</a:t>
            </a:fld>
            <a:endParaRPr lang="en-US"/>
          </a:p>
        </p:txBody>
      </p:sp>
      <p:sp>
        <p:nvSpPr>
          <p:cNvPr id="5" name="Footer Placeholder 4">
            <a:extLst>
              <a:ext uri="{FF2B5EF4-FFF2-40B4-BE49-F238E27FC236}">
                <a16:creationId xmlns:a16="http://schemas.microsoft.com/office/drawing/2014/main" id="{CEA1F751-7D5A-9679-AEF1-7975EE1109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D38646-3C33-0FA9-1F9E-CD02F5228CE5}"/>
              </a:ext>
            </a:extLst>
          </p:cNvPr>
          <p:cNvSpPr>
            <a:spLocks noGrp="1"/>
          </p:cNvSpPr>
          <p:nvPr>
            <p:ph type="sldNum" sz="quarter" idx="12"/>
          </p:nvPr>
        </p:nvSpPr>
        <p:spPr/>
        <p:txBody>
          <a:bodyPr/>
          <a:lstStyle/>
          <a:p>
            <a:fld id="{0E25A047-437D-DB41-B7A2-E334622E3163}" type="slidenum">
              <a:rPr lang="en-US" smtClean="0"/>
              <a:t>‹#›</a:t>
            </a:fld>
            <a:endParaRPr lang="en-US"/>
          </a:p>
        </p:txBody>
      </p:sp>
    </p:spTree>
    <p:extLst>
      <p:ext uri="{BB962C8B-B14F-4D97-AF65-F5344CB8AC3E}">
        <p14:creationId xmlns:p14="http://schemas.microsoft.com/office/powerpoint/2010/main" val="1191171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C4D01-EFD6-C200-07E8-2152CF6775B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95159C9-7E7B-38E6-09A0-5060EABEBDA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51A987C-8D09-AE4D-BF80-C0E9FBAA18DC}"/>
              </a:ext>
            </a:extLst>
          </p:cNvPr>
          <p:cNvSpPr>
            <a:spLocks noGrp="1"/>
          </p:cNvSpPr>
          <p:nvPr>
            <p:ph type="dt" sz="half" idx="10"/>
          </p:nvPr>
        </p:nvSpPr>
        <p:spPr/>
        <p:txBody>
          <a:bodyPr/>
          <a:lstStyle/>
          <a:p>
            <a:fld id="{448E97B0-A1E7-A347-AD9E-FCE3A0A73D45}" type="datetimeFigureOut">
              <a:rPr lang="en-US" smtClean="0"/>
              <a:t>9/9/2025</a:t>
            </a:fld>
            <a:endParaRPr lang="en-US"/>
          </a:p>
        </p:txBody>
      </p:sp>
      <p:sp>
        <p:nvSpPr>
          <p:cNvPr id="5" name="Footer Placeholder 4">
            <a:extLst>
              <a:ext uri="{FF2B5EF4-FFF2-40B4-BE49-F238E27FC236}">
                <a16:creationId xmlns:a16="http://schemas.microsoft.com/office/drawing/2014/main" id="{505FADA7-DE43-F3DA-D36E-2A7EBEF742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C4226A-6B3D-4B13-4684-A1A098E16E79}"/>
              </a:ext>
            </a:extLst>
          </p:cNvPr>
          <p:cNvSpPr>
            <a:spLocks noGrp="1"/>
          </p:cNvSpPr>
          <p:nvPr>
            <p:ph type="sldNum" sz="quarter" idx="12"/>
          </p:nvPr>
        </p:nvSpPr>
        <p:spPr/>
        <p:txBody>
          <a:bodyPr/>
          <a:lstStyle/>
          <a:p>
            <a:fld id="{0E25A047-437D-DB41-B7A2-E334622E3163}" type="slidenum">
              <a:rPr lang="en-US" smtClean="0"/>
              <a:t>‹#›</a:t>
            </a:fld>
            <a:endParaRPr lang="en-US"/>
          </a:p>
        </p:txBody>
      </p:sp>
    </p:spTree>
    <p:extLst>
      <p:ext uri="{BB962C8B-B14F-4D97-AF65-F5344CB8AC3E}">
        <p14:creationId xmlns:p14="http://schemas.microsoft.com/office/powerpoint/2010/main" val="1465173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FA7C92-6AD1-DB07-E1EE-3FED9CEF257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724CF71-E300-83F3-0671-2CBD7EAF053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62796D3-151D-B8B7-2844-15BB3E0FF990}"/>
              </a:ext>
            </a:extLst>
          </p:cNvPr>
          <p:cNvSpPr>
            <a:spLocks noGrp="1"/>
          </p:cNvSpPr>
          <p:nvPr>
            <p:ph type="dt" sz="half" idx="10"/>
          </p:nvPr>
        </p:nvSpPr>
        <p:spPr/>
        <p:txBody>
          <a:bodyPr/>
          <a:lstStyle/>
          <a:p>
            <a:fld id="{448E97B0-A1E7-A347-AD9E-FCE3A0A73D45}" type="datetimeFigureOut">
              <a:rPr lang="en-US" smtClean="0"/>
              <a:t>9/9/2025</a:t>
            </a:fld>
            <a:endParaRPr lang="en-US"/>
          </a:p>
        </p:txBody>
      </p:sp>
      <p:sp>
        <p:nvSpPr>
          <p:cNvPr id="5" name="Footer Placeholder 4">
            <a:extLst>
              <a:ext uri="{FF2B5EF4-FFF2-40B4-BE49-F238E27FC236}">
                <a16:creationId xmlns:a16="http://schemas.microsoft.com/office/drawing/2014/main" id="{61E5AB41-9F7A-0C2A-CB3D-530A7C5AD5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82FC38-B8BD-6DF7-A0C2-195B845BC43D}"/>
              </a:ext>
            </a:extLst>
          </p:cNvPr>
          <p:cNvSpPr>
            <a:spLocks noGrp="1"/>
          </p:cNvSpPr>
          <p:nvPr>
            <p:ph type="sldNum" sz="quarter" idx="12"/>
          </p:nvPr>
        </p:nvSpPr>
        <p:spPr/>
        <p:txBody>
          <a:bodyPr/>
          <a:lstStyle/>
          <a:p>
            <a:fld id="{0E25A047-437D-DB41-B7A2-E334622E3163}" type="slidenum">
              <a:rPr lang="en-US" smtClean="0"/>
              <a:t>‹#›</a:t>
            </a:fld>
            <a:endParaRPr lang="en-US"/>
          </a:p>
        </p:txBody>
      </p:sp>
    </p:spTree>
    <p:extLst>
      <p:ext uri="{BB962C8B-B14F-4D97-AF65-F5344CB8AC3E}">
        <p14:creationId xmlns:p14="http://schemas.microsoft.com/office/powerpoint/2010/main" val="2333203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A73F9-AA7D-9C56-59A7-157074954A8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CA8DABC-54D3-8BC9-91E4-CF28FD3DD7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028929A-D02B-EE1C-D47A-41F41BB6540A}"/>
              </a:ext>
            </a:extLst>
          </p:cNvPr>
          <p:cNvSpPr>
            <a:spLocks noGrp="1"/>
          </p:cNvSpPr>
          <p:nvPr>
            <p:ph type="dt" sz="half" idx="10"/>
          </p:nvPr>
        </p:nvSpPr>
        <p:spPr/>
        <p:txBody>
          <a:bodyPr/>
          <a:lstStyle/>
          <a:p>
            <a:fld id="{448E97B0-A1E7-A347-AD9E-FCE3A0A73D45}" type="datetimeFigureOut">
              <a:rPr lang="en-US" smtClean="0"/>
              <a:t>9/9/2025</a:t>
            </a:fld>
            <a:endParaRPr lang="en-US"/>
          </a:p>
        </p:txBody>
      </p:sp>
      <p:sp>
        <p:nvSpPr>
          <p:cNvPr id="5" name="Footer Placeholder 4">
            <a:extLst>
              <a:ext uri="{FF2B5EF4-FFF2-40B4-BE49-F238E27FC236}">
                <a16:creationId xmlns:a16="http://schemas.microsoft.com/office/drawing/2014/main" id="{3937CDB4-09EA-45F0-DBBA-75A9E4884F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6C9B8A-270B-0B10-271F-C3CAD4536A05}"/>
              </a:ext>
            </a:extLst>
          </p:cNvPr>
          <p:cNvSpPr>
            <a:spLocks noGrp="1"/>
          </p:cNvSpPr>
          <p:nvPr>
            <p:ph type="sldNum" sz="quarter" idx="12"/>
          </p:nvPr>
        </p:nvSpPr>
        <p:spPr/>
        <p:txBody>
          <a:bodyPr/>
          <a:lstStyle/>
          <a:p>
            <a:fld id="{0E25A047-437D-DB41-B7A2-E334622E3163}" type="slidenum">
              <a:rPr lang="en-US" smtClean="0"/>
              <a:t>‹#›</a:t>
            </a:fld>
            <a:endParaRPr lang="en-US"/>
          </a:p>
        </p:txBody>
      </p:sp>
    </p:spTree>
    <p:extLst>
      <p:ext uri="{BB962C8B-B14F-4D97-AF65-F5344CB8AC3E}">
        <p14:creationId xmlns:p14="http://schemas.microsoft.com/office/powerpoint/2010/main" val="28570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4D55C-4A9D-5BA8-7227-9BA112AD4EF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AD9790A-39C4-EE77-3D47-D029E4CB84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A3E27B0-A720-5DDF-A59E-7F5AF57E995B}"/>
              </a:ext>
            </a:extLst>
          </p:cNvPr>
          <p:cNvSpPr>
            <a:spLocks noGrp="1"/>
          </p:cNvSpPr>
          <p:nvPr>
            <p:ph type="dt" sz="half" idx="10"/>
          </p:nvPr>
        </p:nvSpPr>
        <p:spPr/>
        <p:txBody>
          <a:bodyPr/>
          <a:lstStyle/>
          <a:p>
            <a:fld id="{448E97B0-A1E7-A347-AD9E-FCE3A0A73D45}" type="datetimeFigureOut">
              <a:rPr lang="en-US" smtClean="0"/>
              <a:t>9/9/2025</a:t>
            </a:fld>
            <a:endParaRPr lang="en-US"/>
          </a:p>
        </p:txBody>
      </p:sp>
      <p:sp>
        <p:nvSpPr>
          <p:cNvPr id="5" name="Footer Placeholder 4">
            <a:extLst>
              <a:ext uri="{FF2B5EF4-FFF2-40B4-BE49-F238E27FC236}">
                <a16:creationId xmlns:a16="http://schemas.microsoft.com/office/drawing/2014/main" id="{578B8F57-33E1-D191-FB34-FD72DDA936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AD108B-3C8A-89C2-F536-172B5521FA23}"/>
              </a:ext>
            </a:extLst>
          </p:cNvPr>
          <p:cNvSpPr>
            <a:spLocks noGrp="1"/>
          </p:cNvSpPr>
          <p:nvPr>
            <p:ph type="sldNum" sz="quarter" idx="12"/>
          </p:nvPr>
        </p:nvSpPr>
        <p:spPr/>
        <p:txBody>
          <a:bodyPr/>
          <a:lstStyle/>
          <a:p>
            <a:fld id="{0E25A047-437D-DB41-B7A2-E334622E3163}" type="slidenum">
              <a:rPr lang="en-US" smtClean="0"/>
              <a:t>‹#›</a:t>
            </a:fld>
            <a:endParaRPr lang="en-US"/>
          </a:p>
        </p:txBody>
      </p:sp>
    </p:spTree>
    <p:extLst>
      <p:ext uri="{BB962C8B-B14F-4D97-AF65-F5344CB8AC3E}">
        <p14:creationId xmlns:p14="http://schemas.microsoft.com/office/powerpoint/2010/main" val="1588416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1CF93-57A1-512F-2582-EBDC89BB195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12814E1-9848-9E4C-807A-28D37A5AE86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1E61E56-1A52-40E5-8A63-9F33CFC55BE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7D8B92C-0F67-6165-A657-812ABE541D51}"/>
              </a:ext>
            </a:extLst>
          </p:cNvPr>
          <p:cNvSpPr>
            <a:spLocks noGrp="1"/>
          </p:cNvSpPr>
          <p:nvPr>
            <p:ph type="dt" sz="half" idx="10"/>
          </p:nvPr>
        </p:nvSpPr>
        <p:spPr/>
        <p:txBody>
          <a:bodyPr/>
          <a:lstStyle/>
          <a:p>
            <a:fld id="{448E97B0-A1E7-A347-AD9E-FCE3A0A73D45}" type="datetimeFigureOut">
              <a:rPr lang="en-US" smtClean="0"/>
              <a:t>9/9/2025</a:t>
            </a:fld>
            <a:endParaRPr lang="en-US"/>
          </a:p>
        </p:txBody>
      </p:sp>
      <p:sp>
        <p:nvSpPr>
          <p:cNvPr id="6" name="Footer Placeholder 5">
            <a:extLst>
              <a:ext uri="{FF2B5EF4-FFF2-40B4-BE49-F238E27FC236}">
                <a16:creationId xmlns:a16="http://schemas.microsoft.com/office/drawing/2014/main" id="{3754D666-DE01-C4C6-8EBC-62C50AF43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29420A-CD78-D354-A48F-5B173DC941D3}"/>
              </a:ext>
            </a:extLst>
          </p:cNvPr>
          <p:cNvSpPr>
            <a:spLocks noGrp="1"/>
          </p:cNvSpPr>
          <p:nvPr>
            <p:ph type="sldNum" sz="quarter" idx="12"/>
          </p:nvPr>
        </p:nvSpPr>
        <p:spPr/>
        <p:txBody>
          <a:bodyPr/>
          <a:lstStyle/>
          <a:p>
            <a:fld id="{0E25A047-437D-DB41-B7A2-E334622E3163}" type="slidenum">
              <a:rPr lang="en-US" smtClean="0"/>
              <a:t>‹#›</a:t>
            </a:fld>
            <a:endParaRPr lang="en-US"/>
          </a:p>
        </p:txBody>
      </p:sp>
    </p:spTree>
    <p:extLst>
      <p:ext uri="{BB962C8B-B14F-4D97-AF65-F5344CB8AC3E}">
        <p14:creationId xmlns:p14="http://schemas.microsoft.com/office/powerpoint/2010/main" val="902959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57F4D-827F-1CA5-29E4-7A9711DCF7D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DFE12D8-140B-A062-FB66-F62A52215A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168D767-8DA7-A072-1778-450EA266C40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5A370BC-EEFE-AAEB-64F9-D1D1AA92E4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C2BE662-459F-06CD-C7D0-91AA0FDD83A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851A4C5-51B8-9FA9-803D-E08BD3188765}"/>
              </a:ext>
            </a:extLst>
          </p:cNvPr>
          <p:cNvSpPr>
            <a:spLocks noGrp="1"/>
          </p:cNvSpPr>
          <p:nvPr>
            <p:ph type="dt" sz="half" idx="10"/>
          </p:nvPr>
        </p:nvSpPr>
        <p:spPr/>
        <p:txBody>
          <a:bodyPr/>
          <a:lstStyle/>
          <a:p>
            <a:fld id="{448E97B0-A1E7-A347-AD9E-FCE3A0A73D45}" type="datetimeFigureOut">
              <a:rPr lang="en-US" smtClean="0"/>
              <a:t>9/9/2025</a:t>
            </a:fld>
            <a:endParaRPr lang="en-US"/>
          </a:p>
        </p:txBody>
      </p:sp>
      <p:sp>
        <p:nvSpPr>
          <p:cNvPr id="8" name="Footer Placeholder 7">
            <a:extLst>
              <a:ext uri="{FF2B5EF4-FFF2-40B4-BE49-F238E27FC236}">
                <a16:creationId xmlns:a16="http://schemas.microsoft.com/office/drawing/2014/main" id="{D7A2658D-A0C7-4934-C0AA-629CFE4EFB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168797-7003-CBEA-7DC7-5FE0074C3753}"/>
              </a:ext>
            </a:extLst>
          </p:cNvPr>
          <p:cNvSpPr>
            <a:spLocks noGrp="1"/>
          </p:cNvSpPr>
          <p:nvPr>
            <p:ph type="sldNum" sz="quarter" idx="12"/>
          </p:nvPr>
        </p:nvSpPr>
        <p:spPr/>
        <p:txBody>
          <a:bodyPr/>
          <a:lstStyle/>
          <a:p>
            <a:fld id="{0E25A047-437D-DB41-B7A2-E334622E3163}" type="slidenum">
              <a:rPr lang="en-US" smtClean="0"/>
              <a:t>‹#›</a:t>
            </a:fld>
            <a:endParaRPr lang="en-US"/>
          </a:p>
        </p:txBody>
      </p:sp>
    </p:spTree>
    <p:extLst>
      <p:ext uri="{BB962C8B-B14F-4D97-AF65-F5344CB8AC3E}">
        <p14:creationId xmlns:p14="http://schemas.microsoft.com/office/powerpoint/2010/main" val="2803088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793FF-C090-D741-2B53-E0057D299CD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58FB6EB-5835-FDAF-0C1E-A10184C64556}"/>
              </a:ext>
            </a:extLst>
          </p:cNvPr>
          <p:cNvSpPr>
            <a:spLocks noGrp="1"/>
          </p:cNvSpPr>
          <p:nvPr>
            <p:ph type="dt" sz="half" idx="10"/>
          </p:nvPr>
        </p:nvSpPr>
        <p:spPr/>
        <p:txBody>
          <a:bodyPr/>
          <a:lstStyle/>
          <a:p>
            <a:fld id="{448E97B0-A1E7-A347-AD9E-FCE3A0A73D45}" type="datetimeFigureOut">
              <a:rPr lang="en-US" smtClean="0"/>
              <a:t>9/9/2025</a:t>
            </a:fld>
            <a:endParaRPr lang="en-US"/>
          </a:p>
        </p:txBody>
      </p:sp>
      <p:sp>
        <p:nvSpPr>
          <p:cNvPr id="4" name="Footer Placeholder 3">
            <a:extLst>
              <a:ext uri="{FF2B5EF4-FFF2-40B4-BE49-F238E27FC236}">
                <a16:creationId xmlns:a16="http://schemas.microsoft.com/office/drawing/2014/main" id="{640D32E5-12A9-168D-77F8-5373458DEF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5ADF99-5A44-2968-19DA-9D9522C0C57D}"/>
              </a:ext>
            </a:extLst>
          </p:cNvPr>
          <p:cNvSpPr>
            <a:spLocks noGrp="1"/>
          </p:cNvSpPr>
          <p:nvPr>
            <p:ph type="sldNum" sz="quarter" idx="12"/>
          </p:nvPr>
        </p:nvSpPr>
        <p:spPr/>
        <p:txBody>
          <a:bodyPr/>
          <a:lstStyle/>
          <a:p>
            <a:fld id="{0E25A047-437D-DB41-B7A2-E334622E3163}" type="slidenum">
              <a:rPr lang="en-US" smtClean="0"/>
              <a:t>‹#›</a:t>
            </a:fld>
            <a:endParaRPr lang="en-US"/>
          </a:p>
        </p:txBody>
      </p:sp>
    </p:spTree>
    <p:extLst>
      <p:ext uri="{BB962C8B-B14F-4D97-AF65-F5344CB8AC3E}">
        <p14:creationId xmlns:p14="http://schemas.microsoft.com/office/powerpoint/2010/main" val="710679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DB459D-452B-2179-F630-6EE51C749088}"/>
              </a:ext>
            </a:extLst>
          </p:cNvPr>
          <p:cNvSpPr>
            <a:spLocks noGrp="1"/>
          </p:cNvSpPr>
          <p:nvPr>
            <p:ph type="dt" sz="half" idx="10"/>
          </p:nvPr>
        </p:nvSpPr>
        <p:spPr/>
        <p:txBody>
          <a:bodyPr/>
          <a:lstStyle/>
          <a:p>
            <a:fld id="{448E97B0-A1E7-A347-AD9E-FCE3A0A73D45}" type="datetimeFigureOut">
              <a:rPr lang="en-US" smtClean="0"/>
              <a:t>9/9/2025</a:t>
            </a:fld>
            <a:endParaRPr lang="en-US"/>
          </a:p>
        </p:txBody>
      </p:sp>
      <p:sp>
        <p:nvSpPr>
          <p:cNvPr id="3" name="Footer Placeholder 2">
            <a:extLst>
              <a:ext uri="{FF2B5EF4-FFF2-40B4-BE49-F238E27FC236}">
                <a16:creationId xmlns:a16="http://schemas.microsoft.com/office/drawing/2014/main" id="{235EB408-454A-5F07-8030-064AFC3856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1ECEF6-5ACB-9D52-440A-7CAC4140AA9D}"/>
              </a:ext>
            </a:extLst>
          </p:cNvPr>
          <p:cNvSpPr>
            <a:spLocks noGrp="1"/>
          </p:cNvSpPr>
          <p:nvPr>
            <p:ph type="sldNum" sz="quarter" idx="12"/>
          </p:nvPr>
        </p:nvSpPr>
        <p:spPr/>
        <p:txBody>
          <a:bodyPr/>
          <a:lstStyle/>
          <a:p>
            <a:fld id="{0E25A047-437D-DB41-B7A2-E334622E3163}" type="slidenum">
              <a:rPr lang="en-US" smtClean="0"/>
              <a:t>‹#›</a:t>
            </a:fld>
            <a:endParaRPr lang="en-US"/>
          </a:p>
        </p:txBody>
      </p:sp>
    </p:spTree>
    <p:extLst>
      <p:ext uri="{BB962C8B-B14F-4D97-AF65-F5344CB8AC3E}">
        <p14:creationId xmlns:p14="http://schemas.microsoft.com/office/powerpoint/2010/main" val="3520362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4DA82-AC06-9B80-D96B-27158F21A0A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C0552EA-5493-8E09-9894-EF88B04D2A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E8B227C-5C00-A1D7-9F34-FD53D4D87A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44D3A2B-A3A0-24FA-ED0C-5DE4F3DE2032}"/>
              </a:ext>
            </a:extLst>
          </p:cNvPr>
          <p:cNvSpPr>
            <a:spLocks noGrp="1"/>
          </p:cNvSpPr>
          <p:nvPr>
            <p:ph type="dt" sz="half" idx="10"/>
          </p:nvPr>
        </p:nvSpPr>
        <p:spPr/>
        <p:txBody>
          <a:bodyPr/>
          <a:lstStyle/>
          <a:p>
            <a:fld id="{448E97B0-A1E7-A347-AD9E-FCE3A0A73D45}" type="datetimeFigureOut">
              <a:rPr lang="en-US" smtClean="0"/>
              <a:t>9/9/2025</a:t>
            </a:fld>
            <a:endParaRPr lang="en-US"/>
          </a:p>
        </p:txBody>
      </p:sp>
      <p:sp>
        <p:nvSpPr>
          <p:cNvPr id="6" name="Footer Placeholder 5">
            <a:extLst>
              <a:ext uri="{FF2B5EF4-FFF2-40B4-BE49-F238E27FC236}">
                <a16:creationId xmlns:a16="http://schemas.microsoft.com/office/drawing/2014/main" id="{FB9DF278-0B0B-E6E4-9A49-862897F0BF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E62449-9791-685B-B858-56C5C53B4D05}"/>
              </a:ext>
            </a:extLst>
          </p:cNvPr>
          <p:cNvSpPr>
            <a:spLocks noGrp="1"/>
          </p:cNvSpPr>
          <p:nvPr>
            <p:ph type="sldNum" sz="quarter" idx="12"/>
          </p:nvPr>
        </p:nvSpPr>
        <p:spPr/>
        <p:txBody>
          <a:bodyPr/>
          <a:lstStyle/>
          <a:p>
            <a:fld id="{0E25A047-437D-DB41-B7A2-E334622E3163}" type="slidenum">
              <a:rPr lang="en-US" smtClean="0"/>
              <a:t>‹#›</a:t>
            </a:fld>
            <a:endParaRPr lang="en-US"/>
          </a:p>
        </p:txBody>
      </p:sp>
    </p:spTree>
    <p:extLst>
      <p:ext uri="{BB962C8B-B14F-4D97-AF65-F5344CB8AC3E}">
        <p14:creationId xmlns:p14="http://schemas.microsoft.com/office/powerpoint/2010/main" val="2233223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1F174-FE5A-688B-4DED-2A4D9609DA9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EB832A9-99A6-8BC3-2761-90681C3E72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D47C5A-90F5-DD8A-EA77-3630BA6939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65BDE05-E2C6-5E91-8A27-3EAB56958F2D}"/>
              </a:ext>
            </a:extLst>
          </p:cNvPr>
          <p:cNvSpPr>
            <a:spLocks noGrp="1"/>
          </p:cNvSpPr>
          <p:nvPr>
            <p:ph type="dt" sz="half" idx="10"/>
          </p:nvPr>
        </p:nvSpPr>
        <p:spPr/>
        <p:txBody>
          <a:bodyPr/>
          <a:lstStyle/>
          <a:p>
            <a:fld id="{448E97B0-A1E7-A347-AD9E-FCE3A0A73D45}" type="datetimeFigureOut">
              <a:rPr lang="en-US" smtClean="0"/>
              <a:t>9/9/2025</a:t>
            </a:fld>
            <a:endParaRPr lang="en-US"/>
          </a:p>
        </p:txBody>
      </p:sp>
      <p:sp>
        <p:nvSpPr>
          <p:cNvPr id="6" name="Footer Placeholder 5">
            <a:extLst>
              <a:ext uri="{FF2B5EF4-FFF2-40B4-BE49-F238E27FC236}">
                <a16:creationId xmlns:a16="http://schemas.microsoft.com/office/drawing/2014/main" id="{658B15C6-6182-FFE7-70BE-FE71C0D78B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88D888-01DD-8117-FAD9-50E5C7BCB59F}"/>
              </a:ext>
            </a:extLst>
          </p:cNvPr>
          <p:cNvSpPr>
            <a:spLocks noGrp="1"/>
          </p:cNvSpPr>
          <p:nvPr>
            <p:ph type="sldNum" sz="quarter" idx="12"/>
          </p:nvPr>
        </p:nvSpPr>
        <p:spPr/>
        <p:txBody>
          <a:bodyPr/>
          <a:lstStyle/>
          <a:p>
            <a:fld id="{0E25A047-437D-DB41-B7A2-E334622E3163}" type="slidenum">
              <a:rPr lang="en-US" smtClean="0"/>
              <a:t>‹#›</a:t>
            </a:fld>
            <a:endParaRPr lang="en-US"/>
          </a:p>
        </p:txBody>
      </p:sp>
    </p:spTree>
    <p:extLst>
      <p:ext uri="{BB962C8B-B14F-4D97-AF65-F5344CB8AC3E}">
        <p14:creationId xmlns:p14="http://schemas.microsoft.com/office/powerpoint/2010/main" val="1679871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FF147C-2C88-3142-F70F-658FD1382D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1697E52-793C-BF02-44B7-4A0A06D46D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905D232-040D-E7B6-F24B-A147B49DC7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48E97B0-A1E7-A347-AD9E-FCE3A0A73D45}" type="datetimeFigureOut">
              <a:rPr lang="en-US" smtClean="0"/>
              <a:t>9/9/2025</a:t>
            </a:fld>
            <a:endParaRPr lang="en-US"/>
          </a:p>
        </p:txBody>
      </p:sp>
      <p:sp>
        <p:nvSpPr>
          <p:cNvPr id="5" name="Footer Placeholder 4">
            <a:extLst>
              <a:ext uri="{FF2B5EF4-FFF2-40B4-BE49-F238E27FC236}">
                <a16:creationId xmlns:a16="http://schemas.microsoft.com/office/drawing/2014/main" id="{BB90E599-BED7-B5F9-DAD4-93303FE06F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CFB0479-A40F-9388-B090-ABE8CC4CB1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E25A047-437D-DB41-B7A2-E334622E3163}" type="slidenum">
              <a:rPr lang="en-US" smtClean="0"/>
              <a:t>‹#›</a:t>
            </a:fld>
            <a:endParaRPr lang="en-US"/>
          </a:p>
        </p:txBody>
      </p:sp>
    </p:spTree>
    <p:extLst>
      <p:ext uri="{BB962C8B-B14F-4D97-AF65-F5344CB8AC3E}">
        <p14:creationId xmlns:p14="http://schemas.microsoft.com/office/powerpoint/2010/main" val="1993202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A6E09-9489-E39B-4721-B7B7139A15F1}"/>
              </a:ext>
            </a:extLst>
          </p:cNvPr>
          <p:cNvSpPr>
            <a:spLocks noGrp="1"/>
          </p:cNvSpPr>
          <p:nvPr>
            <p:ph type="ctrTitle"/>
          </p:nvPr>
        </p:nvSpPr>
        <p:spPr>
          <a:xfrm>
            <a:off x="838200" y="1441173"/>
            <a:ext cx="9829800" cy="2894853"/>
          </a:xfrm>
        </p:spPr>
        <p:txBody>
          <a:bodyPr>
            <a:normAutofit fontScale="90000"/>
          </a:bodyPr>
          <a:lstStyle/>
          <a:p>
            <a:pPr algn="ctr"/>
            <a:br>
              <a:rPr lang="en-US" dirty="0"/>
            </a:br>
            <a:r>
              <a:rPr lang="en-US" dirty="0"/>
              <a:t>Towards promotion of well-being of children in care: A governance model for child and youth care centres in South Africa</a:t>
            </a:r>
            <a:br>
              <a:rPr lang="en-ZA" dirty="0"/>
            </a:br>
            <a:endParaRPr lang="en-US" dirty="0"/>
          </a:p>
        </p:txBody>
      </p:sp>
      <p:sp>
        <p:nvSpPr>
          <p:cNvPr id="3" name="Subtitle 2">
            <a:extLst>
              <a:ext uri="{FF2B5EF4-FFF2-40B4-BE49-F238E27FC236}">
                <a16:creationId xmlns:a16="http://schemas.microsoft.com/office/drawing/2014/main" id="{B65EB56B-8A4B-7295-ADA8-05C65B07CDF8}"/>
              </a:ext>
            </a:extLst>
          </p:cNvPr>
          <p:cNvSpPr>
            <a:spLocks noGrp="1"/>
          </p:cNvSpPr>
          <p:nvPr>
            <p:ph type="subTitle" idx="1"/>
          </p:nvPr>
        </p:nvSpPr>
        <p:spPr>
          <a:xfrm>
            <a:off x="838200" y="4080387"/>
            <a:ext cx="9829800" cy="1111045"/>
          </a:xfrm>
        </p:spPr>
        <p:txBody>
          <a:bodyPr>
            <a:normAutofit fontScale="92500" lnSpcReduction="20000"/>
          </a:bodyPr>
          <a:lstStyle/>
          <a:p>
            <a:pPr algn="ctr"/>
            <a:r>
              <a:rPr lang="en-US" dirty="0"/>
              <a:t>Mukhethwa Netshivhumbe &amp; Galeboe Rapoo</a:t>
            </a:r>
          </a:p>
          <a:p>
            <a:pPr algn="ctr"/>
            <a:r>
              <a:rPr lang="en-US" dirty="0"/>
              <a:t>ASASWEI CONFERENCE </a:t>
            </a:r>
          </a:p>
          <a:p>
            <a:pPr algn="ctr"/>
            <a:r>
              <a:rPr lang="en-US" dirty="0"/>
              <a:t>09 – 12 SEPTEMBER 2025</a:t>
            </a:r>
          </a:p>
          <a:p>
            <a:pPr algn="ctr"/>
            <a:endParaRPr lang="en-ZA" dirty="0"/>
          </a:p>
          <a:p>
            <a:pPr algn="ctr"/>
            <a:endParaRPr lang="en-US" b="1" dirty="0"/>
          </a:p>
        </p:txBody>
      </p:sp>
    </p:spTree>
    <p:extLst>
      <p:ext uri="{BB962C8B-B14F-4D97-AF65-F5344CB8AC3E}">
        <p14:creationId xmlns:p14="http://schemas.microsoft.com/office/powerpoint/2010/main" val="738319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864BE-9A9A-4E0B-6F13-818D8560D3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B9241E-5973-D250-B93E-DF48E1800456}"/>
              </a:ext>
            </a:extLst>
          </p:cNvPr>
          <p:cNvSpPr>
            <a:spLocks noGrp="1"/>
          </p:cNvSpPr>
          <p:nvPr>
            <p:ph type="title"/>
          </p:nvPr>
        </p:nvSpPr>
        <p:spPr>
          <a:xfrm>
            <a:off x="235973" y="599768"/>
            <a:ext cx="11749549" cy="688258"/>
          </a:xfrm>
        </p:spPr>
        <p:txBody>
          <a:bodyPr>
            <a:normAutofit fontScale="90000"/>
          </a:bodyPr>
          <a:lstStyle/>
          <a:p>
            <a:pPr algn="r"/>
            <a:r>
              <a:rPr lang="en-US" b="1" dirty="0"/>
              <a:t>Findings and Discussion</a:t>
            </a:r>
            <a:endParaRPr lang="en-ZA" b="1" dirty="0"/>
          </a:p>
        </p:txBody>
      </p:sp>
      <p:graphicFrame>
        <p:nvGraphicFramePr>
          <p:cNvPr id="4" name="Content Placeholder 3">
            <a:extLst>
              <a:ext uri="{FF2B5EF4-FFF2-40B4-BE49-F238E27FC236}">
                <a16:creationId xmlns:a16="http://schemas.microsoft.com/office/drawing/2014/main" id="{46330000-745D-5987-8AD1-D571D874ACDF}"/>
              </a:ext>
            </a:extLst>
          </p:cNvPr>
          <p:cNvGraphicFramePr>
            <a:graphicFrameLocks noGrp="1"/>
          </p:cNvGraphicFramePr>
          <p:nvPr>
            <p:ph idx="1"/>
            <p:extLst>
              <p:ext uri="{D42A27DB-BD31-4B8C-83A1-F6EECF244321}">
                <p14:modId xmlns:p14="http://schemas.microsoft.com/office/powerpoint/2010/main" val="3159557656"/>
              </p:ext>
            </p:extLst>
          </p:nvPr>
        </p:nvGraphicFramePr>
        <p:xfrm>
          <a:off x="0" y="1287463"/>
          <a:ext cx="12192000" cy="3668136"/>
        </p:xfrm>
        <a:graphic>
          <a:graphicData uri="http://schemas.openxmlformats.org/drawingml/2006/table">
            <a:tbl>
              <a:tblPr firstRow="1" bandRow="1">
                <a:tableStyleId>{93296810-A885-4BE3-A3E7-6D5BEEA58F35}</a:tableStyleId>
              </a:tblPr>
              <a:tblGrid>
                <a:gridCol w="2843235">
                  <a:extLst>
                    <a:ext uri="{9D8B030D-6E8A-4147-A177-3AD203B41FA5}">
                      <a16:colId xmlns:a16="http://schemas.microsoft.com/office/drawing/2014/main" val="1180619290"/>
                    </a:ext>
                  </a:extLst>
                </a:gridCol>
                <a:gridCol w="3400362">
                  <a:extLst>
                    <a:ext uri="{9D8B030D-6E8A-4147-A177-3AD203B41FA5}">
                      <a16:colId xmlns:a16="http://schemas.microsoft.com/office/drawing/2014/main" val="2063495730"/>
                    </a:ext>
                  </a:extLst>
                </a:gridCol>
                <a:gridCol w="5948403">
                  <a:extLst>
                    <a:ext uri="{9D8B030D-6E8A-4147-A177-3AD203B41FA5}">
                      <a16:colId xmlns:a16="http://schemas.microsoft.com/office/drawing/2014/main" val="4128592683"/>
                    </a:ext>
                  </a:extLst>
                </a:gridCol>
              </a:tblGrid>
              <a:tr h="371216">
                <a:tc>
                  <a:txBody>
                    <a:bodyPr/>
                    <a:lstStyle/>
                    <a:p>
                      <a:r>
                        <a:rPr lang="en-US" dirty="0"/>
                        <a:t>FACTOR</a:t>
                      </a:r>
                      <a:endParaRPr lang="en-ZA" dirty="0"/>
                    </a:p>
                  </a:txBody>
                  <a:tcPr/>
                </a:tc>
                <a:tc>
                  <a:txBody>
                    <a:bodyPr/>
                    <a:lstStyle/>
                    <a:p>
                      <a:r>
                        <a:rPr lang="en-US" dirty="0"/>
                        <a:t>FINDING</a:t>
                      </a:r>
                      <a:endParaRPr lang="en-ZA" dirty="0"/>
                    </a:p>
                  </a:txBody>
                  <a:tcPr/>
                </a:tc>
                <a:tc>
                  <a:txBody>
                    <a:bodyPr/>
                    <a:lstStyle/>
                    <a:p>
                      <a:r>
                        <a:rPr lang="en-US" dirty="0"/>
                        <a:t>DISCUSSION </a:t>
                      </a:r>
                      <a:endParaRPr lang="en-ZA" dirty="0"/>
                    </a:p>
                  </a:txBody>
                  <a:tcPr/>
                </a:tc>
                <a:extLst>
                  <a:ext uri="{0D108BD9-81ED-4DB2-BD59-A6C34878D82A}">
                    <a16:rowId xmlns:a16="http://schemas.microsoft.com/office/drawing/2014/main" val="3717748079"/>
                  </a:ext>
                </a:extLst>
              </a:tr>
              <a:tr h="370840">
                <a:tc>
                  <a:txBody>
                    <a:bodyPr/>
                    <a:lstStyle/>
                    <a:p>
                      <a:endParaRPr lang="en-ZA" b="1" dirty="0"/>
                    </a:p>
                  </a:txBody>
                  <a:tcPr/>
                </a:tc>
                <a:tc>
                  <a:txBody>
                    <a:bodyPr/>
                    <a:lstStyle/>
                    <a:p>
                      <a:r>
                        <a:rPr lang="en-US" b="0" dirty="0"/>
                        <a:t>Bureaucratic Decision-Making</a:t>
                      </a:r>
                    </a:p>
                  </a:txBody>
                  <a:tcPr/>
                </a:tc>
                <a:tc>
                  <a:txBody>
                    <a:bodyPr/>
                    <a:lstStyle/>
                    <a:p>
                      <a:pPr marL="285750" indent="-285750">
                        <a:buFont typeface="Arial" panose="020B0604020202020204" pitchFamily="34" charset="0"/>
                        <a:buChar char="•"/>
                      </a:pPr>
                      <a:r>
                        <a:rPr lang="en-US" dirty="0"/>
                        <a:t>Decision-making happens at 4 hierarchical levels:</a:t>
                      </a:r>
                    </a:p>
                    <a:p>
                      <a:pPr marL="285750" indent="-285750">
                        <a:buFont typeface="Arial" panose="020B0604020202020204" pitchFamily="34" charset="0"/>
                        <a:buChar char="•"/>
                      </a:pPr>
                      <a:r>
                        <a:rPr lang="en-US" dirty="0"/>
                        <a:t>Individual practitioners, Supervisors, Centre managers, District/provincial officials.</a:t>
                      </a:r>
                    </a:p>
                    <a:p>
                      <a:pPr marL="285750" indent="-285750">
                        <a:buFont typeface="Arial" panose="020B0604020202020204" pitchFamily="34" charset="0"/>
                        <a:buChar char="•"/>
                      </a:pPr>
                      <a:r>
                        <a:rPr lang="en-US" dirty="0"/>
                        <a:t>Delays and inefficiencies in </a:t>
                      </a:r>
                      <a:r>
                        <a:rPr lang="en-US" dirty="0" err="1"/>
                        <a:t>programme</a:t>
                      </a:r>
                      <a:r>
                        <a:rPr lang="en-US" dirty="0"/>
                        <a:t> implementation.</a:t>
                      </a:r>
                    </a:p>
                    <a:p>
                      <a:endParaRPr lang="en-ZA" dirty="0"/>
                    </a:p>
                  </a:txBody>
                  <a:tcPr/>
                </a:tc>
                <a:extLst>
                  <a:ext uri="{0D108BD9-81ED-4DB2-BD59-A6C34878D82A}">
                    <a16:rowId xmlns:a16="http://schemas.microsoft.com/office/drawing/2014/main" val="106965475"/>
                  </a:ext>
                </a:extLst>
              </a:tr>
              <a:tr h="370840">
                <a:tc>
                  <a:txBody>
                    <a:bodyPr/>
                    <a:lstStyle/>
                    <a:p>
                      <a:endParaRPr lang="en-ZA" b="1" dirty="0"/>
                    </a:p>
                  </a:txBody>
                  <a:tcPr/>
                </a:tc>
                <a:tc>
                  <a:txBody>
                    <a:bodyPr/>
                    <a:lstStyle/>
                    <a:p>
                      <a:r>
                        <a:rPr lang="en-US" dirty="0"/>
                        <a:t>No Oversight Mechanism for Boards</a:t>
                      </a:r>
                      <a:endParaRPr lang="en-ZA" dirty="0"/>
                    </a:p>
                  </a:txBody>
                  <a:tcPr/>
                </a:tc>
                <a:tc>
                  <a:txBody>
                    <a:bodyPr/>
                    <a:lstStyle/>
                    <a:p>
                      <a:pPr marL="285750" indent="-285750">
                        <a:buFont typeface="Arial" panose="020B0604020202020204" pitchFamily="34" charset="0"/>
                        <a:buChar char="•"/>
                      </a:pPr>
                      <a:r>
                        <a:rPr lang="en-US" dirty="0"/>
                        <a:t>Regulation 86(3): Centre managers must report to boards.</a:t>
                      </a:r>
                    </a:p>
                    <a:p>
                      <a:pPr marL="285750" indent="-285750">
                        <a:buFont typeface="Arial" panose="020B0604020202020204" pitchFamily="34" charset="0"/>
                        <a:buChar char="•"/>
                      </a:pPr>
                      <a:r>
                        <a:rPr lang="en-US" dirty="0"/>
                        <a:t>No clear oversight by HOD, </a:t>
                      </a:r>
                      <a:r>
                        <a:rPr lang="en-US" dirty="0" err="1"/>
                        <a:t>Programme</a:t>
                      </a:r>
                      <a:r>
                        <a:rPr lang="en-US" dirty="0"/>
                        <a:t> 2 Managers, or District Directors.</a:t>
                      </a:r>
                      <a:endParaRPr lang="en-ZA" dirty="0"/>
                    </a:p>
                  </a:txBody>
                  <a:tcPr/>
                </a:tc>
                <a:extLst>
                  <a:ext uri="{0D108BD9-81ED-4DB2-BD59-A6C34878D82A}">
                    <a16:rowId xmlns:a16="http://schemas.microsoft.com/office/drawing/2014/main" val="2140503972"/>
                  </a:ext>
                </a:extLst>
              </a:tr>
              <a:tr h="370840">
                <a:tc>
                  <a:txBody>
                    <a:bodyPr/>
                    <a:lstStyle/>
                    <a:p>
                      <a:endParaRPr lang="en-ZA" b="1" dirty="0"/>
                    </a:p>
                  </a:txBody>
                  <a:tcPr/>
                </a:tc>
                <a:tc>
                  <a:txBody>
                    <a:bodyPr/>
                    <a:lstStyle/>
                    <a:p>
                      <a:endParaRPr lang="en-ZA" sz="1600" dirty="0"/>
                    </a:p>
                  </a:txBody>
                  <a:tcPr/>
                </a:tc>
                <a:tc>
                  <a:txBody>
                    <a:bodyPr/>
                    <a:lstStyle/>
                    <a:p>
                      <a:endParaRPr lang="en-ZA" dirty="0"/>
                    </a:p>
                  </a:txBody>
                  <a:tcPr/>
                </a:tc>
                <a:extLst>
                  <a:ext uri="{0D108BD9-81ED-4DB2-BD59-A6C34878D82A}">
                    <a16:rowId xmlns:a16="http://schemas.microsoft.com/office/drawing/2014/main" val="1675204470"/>
                  </a:ext>
                </a:extLst>
              </a:tr>
            </a:tbl>
          </a:graphicData>
        </a:graphic>
      </p:graphicFrame>
    </p:spTree>
    <p:extLst>
      <p:ext uri="{BB962C8B-B14F-4D97-AF65-F5344CB8AC3E}">
        <p14:creationId xmlns:p14="http://schemas.microsoft.com/office/powerpoint/2010/main" val="3915846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B55A9-A89B-3F9F-243E-E0EF446CF1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207C16-6888-8CB6-7A8F-AD8D9717D3FF}"/>
              </a:ext>
            </a:extLst>
          </p:cNvPr>
          <p:cNvSpPr>
            <a:spLocks noGrp="1"/>
          </p:cNvSpPr>
          <p:nvPr>
            <p:ph type="title"/>
          </p:nvPr>
        </p:nvSpPr>
        <p:spPr>
          <a:xfrm>
            <a:off x="235973" y="599768"/>
            <a:ext cx="11749549" cy="688258"/>
          </a:xfrm>
        </p:spPr>
        <p:txBody>
          <a:bodyPr>
            <a:normAutofit fontScale="90000"/>
          </a:bodyPr>
          <a:lstStyle/>
          <a:p>
            <a:pPr algn="r"/>
            <a:r>
              <a:rPr lang="en-US" b="1" dirty="0"/>
              <a:t>Findings and Discussion</a:t>
            </a:r>
            <a:endParaRPr lang="en-ZA" b="1" dirty="0"/>
          </a:p>
        </p:txBody>
      </p:sp>
      <p:graphicFrame>
        <p:nvGraphicFramePr>
          <p:cNvPr id="4" name="Content Placeholder 3">
            <a:extLst>
              <a:ext uri="{FF2B5EF4-FFF2-40B4-BE49-F238E27FC236}">
                <a16:creationId xmlns:a16="http://schemas.microsoft.com/office/drawing/2014/main" id="{0FF5BFE1-F208-BD81-DF53-8AB1A6F7D0EE}"/>
              </a:ext>
            </a:extLst>
          </p:cNvPr>
          <p:cNvGraphicFramePr>
            <a:graphicFrameLocks noGrp="1"/>
          </p:cNvGraphicFramePr>
          <p:nvPr>
            <p:ph idx="1"/>
            <p:extLst>
              <p:ext uri="{D42A27DB-BD31-4B8C-83A1-F6EECF244321}">
                <p14:modId xmlns:p14="http://schemas.microsoft.com/office/powerpoint/2010/main" val="1306710503"/>
              </p:ext>
            </p:extLst>
          </p:nvPr>
        </p:nvGraphicFramePr>
        <p:xfrm>
          <a:off x="0" y="1287463"/>
          <a:ext cx="12192000" cy="3398896"/>
        </p:xfrm>
        <a:graphic>
          <a:graphicData uri="http://schemas.openxmlformats.org/drawingml/2006/table">
            <a:tbl>
              <a:tblPr firstRow="1" bandRow="1">
                <a:tableStyleId>{93296810-A885-4BE3-A3E7-6D5BEEA58F35}</a:tableStyleId>
              </a:tblPr>
              <a:tblGrid>
                <a:gridCol w="2843235">
                  <a:extLst>
                    <a:ext uri="{9D8B030D-6E8A-4147-A177-3AD203B41FA5}">
                      <a16:colId xmlns:a16="http://schemas.microsoft.com/office/drawing/2014/main" val="1180619290"/>
                    </a:ext>
                  </a:extLst>
                </a:gridCol>
                <a:gridCol w="3400362">
                  <a:extLst>
                    <a:ext uri="{9D8B030D-6E8A-4147-A177-3AD203B41FA5}">
                      <a16:colId xmlns:a16="http://schemas.microsoft.com/office/drawing/2014/main" val="2063495730"/>
                    </a:ext>
                  </a:extLst>
                </a:gridCol>
                <a:gridCol w="5948403">
                  <a:extLst>
                    <a:ext uri="{9D8B030D-6E8A-4147-A177-3AD203B41FA5}">
                      <a16:colId xmlns:a16="http://schemas.microsoft.com/office/drawing/2014/main" val="4128592683"/>
                    </a:ext>
                  </a:extLst>
                </a:gridCol>
              </a:tblGrid>
              <a:tr h="371216">
                <a:tc>
                  <a:txBody>
                    <a:bodyPr/>
                    <a:lstStyle/>
                    <a:p>
                      <a:r>
                        <a:rPr lang="en-US" dirty="0"/>
                        <a:t>FACTOR</a:t>
                      </a:r>
                      <a:endParaRPr lang="en-ZA" dirty="0"/>
                    </a:p>
                  </a:txBody>
                  <a:tcPr/>
                </a:tc>
                <a:tc>
                  <a:txBody>
                    <a:bodyPr/>
                    <a:lstStyle/>
                    <a:p>
                      <a:r>
                        <a:rPr lang="en-US" dirty="0"/>
                        <a:t>FINDING</a:t>
                      </a:r>
                      <a:endParaRPr lang="en-ZA" dirty="0"/>
                    </a:p>
                  </a:txBody>
                  <a:tcPr/>
                </a:tc>
                <a:tc>
                  <a:txBody>
                    <a:bodyPr/>
                    <a:lstStyle/>
                    <a:p>
                      <a:r>
                        <a:rPr lang="en-US" dirty="0"/>
                        <a:t>DISCUSSION </a:t>
                      </a:r>
                      <a:endParaRPr lang="en-ZA" dirty="0"/>
                    </a:p>
                  </a:txBody>
                  <a:tcPr/>
                </a:tc>
                <a:extLst>
                  <a:ext uri="{0D108BD9-81ED-4DB2-BD59-A6C34878D82A}">
                    <a16:rowId xmlns:a16="http://schemas.microsoft.com/office/drawing/2014/main" val="37177480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b="1" dirty="0"/>
                        <a:t>Contradictions in Operational Management (</a:t>
                      </a:r>
                      <a:r>
                        <a:rPr lang="en-US" sz="1800" dirty="0"/>
                        <a:t>Subject to regulations 87 the center manager is responsible for day-to—day operations of the </a:t>
                      </a:r>
                      <a:r>
                        <a:rPr lang="en-US" sz="1800" dirty="0" err="1"/>
                        <a:t>centre</a:t>
                      </a:r>
                      <a:r>
                        <a:rPr lang="en-ZA" b="1" dirty="0"/>
                        <a:t>)</a:t>
                      </a:r>
                    </a:p>
                    <a:p>
                      <a:endParaRPr lang="en-ZA" b="1" dirty="0"/>
                    </a:p>
                  </a:txBody>
                  <a:tcPr/>
                </a:tc>
                <a:tc>
                  <a:txBody>
                    <a:bodyPr/>
                    <a:lstStyle/>
                    <a:p>
                      <a:r>
                        <a:rPr lang="en-US" b="0" dirty="0"/>
                        <a:t>Contradictory Governance Provisions</a:t>
                      </a:r>
                    </a:p>
                  </a:txBody>
                  <a:tcPr/>
                </a:tc>
                <a:tc>
                  <a:txBody>
                    <a:bodyPr/>
                    <a:lstStyle/>
                    <a:p>
                      <a:pPr marL="0" indent="0">
                        <a:buFont typeface="Arial" panose="020B0604020202020204" pitchFamily="34" charset="0"/>
                        <a:buNone/>
                      </a:pPr>
                      <a:r>
                        <a:rPr lang="en-US" b="1" dirty="0"/>
                        <a:t>Centre managers accountable for operations</a:t>
                      </a:r>
                      <a:r>
                        <a:rPr lang="en-US" dirty="0"/>
                        <a:t>, yet: </a:t>
                      </a:r>
                    </a:p>
                    <a:p>
                      <a:pPr marL="285750" indent="-285750">
                        <a:buFont typeface="Arial" panose="020B0604020202020204" pitchFamily="34" charset="0"/>
                        <a:buChar char="•"/>
                      </a:pPr>
                      <a:r>
                        <a:rPr lang="en-US" dirty="0"/>
                        <a:t>Budgets and plans approved at provincial level.</a:t>
                      </a:r>
                    </a:p>
                    <a:p>
                      <a:pPr marL="285750" indent="-285750">
                        <a:buFont typeface="Arial" panose="020B0604020202020204" pitchFamily="34" charset="0"/>
                        <a:buChar char="•"/>
                      </a:pPr>
                      <a:r>
                        <a:rPr lang="en-US" dirty="0"/>
                        <a:t>Limits autonomy and responsiveness.</a:t>
                      </a:r>
                    </a:p>
                    <a:p>
                      <a:endParaRPr lang="en-US" dirty="0"/>
                    </a:p>
                    <a:p>
                      <a:r>
                        <a:rPr lang="en-US" b="1" dirty="0"/>
                        <a:t>Centre managers often overburdened</a:t>
                      </a:r>
                      <a:r>
                        <a:rPr lang="en-US" dirty="0"/>
                        <a:t>: </a:t>
                      </a:r>
                    </a:p>
                    <a:p>
                      <a:pPr marL="285750" indent="-285750">
                        <a:buFont typeface="Arial" panose="020B0604020202020204" pitchFamily="34" charset="0"/>
                        <a:buChar char="•"/>
                      </a:pPr>
                      <a:r>
                        <a:rPr lang="en-US" dirty="0"/>
                        <a:t>Juggling service delivery + corporate services.</a:t>
                      </a:r>
                    </a:p>
                    <a:p>
                      <a:pPr marL="285750" indent="-285750">
                        <a:buFont typeface="Arial" panose="020B0604020202020204" pitchFamily="34" charset="0"/>
                        <a:buChar char="•"/>
                      </a:pPr>
                      <a:r>
                        <a:rPr lang="en-US" dirty="0"/>
                        <a:t>Appointed as social work policy managers without operational training.</a:t>
                      </a:r>
                      <a:endParaRPr lang="en-ZA" dirty="0"/>
                    </a:p>
                  </a:txBody>
                  <a:tcPr/>
                </a:tc>
                <a:extLst>
                  <a:ext uri="{0D108BD9-81ED-4DB2-BD59-A6C34878D82A}">
                    <a16:rowId xmlns:a16="http://schemas.microsoft.com/office/drawing/2014/main" val="106965475"/>
                  </a:ext>
                </a:extLst>
              </a:tr>
              <a:tr h="370840">
                <a:tc>
                  <a:txBody>
                    <a:bodyPr/>
                    <a:lstStyle/>
                    <a:p>
                      <a:endParaRPr lang="en-ZA" b="1" dirty="0"/>
                    </a:p>
                  </a:txBody>
                  <a:tcPr/>
                </a:tc>
                <a:tc>
                  <a:txBody>
                    <a:bodyPr/>
                    <a:lstStyle/>
                    <a:p>
                      <a:endParaRPr lang="en-ZA" dirty="0"/>
                    </a:p>
                  </a:txBody>
                  <a:tcPr/>
                </a:tc>
                <a:tc>
                  <a:txBody>
                    <a:bodyPr/>
                    <a:lstStyle/>
                    <a:p>
                      <a:pPr marL="285750" indent="-285750">
                        <a:buFont typeface="Arial" panose="020B0604020202020204" pitchFamily="34" charset="0"/>
                        <a:buChar char="•"/>
                      </a:pPr>
                      <a:endParaRPr lang="en-ZA" dirty="0"/>
                    </a:p>
                  </a:txBody>
                  <a:tcPr/>
                </a:tc>
                <a:extLst>
                  <a:ext uri="{0D108BD9-81ED-4DB2-BD59-A6C34878D82A}">
                    <a16:rowId xmlns:a16="http://schemas.microsoft.com/office/drawing/2014/main" val="2140503972"/>
                  </a:ext>
                </a:extLst>
              </a:tr>
              <a:tr h="370840">
                <a:tc>
                  <a:txBody>
                    <a:bodyPr/>
                    <a:lstStyle/>
                    <a:p>
                      <a:endParaRPr lang="en-ZA" b="1" dirty="0"/>
                    </a:p>
                  </a:txBody>
                  <a:tcPr/>
                </a:tc>
                <a:tc>
                  <a:txBody>
                    <a:bodyPr/>
                    <a:lstStyle/>
                    <a:p>
                      <a:endParaRPr lang="en-ZA" sz="1600" dirty="0"/>
                    </a:p>
                  </a:txBody>
                  <a:tcPr/>
                </a:tc>
                <a:tc>
                  <a:txBody>
                    <a:bodyPr/>
                    <a:lstStyle/>
                    <a:p>
                      <a:endParaRPr lang="en-ZA" dirty="0"/>
                    </a:p>
                  </a:txBody>
                  <a:tcPr/>
                </a:tc>
                <a:extLst>
                  <a:ext uri="{0D108BD9-81ED-4DB2-BD59-A6C34878D82A}">
                    <a16:rowId xmlns:a16="http://schemas.microsoft.com/office/drawing/2014/main" val="1675204470"/>
                  </a:ext>
                </a:extLst>
              </a:tr>
            </a:tbl>
          </a:graphicData>
        </a:graphic>
      </p:graphicFrame>
    </p:spTree>
    <p:extLst>
      <p:ext uri="{BB962C8B-B14F-4D97-AF65-F5344CB8AC3E}">
        <p14:creationId xmlns:p14="http://schemas.microsoft.com/office/powerpoint/2010/main" val="1238565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9" y="550606"/>
            <a:ext cx="11936362" cy="825910"/>
          </a:xfrm>
        </p:spPr>
        <p:txBody>
          <a:bodyPr/>
          <a:lstStyle/>
          <a:p>
            <a:pPr algn="r"/>
            <a:r>
              <a:rPr lang="en-US" b="1" dirty="0"/>
              <a:t>Limitations </a:t>
            </a:r>
            <a:endParaRPr lang="en-ZA" b="1" dirty="0"/>
          </a:p>
        </p:txBody>
      </p:sp>
      <p:sp>
        <p:nvSpPr>
          <p:cNvPr id="3" name="Content Placeholder 2"/>
          <p:cNvSpPr>
            <a:spLocks noGrp="1"/>
          </p:cNvSpPr>
          <p:nvPr>
            <p:ph idx="1"/>
          </p:nvPr>
        </p:nvSpPr>
        <p:spPr>
          <a:xfrm>
            <a:off x="218767" y="1206193"/>
            <a:ext cx="11845413" cy="4351338"/>
          </a:xfrm>
        </p:spPr>
        <p:txBody>
          <a:bodyPr/>
          <a:lstStyle/>
          <a:p>
            <a:pPr marL="0" indent="0">
              <a:buNone/>
            </a:pPr>
            <a:r>
              <a:rPr lang="en-US" dirty="0"/>
              <a:t>The following limitations are identified for the study:</a:t>
            </a:r>
          </a:p>
          <a:p>
            <a:pPr marL="0" indent="0">
              <a:buNone/>
            </a:pPr>
            <a:endParaRPr lang="en-US" dirty="0"/>
          </a:p>
          <a:p>
            <a:pPr lvl="1"/>
            <a:r>
              <a:rPr lang="en-US" dirty="0"/>
              <a:t>Time allocation</a:t>
            </a:r>
          </a:p>
          <a:p>
            <a:pPr lvl="1"/>
            <a:r>
              <a:rPr lang="en-US" dirty="0"/>
              <a:t>Limited scope- provincial DSD owned CYCC (private owned CYCC were excluded)</a:t>
            </a:r>
          </a:p>
          <a:p>
            <a:endParaRPr lang="en-ZA" dirty="0"/>
          </a:p>
        </p:txBody>
      </p:sp>
    </p:spTree>
    <p:extLst>
      <p:ext uri="{BB962C8B-B14F-4D97-AF65-F5344CB8AC3E}">
        <p14:creationId xmlns:p14="http://schemas.microsoft.com/office/powerpoint/2010/main" val="2487331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645" y="599768"/>
            <a:ext cx="11769213" cy="533553"/>
          </a:xfrm>
        </p:spPr>
        <p:txBody>
          <a:bodyPr>
            <a:normAutofit fontScale="90000"/>
          </a:bodyPr>
          <a:lstStyle/>
          <a:p>
            <a:pPr algn="r"/>
            <a:r>
              <a:rPr lang="en-US" b="1" dirty="0"/>
              <a:t>Conclusion</a:t>
            </a:r>
            <a:endParaRPr lang="en-ZA" b="1" dirty="0"/>
          </a:p>
        </p:txBody>
      </p:sp>
      <p:sp>
        <p:nvSpPr>
          <p:cNvPr id="3" name="Content Placeholder 2"/>
          <p:cNvSpPr>
            <a:spLocks noGrp="1"/>
          </p:cNvSpPr>
          <p:nvPr>
            <p:ph idx="1"/>
          </p:nvPr>
        </p:nvSpPr>
        <p:spPr>
          <a:xfrm>
            <a:off x="117988" y="1133321"/>
            <a:ext cx="12074012" cy="4591358"/>
          </a:xfrm>
        </p:spPr>
        <p:txBody>
          <a:bodyPr>
            <a:normAutofit/>
          </a:bodyPr>
          <a:lstStyle/>
          <a:p>
            <a:pPr marL="457200" indent="-457200">
              <a:buFont typeface="+mj-lt"/>
              <a:buAutoNum type="alphaLcParenR"/>
            </a:pPr>
            <a:r>
              <a:rPr lang="en-US" sz="2400" dirty="0"/>
              <a:t>Goal of residential care is to provide a nurturing and therapeutic environment that enhances the development, well-being, and resilience of its residents, often with the ultimate aim of family reunification and successful reintegration into the community. </a:t>
            </a:r>
          </a:p>
          <a:p>
            <a:pPr marL="457200" indent="-457200">
              <a:buFont typeface="+mj-lt"/>
              <a:buAutoNum type="alphaLcParenR"/>
            </a:pPr>
            <a:r>
              <a:rPr lang="en-US" sz="2400" dirty="0"/>
              <a:t>CYCCs face serious operational, governance, and institutional constraints. These constraints delay decision-making and affect the quality, access, and responsiveness of services for children.</a:t>
            </a:r>
          </a:p>
          <a:p>
            <a:pPr marL="457200" indent="-457200">
              <a:buFont typeface="+mj-lt"/>
              <a:buAutoNum type="alphaLcParenR"/>
            </a:pPr>
            <a:r>
              <a:rPr lang="en-US" sz="2400" b="1" dirty="0"/>
              <a:t>The Need for Governance Reform</a:t>
            </a:r>
          </a:p>
          <a:p>
            <a:pPr>
              <a:buFont typeface="Wingdings" panose="05000000000000000000" pitchFamily="2" charset="2"/>
              <a:buChar char="ü"/>
            </a:pPr>
            <a:r>
              <a:rPr lang="en-US" sz="2400" dirty="0"/>
              <a:t>Current governance not aligned corporate governance practices and public service organizational structure.</a:t>
            </a:r>
          </a:p>
          <a:p>
            <a:pPr>
              <a:buFont typeface="Wingdings" panose="05000000000000000000" pitchFamily="2" charset="2"/>
              <a:buChar char="ü"/>
            </a:pPr>
            <a:r>
              <a:rPr lang="en-US" sz="2400" dirty="0"/>
              <a:t>A review of board roles, accountability, and reporting is essential.</a:t>
            </a:r>
          </a:p>
          <a:p>
            <a:pPr marL="0" indent="0">
              <a:buNone/>
            </a:pPr>
            <a:endParaRPr lang="en-US" sz="2400" dirty="0"/>
          </a:p>
          <a:p>
            <a:pPr marL="0" indent="0">
              <a:buNone/>
            </a:pPr>
            <a:endParaRPr lang="en-US" sz="2000" dirty="0"/>
          </a:p>
        </p:txBody>
      </p:sp>
    </p:spTree>
    <p:extLst>
      <p:ext uri="{BB962C8B-B14F-4D97-AF65-F5344CB8AC3E}">
        <p14:creationId xmlns:p14="http://schemas.microsoft.com/office/powerpoint/2010/main" val="1075943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110" y="620764"/>
            <a:ext cx="10515600" cy="765585"/>
          </a:xfrm>
        </p:spPr>
        <p:txBody>
          <a:bodyPr/>
          <a:lstStyle/>
          <a:p>
            <a:r>
              <a:rPr lang="en-US" b="1" dirty="0"/>
              <a:t>Governance Model</a:t>
            </a:r>
            <a:endParaRPr lang="en-ZA" b="1" dirty="0"/>
          </a:p>
        </p:txBody>
      </p:sp>
      <p:sp>
        <p:nvSpPr>
          <p:cNvPr id="3" name="Content Placeholder 2"/>
          <p:cNvSpPr>
            <a:spLocks noGrp="1"/>
          </p:cNvSpPr>
          <p:nvPr>
            <p:ph idx="1"/>
          </p:nvPr>
        </p:nvSpPr>
        <p:spPr>
          <a:xfrm>
            <a:off x="297426" y="1265186"/>
            <a:ext cx="11668432" cy="3906582"/>
          </a:xfrm>
        </p:spPr>
        <p:txBody>
          <a:bodyPr/>
          <a:lstStyle/>
          <a:p>
            <a:pPr marL="0" indent="0">
              <a:buNone/>
            </a:pPr>
            <a:r>
              <a:rPr lang="en-US" sz="2400" b="1" dirty="0"/>
              <a:t> </a:t>
            </a:r>
          </a:p>
          <a:p>
            <a:pPr lvl="1"/>
            <a:r>
              <a:rPr lang="en-US" sz="3200" dirty="0"/>
              <a:t>Reduce bureaucracy, </a:t>
            </a:r>
          </a:p>
          <a:p>
            <a:pPr lvl="1"/>
            <a:r>
              <a:rPr lang="en-US" sz="3200" dirty="0"/>
              <a:t>Clarify accountability, </a:t>
            </a:r>
          </a:p>
          <a:p>
            <a:pPr lvl="1"/>
            <a:r>
              <a:rPr lang="en-US" sz="3200" dirty="0"/>
              <a:t>Strengthen oversight, </a:t>
            </a:r>
          </a:p>
          <a:p>
            <a:pPr lvl="1"/>
            <a:r>
              <a:rPr lang="en-US" sz="3200" dirty="0"/>
              <a:t>Build professional capacity, </a:t>
            </a:r>
          </a:p>
          <a:p>
            <a:pPr lvl="1"/>
            <a:r>
              <a:rPr lang="en-US" sz="3200" dirty="0"/>
              <a:t>Promote corporate governance practices</a:t>
            </a:r>
          </a:p>
          <a:p>
            <a:pPr lvl="1"/>
            <a:r>
              <a:rPr lang="en-US" sz="3200" dirty="0"/>
              <a:t>Align CYCC operations with legislative intent and child wellbeing goals.</a:t>
            </a:r>
            <a:endParaRPr lang="en-ZA" sz="3200" dirty="0"/>
          </a:p>
          <a:p>
            <a:endParaRPr lang="en-ZA" sz="3200" dirty="0"/>
          </a:p>
        </p:txBody>
      </p:sp>
    </p:spTree>
    <p:extLst>
      <p:ext uri="{BB962C8B-B14F-4D97-AF65-F5344CB8AC3E}">
        <p14:creationId xmlns:p14="http://schemas.microsoft.com/office/powerpoint/2010/main" val="2957889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A21B0-2943-50B2-6B62-5F3A9108320E}"/>
              </a:ext>
            </a:extLst>
          </p:cNvPr>
          <p:cNvSpPr>
            <a:spLocks noGrp="1"/>
          </p:cNvSpPr>
          <p:nvPr>
            <p:ph type="title"/>
          </p:nvPr>
        </p:nvSpPr>
        <p:spPr>
          <a:xfrm>
            <a:off x="838200" y="619432"/>
            <a:ext cx="10515600" cy="741536"/>
          </a:xfrm>
        </p:spPr>
        <p:txBody>
          <a:bodyPr>
            <a:normAutofit fontScale="90000"/>
          </a:bodyPr>
          <a:lstStyle/>
          <a:p>
            <a:r>
              <a:rPr lang="en-US" sz="2800" b="1" dirty="0"/>
              <a:t>							</a:t>
            </a:r>
            <a:r>
              <a:rPr lang="en-US" sz="3200" b="1" dirty="0"/>
              <a:t>Recommendation </a:t>
            </a:r>
            <a:br>
              <a:rPr lang="en-US" sz="2800" b="1" dirty="0"/>
            </a:br>
            <a:endParaRPr lang="en-ZA" sz="2800" b="1" dirty="0"/>
          </a:p>
        </p:txBody>
      </p:sp>
      <p:sp>
        <p:nvSpPr>
          <p:cNvPr id="3" name="Content Placeholder 2">
            <a:extLst>
              <a:ext uri="{FF2B5EF4-FFF2-40B4-BE49-F238E27FC236}">
                <a16:creationId xmlns:a16="http://schemas.microsoft.com/office/drawing/2014/main" id="{4A218121-6023-88F2-2E77-36A72303A5B4}"/>
              </a:ext>
            </a:extLst>
          </p:cNvPr>
          <p:cNvSpPr>
            <a:spLocks noGrp="1"/>
          </p:cNvSpPr>
          <p:nvPr>
            <p:ph idx="1"/>
          </p:nvPr>
        </p:nvSpPr>
        <p:spPr>
          <a:xfrm>
            <a:off x="0" y="1101213"/>
            <a:ext cx="12192000" cy="5075750"/>
          </a:xfrm>
        </p:spPr>
        <p:txBody>
          <a:bodyPr>
            <a:normAutofit/>
          </a:bodyPr>
          <a:lstStyle/>
          <a:p>
            <a:pPr marL="514350" indent="-514350">
              <a:buFont typeface="+mj-lt"/>
              <a:buAutoNum type="alphaLcParenR"/>
            </a:pPr>
            <a:r>
              <a:rPr lang="en-US" dirty="0"/>
              <a:t>Proposal: A </a:t>
            </a:r>
            <a:r>
              <a:rPr lang="en-US" b="1" dirty="0"/>
              <a:t>pluralistic governance model</a:t>
            </a:r>
            <a:r>
              <a:rPr lang="en-US" dirty="0"/>
              <a:t> defining roles of: MEC, Head of Department (HOD), Management Board and Centre Manager.</a:t>
            </a:r>
          </a:p>
          <a:p>
            <a:pPr marL="514350" indent="-514350">
              <a:buFont typeface="+mj-lt"/>
              <a:buAutoNum type="alphaLcParenR"/>
            </a:pPr>
            <a:r>
              <a:rPr lang="en-US" dirty="0"/>
              <a:t>Align staffing with professional requirements and scopes of practice.</a:t>
            </a:r>
          </a:p>
          <a:p>
            <a:pPr marL="514350" indent="-514350">
              <a:buFont typeface="+mj-lt"/>
              <a:buAutoNum type="alphaLcParenR"/>
            </a:pPr>
            <a:r>
              <a:rPr lang="en-US" dirty="0"/>
              <a:t>Clarify and streamline roles, responsibilities, and oversight structures.</a:t>
            </a:r>
          </a:p>
          <a:p>
            <a:pPr marL="514350" indent="-514350">
              <a:buFont typeface="+mj-lt"/>
              <a:buAutoNum type="alphaLcParenR"/>
            </a:pPr>
            <a:r>
              <a:rPr lang="en-US" dirty="0"/>
              <a:t>Empower </a:t>
            </a:r>
            <a:r>
              <a:rPr lang="en-US" dirty="0" err="1"/>
              <a:t>centre</a:t>
            </a:r>
            <a:r>
              <a:rPr lang="en-US" dirty="0"/>
              <a:t> managers with operational authority and support.</a:t>
            </a:r>
          </a:p>
          <a:p>
            <a:endParaRPr lang="en-US" dirty="0"/>
          </a:p>
          <a:p>
            <a:endParaRPr lang="en-US" dirty="0"/>
          </a:p>
          <a:p>
            <a:endParaRPr lang="en-ZA" dirty="0"/>
          </a:p>
        </p:txBody>
      </p:sp>
    </p:spTree>
    <p:extLst>
      <p:ext uri="{BB962C8B-B14F-4D97-AF65-F5344CB8AC3E}">
        <p14:creationId xmlns:p14="http://schemas.microsoft.com/office/powerpoint/2010/main" val="3569926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E36D-6D39-005E-22C3-60752535F9D5}"/>
              </a:ext>
            </a:extLst>
          </p:cNvPr>
          <p:cNvSpPr>
            <a:spLocks noGrp="1"/>
          </p:cNvSpPr>
          <p:nvPr>
            <p:ph type="title"/>
          </p:nvPr>
        </p:nvSpPr>
        <p:spPr>
          <a:xfrm>
            <a:off x="838200" y="148857"/>
            <a:ext cx="10515600" cy="1222743"/>
          </a:xfrm>
        </p:spPr>
        <p:txBody>
          <a:bodyPr>
            <a:normAutofit/>
          </a:bodyPr>
          <a:lstStyle/>
          <a:p>
            <a:r>
              <a:rPr lang="en-US" sz="3200" b="1" dirty="0"/>
              <a:t>Recommendation </a:t>
            </a:r>
            <a:endParaRPr lang="en-ZA" sz="3200" b="1" dirty="0"/>
          </a:p>
        </p:txBody>
      </p:sp>
      <p:sp>
        <p:nvSpPr>
          <p:cNvPr id="3" name="Content Placeholder 2">
            <a:extLst>
              <a:ext uri="{FF2B5EF4-FFF2-40B4-BE49-F238E27FC236}">
                <a16:creationId xmlns:a16="http://schemas.microsoft.com/office/drawing/2014/main" id="{2834D560-F34A-884E-D405-DFDC7800B6D7}"/>
              </a:ext>
            </a:extLst>
          </p:cNvPr>
          <p:cNvSpPr>
            <a:spLocks noGrp="1"/>
          </p:cNvSpPr>
          <p:nvPr>
            <p:ph idx="1"/>
          </p:nvPr>
        </p:nvSpPr>
        <p:spPr>
          <a:xfrm>
            <a:off x="0" y="1212112"/>
            <a:ext cx="12192000" cy="4964851"/>
          </a:xfrm>
        </p:spPr>
        <p:txBody>
          <a:bodyPr/>
          <a:lstStyle/>
          <a:p>
            <a:r>
              <a:rPr lang="en-US" dirty="0"/>
              <a:t>Management boards play a critical role in the promotion of governance practices within </a:t>
            </a:r>
            <a:r>
              <a:rPr lang="en-US" dirty="0" err="1"/>
              <a:t>organisations</a:t>
            </a:r>
            <a:r>
              <a:rPr lang="en-US" dirty="0"/>
              <a:t>. </a:t>
            </a:r>
          </a:p>
          <a:p>
            <a:r>
              <a:rPr lang="en-US" dirty="0"/>
              <a:t>A review of operations and management mechanisms provided by sections 208 -211 will reduce role duplication and overlap, reporting and </a:t>
            </a:r>
            <a:r>
              <a:rPr lang="en-US" dirty="0" err="1"/>
              <a:t>institutionalise</a:t>
            </a:r>
            <a:r>
              <a:rPr lang="en-US" dirty="0"/>
              <a:t> oversight over CYCC management board. </a:t>
            </a:r>
          </a:p>
          <a:p>
            <a:r>
              <a:rPr lang="en-US" dirty="0"/>
              <a:t>Continuation of the study to include all DSD owned and managed residential care facilities (older persons, persons with disabilities, secure care centers and treatment centers)</a:t>
            </a:r>
          </a:p>
          <a:p>
            <a:endParaRPr lang="en-ZA" dirty="0"/>
          </a:p>
        </p:txBody>
      </p:sp>
    </p:spTree>
    <p:extLst>
      <p:ext uri="{BB962C8B-B14F-4D97-AF65-F5344CB8AC3E}">
        <p14:creationId xmlns:p14="http://schemas.microsoft.com/office/powerpoint/2010/main" val="4265973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108" y="365125"/>
            <a:ext cx="11648767" cy="742746"/>
          </a:xfrm>
        </p:spPr>
        <p:txBody>
          <a:bodyPr>
            <a:normAutofit fontScale="90000"/>
          </a:bodyPr>
          <a:lstStyle/>
          <a:p>
            <a:br>
              <a:rPr lang="en-US" sz="4000" b="1" dirty="0"/>
            </a:br>
            <a:r>
              <a:rPr lang="en-US" sz="4000" b="1" dirty="0"/>
              <a:t>Introduction </a:t>
            </a:r>
            <a:br>
              <a:rPr lang="en-US" b="1" dirty="0"/>
            </a:br>
            <a:endParaRPr lang="en-ZA" b="1" dirty="0"/>
          </a:p>
        </p:txBody>
      </p:sp>
      <p:sp>
        <p:nvSpPr>
          <p:cNvPr id="3" name="Content Placeholder 2"/>
          <p:cNvSpPr>
            <a:spLocks noGrp="1"/>
          </p:cNvSpPr>
          <p:nvPr>
            <p:ph idx="1"/>
          </p:nvPr>
        </p:nvSpPr>
        <p:spPr>
          <a:xfrm>
            <a:off x="140109" y="1107871"/>
            <a:ext cx="11648767" cy="4351338"/>
          </a:xfrm>
        </p:spPr>
        <p:txBody>
          <a:bodyPr/>
          <a:lstStyle/>
          <a:p>
            <a:pPr marL="0" indent="0">
              <a:buNone/>
            </a:pPr>
            <a:r>
              <a:rPr lang="en-US" dirty="0"/>
              <a:t>Blueprint for peace and prosperity for people and the planet, now and into the future.</a:t>
            </a:r>
          </a:p>
          <a:p>
            <a:endParaRPr lang="en-ZA" dirty="0"/>
          </a:p>
        </p:txBody>
      </p:sp>
      <p:pic>
        <p:nvPicPr>
          <p:cNvPr id="4" name="Picture 3" descr="Logo, company name&#10;&#10;Description automatically generated">
            <a:extLst>
              <a:ext uri="{FF2B5EF4-FFF2-40B4-BE49-F238E27FC236}">
                <a16:creationId xmlns:a16="http://schemas.microsoft.com/office/drawing/2014/main" id="{14528314-76FD-4BC6-B7EB-564F480171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741" y="2163097"/>
            <a:ext cx="11865103" cy="3716593"/>
          </a:xfrm>
          <a:prstGeom prst="rect">
            <a:avLst/>
          </a:prstGeom>
        </p:spPr>
      </p:pic>
    </p:spTree>
    <p:extLst>
      <p:ext uri="{BB962C8B-B14F-4D97-AF65-F5344CB8AC3E}">
        <p14:creationId xmlns:p14="http://schemas.microsoft.com/office/powerpoint/2010/main" val="181187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645" y="432619"/>
            <a:ext cx="11720052" cy="855407"/>
          </a:xfrm>
        </p:spPr>
        <p:txBody>
          <a:bodyPr>
            <a:normAutofit/>
          </a:bodyPr>
          <a:lstStyle/>
          <a:p>
            <a:r>
              <a:rPr lang="en-US" b="1" dirty="0"/>
              <a:t>Introduction </a:t>
            </a:r>
            <a:r>
              <a:rPr lang="en-US" dirty="0"/>
              <a:t>  </a:t>
            </a:r>
            <a:endParaRPr lang="en-ZA" dirty="0"/>
          </a:p>
        </p:txBody>
      </p:sp>
      <p:sp>
        <p:nvSpPr>
          <p:cNvPr id="3" name="Content Placeholder 2"/>
          <p:cNvSpPr>
            <a:spLocks noGrp="1"/>
          </p:cNvSpPr>
          <p:nvPr>
            <p:ph idx="1"/>
          </p:nvPr>
        </p:nvSpPr>
        <p:spPr>
          <a:xfrm>
            <a:off x="0" y="1166864"/>
            <a:ext cx="11985523" cy="4351338"/>
          </a:xfrm>
        </p:spPr>
        <p:txBody>
          <a:bodyPr>
            <a:normAutofit/>
          </a:bodyPr>
          <a:lstStyle/>
          <a:p>
            <a:pPr marL="0" indent="0">
              <a:buNone/>
            </a:pPr>
            <a:r>
              <a:rPr lang="en-US" b="1" dirty="0"/>
              <a:t>Concern</a:t>
            </a:r>
          </a:p>
          <a:p>
            <a:pPr marL="0" indent="0">
              <a:buNone/>
            </a:pPr>
            <a:r>
              <a:rPr lang="en-US" dirty="0"/>
              <a:t>“…</a:t>
            </a:r>
            <a:r>
              <a:rPr lang="en-US" sz="2000" i="1" dirty="0"/>
              <a:t>with just six years remaining, current progress falls far short of what is required to meet the SDGs. Without massive investment and scaled up action, the achievement of the SDGs — the blueprint for a more resilient and prosperous world and the roadmap out of current global crises — will remain elusive (</a:t>
            </a:r>
            <a:r>
              <a:rPr lang="en-US" sz="2400" b="1" i="1" dirty="0"/>
              <a:t>United </a:t>
            </a:r>
            <a:r>
              <a:rPr lang="en-US" sz="2400" b="1" dirty="0"/>
              <a:t>Nations, </a:t>
            </a:r>
            <a:r>
              <a:rPr lang="en-US" sz="2400" b="1" i="1" dirty="0"/>
              <a:t>Sustainable Development Goals Report 2024)”</a:t>
            </a:r>
          </a:p>
          <a:p>
            <a:pPr marL="0" indent="0">
              <a:buNone/>
            </a:pPr>
            <a:r>
              <a:rPr lang="en-US" b="1" i="1" dirty="0"/>
              <a:t>RSA context</a:t>
            </a:r>
          </a:p>
          <a:p>
            <a:pPr marL="0" indent="0">
              <a:buNone/>
            </a:pPr>
            <a:r>
              <a:rPr lang="en-US" sz="2200" dirty="0">
                <a:latin typeface="+mj-lt"/>
              </a:rPr>
              <a:t>While South Africa has made notable strides in areas such as access to education, healthcare, and social protection, the pace of progress remains uneven and insufficient. Persistent inequality, high unemployment, gender-based violence, energy insecurity, and slow economic growth continue to undermine efforts toward sustainable development. </a:t>
            </a:r>
          </a:p>
          <a:p>
            <a:pPr marL="0" indent="0">
              <a:buNone/>
            </a:pPr>
            <a:endParaRPr lang="en-US" b="1" i="1" dirty="0"/>
          </a:p>
          <a:p>
            <a:pPr marL="0" indent="0">
              <a:buNone/>
            </a:pPr>
            <a:endParaRPr lang="en-ZA" dirty="0"/>
          </a:p>
        </p:txBody>
      </p:sp>
    </p:spTree>
    <p:extLst>
      <p:ext uri="{BB962C8B-B14F-4D97-AF65-F5344CB8AC3E}">
        <p14:creationId xmlns:p14="http://schemas.microsoft.com/office/powerpoint/2010/main" val="4068578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974" y="1"/>
            <a:ext cx="11117826" cy="1445342"/>
          </a:xfrm>
        </p:spPr>
        <p:txBody>
          <a:bodyPr>
            <a:normAutofit/>
          </a:bodyPr>
          <a:lstStyle/>
          <a:p>
            <a:r>
              <a:rPr lang="en-US" sz="2800" b="1" dirty="0"/>
              <a:t>Problem Statement - context</a:t>
            </a:r>
            <a:endParaRPr lang="en-ZA" sz="2800" b="1" dirty="0"/>
          </a:p>
        </p:txBody>
      </p:sp>
      <p:sp>
        <p:nvSpPr>
          <p:cNvPr id="3" name="Content Placeholder 2"/>
          <p:cNvSpPr>
            <a:spLocks noGrp="1"/>
          </p:cNvSpPr>
          <p:nvPr>
            <p:ph idx="1"/>
          </p:nvPr>
        </p:nvSpPr>
        <p:spPr>
          <a:xfrm>
            <a:off x="1" y="1052624"/>
            <a:ext cx="12192000" cy="4355118"/>
          </a:xfrm>
        </p:spPr>
        <p:txBody>
          <a:bodyPr>
            <a:normAutofit fontScale="62500" lnSpcReduction="20000"/>
          </a:bodyPr>
          <a:lstStyle/>
          <a:p>
            <a:pPr>
              <a:lnSpc>
                <a:spcPct val="120000"/>
              </a:lnSpc>
            </a:pPr>
            <a:r>
              <a:rPr lang="en-US" sz="2900" dirty="0"/>
              <a:t>The current organizational structure of Provincial DSDs integrates secure care </a:t>
            </a:r>
            <a:r>
              <a:rPr lang="en-US" sz="2900" dirty="0" err="1"/>
              <a:t>centres</a:t>
            </a:r>
            <a:r>
              <a:rPr lang="en-US" sz="2900" dirty="0"/>
              <a:t> (CYCCs) as internal units rather than independent entities, which leads to several operational and governance challenges:</a:t>
            </a:r>
          </a:p>
          <a:p>
            <a:pPr lvl="1">
              <a:lnSpc>
                <a:spcPct val="120000"/>
              </a:lnSpc>
            </a:pPr>
            <a:r>
              <a:rPr lang="en-US" sz="2900" b="1" dirty="0"/>
              <a:t>Lack of Independence:</a:t>
            </a:r>
            <a:br>
              <a:rPr lang="en-US" sz="2900" dirty="0"/>
            </a:br>
            <a:r>
              <a:rPr lang="en-US" sz="2900" dirty="0"/>
              <a:t>CYCCs are managed as extensions of DSD and not as autonomous entities, centralizing decision-making at provincial or district levels.</a:t>
            </a:r>
          </a:p>
          <a:p>
            <a:pPr lvl="1">
              <a:lnSpc>
                <a:spcPct val="120000"/>
              </a:lnSpc>
            </a:pPr>
            <a:r>
              <a:rPr lang="en-US" sz="2900" b="1" dirty="0"/>
              <a:t>Governance Confusion:</a:t>
            </a:r>
            <a:br>
              <a:rPr lang="en-US" sz="2900" dirty="0"/>
            </a:br>
            <a:r>
              <a:rPr lang="en-US" sz="2900" dirty="0"/>
              <a:t>There is ambiguity in the roles between </a:t>
            </a:r>
            <a:r>
              <a:rPr lang="en-US" sz="2900" dirty="0" err="1"/>
              <a:t>centre</a:t>
            </a:r>
            <a:r>
              <a:rPr lang="en-US" sz="2900" dirty="0"/>
              <a:t> managers and management boards, particularly regarding responsibilities for budgeting, planning, and performance evaluation.</a:t>
            </a:r>
          </a:p>
          <a:p>
            <a:pPr lvl="1">
              <a:lnSpc>
                <a:spcPct val="120000"/>
              </a:lnSpc>
            </a:pPr>
            <a:r>
              <a:rPr lang="en-US" sz="2900" b="1" dirty="0"/>
              <a:t>Dual Reporting Lines:</a:t>
            </a:r>
            <a:br>
              <a:rPr lang="en-US" sz="2900" dirty="0"/>
            </a:br>
            <a:r>
              <a:rPr lang="en-US" sz="2900" dirty="0"/>
              <a:t>Centre managers report both to District/Regional Directors and to </a:t>
            </a:r>
            <a:r>
              <a:rPr lang="en-US" sz="2900" dirty="0" err="1"/>
              <a:t>Programme</a:t>
            </a:r>
            <a:r>
              <a:rPr lang="en-US" sz="2900" dirty="0"/>
              <a:t> 2 managers, causing overlap, confusion, and accountability challenges.</a:t>
            </a:r>
          </a:p>
          <a:p>
            <a:pPr lvl="1">
              <a:lnSpc>
                <a:spcPct val="120000"/>
              </a:lnSpc>
            </a:pPr>
            <a:r>
              <a:rPr lang="en-US" sz="2900" b="1" dirty="0"/>
              <a:t>Workforce Despondency:</a:t>
            </a:r>
            <a:br>
              <a:rPr lang="en-US" sz="2900" dirty="0"/>
            </a:br>
            <a:r>
              <a:rPr lang="en-US" sz="2900" dirty="0"/>
              <a:t>Child and youth care practitioners feel unsupported in their roles, limiting the effective implementation of critical developmental and therapeutic </a:t>
            </a:r>
            <a:r>
              <a:rPr lang="en-US" sz="2900" dirty="0" err="1"/>
              <a:t>programmes</a:t>
            </a:r>
            <a:r>
              <a:rPr lang="en-US" sz="2900" dirty="0"/>
              <a:t>.</a:t>
            </a:r>
          </a:p>
          <a:p>
            <a:pPr marL="571500" indent="-571500">
              <a:buFont typeface="+mj-lt"/>
              <a:buAutoNum type="romanLcPeriod"/>
            </a:pPr>
            <a:endParaRPr lang="en-US" dirty="0"/>
          </a:p>
        </p:txBody>
      </p:sp>
    </p:spTree>
    <p:extLst>
      <p:ext uri="{BB962C8B-B14F-4D97-AF65-F5344CB8AC3E}">
        <p14:creationId xmlns:p14="http://schemas.microsoft.com/office/powerpoint/2010/main" val="419325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18" y="138224"/>
            <a:ext cx="11835581" cy="1166292"/>
          </a:xfrm>
        </p:spPr>
        <p:txBody>
          <a:bodyPr>
            <a:normAutofit/>
          </a:bodyPr>
          <a:lstStyle/>
          <a:p>
            <a:r>
              <a:rPr lang="en-US" sz="2800" b="1" dirty="0"/>
              <a:t>Problem statement - gap</a:t>
            </a:r>
            <a:endParaRPr lang="en-ZA" sz="2800" b="1" dirty="0"/>
          </a:p>
        </p:txBody>
      </p:sp>
      <p:sp>
        <p:nvSpPr>
          <p:cNvPr id="3" name="Content Placeholder 2"/>
          <p:cNvSpPr>
            <a:spLocks noGrp="1"/>
          </p:cNvSpPr>
          <p:nvPr>
            <p:ph idx="1"/>
          </p:nvPr>
        </p:nvSpPr>
        <p:spPr>
          <a:xfrm>
            <a:off x="0" y="1073888"/>
            <a:ext cx="12192000" cy="4363351"/>
          </a:xfrm>
        </p:spPr>
        <p:txBody>
          <a:bodyPr>
            <a:normAutofit/>
          </a:bodyPr>
          <a:lstStyle/>
          <a:p>
            <a:r>
              <a:rPr lang="en-US" dirty="0"/>
              <a:t>CYCCs are </a:t>
            </a:r>
            <a:r>
              <a:rPr lang="en-US" b="1" dirty="0"/>
              <a:t>not autonomous</a:t>
            </a:r>
            <a:r>
              <a:rPr lang="en-US" dirty="0"/>
              <a:t>, limiting their ability to manage operations effectively as envisioned in the legislation.</a:t>
            </a:r>
          </a:p>
          <a:p>
            <a:r>
              <a:rPr lang="en-US" b="1" dirty="0"/>
              <a:t>Ambiguity in governance roles </a:t>
            </a:r>
            <a:r>
              <a:rPr lang="en-US" dirty="0"/>
              <a:t>between the </a:t>
            </a:r>
            <a:r>
              <a:rPr lang="en-US" dirty="0" err="1"/>
              <a:t>centre</a:t>
            </a:r>
            <a:r>
              <a:rPr lang="en-US" dirty="0"/>
              <a:t> manager, management board, and DSD structures results in poor coordination and oversight.</a:t>
            </a:r>
          </a:p>
          <a:p>
            <a:r>
              <a:rPr lang="en-US" b="1" dirty="0"/>
              <a:t>Dual or multiple reporting lines </a:t>
            </a:r>
            <a:r>
              <a:rPr lang="en-US" dirty="0"/>
              <a:t>cause confusion in accountability and weaken management performance.</a:t>
            </a:r>
          </a:p>
          <a:p>
            <a:r>
              <a:rPr lang="en-US" b="1" dirty="0"/>
              <a:t>Low staff morale </a:t>
            </a:r>
            <a:r>
              <a:rPr lang="en-US" dirty="0"/>
              <a:t>due to an unsupportive operational environment affects the implementation of developmental </a:t>
            </a:r>
            <a:r>
              <a:rPr lang="en-US" dirty="0" err="1"/>
              <a:t>programmes</a:t>
            </a:r>
            <a:r>
              <a:rPr lang="en-US" dirty="0"/>
              <a:t> for children and youth.</a:t>
            </a:r>
            <a:endParaRPr lang="en-ZA" dirty="0"/>
          </a:p>
        </p:txBody>
      </p:sp>
    </p:spTree>
    <p:extLst>
      <p:ext uri="{BB962C8B-B14F-4D97-AF65-F5344CB8AC3E}">
        <p14:creationId xmlns:p14="http://schemas.microsoft.com/office/powerpoint/2010/main" val="2843969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4" y="365125"/>
            <a:ext cx="10515600" cy="909893"/>
          </a:xfrm>
        </p:spPr>
        <p:txBody>
          <a:bodyPr/>
          <a:lstStyle/>
          <a:p>
            <a:r>
              <a:rPr lang="en-US" b="1" dirty="0"/>
              <a:t>Significance of study </a:t>
            </a:r>
            <a:endParaRPr lang="en-ZA" b="1"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392057024"/>
              </p:ext>
            </p:extLst>
          </p:nvPr>
        </p:nvGraphicFramePr>
        <p:xfrm>
          <a:off x="238124" y="1690687"/>
          <a:ext cx="5680895" cy="3697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p:cNvSpPr>
            <a:spLocks noGrp="1"/>
          </p:cNvSpPr>
          <p:nvPr>
            <p:ph sz="half" idx="2"/>
          </p:nvPr>
        </p:nvSpPr>
        <p:spPr>
          <a:xfrm>
            <a:off x="6145161" y="1275018"/>
            <a:ext cx="5722373" cy="4113059"/>
          </a:xfrm>
        </p:spPr>
        <p:txBody>
          <a:bodyPr>
            <a:normAutofit fontScale="77500" lnSpcReduction="20000"/>
          </a:bodyPr>
          <a:lstStyle/>
          <a:p>
            <a:pPr marL="0" indent="0">
              <a:buNone/>
            </a:pPr>
            <a:r>
              <a:rPr lang="en-US" b="1" dirty="0"/>
              <a:t>Institutional Care of Children</a:t>
            </a:r>
          </a:p>
          <a:p>
            <a:pPr marL="571500" indent="-571500">
              <a:buFont typeface="+mj-lt"/>
              <a:buAutoNum type="romanLcPeriod"/>
            </a:pPr>
            <a:r>
              <a:rPr lang="en-US" dirty="0"/>
              <a:t>Court ordered placement away from home/  primary place of care</a:t>
            </a:r>
          </a:p>
          <a:p>
            <a:pPr marL="571500" indent="-571500">
              <a:buFont typeface="+mj-lt"/>
              <a:buAutoNum type="romanLcPeriod"/>
            </a:pPr>
            <a:r>
              <a:rPr lang="en-US" dirty="0"/>
              <a:t>Twenty four care, protection and security</a:t>
            </a:r>
          </a:p>
          <a:p>
            <a:pPr marL="571500" indent="-571500">
              <a:buFont typeface="+mj-lt"/>
              <a:buAutoNum type="romanLcPeriod"/>
            </a:pPr>
            <a:r>
              <a:rPr lang="en-ZA" dirty="0"/>
              <a:t>Services ensure children are supported emotionally and practically to make the transition to the environments to which they will return</a:t>
            </a:r>
          </a:p>
          <a:p>
            <a:pPr marL="571500" indent="-571500">
              <a:buFont typeface="+mj-lt"/>
              <a:buAutoNum type="romanLcPeriod"/>
            </a:pPr>
            <a:r>
              <a:rPr lang="en-US" dirty="0"/>
              <a:t>Developmental programmes essential</a:t>
            </a:r>
          </a:p>
          <a:p>
            <a:pPr marL="571500" indent="-571500">
              <a:buFont typeface="+mj-lt"/>
              <a:buAutoNum type="romanLcPeriod"/>
            </a:pPr>
            <a:r>
              <a:rPr lang="en-US" dirty="0"/>
              <a:t>Overall governance of CYCC key to achievement of children’s wellbeing </a:t>
            </a:r>
          </a:p>
          <a:p>
            <a:pPr marL="571500" indent="-571500">
              <a:buFont typeface="+mj-lt"/>
              <a:buAutoNum type="romanLcPeriod"/>
            </a:pPr>
            <a:endParaRPr lang="en-ZA" dirty="0"/>
          </a:p>
        </p:txBody>
      </p:sp>
    </p:spTree>
    <p:extLst>
      <p:ext uri="{BB962C8B-B14F-4D97-AF65-F5344CB8AC3E}">
        <p14:creationId xmlns:p14="http://schemas.microsoft.com/office/powerpoint/2010/main" val="3746464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639" y="589934"/>
            <a:ext cx="11592232" cy="806247"/>
          </a:xfrm>
        </p:spPr>
        <p:txBody>
          <a:bodyPr>
            <a:normAutofit/>
          </a:bodyPr>
          <a:lstStyle/>
          <a:p>
            <a:pPr algn="r"/>
            <a:r>
              <a:rPr lang="en-US" sz="4200" b="1" dirty="0"/>
              <a:t>Methodology</a:t>
            </a:r>
            <a:endParaRPr lang="en-ZA" sz="4200" b="1" dirty="0"/>
          </a:p>
        </p:txBody>
      </p:sp>
      <p:sp>
        <p:nvSpPr>
          <p:cNvPr id="3" name="Content Placeholder 2"/>
          <p:cNvSpPr>
            <a:spLocks noGrp="1"/>
          </p:cNvSpPr>
          <p:nvPr>
            <p:ph idx="1"/>
          </p:nvPr>
        </p:nvSpPr>
        <p:spPr>
          <a:xfrm>
            <a:off x="140108" y="1176696"/>
            <a:ext cx="11884743" cy="4351338"/>
          </a:xfrm>
        </p:spPr>
        <p:txBody>
          <a:bodyPr/>
          <a:lstStyle/>
          <a:p>
            <a:pPr marL="0" indent="0">
              <a:buNone/>
            </a:pPr>
            <a:r>
              <a:rPr lang="en-US" b="1" dirty="0"/>
              <a:t>Purpose of study</a:t>
            </a:r>
          </a:p>
          <a:p>
            <a:pPr marL="0" indent="0">
              <a:buNone/>
            </a:pPr>
            <a:r>
              <a:rPr lang="en-US" dirty="0"/>
              <a:t>To explore application of sections 208 – 211 as a mechanism to facilitate responsiveness of services in promoting wellbeing of children placed in child and youth care.</a:t>
            </a:r>
          </a:p>
          <a:p>
            <a:pPr marL="0" indent="0">
              <a:buNone/>
            </a:pPr>
            <a:r>
              <a:rPr lang="en-US" b="1" dirty="0"/>
              <a:t>Qualitative data collection</a:t>
            </a:r>
          </a:p>
          <a:p>
            <a:pPr marL="571500" indent="-571500">
              <a:buFont typeface="+mj-lt"/>
              <a:buAutoNum type="romanLcPeriod"/>
            </a:pPr>
            <a:r>
              <a:rPr lang="en-US" dirty="0"/>
              <a:t>Focus group discussion with SSPs (SW and CYCW practitioners) – GP, LP, KZN, FS, NW, MP</a:t>
            </a:r>
          </a:p>
          <a:p>
            <a:pPr marL="571500" indent="-571500">
              <a:buFont typeface="+mj-lt"/>
              <a:buAutoNum type="romanLcPeriod"/>
            </a:pPr>
            <a:r>
              <a:rPr lang="en-US" dirty="0"/>
              <a:t>Reports on monitoring of SSP regulations – MP, LP, NW, FS, GP, KZN</a:t>
            </a:r>
          </a:p>
          <a:p>
            <a:pPr marL="0" indent="0">
              <a:buNone/>
            </a:pPr>
            <a:endParaRPr lang="en-US" dirty="0"/>
          </a:p>
          <a:p>
            <a:pPr marL="571500" indent="-571500">
              <a:buFont typeface="+mj-lt"/>
              <a:buAutoNum type="romanLcPeriod"/>
            </a:pPr>
            <a:endParaRPr lang="en-US" dirty="0"/>
          </a:p>
          <a:p>
            <a:pPr marL="0" indent="0">
              <a:buNone/>
            </a:pPr>
            <a:endParaRPr lang="en-US" dirty="0"/>
          </a:p>
          <a:p>
            <a:pPr marL="571500" indent="-571500">
              <a:buFont typeface="+mj-lt"/>
              <a:buAutoNum type="romanLcPeriod"/>
            </a:pPr>
            <a:endParaRPr lang="en-US" dirty="0"/>
          </a:p>
          <a:p>
            <a:pPr marL="571500" indent="-571500">
              <a:buFont typeface="+mj-lt"/>
              <a:buAutoNum type="romanLcPeriod"/>
            </a:pPr>
            <a:endParaRPr lang="en-US" dirty="0"/>
          </a:p>
        </p:txBody>
      </p:sp>
    </p:spTree>
    <p:extLst>
      <p:ext uri="{BB962C8B-B14F-4D97-AF65-F5344CB8AC3E}">
        <p14:creationId xmlns:p14="http://schemas.microsoft.com/office/powerpoint/2010/main" val="3992248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980" y="619432"/>
            <a:ext cx="11926529" cy="563258"/>
          </a:xfrm>
        </p:spPr>
        <p:txBody>
          <a:bodyPr>
            <a:normAutofit fontScale="90000"/>
          </a:bodyPr>
          <a:lstStyle/>
          <a:p>
            <a:r>
              <a:rPr lang="en-US" sz="3600" b="1" dirty="0"/>
              <a:t>Current operational and management arrangements </a:t>
            </a:r>
            <a:endParaRPr lang="en-ZA" sz="3600" b="1" dirty="0"/>
          </a:p>
        </p:txBody>
      </p:sp>
      <p:sp>
        <p:nvSpPr>
          <p:cNvPr id="3" name="Content Placeholder 2"/>
          <p:cNvSpPr>
            <a:spLocks noGrp="1"/>
          </p:cNvSpPr>
          <p:nvPr>
            <p:ph idx="1"/>
          </p:nvPr>
        </p:nvSpPr>
        <p:spPr>
          <a:xfrm>
            <a:off x="0" y="1186528"/>
            <a:ext cx="12015017" cy="4634169"/>
          </a:xfrm>
          <a:solidFill>
            <a:schemeClr val="accent3">
              <a:lumMod val="20000"/>
              <a:lumOff val="80000"/>
            </a:schemeClr>
          </a:solidFill>
        </p:spPr>
        <p:txBody>
          <a:bodyPr/>
          <a:lstStyle/>
          <a:p>
            <a:endParaRPr lang="en-ZA" dirty="0"/>
          </a:p>
        </p:txBody>
      </p:sp>
      <p:sp>
        <p:nvSpPr>
          <p:cNvPr id="4" name="Rectangle 3"/>
          <p:cNvSpPr/>
          <p:nvPr/>
        </p:nvSpPr>
        <p:spPr>
          <a:xfrm>
            <a:off x="1096295" y="1229433"/>
            <a:ext cx="10087897" cy="50144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MEC who appoints Management Board</a:t>
            </a:r>
            <a:endParaRPr lang="en-ZA" b="1" dirty="0">
              <a:solidFill>
                <a:schemeClr val="tx1"/>
              </a:solidFill>
            </a:endParaRPr>
          </a:p>
        </p:txBody>
      </p:sp>
      <p:sp>
        <p:nvSpPr>
          <p:cNvPr id="6" name="Bevel 5"/>
          <p:cNvSpPr/>
          <p:nvPr/>
        </p:nvSpPr>
        <p:spPr>
          <a:xfrm>
            <a:off x="5569973" y="5319252"/>
            <a:ext cx="2389239" cy="696399"/>
          </a:xfrm>
          <a:prstGeom prst="bevel">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Center Manager</a:t>
            </a:r>
            <a:endParaRPr lang="en-ZA" dirty="0">
              <a:solidFill>
                <a:schemeClr val="tx1"/>
              </a:solidFill>
            </a:endParaRPr>
          </a:p>
        </p:txBody>
      </p:sp>
      <p:sp>
        <p:nvSpPr>
          <p:cNvPr id="7" name="Bevel 6"/>
          <p:cNvSpPr/>
          <p:nvPr/>
        </p:nvSpPr>
        <p:spPr>
          <a:xfrm>
            <a:off x="599766" y="2792361"/>
            <a:ext cx="2290916" cy="1192876"/>
          </a:xfrm>
          <a:prstGeom prst="beve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Management Board</a:t>
            </a:r>
            <a:endParaRPr lang="en-ZA" dirty="0">
              <a:solidFill>
                <a:schemeClr val="tx1"/>
              </a:solidFill>
            </a:endParaRPr>
          </a:p>
        </p:txBody>
      </p:sp>
      <p:sp>
        <p:nvSpPr>
          <p:cNvPr id="8" name="Bevel 7"/>
          <p:cNvSpPr/>
          <p:nvPr/>
        </p:nvSpPr>
        <p:spPr>
          <a:xfrm>
            <a:off x="5889522" y="2017278"/>
            <a:ext cx="2526890" cy="689411"/>
          </a:xfrm>
          <a:prstGeom prst="bevel">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Head of Department </a:t>
            </a:r>
            <a:endParaRPr lang="en-ZA" dirty="0">
              <a:solidFill>
                <a:schemeClr val="tx1"/>
              </a:solidFill>
            </a:endParaRPr>
          </a:p>
        </p:txBody>
      </p:sp>
      <p:sp>
        <p:nvSpPr>
          <p:cNvPr id="9" name="Bevel 8"/>
          <p:cNvSpPr/>
          <p:nvPr/>
        </p:nvSpPr>
        <p:spPr>
          <a:xfrm>
            <a:off x="7189836" y="3936947"/>
            <a:ext cx="2526890" cy="732505"/>
          </a:xfrm>
          <a:prstGeom prst="bevel">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dirty="0">
                <a:solidFill>
                  <a:schemeClr val="tx1"/>
                </a:solidFill>
              </a:rPr>
              <a:t>Regional/ District Director</a:t>
            </a:r>
          </a:p>
          <a:p>
            <a:pPr algn="ctr"/>
            <a:endParaRPr lang="en-ZA" dirty="0">
              <a:solidFill>
                <a:schemeClr val="tx1"/>
              </a:solidFill>
            </a:endParaRPr>
          </a:p>
        </p:txBody>
      </p:sp>
      <p:sp>
        <p:nvSpPr>
          <p:cNvPr id="10" name="Bevel 9"/>
          <p:cNvSpPr/>
          <p:nvPr/>
        </p:nvSpPr>
        <p:spPr>
          <a:xfrm>
            <a:off x="4178710" y="3975492"/>
            <a:ext cx="2399071" cy="776749"/>
          </a:xfrm>
          <a:prstGeom prst="bevel">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Director Children's Services</a:t>
            </a:r>
            <a:endParaRPr lang="en-ZA" dirty="0">
              <a:solidFill>
                <a:schemeClr val="tx1"/>
              </a:solidFill>
            </a:endParaRPr>
          </a:p>
        </p:txBody>
      </p:sp>
      <p:cxnSp>
        <p:nvCxnSpPr>
          <p:cNvPr id="16" name="Straight Arrow Connector 15"/>
          <p:cNvCxnSpPr/>
          <p:nvPr/>
        </p:nvCxnSpPr>
        <p:spPr>
          <a:xfrm>
            <a:off x="6086166" y="4722302"/>
            <a:ext cx="19665" cy="56709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7796980" y="4722302"/>
            <a:ext cx="0" cy="56709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0" name="Bevel 19"/>
          <p:cNvSpPr/>
          <p:nvPr/>
        </p:nvSpPr>
        <p:spPr>
          <a:xfrm>
            <a:off x="7411061" y="3018061"/>
            <a:ext cx="2084439" cy="511277"/>
          </a:xfrm>
          <a:prstGeom prst="bevel">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CD: Regions</a:t>
            </a:r>
            <a:endParaRPr lang="en-ZA" dirty="0">
              <a:solidFill>
                <a:schemeClr val="tx1"/>
              </a:solidFill>
            </a:endParaRPr>
          </a:p>
        </p:txBody>
      </p:sp>
      <p:sp>
        <p:nvSpPr>
          <p:cNvPr id="28" name="Bevel 27"/>
          <p:cNvSpPr/>
          <p:nvPr/>
        </p:nvSpPr>
        <p:spPr>
          <a:xfrm>
            <a:off x="4306529" y="3099396"/>
            <a:ext cx="2163097" cy="428279"/>
          </a:xfrm>
          <a:prstGeom prst="bevel">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CD: </a:t>
            </a:r>
            <a:r>
              <a:rPr lang="en-US" dirty="0" err="1">
                <a:solidFill>
                  <a:schemeClr val="tx1"/>
                </a:solidFill>
              </a:rPr>
              <a:t>Programme</a:t>
            </a:r>
            <a:r>
              <a:rPr lang="en-US" dirty="0">
                <a:solidFill>
                  <a:schemeClr val="tx1"/>
                </a:solidFill>
              </a:rPr>
              <a:t> 2</a:t>
            </a:r>
            <a:endParaRPr lang="en-ZA" dirty="0">
              <a:solidFill>
                <a:schemeClr val="tx1"/>
              </a:solidFill>
            </a:endParaRPr>
          </a:p>
        </p:txBody>
      </p:sp>
      <p:cxnSp>
        <p:nvCxnSpPr>
          <p:cNvPr id="30" name="Straight Arrow Connector 29"/>
          <p:cNvCxnSpPr>
            <a:endCxn id="9" idx="6"/>
          </p:cNvCxnSpPr>
          <p:nvPr/>
        </p:nvCxnSpPr>
        <p:spPr>
          <a:xfrm>
            <a:off x="8453280" y="3527675"/>
            <a:ext cx="1" cy="40927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H="1">
            <a:off x="4965290" y="3527675"/>
            <a:ext cx="9833" cy="40927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H="1">
            <a:off x="6361471" y="2668232"/>
            <a:ext cx="403121" cy="431164"/>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7796980" y="2686260"/>
            <a:ext cx="501446" cy="33180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2" name="Elbow Connector 41"/>
          <p:cNvCxnSpPr/>
          <p:nvPr/>
        </p:nvCxnSpPr>
        <p:spPr>
          <a:xfrm>
            <a:off x="2054942" y="3985237"/>
            <a:ext cx="3515031" cy="1835460"/>
          </a:xfrm>
          <a:prstGeom prst="bentConnector3">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6764592" y="1750542"/>
            <a:ext cx="0" cy="35214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0502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973" y="599768"/>
            <a:ext cx="11749549" cy="484753"/>
          </a:xfrm>
        </p:spPr>
        <p:txBody>
          <a:bodyPr>
            <a:normAutofit/>
          </a:bodyPr>
          <a:lstStyle/>
          <a:p>
            <a:pPr algn="r"/>
            <a:r>
              <a:rPr lang="en-US" sz="2800" b="1" dirty="0"/>
              <a:t>Findings and Discussion</a:t>
            </a:r>
            <a:endParaRPr lang="en-ZA"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12479175"/>
              </p:ext>
            </p:extLst>
          </p:nvPr>
        </p:nvGraphicFramePr>
        <p:xfrm>
          <a:off x="0" y="1084521"/>
          <a:ext cx="12192000" cy="5232141"/>
        </p:xfrm>
        <a:graphic>
          <a:graphicData uri="http://schemas.openxmlformats.org/drawingml/2006/table">
            <a:tbl>
              <a:tblPr firstRow="1" bandRow="1">
                <a:tableStyleId>{93296810-A885-4BE3-A3E7-6D5BEEA58F35}</a:tableStyleId>
              </a:tblPr>
              <a:tblGrid>
                <a:gridCol w="2843235">
                  <a:extLst>
                    <a:ext uri="{9D8B030D-6E8A-4147-A177-3AD203B41FA5}">
                      <a16:colId xmlns:a16="http://schemas.microsoft.com/office/drawing/2014/main" val="1180619290"/>
                    </a:ext>
                  </a:extLst>
                </a:gridCol>
                <a:gridCol w="3400362">
                  <a:extLst>
                    <a:ext uri="{9D8B030D-6E8A-4147-A177-3AD203B41FA5}">
                      <a16:colId xmlns:a16="http://schemas.microsoft.com/office/drawing/2014/main" val="2063495730"/>
                    </a:ext>
                  </a:extLst>
                </a:gridCol>
                <a:gridCol w="5948403">
                  <a:extLst>
                    <a:ext uri="{9D8B030D-6E8A-4147-A177-3AD203B41FA5}">
                      <a16:colId xmlns:a16="http://schemas.microsoft.com/office/drawing/2014/main" val="4128592683"/>
                    </a:ext>
                  </a:extLst>
                </a:gridCol>
              </a:tblGrid>
              <a:tr h="380519">
                <a:tc>
                  <a:txBody>
                    <a:bodyPr/>
                    <a:lstStyle/>
                    <a:p>
                      <a:r>
                        <a:rPr lang="en-US" dirty="0"/>
                        <a:t>FACTOR</a:t>
                      </a:r>
                      <a:endParaRPr lang="en-ZA" dirty="0"/>
                    </a:p>
                  </a:txBody>
                  <a:tcPr/>
                </a:tc>
                <a:tc>
                  <a:txBody>
                    <a:bodyPr/>
                    <a:lstStyle/>
                    <a:p>
                      <a:r>
                        <a:rPr lang="en-US" dirty="0"/>
                        <a:t>FINDING</a:t>
                      </a:r>
                      <a:endParaRPr lang="en-ZA" dirty="0"/>
                    </a:p>
                  </a:txBody>
                  <a:tcPr/>
                </a:tc>
                <a:tc>
                  <a:txBody>
                    <a:bodyPr/>
                    <a:lstStyle/>
                    <a:p>
                      <a:r>
                        <a:rPr lang="en-US" dirty="0"/>
                        <a:t>DISCUSSION </a:t>
                      </a:r>
                      <a:endParaRPr lang="en-ZA" dirty="0"/>
                    </a:p>
                  </a:txBody>
                  <a:tcPr/>
                </a:tc>
                <a:extLst>
                  <a:ext uri="{0D108BD9-81ED-4DB2-BD59-A6C34878D82A}">
                    <a16:rowId xmlns:a16="http://schemas.microsoft.com/office/drawing/2014/main" val="3717748079"/>
                  </a:ext>
                </a:extLst>
              </a:tr>
              <a:tr h="2663636">
                <a:tc>
                  <a:txBody>
                    <a:bodyPr/>
                    <a:lstStyle/>
                    <a:p>
                      <a:r>
                        <a:rPr lang="en-ZA" b="1" dirty="0"/>
                        <a:t>Responsiveness</a:t>
                      </a:r>
                    </a:p>
                  </a:txBody>
                  <a:tcPr/>
                </a:tc>
                <a:tc>
                  <a:txBody>
                    <a:bodyPr/>
                    <a:lstStyle/>
                    <a:p>
                      <a:r>
                        <a:rPr lang="en-US" b="0" dirty="0"/>
                        <a:t>Structure &amp; Staffing Inadequacies: </a:t>
                      </a:r>
                    </a:p>
                  </a:txBody>
                  <a:tcPr/>
                </a:tc>
                <a:tc>
                  <a:txBody>
                    <a:bodyPr/>
                    <a:lstStyle/>
                    <a:p>
                      <a:pPr marL="285750" indent="-285750">
                        <a:buFont typeface="Arial" panose="020B0604020202020204" pitchFamily="34" charset="0"/>
                        <a:buChar char="•"/>
                      </a:pPr>
                      <a:r>
                        <a:rPr lang="en-US" dirty="0"/>
                        <a:t>Many Child and Youth Care Workers (CYCWs) lack required qualifications.</a:t>
                      </a:r>
                    </a:p>
                    <a:p>
                      <a:pPr marL="285750" indent="-285750">
                        <a:buFont typeface="Arial" panose="020B0604020202020204" pitchFamily="34" charset="0"/>
                        <a:buChar char="•"/>
                      </a:pPr>
                      <a:r>
                        <a:rPr lang="en-US" dirty="0"/>
                        <a:t>Misalignment of duties with professional scope.</a:t>
                      </a:r>
                    </a:p>
                    <a:p>
                      <a:pPr marL="285750" indent="-285750">
                        <a:buFont typeface="Arial" panose="020B0604020202020204" pitchFamily="34" charset="0"/>
                        <a:buChar char="•"/>
                      </a:pPr>
                      <a:r>
                        <a:rPr lang="en-US" dirty="0"/>
                        <a:t>Lack of multidisciplinary teams and poor supervision capacity.</a:t>
                      </a:r>
                    </a:p>
                    <a:p>
                      <a:pPr marL="285750" indent="-285750">
                        <a:buFont typeface="Arial" panose="020B0604020202020204" pitchFamily="34" charset="0"/>
                        <a:buChar char="•"/>
                      </a:pPr>
                      <a:r>
                        <a:rPr lang="en-US" dirty="0"/>
                        <a:t>Impact: Limited ability to design &amp; implement quality care programs → negative effect on children’s wellbeing.</a:t>
                      </a:r>
                    </a:p>
                    <a:p>
                      <a:endParaRPr lang="en-ZA" dirty="0"/>
                    </a:p>
                  </a:txBody>
                  <a:tcPr/>
                </a:tc>
                <a:extLst>
                  <a:ext uri="{0D108BD9-81ED-4DB2-BD59-A6C34878D82A}">
                    <a16:rowId xmlns:a16="http://schemas.microsoft.com/office/drawing/2014/main" val="106965475"/>
                  </a:ext>
                </a:extLst>
              </a:tr>
              <a:tr h="1807467">
                <a:tc>
                  <a:txBody>
                    <a:bodyPr/>
                    <a:lstStyle/>
                    <a:p>
                      <a:r>
                        <a:rPr lang="en-ZA" b="1" dirty="0"/>
                        <a:t>Decision-making</a:t>
                      </a:r>
                    </a:p>
                  </a:txBody>
                  <a:tcPr/>
                </a:tc>
                <a:tc>
                  <a:txBody>
                    <a:bodyPr/>
                    <a:lstStyle/>
                    <a:p>
                      <a:r>
                        <a:rPr lang="en-ZA" dirty="0"/>
                        <a:t>Inconsistent Management Teams</a:t>
                      </a:r>
                    </a:p>
                    <a:p>
                      <a:endParaRPr lang="en-ZA" dirty="0"/>
                    </a:p>
                    <a:p>
                      <a:endParaRPr lang="en-US" dirty="0"/>
                    </a:p>
                    <a:p>
                      <a:r>
                        <a:rPr lang="en-US" dirty="0"/>
                        <a:t>Lack of Management Boards. </a:t>
                      </a:r>
                      <a:endParaRPr lang="en-ZA" dirty="0"/>
                    </a:p>
                  </a:txBody>
                  <a:tcPr/>
                </a:tc>
                <a:tc>
                  <a:txBody>
                    <a:bodyPr/>
                    <a:lstStyle/>
                    <a:p>
                      <a:pPr marL="285750" indent="-285750">
                        <a:buFont typeface="Arial" panose="020B0604020202020204" pitchFamily="34" charset="0"/>
                        <a:buChar char="•"/>
                      </a:pPr>
                      <a:r>
                        <a:rPr lang="en-US" dirty="0"/>
                        <a:t>Management teams vary across CYCCs.</a:t>
                      </a:r>
                    </a:p>
                    <a:p>
                      <a:pPr marL="285750" indent="-285750">
                        <a:buFont typeface="Arial" panose="020B0604020202020204" pitchFamily="34" charset="0"/>
                        <a:buChar char="•"/>
                      </a:pPr>
                      <a:r>
                        <a:rPr lang="en-US" dirty="0"/>
                        <a:t>Often missing multidisciplinary inputs (e.g., nursing staff).</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Section 208 &amp; Regulation 84 not implemented – boards not appointed.</a:t>
                      </a:r>
                      <a:endParaRPr lang="en-ZA" dirty="0"/>
                    </a:p>
                  </a:txBody>
                  <a:tcPr/>
                </a:tc>
                <a:extLst>
                  <a:ext uri="{0D108BD9-81ED-4DB2-BD59-A6C34878D82A}">
                    <a16:rowId xmlns:a16="http://schemas.microsoft.com/office/drawing/2014/main" val="2140503972"/>
                  </a:ext>
                </a:extLst>
              </a:tr>
              <a:tr h="380519">
                <a:tc>
                  <a:txBody>
                    <a:bodyPr/>
                    <a:lstStyle/>
                    <a:p>
                      <a:endParaRPr lang="en-ZA" dirty="0"/>
                    </a:p>
                  </a:txBody>
                  <a:tcPr/>
                </a:tc>
                <a:tc>
                  <a:txBody>
                    <a:bodyPr/>
                    <a:lstStyle/>
                    <a:p>
                      <a:endParaRPr lang="en-ZA" dirty="0"/>
                    </a:p>
                  </a:txBody>
                  <a:tcPr/>
                </a:tc>
                <a:tc>
                  <a:txBody>
                    <a:bodyPr/>
                    <a:lstStyle/>
                    <a:p>
                      <a:endParaRPr lang="en-ZA" dirty="0"/>
                    </a:p>
                  </a:txBody>
                  <a:tcPr/>
                </a:tc>
                <a:extLst>
                  <a:ext uri="{0D108BD9-81ED-4DB2-BD59-A6C34878D82A}">
                    <a16:rowId xmlns:a16="http://schemas.microsoft.com/office/drawing/2014/main" val="1675204470"/>
                  </a:ext>
                </a:extLst>
              </a:tr>
            </a:tbl>
          </a:graphicData>
        </a:graphic>
      </p:graphicFrame>
    </p:spTree>
    <p:extLst>
      <p:ext uri="{BB962C8B-B14F-4D97-AF65-F5344CB8AC3E}">
        <p14:creationId xmlns:p14="http://schemas.microsoft.com/office/powerpoint/2010/main" val="701861027"/>
      </p:ext>
    </p:extLst>
  </p:cSld>
  <p:clrMapOvr>
    <a:masterClrMapping/>
  </p:clrMapOvr>
</p:sld>
</file>

<file path=ppt/theme/theme1.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1863</TotalTime>
  <Words>1144</Words>
  <Application>Microsoft Office PowerPoint</Application>
  <PresentationFormat>Widescreen</PresentationFormat>
  <Paragraphs>130</Paragraphs>
  <Slides>16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Aptos</vt:lpstr>
      <vt:lpstr>Arial</vt:lpstr>
      <vt:lpstr>Wingdings</vt:lpstr>
      <vt:lpstr>Office Theme</vt:lpstr>
      <vt:lpstr> Towards promotion of well-being of children in care: A governance model for child and youth care centres in South Africa </vt:lpstr>
      <vt:lpstr> Introduction  </vt:lpstr>
      <vt:lpstr>Introduction   </vt:lpstr>
      <vt:lpstr>Problem Statement - context</vt:lpstr>
      <vt:lpstr>Problem statement - gap</vt:lpstr>
      <vt:lpstr>Significance of study </vt:lpstr>
      <vt:lpstr>Methodology</vt:lpstr>
      <vt:lpstr>Current operational and management arrangements </vt:lpstr>
      <vt:lpstr>Findings and Discussion</vt:lpstr>
      <vt:lpstr>Findings and Discussion</vt:lpstr>
      <vt:lpstr>Findings and Discussion</vt:lpstr>
      <vt:lpstr>Limitations </vt:lpstr>
      <vt:lpstr>Conclusion</vt:lpstr>
      <vt:lpstr>Governance Model</vt:lpstr>
      <vt:lpstr>       Recommendation  </vt:lpstr>
      <vt:lpstr>Recommendation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COMPLIANCE AND SUPPORT SERVICES</dc:title>
  <dc:creator>Pricilla Seamelando</dc:creator>
  <cp:lastModifiedBy>Mukhethwa Netshivhumbe</cp:lastModifiedBy>
  <cp:revision>55</cp:revision>
  <dcterms:created xsi:type="dcterms:W3CDTF">2025-06-04T20:58:16Z</dcterms:created>
  <dcterms:modified xsi:type="dcterms:W3CDTF">2025-09-10T12:45:49Z</dcterms:modified>
</cp:coreProperties>
</file>