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5" r:id="rId5"/>
    <p:sldId id="261" r:id="rId6"/>
    <p:sldId id="264" r:id="rId7"/>
    <p:sldId id="268" r:id="rId8"/>
    <p:sldId id="266" r:id="rId9"/>
    <p:sldId id="263" r:id="rId10"/>
    <p:sldId id="262" r:id="rId11"/>
    <p:sldId id="25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0F668-F11D-4D21-AD70-2C706E853A9B}">
          <p14:sldIdLst>
            <p14:sldId id="256"/>
            <p14:sldId id="260"/>
            <p14:sldId id="259"/>
            <p14:sldId id="265"/>
            <p14:sldId id="261"/>
            <p14:sldId id="264"/>
            <p14:sldId id="268"/>
            <p14:sldId id="266"/>
            <p14:sldId id="263"/>
            <p14:sldId id="262"/>
            <p14:sldId id="25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3" autoAdjust="0"/>
    <p:restoredTop sz="94660"/>
  </p:normalViewPr>
  <p:slideViewPr>
    <p:cSldViewPr snapToGrid="0">
      <p:cViewPr varScale="1">
        <p:scale>
          <a:sx n="76" d="100"/>
          <a:sy n="76" d="100"/>
        </p:scale>
        <p:origin x="2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da, Gladys" userId="e13a6f63-3036-4a07-bc18-87b9e066a765" providerId="ADAL" clId="{01AE495D-0375-4903-94F3-A7787B8139E2}"/>
    <pc:docChg chg="modSld">
      <pc:chgData name="Bhuda, Gladys" userId="e13a6f63-3036-4a07-bc18-87b9e066a765" providerId="ADAL" clId="{01AE495D-0375-4903-94F3-A7787B8139E2}" dt="2025-09-10T09:56:33.495" v="3" actId="6549"/>
      <pc:docMkLst>
        <pc:docMk/>
      </pc:docMkLst>
      <pc:sldChg chg="modSp mod">
        <pc:chgData name="Bhuda, Gladys" userId="e13a6f63-3036-4a07-bc18-87b9e066a765" providerId="ADAL" clId="{01AE495D-0375-4903-94F3-A7787B8139E2}" dt="2025-09-10T09:56:33.495" v="3" actId="6549"/>
        <pc:sldMkLst>
          <pc:docMk/>
          <pc:sldMk cId="104373029" sldId="259"/>
        </pc:sldMkLst>
        <pc:spChg chg="mod">
          <ac:chgData name="Bhuda, Gladys" userId="e13a6f63-3036-4a07-bc18-87b9e066a765" providerId="ADAL" clId="{01AE495D-0375-4903-94F3-A7787B8139E2}" dt="2025-09-10T09:56:33.495" v="3" actId="6549"/>
          <ac:spMkLst>
            <pc:docMk/>
            <pc:sldMk cId="104373029"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7642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52033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45277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53218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658E3B-4376-4D5F-A28D-A5FDB0E9D89D}" type="datetimeFigureOut">
              <a:rPr lang="en-ZA" smtClean="0"/>
              <a:t>2025/09/10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59243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9658E3B-4376-4D5F-A28D-A5FDB0E9D89D}" type="datetimeFigureOut">
              <a:rPr lang="en-ZA" smtClean="0"/>
              <a:t>2025/09/10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7286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9658E3B-4376-4D5F-A28D-A5FDB0E9D89D}" type="datetimeFigureOut">
              <a:rPr lang="en-ZA" smtClean="0"/>
              <a:t>2025/09/10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10726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9658E3B-4376-4D5F-A28D-A5FDB0E9D89D}" type="datetimeFigureOut">
              <a:rPr lang="en-ZA" smtClean="0"/>
              <a:t>2025/09/10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87357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58E3B-4376-4D5F-A28D-A5FDB0E9D89D}" type="datetimeFigureOut">
              <a:rPr lang="en-ZA" smtClean="0"/>
              <a:t>2025/09/10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00505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26804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114837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58E3B-4376-4D5F-A28D-A5FDB0E9D89D}" type="datetimeFigureOut">
              <a:rPr lang="en-ZA" smtClean="0"/>
              <a:t>2025/09/10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A627F-9F7D-4D14-8F59-98CC4BA8032E}" type="slidenum">
              <a:rPr lang="en-ZA" smtClean="0"/>
              <a:t>‹#›</a:t>
            </a:fld>
            <a:endParaRPr lang="en-ZA"/>
          </a:p>
        </p:txBody>
      </p:sp>
    </p:spTree>
    <p:extLst>
      <p:ext uri="{BB962C8B-B14F-4D97-AF65-F5344CB8AC3E}">
        <p14:creationId xmlns:p14="http://schemas.microsoft.com/office/powerpoint/2010/main" val="317493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F3DD-0CBD-0211-E689-231A23B943C2}"/>
              </a:ext>
            </a:extLst>
          </p:cNvPr>
          <p:cNvSpPr>
            <a:spLocks noGrp="1"/>
          </p:cNvSpPr>
          <p:nvPr>
            <p:ph type="ctrTitle"/>
          </p:nvPr>
        </p:nvSpPr>
        <p:spPr>
          <a:xfrm>
            <a:off x="5508171" y="968829"/>
            <a:ext cx="6683829" cy="2541134"/>
          </a:xfrm>
        </p:spPr>
        <p:txBody>
          <a:bodyPr>
            <a:noAutofit/>
          </a:bodyPr>
          <a:lstStyle/>
          <a:p>
            <a:r>
              <a:rPr lang="en-GB" sz="2000" b="1" dirty="0">
                <a:effectLst/>
                <a:latin typeface="Times New Roman" panose="02020603050405020304" pitchFamily="18" charset="0"/>
                <a:ea typeface="Calibri" panose="020F0502020204030204" pitchFamily="34" charset="0"/>
              </a:rPr>
              <a:t>Quizzing the Integration of entrepreneurship in social work education: The case study of Gauteng universities, South Africa. </a:t>
            </a:r>
            <a:br>
              <a:rPr lang="en-GB" sz="2000" b="1" dirty="0">
                <a:effectLst/>
                <a:latin typeface="Times New Roman" panose="02020603050405020304" pitchFamily="18" charset="0"/>
                <a:ea typeface="Calibri" panose="020F0502020204030204" pitchFamily="34" charset="0"/>
              </a:rPr>
            </a:br>
            <a:br>
              <a:rPr lang="en-GB" sz="2000" b="1" dirty="0">
                <a:effectLst/>
                <a:latin typeface="Times New Roman" panose="02020603050405020304" pitchFamily="18" charset="0"/>
                <a:ea typeface="Calibri" panose="020F0502020204030204" pitchFamily="34" charset="0"/>
              </a:rPr>
            </a:br>
            <a:r>
              <a:rPr lang="en-GB" sz="2000" b="1" dirty="0">
                <a:effectLst/>
                <a:latin typeface="Times New Roman" panose="02020603050405020304" pitchFamily="18" charset="0"/>
                <a:ea typeface="Calibri" panose="020F0502020204030204" pitchFamily="34" charset="0"/>
              </a:rPr>
              <a:t>ASASWEI 2025 CONFERENCE </a:t>
            </a:r>
            <a:br>
              <a:rPr lang="en-GB" sz="2000" b="1" dirty="0">
                <a:effectLst/>
                <a:latin typeface="Times New Roman" panose="02020603050405020304" pitchFamily="18" charset="0"/>
                <a:ea typeface="Calibri" panose="020F0502020204030204" pitchFamily="34" charset="0"/>
              </a:rPr>
            </a:br>
            <a:br>
              <a:rPr lang="en-GB" sz="2000" b="1" dirty="0">
                <a:effectLst/>
                <a:latin typeface="Times New Roman" panose="02020603050405020304" pitchFamily="18" charset="0"/>
                <a:ea typeface="Calibri" panose="020F0502020204030204" pitchFamily="34" charset="0"/>
              </a:rPr>
            </a:br>
            <a:r>
              <a:rPr lang="en-ZA" sz="2000" dirty="0">
                <a:effectLst/>
                <a:latin typeface="Arial" panose="020B0604020202020204" pitchFamily="34" charset="0"/>
                <a:ea typeface="Calibri" panose="020F0502020204030204" pitchFamily="34" charset="0"/>
              </a:rPr>
              <a:t>Sub-theme:</a:t>
            </a:r>
            <a:r>
              <a:rPr lang="en-GB" sz="2000" dirty="0">
                <a:effectLst/>
                <a:latin typeface="Arial" panose="020B0604020202020204" pitchFamily="34" charset="0"/>
                <a:ea typeface="Calibri" panose="020F0502020204030204" pitchFamily="34" charset="0"/>
              </a:rPr>
              <a:t>Social Work Education, </a:t>
            </a:r>
            <a:r>
              <a:rPr lang="en-GB" sz="2000" dirty="0" err="1">
                <a:effectLst/>
                <a:latin typeface="Arial" panose="020B0604020202020204" pitchFamily="34" charset="0"/>
                <a:ea typeface="Calibri" panose="020F0502020204030204" pitchFamily="34" charset="0"/>
              </a:rPr>
              <a:t>Transdisciplinarity</a:t>
            </a:r>
            <a:r>
              <a:rPr lang="en-GB" sz="2000" dirty="0">
                <a:effectLst/>
                <a:latin typeface="Arial" panose="020B0604020202020204" pitchFamily="34" charset="0"/>
                <a:ea typeface="Calibri" panose="020F0502020204030204" pitchFamily="34" charset="0"/>
              </a:rPr>
              <a:t> and Curriculum Development</a:t>
            </a:r>
            <a:endParaRPr lang="en-US" sz="2000" b="1" dirty="0"/>
          </a:p>
        </p:txBody>
      </p:sp>
      <p:sp>
        <p:nvSpPr>
          <p:cNvPr id="3" name="Subtitle 2">
            <a:extLst>
              <a:ext uri="{FF2B5EF4-FFF2-40B4-BE49-F238E27FC236}">
                <a16:creationId xmlns:a16="http://schemas.microsoft.com/office/drawing/2014/main" id="{76B2E1E8-D58B-C193-9DBC-214FDC45E653}"/>
              </a:ext>
            </a:extLst>
          </p:cNvPr>
          <p:cNvSpPr>
            <a:spLocks noGrp="1"/>
          </p:cNvSpPr>
          <p:nvPr>
            <p:ph type="subTitle" idx="1"/>
          </p:nvPr>
        </p:nvSpPr>
        <p:spPr>
          <a:xfrm>
            <a:off x="5910941" y="3959603"/>
            <a:ext cx="5715001" cy="1145797"/>
          </a:xfrm>
        </p:spPr>
        <p:txBody>
          <a:bodyPr>
            <a:normAutofit lnSpcReduction="10000"/>
          </a:bodyPr>
          <a:lstStyle/>
          <a:p>
            <a:r>
              <a:rPr lang="en-US" sz="2000" b="1" dirty="0"/>
              <a:t>Dr GB Bhuda</a:t>
            </a:r>
          </a:p>
          <a:p>
            <a:r>
              <a:rPr lang="en-US" sz="2000" b="1" dirty="0"/>
              <a:t>Social Work Department</a:t>
            </a:r>
          </a:p>
          <a:p>
            <a:r>
              <a:rPr lang="en-US" sz="2000" b="1" dirty="0"/>
              <a:t>University of South Africa</a:t>
            </a:r>
          </a:p>
        </p:txBody>
      </p:sp>
    </p:spTree>
    <p:extLst>
      <p:ext uri="{BB962C8B-B14F-4D97-AF65-F5344CB8AC3E}">
        <p14:creationId xmlns:p14="http://schemas.microsoft.com/office/powerpoint/2010/main" val="324572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304"/>
          </a:xfrm>
        </p:spPr>
        <p:txBody>
          <a:bodyPr>
            <a:normAutofit/>
          </a:bodyPr>
          <a:lstStyle/>
          <a:p>
            <a:r>
              <a:rPr lang="en-ZA" b="1" dirty="0"/>
              <a:t>Preliminary Findings</a:t>
            </a:r>
          </a:p>
        </p:txBody>
      </p:sp>
      <p:sp>
        <p:nvSpPr>
          <p:cNvPr id="3" name="Content Placeholder 2"/>
          <p:cNvSpPr>
            <a:spLocks noGrp="1"/>
          </p:cNvSpPr>
          <p:nvPr>
            <p:ph idx="1"/>
          </p:nvPr>
        </p:nvSpPr>
        <p:spPr>
          <a:xfrm>
            <a:off x="838200" y="1197431"/>
            <a:ext cx="10515600" cy="5295444"/>
          </a:xfrm>
        </p:spPr>
        <p:txBody>
          <a:bodyPr>
            <a:normAutofit/>
          </a:bodyPr>
          <a:lstStyle/>
          <a:p>
            <a:pPr algn="just">
              <a:lnSpc>
                <a:spcPct val="107000"/>
              </a:lnSpc>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Social work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details of the 4 universities do not mention entrepreneurship. (</a:t>
            </a:r>
            <a:r>
              <a:rPr lang="en-GB" b="1" dirty="0"/>
              <a:t>-</a:t>
            </a:r>
            <a:r>
              <a:rPr lang="en-GB" dirty="0"/>
              <a:t> </a:t>
            </a:r>
            <a:r>
              <a:rPr lang="en-GB" b="1" dirty="0"/>
              <a:t>Still to be completed: </a:t>
            </a:r>
            <a:r>
              <a:rPr lang="en-GB" dirty="0"/>
              <a:t>review their elective modules checking if entrepreneurship modules not housed within business or management programmes).</a:t>
            </a:r>
          </a:p>
          <a:p>
            <a:pPr algn="just">
              <a:lnSpc>
                <a:spcPct val="107000"/>
              </a:lnSpc>
              <a:spcBef>
                <a:spcPts val="0"/>
              </a:spcBef>
              <a:spcAft>
                <a:spcPts val="800"/>
              </a:spcAft>
            </a:pPr>
            <a:r>
              <a:rPr lang="en-GB" dirty="0"/>
              <a:t>SACSSP CPD policy and norms and standards (2019/2021) also do not refer to entrepreneurship as a specific competency or encouraged area of development. </a:t>
            </a:r>
          </a:p>
          <a:p>
            <a:pPr algn="just">
              <a:lnSpc>
                <a:spcPct val="107000"/>
              </a:lnSpc>
              <a:spcBef>
                <a:spcPts val="0"/>
              </a:spcBef>
              <a:spcAft>
                <a:spcPts val="800"/>
              </a:spcAft>
            </a:pPr>
            <a:r>
              <a:rPr lang="en-GB" dirty="0"/>
              <a:t>SAQA also does not explicitly mention "entrepreneurship" as a required component of social work education. However, it does encourage innovation, leadership, and capacity building in community development and management. </a:t>
            </a:r>
            <a:endParaRPr lang="en-ZA" dirty="0"/>
          </a:p>
        </p:txBody>
      </p:sp>
    </p:spTree>
    <p:extLst>
      <p:ext uri="{BB962C8B-B14F-4D97-AF65-F5344CB8AC3E}">
        <p14:creationId xmlns:p14="http://schemas.microsoft.com/office/powerpoint/2010/main" val="51265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0646"/>
          </a:xfrm>
        </p:spPr>
        <p:txBody>
          <a:bodyPr/>
          <a:lstStyle/>
          <a:p>
            <a:pPr algn="ctr"/>
            <a:r>
              <a:rPr lang="en-ZA" b="1" dirty="0"/>
              <a:t>Why entrepreneurship and How?</a:t>
            </a:r>
            <a:endParaRPr lang="en-ZA" dirty="0"/>
          </a:p>
        </p:txBody>
      </p:sp>
      <p:sp>
        <p:nvSpPr>
          <p:cNvPr id="3" name="Content Placeholder 2"/>
          <p:cNvSpPr>
            <a:spLocks noGrp="1"/>
          </p:cNvSpPr>
          <p:nvPr>
            <p:ph idx="1"/>
          </p:nvPr>
        </p:nvSpPr>
        <p:spPr>
          <a:xfrm>
            <a:off x="838200" y="1545772"/>
            <a:ext cx="10515600" cy="4410411"/>
          </a:xfrm>
        </p:spPr>
        <p:txBody>
          <a:bodyPr>
            <a:normAutofit fontScale="92500" lnSpcReduction="10000"/>
          </a:bodyPr>
          <a:lstStyle/>
          <a:p>
            <a:r>
              <a:rPr lang="en-US" dirty="0">
                <a:solidFill>
                  <a:srgbClr val="5F6368"/>
                </a:solidFill>
                <a:latin typeface="Arial" panose="020B0604020202020204" pitchFamily="34" charset="0"/>
              </a:rPr>
              <a:t>Because different skills and competencies are needed to prepare students for the evolving job market </a:t>
            </a:r>
          </a:p>
          <a:p>
            <a:r>
              <a:rPr lang="en-GB" b="1" dirty="0"/>
              <a:t>Community Development &amp; Empowerment: </a:t>
            </a:r>
            <a:r>
              <a:rPr lang="en-GB" dirty="0">
                <a:solidFill>
                  <a:srgbClr val="FF0000"/>
                </a:solidFill>
              </a:rPr>
              <a:t>Skills Training Hubs; Community Farming Co-operatives; youth Enterprise Incubators </a:t>
            </a:r>
          </a:p>
          <a:p>
            <a:r>
              <a:rPr lang="en-GB" b="1" dirty="0"/>
              <a:t>Social Innovation &amp; Technology: </a:t>
            </a:r>
            <a:r>
              <a:rPr lang="en-GB" dirty="0">
                <a:solidFill>
                  <a:srgbClr val="FF0000"/>
                </a:solidFill>
              </a:rPr>
              <a:t>Mobile App Development </a:t>
            </a:r>
            <a:r>
              <a:rPr lang="en-GB" dirty="0"/>
              <a:t>– Apps connecting communities with social services (e.g., GBV helpline, food bank directory); </a:t>
            </a:r>
            <a:r>
              <a:rPr lang="en-GB" dirty="0">
                <a:solidFill>
                  <a:srgbClr val="FF0000"/>
                </a:solidFill>
              </a:rPr>
              <a:t>Digital Peer-Support Platforms </a:t>
            </a:r>
            <a:r>
              <a:rPr lang="en-GB" dirty="0"/>
              <a:t>– Online groups for mental health, parenting, or unemployment support, monetised through subscriptions or funding.</a:t>
            </a:r>
          </a:p>
          <a:p>
            <a:r>
              <a:rPr lang="en-GB" b="1" dirty="0"/>
              <a:t>Advocacy &amp; Awareness: </a:t>
            </a:r>
            <a:r>
              <a:rPr lang="en-GB" dirty="0">
                <a:solidFill>
                  <a:srgbClr val="FF0000"/>
                </a:solidFill>
              </a:rPr>
              <a:t>Gender-Based Violence (GBV) Support Projects  and Human Rights &amp; Civic Education Enterprises </a:t>
            </a:r>
            <a:r>
              <a:rPr lang="en-GB" dirty="0"/>
              <a:t>– Offering training services for schools, NGOs, and workplaces.</a:t>
            </a:r>
          </a:p>
          <a:p>
            <a:pPr marL="0" indent="0">
              <a:buNone/>
            </a:pPr>
            <a:endParaRPr lang="en-US" dirty="0">
              <a:solidFill>
                <a:srgbClr val="5F6368"/>
              </a:solidFill>
              <a:latin typeface="Arial" panose="020B0604020202020204" pitchFamily="34" charset="0"/>
            </a:endParaRPr>
          </a:p>
          <a:p>
            <a:endParaRPr lang="en-US" dirty="0">
              <a:solidFill>
                <a:srgbClr val="5F6368"/>
              </a:solidFill>
              <a:latin typeface="Arial" panose="020B0604020202020204" pitchFamily="34" charset="0"/>
            </a:endParaRPr>
          </a:p>
          <a:p>
            <a:pPr marL="0" indent="0" algn="ctr">
              <a:buNone/>
            </a:pPr>
            <a:endParaRPr lang="en-US" dirty="0">
              <a:solidFill>
                <a:srgbClr val="5F6368"/>
              </a:solidFill>
              <a:latin typeface="Arial" panose="020B0604020202020204" pitchFamily="34" charset="0"/>
            </a:endParaRPr>
          </a:p>
        </p:txBody>
      </p:sp>
    </p:spTree>
    <p:extLst>
      <p:ext uri="{BB962C8B-B14F-4D97-AF65-F5344CB8AC3E}">
        <p14:creationId xmlns:p14="http://schemas.microsoft.com/office/powerpoint/2010/main" val="197169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0646"/>
          </a:xfrm>
        </p:spPr>
        <p:txBody>
          <a:bodyPr/>
          <a:lstStyle/>
          <a:p>
            <a:pPr algn="ctr"/>
            <a:r>
              <a:rPr lang="en-GB" b="1" dirty="0"/>
              <a:t>Conclusion </a:t>
            </a:r>
            <a:endParaRPr lang="en-ZA" b="1" dirty="0"/>
          </a:p>
        </p:txBody>
      </p:sp>
      <p:sp>
        <p:nvSpPr>
          <p:cNvPr id="3" name="Content Placeholder 2"/>
          <p:cNvSpPr>
            <a:spLocks noGrp="1"/>
          </p:cNvSpPr>
          <p:nvPr>
            <p:ph idx="1"/>
          </p:nvPr>
        </p:nvSpPr>
        <p:spPr>
          <a:xfrm>
            <a:off x="838200" y="1393370"/>
            <a:ext cx="10515600" cy="4747371"/>
          </a:xfrm>
        </p:spPr>
        <p:txBody>
          <a:bodyPr>
            <a:normAutofit lnSpcReduction="10000"/>
          </a:bodyPr>
          <a:lstStyle/>
          <a:p>
            <a:pPr marL="0" indent="0" algn="ctr">
              <a:buNone/>
            </a:pPr>
            <a:endParaRPr lang="en-US" dirty="0">
              <a:solidFill>
                <a:srgbClr val="5F6368"/>
              </a:solidFill>
              <a:latin typeface="Arial" panose="020B0604020202020204" pitchFamily="34" charset="0"/>
            </a:endParaRPr>
          </a:p>
          <a:p>
            <a:pPr marL="0" indent="0" algn="ctr">
              <a:buNone/>
            </a:pPr>
            <a:r>
              <a:rPr lang="en-US" b="1" dirty="0">
                <a:solidFill>
                  <a:srgbClr val="5F6368"/>
                </a:solidFill>
                <a:latin typeface="Arial" panose="020B0604020202020204" pitchFamily="34" charset="0"/>
              </a:rPr>
              <a:t>It cannot be not business as usual</a:t>
            </a:r>
          </a:p>
          <a:p>
            <a:pPr marL="0" indent="0" algn="ctr">
              <a:buNone/>
            </a:pPr>
            <a:endParaRPr lang="en-ZA" dirty="0"/>
          </a:p>
          <a:p>
            <a:pPr marL="0" indent="0" algn="ctr">
              <a:buNone/>
            </a:pPr>
            <a:r>
              <a:rPr lang="en-US" i="0" dirty="0">
                <a:solidFill>
                  <a:srgbClr val="4D5156"/>
                </a:solidFill>
                <a:effectLst/>
                <a:latin typeface="Arial" panose="020B0604020202020204" pitchFamily="34" charset="0"/>
              </a:rPr>
              <a:t>In the words of the late Steve Bantu Biko before his death at the hands of South Africa's Security Police in 1977. </a:t>
            </a:r>
          </a:p>
          <a:p>
            <a:pPr marL="0" indent="0" algn="ctr">
              <a:buNone/>
            </a:pPr>
            <a:r>
              <a:rPr lang="en-US" i="0" dirty="0">
                <a:solidFill>
                  <a:srgbClr val="434343"/>
                </a:solidFill>
                <a:effectLst/>
                <a:latin typeface="Work Sans" pitchFamily="2" charset="0"/>
              </a:rPr>
              <a:t>“We have set on a quest for true humanity, and somewhere on the horizon, we can see the glittering prize. Let us march forth with courage and determination, drawing strength from our common plight, our brotherhood and sisterhood. In time, we shall be in a position to bestow on South Africa the greatest possible gift— a more human face.”</a:t>
            </a:r>
            <a:endParaRPr lang="en-US" i="0" dirty="0">
              <a:solidFill>
                <a:srgbClr val="4D5156"/>
              </a:solidFill>
              <a:effectLst/>
              <a:latin typeface="Arial" panose="020B0604020202020204" pitchFamily="34" charset="0"/>
            </a:endParaRPr>
          </a:p>
          <a:p>
            <a:pPr marL="0" indent="0" algn="ctr">
              <a:buNone/>
            </a:pPr>
            <a:endParaRPr lang="en-US" dirty="0">
              <a:solidFill>
                <a:srgbClr val="5F6368"/>
              </a:solidFill>
              <a:latin typeface="Arial" panose="020B0604020202020204" pitchFamily="34" charset="0"/>
            </a:endParaRPr>
          </a:p>
        </p:txBody>
      </p:sp>
    </p:spTree>
    <p:extLst>
      <p:ext uri="{BB962C8B-B14F-4D97-AF65-F5344CB8AC3E}">
        <p14:creationId xmlns:p14="http://schemas.microsoft.com/office/powerpoint/2010/main" val="86500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INTRODUCTION</a:t>
            </a:r>
          </a:p>
        </p:txBody>
      </p:sp>
      <p:sp>
        <p:nvSpPr>
          <p:cNvPr id="3" name="Content Placeholder 2"/>
          <p:cNvSpPr>
            <a:spLocks noGrp="1"/>
          </p:cNvSpPr>
          <p:nvPr>
            <p:ph idx="1"/>
          </p:nvPr>
        </p:nvSpPr>
        <p:spPr>
          <a:xfrm>
            <a:off x="838200" y="1825625"/>
            <a:ext cx="10515600" cy="4138947"/>
          </a:xfrm>
        </p:spPr>
        <p:txBody>
          <a:bodyPr>
            <a:noAutofit/>
          </a:bodyPr>
          <a:lstStyle/>
          <a:p>
            <a:r>
              <a:rPr lang="en-US" sz="3000" b="0" i="0" dirty="0">
                <a:solidFill>
                  <a:srgbClr val="333333"/>
                </a:solidFill>
                <a:effectLst/>
                <a:latin typeface="Arial" panose="020B0604020202020204" pitchFamily="34" charset="0"/>
              </a:rPr>
              <a:t>South Africa is grappling with unemployment</a:t>
            </a:r>
          </a:p>
          <a:p>
            <a:r>
              <a:rPr lang="en-US" sz="3000" b="0" i="0" dirty="0">
                <a:solidFill>
                  <a:srgbClr val="212529"/>
                </a:solidFill>
                <a:effectLst/>
                <a:latin typeface="Helvetica Neue"/>
              </a:rPr>
              <a:t>The official unemployment rate rose to 33.2% in Q2 of 2025</a:t>
            </a:r>
          </a:p>
          <a:p>
            <a:r>
              <a:rPr lang="en-GB" sz="3000" dirty="0">
                <a:solidFill>
                  <a:srgbClr val="212529"/>
                </a:solidFill>
                <a:latin typeface="Helvetica Neue"/>
              </a:rPr>
              <a:t>The rate </a:t>
            </a:r>
            <a:r>
              <a:rPr lang="en-GB" sz="3000" b="0" i="0" dirty="0">
                <a:solidFill>
                  <a:srgbClr val="212529"/>
                </a:solidFill>
                <a:effectLst/>
                <a:latin typeface="Helvetica Neue"/>
              </a:rPr>
              <a:t>increased from 32.9% in the first quarter</a:t>
            </a:r>
          </a:p>
          <a:p>
            <a:r>
              <a:rPr lang="en-US" sz="3000" dirty="0">
                <a:solidFill>
                  <a:srgbClr val="333333"/>
                </a:solidFill>
                <a:latin typeface="Helvetica Neue"/>
              </a:rPr>
              <a:t>The expanded definition, which includes those discouraged from seeking work, place the rate  at 42.9% in Q2; a </a:t>
            </a:r>
            <a:r>
              <a:rPr lang="en-GB" sz="3000" b="0" i="0" dirty="0">
                <a:solidFill>
                  <a:srgbClr val="212529"/>
                </a:solidFill>
                <a:effectLst/>
                <a:latin typeface="Helvetica Neue"/>
              </a:rPr>
              <a:t>slight decrease from 43.1% in Q1. </a:t>
            </a:r>
          </a:p>
          <a:p>
            <a:r>
              <a:rPr lang="en-GB" sz="3000" b="0" i="0" dirty="0">
                <a:solidFill>
                  <a:srgbClr val="212529"/>
                </a:solidFill>
                <a:effectLst/>
                <a:latin typeface="Helvetica Neue"/>
              </a:rPr>
              <a:t>Total number of unemployed persons rose to 8.4 million</a:t>
            </a:r>
            <a:endParaRPr lang="en-US" sz="3000" b="0" i="0" dirty="0">
              <a:solidFill>
                <a:srgbClr val="212529"/>
              </a:solidFill>
              <a:effectLst/>
              <a:latin typeface="Helvetica Neue"/>
            </a:endParaRPr>
          </a:p>
          <a:p>
            <a:pPr marL="0" indent="0" algn="r">
              <a:buNone/>
            </a:pPr>
            <a:r>
              <a:rPr lang="en-US" sz="2000" dirty="0">
                <a:solidFill>
                  <a:srgbClr val="1F1F1F"/>
                </a:solidFill>
                <a:latin typeface="Google Sans"/>
              </a:rPr>
              <a:t>Source: Stats SA Quarterly </a:t>
            </a:r>
            <a:r>
              <a:rPr lang="en-US" sz="2000" dirty="0" err="1">
                <a:solidFill>
                  <a:srgbClr val="1F1F1F"/>
                </a:solidFill>
                <a:latin typeface="Google Sans"/>
              </a:rPr>
              <a:t>Labour</a:t>
            </a:r>
            <a:r>
              <a:rPr lang="en-US" sz="2000" dirty="0">
                <a:solidFill>
                  <a:srgbClr val="1F1F1F"/>
                </a:solidFill>
                <a:latin typeface="Google Sans"/>
              </a:rPr>
              <a:t> Force Survey </a:t>
            </a:r>
            <a:endParaRPr lang="en-ZA" sz="2000" dirty="0"/>
          </a:p>
          <a:p>
            <a:pPr algn="r"/>
            <a:endParaRPr lang="en-US" sz="3000" dirty="0">
              <a:solidFill>
                <a:srgbClr val="333333"/>
              </a:solidFill>
              <a:latin typeface="Arial" panose="020B0604020202020204" pitchFamily="34" charset="0"/>
            </a:endParaRPr>
          </a:p>
        </p:txBody>
      </p:sp>
    </p:spTree>
    <p:extLst>
      <p:ext uri="{BB962C8B-B14F-4D97-AF65-F5344CB8AC3E}">
        <p14:creationId xmlns:p14="http://schemas.microsoft.com/office/powerpoint/2010/main" val="74907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2046"/>
          </a:xfrm>
        </p:spPr>
        <p:txBody>
          <a:bodyPr/>
          <a:lstStyle/>
          <a:p>
            <a:r>
              <a:rPr lang="en-ZA" b="1" dirty="0"/>
              <a:t>INTRODUCTION</a:t>
            </a:r>
          </a:p>
        </p:txBody>
      </p:sp>
      <p:sp>
        <p:nvSpPr>
          <p:cNvPr id="3" name="Content Placeholder 2"/>
          <p:cNvSpPr>
            <a:spLocks noGrp="1"/>
          </p:cNvSpPr>
          <p:nvPr>
            <p:ph idx="1"/>
          </p:nvPr>
        </p:nvSpPr>
        <p:spPr>
          <a:xfrm>
            <a:off x="838200" y="1317173"/>
            <a:ext cx="10515600" cy="4815179"/>
          </a:xfrm>
        </p:spPr>
        <p:txBody>
          <a:bodyPr>
            <a:noAutofit/>
          </a:bodyPr>
          <a:lstStyle/>
          <a:p>
            <a:r>
              <a:rPr lang="en-US" sz="3000" dirty="0">
                <a:solidFill>
                  <a:srgbClr val="1F1F1F"/>
                </a:solidFill>
                <a:latin typeface="Google Sans"/>
              </a:rPr>
              <a:t>SA g</a:t>
            </a:r>
            <a:r>
              <a:rPr lang="en-US" sz="3000" b="0" i="0" dirty="0">
                <a:solidFill>
                  <a:srgbClr val="1F1F1F"/>
                </a:solidFill>
                <a:effectLst/>
                <a:latin typeface="Google Sans"/>
              </a:rPr>
              <a:t>raduates </a:t>
            </a:r>
            <a:r>
              <a:rPr lang="en-US" sz="3000" b="0" i="0">
                <a:solidFill>
                  <a:srgbClr val="1F1F1F"/>
                </a:solidFill>
                <a:effectLst/>
                <a:latin typeface="Google Sans"/>
              </a:rPr>
              <a:t>also struggle </a:t>
            </a:r>
            <a:r>
              <a:rPr lang="en-US" sz="3000" b="0" i="0" dirty="0">
                <a:solidFill>
                  <a:srgbClr val="1F1F1F"/>
                </a:solidFill>
                <a:effectLst/>
                <a:latin typeface="Google Sans"/>
              </a:rPr>
              <a:t>to find employment upon completing </a:t>
            </a:r>
          </a:p>
          <a:p>
            <a:r>
              <a:rPr lang="en-US" sz="3000" dirty="0">
                <a:solidFill>
                  <a:srgbClr val="1F1F1F"/>
                </a:solidFill>
                <a:latin typeface="Google Sans"/>
              </a:rPr>
              <a:t>In Q2_2022 g</a:t>
            </a:r>
            <a:r>
              <a:rPr lang="en-US" sz="3000" b="0" i="0" dirty="0">
                <a:solidFill>
                  <a:srgbClr val="1F1F1F"/>
                </a:solidFill>
                <a:effectLst/>
                <a:latin typeface="Google Sans"/>
              </a:rPr>
              <a:t>raduate unemployment rate was at approximately 10,2%</a:t>
            </a:r>
          </a:p>
          <a:p>
            <a:r>
              <a:rPr lang="en-US" sz="3000" dirty="0">
                <a:solidFill>
                  <a:srgbClr val="1F1F1F"/>
                </a:solidFill>
                <a:latin typeface="Google Sans"/>
              </a:rPr>
              <a:t>In Q2_2023 the rate was 9.6 8%  (slight decrease from 2022)</a:t>
            </a:r>
          </a:p>
          <a:p>
            <a:r>
              <a:rPr lang="en-US" sz="3000" dirty="0">
                <a:solidFill>
                  <a:srgbClr val="1F1F1F"/>
                </a:solidFill>
                <a:latin typeface="Google Sans"/>
              </a:rPr>
              <a:t>In Q2_2024 </a:t>
            </a:r>
            <a:r>
              <a:rPr lang="en-US" sz="3000" b="0" i="0" dirty="0">
                <a:solidFill>
                  <a:srgbClr val="1F1F1F"/>
                </a:solidFill>
                <a:effectLst/>
                <a:latin typeface="Google Sans"/>
              </a:rPr>
              <a:t>the rate decreased by 2.1 percentage points to 9.7% </a:t>
            </a:r>
          </a:p>
          <a:p>
            <a:r>
              <a:rPr lang="en-GB" sz="3000" dirty="0">
                <a:solidFill>
                  <a:srgbClr val="040C28"/>
                </a:solidFill>
                <a:latin typeface="Google Sans"/>
              </a:rPr>
              <a:t>The Q2 2025 graduate unemployment rate in South Africa was 12.2%, an increase from 11.7% in Q1 2025</a:t>
            </a:r>
          </a:p>
          <a:p>
            <a:r>
              <a:rPr lang="en-US" sz="3000" dirty="0">
                <a:solidFill>
                  <a:srgbClr val="040C28"/>
                </a:solidFill>
                <a:latin typeface="Google Sans"/>
              </a:rPr>
              <a:t>The markets continue to be unstable (- funding impact for sector)</a:t>
            </a:r>
            <a:endParaRPr lang="en-US" sz="3000" dirty="0">
              <a:solidFill>
                <a:srgbClr val="1F1F1F"/>
              </a:solidFill>
              <a:latin typeface="Google Sans"/>
            </a:endParaRPr>
          </a:p>
          <a:p>
            <a:pPr marL="0" indent="0" algn="r">
              <a:buNone/>
            </a:pPr>
            <a:r>
              <a:rPr lang="en-US" sz="2000" dirty="0">
                <a:solidFill>
                  <a:srgbClr val="1F1F1F"/>
                </a:solidFill>
                <a:latin typeface="Google Sans"/>
              </a:rPr>
              <a:t>Source: Stats SA Quarterly </a:t>
            </a:r>
            <a:r>
              <a:rPr lang="en-US" sz="2000" dirty="0" err="1">
                <a:solidFill>
                  <a:srgbClr val="1F1F1F"/>
                </a:solidFill>
                <a:latin typeface="Google Sans"/>
              </a:rPr>
              <a:t>Labour</a:t>
            </a:r>
            <a:r>
              <a:rPr lang="en-US" sz="2000" dirty="0">
                <a:solidFill>
                  <a:srgbClr val="1F1F1F"/>
                </a:solidFill>
                <a:latin typeface="Google Sans"/>
              </a:rPr>
              <a:t> Force Survey</a:t>
            </a:r>
            <a:r>
              <a:rPr lang="en-US" sz="3000" dirty="0">
                <a:solidFill>
                  <a:srgbClr val="1F1F1F"/>
                </a:solidFill>
                <a:latin typeface="Google Sans"/>
              </a:rPr>
              <a:t> </a:t>
            </a:r>
            <a:endParaRPr lang="en-ZA" sz="3000" dirty="0"/>
          </a:p>
        </p:txBody>
      </p:sp>
    </p:spTree>
    <p:extLst>
      <p:ext uri="{BB962C8B-B14F-4D97-AF65-F5344CB8AC3E}">
        <p14:creationId xmlns:p14="http://schemas.microsoft.com/office/powerpoint/2010/main" val="10437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Background of the study</a:t>
            </a:r>
            <a:endParaRPr lang="en-ZA" dirty="0"/>
          </a:p>
        </p:txBody>
      </p:sp>
      <p:sp>
        <p:nvSpPr>
          <p:cNvPr id="3" name="Content Placeholder 2"/>
          <p:cNvSpPr>
            <a:spLocks noGrp="1"/>
          </p:cNvSpPr>
          <p:nvPr>
            <p:ph idx="1"/>
          </p:nvPr>
        </p:nvSpPr>
        <p:spPr>
          <a:xfrm>
            <a:off x="838200" y="1825625"/>
            <a:ext cx="10515600" cy="3853280"/>
          </a:xfrm>
        </p:spPr>
        <p:txBody>
          <a:bodyPr/>
          <a:lstStyle/>
          <a:p>
            <a:r>
              <a:rPr lang="en-US" b="0" i="0" dirty="0">
                <a:solidFill>
                  <a:srgbClr val="000000"/>
                </a:solidFill>
                <a:effectLst/>
                <a:latin typeface="Noto Sans" panose="020B0502040504020204" pitchFamily="34" charset="0"/>
              </a:rPr>
              <a:t>Approximately over 10 000 qualified Social Workers are unemployed (</a:t>
            </a:r>
            <a:r>
              <a:rPr lang="en-US" b="0" i="0" dirty="0" err="1">
                <a:solidFill>
                  <a:srgbClr val="000000"/>
                </a:solidFill>
                <a:effectLst/>
                <a:latin typeface="Noto Sans" panose="020B0502040504020204" pitchFamily="34" charset="0"/>
              </a:rPr>
              <a:t>Luwaca</a:t>
            </a:r>
            <a:r>
              <a:rPr lang="en-US" b="0" i="0" dirty="0">
                <a:solidFill>
                  <a:srgbClr val="000000"/>
                </a:solidFill>
                <a:effectLst/>
                <a:latin typeface="Noto Sans" panose="020B0502040504020204" pitchFamily="34" charset="0"/>
              </a:rPr>
              <a:t> 2023).</a:t>
            </a:r>
          </a:p>
          <a:p>
            <a:r>
              <a:rPr lang="en-US" b="0" i="0" dirty="0">
                <a:solidFill>
                  <a:srgbClr val="000000"/>
                </a:solidFill>
                <a:effectLst/>
                <a:latin typeface="Noto Sans" panose="020B0502040504020204" pitchFamily="34" charset="0"/>
              </a:rPr>
              <a:t>This is despite the shortage of qualified social workers in the country</a:t>
            </a:r>
            <a:endParaRPr lang="en-US" dirty="0">
              <a:solidFill>
                <a:srgbClr val="000000"/>
              </a:solidFill>
              <a:latin typeface="Noto Sans" panose="020B0502040504020204" pitchFamily="34" charset="0"/>
            </a:endParaRPr>
          </a:p>
          <a:p>
            <a:r>
              <a:rPr lang="en-US" b="0" i="0" dirty="0">
                <a:solidFill>
                  <a:srgbClr val="000000"/>
                </a:solidFill>
                <a:effectLst/>
                <a:latin typeface="Noto Sans" panose="020B0502040504020204" pitchFamily="34" charset="0"/>
              </a:rPr>
              <a:t>There are currently</a:t>
            </a:r>
            <a:r>
              <a:rPr lang="en-US" dirty="0">
                <a:solidFill>
                  <a:srgbClr val="000000"/>
                </a:solidFill>
                <a:latin typeface="Noto Sans" panose="020B0502040504020204" pitchFamily="34" charset="0"/>
              </a:rPr>
              <a:t> </a:t>
            </a:r>
            <a:r>
              <a:rPr lang="en-US" b="0" i="0" dirty="0">
                <a:solidFill>
                  <a:srgbClr val="000000"/>
                </a:solidFill>
                <a:effectLst/>
                <a:latin typeface="Noto Sans" panose="020B0502040504020204" pitchFamily="34" charset="0"/>
              </a:rPr>
              <a:t>over 9 000 vacant positions within the Department of Social Development alone (DSD 2023).</a:t>
            </a:r>
          </a:p>
          <a:p>
            <a:r>
              <a:rPr lang="en-US" b="0" i="0" dirty="0">
                <a:solidFill>
                  <a:srgbClr val="000000"/>
                </a:solidFill>
                <a:effectLst/>
                <a:latin typeface="Noto Sans" panose="020B0502040504020204" pitchFamily="34" charset="0"/>
              </a:rPr>
              <a:t>According to the National Development Plan, the country needs 55 000 social workers by 2030. </a:t>
            </a:r>
          </a:p>
          <a:p>
            <a:endParaRPr lang="en-ZA" dirty="0"/>
          </a:p>
        </p:txBody>
      </p:sp>
    </p:spTree>
    <p:extLst>
      <p:ext uri="{BB962C8B-B14F-4D97-AF65-F5344CB8AC3E}">
        <p14:creationId xmlns:p14="http://schemas.microsoft.com/office/powerpoint/2010/main" val="132407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0904"/>
          </a:xfrm>
        </p:spPr>
        <p:txBody>
          <a:bodyPr/>
          <a:lstStyle/>
          <a:p>
            <a:r>
              <a:rPr lang="en-ZA" b="1" dirty="0"/>
              <a:t>Study Problem and Goal of study</a:t>
            </a:r>
          </a:p>
        </p:txBody>
      </p:sp>
      <p:sp>
        <p:nvSpPr>
          <p:cNvPr id="3" name="Content Placeholder 2"/>
          <p:cNvSpPr>
            <a:spLocks noGrp="1"/>
          </p:cNvSpPr>
          <p:nvPr>
            <p:ph idx="1"/>
          </p:nvPr>
        </p:nvSpPr>
        <p:spPr>
          <a:xfrm>
            <a:off x="838200" y="1426030"/>
            <a:ext cx="10515600" cy="3694610"/>
          </a:xfrm>
        </p:spPr>
        <p:txBody>
          <a:bodyPr>
            <a:normAutofit lnSpcReduction="10000"/>
          </a:bodyPr>
          <a:lstStyle/>
          <a:p>
            <a:pPr marL="0" indent="0" algn="just">
              <a:buNone/>
            </a:pPr>
            <a:r>
              <a:rPr lang="en-US" dirty="0">
                <a:solidFill>
                  <a:srgbClr val="000000"/>
                </a:solidFill>
                <a:latin typeface="Noto Sans" panose="020B0502040504020204" pitchFamily="34" charset="0"/>
              </a:rPr>
              <a:t>Social work graduates are struggling to secure employment and even with this </a:t>
            </a:r>
            <a:r>
              <a:rPr lang="en-US" dirty="0" err="1">
                <a:solidFill>
                  <a:srgbClr val="000000"/>
                </a:solidFill>
                <a:latin typeface="Noto Sans" panose="020B0502040504020204" pitchFamily="34" charset="0"/>
              </a:rPr>
              <a:t>realisation</a:t>
            </a:r>
            <a:r>
              <a:rPr lang="en-US" dirty="0">
                <a:solidFill>
                  <a:srgbClr val="000000"/>
                </a:solidFill>
                <a:latin typeface="Noto Sans" panose="020B0502040504020204" pitchFamily="34" charset="0"/>
              </a:rPr>
              <a:t> it seems they are also struggling to create their own employment. There is also  some reports of their exploitations in the NGO sector- work environments and low wages. This is  despite the rigorous </a:t>
            </a:r>
            <a:r>
              <a:rPr lang="en-US" b="0" i="0" dirty="0">
                <a:solidFill>
                  <a:srgbClr val="000000"/>
                </a:solidFill>
                <a:effectLst/>
                <a:latin typeface="Noto Sans" panose="020B0502040504020204" pitchFamily="34" charset="0"/>
              </a:rPr>
              <a:t>4 years training </a:t>
            </a:r>
            <a:r>
              <a:rPr lang="en-US" b="0" i="0" dirty="0" err="1">
                <a:solidFill>
                  <a:srgbClr val="000000"/>
                </a:solidFill>
                <a:effectLst/>
                <a:latin typeface="Noto Sans" panose="020B0502040504020204" pitchFamily="34" charset="0"/>
              </a:rPr>
              <a:t>programme</a:t>
            </a:r>
            <a:r>
              <a:rPr lang="en-US" b="0" i="0" dirty="0">
                <a:solidFill>
                  <a:srgbClr val="000000"/>
                </a:solidFill>
                <a:effectLst/>
                <a:latin typeface="Noto Sans" panose="020B0502040504020204" pitchFamily="34" charset="0"/>
              </a:rPr>
              <a:t> they undergo </a:t>
            </a:r>
            <a:r>
              <a:rPr lang="en-US" dirty="0">
                <a:solidFill>
                  <a:srgbClr val="000000"/>
                </a:solidFill>
                <a:latin typeface="Noto Sans" panose="020B0502040504020204" pitchFamily="34" charset="0"/>
              </a:rPr>
              <a:t>during which they are trained to work with individuals, groups, </a:t>
            </a:r>
            <a:r>
              <a:rPr lang="en-US" dirty="0" err="1">
                <a:solidFill>
                  <a:srgbClr val="000000"/>
                </a:solidFill>
                <a:latin typeface="Noto Sans" panose="020B0502040504020204" pitchFamily="34" charset="0"/>
              </a:rPr>
              <a:t>organisations</a:t>
            </a:r>
            <a:r>
              <a:rPr lang="en-US" dirty="0">
                <a:solidFill>
                  <a:srgbClr val="000000"/>
                </a:solidFill>
                <a:latin typeface="Noto Sans" panose="020B0502040504020204" pitchFamily="34" charset="0"/>
              </a:rPr>
              <a:t> and communities from all spheres of life (lower, middle and upper class). </a:t>
            </a:r>
            <a:r>
              <a:rPr lang="en-GB" b="1" dirty="0">
                <a:solidFill>
                  <a:srgbClr val="000000"/>
                </a:solidFill>
                <a:latin typeface="Noto Sans" panose="020B0502040504020204" pitchFamily="34" charset="0"/>
              </a:rPr>
              <a:t>The study seeks to quiz the integration of entrepreneurship in social work education</a:t>
            </a:r>
          </a:p>
          <a:p>
            <a:pPr marL="0" indent="0" algn="just">
              <a:buNone/>
            </a:pPr>
            <a:endParaRPr lang="en-ZA" dirty="0"/>
          </a:p>
        </p:txBody>
      </p:sp>
    </p:spTree>
    <p:extLst>
      <p:ext uri="{BB962C8B-B14F-4D97-AF65-F5344CB8AC3E}">
        <p14:creationId xmlns:p14="http://schemas.microsoft.com/office/powerpoint/2010/main" val="313627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BDA0CE41-D77D-4F63-7AD4-967BB8F31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09" r="14757"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BC566EA-B3F2-E787-8F12-A0599F172879}"/>
              </a:ext>
            </a:extLst>
          </p:cNvPr>
          <p:cNvSpPr>
            <a:spLocks noGrp="1"/>
          </p:cNvSpPr>
          <p:nvPr>
            <p:ph idx="1"/>
          </p:nvPr>
        </p:nvSpPr>
        <p:spPr>
          <a:xfrm>
            <a:off x="8115296" y="1318951"/>
            <a:ext cx="4076684" cy="3540265"/>
          </a:xfrm>
        </p:spPr>
        <p:txBody>
          <a:bodyPr>
            <a:noAutofit/>
          </a:bodyPr>
          <a:lstStyle/>
          <a:p>
            <a:r>
              <a:rPr lang="en-US" sz="1800" b="1" i="0" dirty="0">
                <a:solidFill>
                  <a:srgbClr val="000000"/>
                </a:solidFill>
                <a:effectLst/>
                <a:latin typeface="Amasis MT Pro" panose="020F0502020204030204" pitchFamily="18" charset="0"/>
                <a:cs typeface="Aharoni" panose="02010803020104030203" pitchFamily="2" charset="-79"/>
              </a:rPr>
              <a:t>In March 2023 the Unemployed Social Workers Movement created a petition titled Fight against unemployment of Social Workers in South Africa</a:t>
            </a:r>
          </a:p>
          <a:p>
            <a:r>
              <a:rPr lang="en-US" sz="1800" b="1" dirty="0">
                <a:solidFill>
                  <a:srgbClr val="000000"/>
                </a:solidFill>
                <a:latin typeface="Amasis MT Pro" panose="020F0502020204030204" pitchFamily="18" charset="0"/>
                <a:cs typeface="Aharoni" panose="02010803020104030203" pitchFamily="2" charset="-79"/>
              </a:rPr>
              <a:t>At the time the petition received about 8 000 signatures </a:t>
            </a:r>
          </a:p>
          <a:p>
            <a:r>
              <a:rPr lang="en-US" sz="1800" b="1" dirty="0">
                <a:latin typeface="Amasis MT Pro" panose="020F0502020204030204" pitchFamily="18" charset="0"/>
                <a:cs typeface="Aharoni" panose="02010803020104030203" pitchFamily="2" charset="-79"/>
              </a:rPr>
              <a:t>In November 2023, the Portfolio Committee on Social Development convened to address issues raised in the petition</a:t>
            </a:r>
          </a:p>
        </p:txBody>
      </p:sp>
      <p:sp>
        <p:nvSpPr>
          <p:cNvPr id="17" name="Rectangle 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11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AE5794F0-F49E-4D17-8C2A-E2576ABD3C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761" y="0"/>
            <a:ext cx="7062951" cy="6858000"/>
          </a:xfrm>
        </p:spPr>
      </p:pic>
      <p:sp>
        <p:nvSpPr>
          <p:cNvPr id="4" name="Content Placeholder 3">
            <a:extLst>
              <a:ext uri="{FF2B5EF4-FFF2-40B4-BE49-F238E27FC236}">
                <a16:creationId xmlns:a16="http://schemas.microsoft.com/office/drawing/2014/main" id="{D456ED45-51DD-480B-959D-CD70CBCA64E5}"/>
              </a:ext>
            </a:extLst>
          </p:cNvPr>
          <p:cNvSpPr>
            <a:spLocks noGrp="1"/>
          </p:cNvSpPr>
          <p:nvPr>
            <p:ph sz="half" idx="2"/>
          </p:nvPr>
        </p:nvSpPr>
        <p:spPr>
          <a:xfrm>
            <a:off x="7020910" y="1825625"/>
            <a:ext cx="4332890" cy="4351338"/>
          </a:xfrm>
        </p:spPr>
        <p:txBody>
          <a:bodyPr>
            <a:normAutofit fontScale="92500" lnSpcReduction="10000"/>
          </a:bodyPr>
          <a:lstStyle/>
          <a:p>
            <a:pPr marL="0" indent="0" algn="l">
              <a:buNone/>
            </a:pPr>
            <a:r>
              <a:rPr lang="en-GB" b="1" i="0" dirty="0">
                <a:solidFill>
                  <a:srgbClr val="2C2F34"/>
                </a:solidFill>
                <a:effectLst/>
                <a:latin typeface="Poppins" panose="020B0502040204020203" pitchFamily="2" charset="0"/>
              </a:rPr>
              <a:t>Their demands include:</a:t>
            </a:r>
          </a:p>
          <a:p>
            <a:pPr marL="0" indent="0" algn="l">
              <a:buNone/>
            </a:pPr>
            <a:r>
              <a:rPr lang="en-GB" b="0" i="0" dirty="0">
                <a:solidFill>
                  <a:srgbClr val="2C2F34"/>
                </a:solidFill>
                <a:effectLst/>
                <a:latin typeface="-apple-system"/>
              </a:rPr>
              <a:t>• Appointment of qualified social work graduates into full-time positions;</a:t>
            </a:r>
            <a:br>
              <a:rPr lang="en-GB" b="0" i="0" dirty="0">
                <a:solidFill>
                  <a:srgbClr val="2C2F34"/>
                </a:solidFill>
                <a:effectLst/>
                <a:latin typeface="-apple-system"/>
              </a:rPr>
            </a:br>
            <a:r>
              <a:rPr lang="en-GB" b="0" i="0" dirty="0">
                <a:solidFill>
                  <a:srgbClr val="2C2F34"/>
                </a:solidFill>
                <a:effectLst/>
                <a:latin typeface="-apple-system"/>
              </a:rPr>
              <a:t>• The discontinuation of the department’s internship programme;</a:t>
            </a:r>
            <a:br>
              <a:rPr lang="en-GB" b="0" i="0" dirty="0">
                <a:solidFill>
                  <a:srgbClr val="2C2F34"/>
                </a:solidFill>
                <a:effectLst/>
                <a:latin typeface="-apple-system"/>
              </a:rPr>
            </a:br>
            <a:r>
              <a:rPr lang="en-GB" b="0" i="0" dirty="0">
                <a:solidFill>
                  <a:srgbClr val="2C2F34"/>
                </a:solidFill>
                <a:effectLst/>
                <a:latin typeface="-apple-system"/>
              </a:rPr>
              <a:t>• Better communication from the department; and</a:t>
            </a:r>
            <a:br>
              <a:rPr lang="en-GB" b="0" i="0" dirty="0">
                <a:solidFill>
                  <a:srgbClr val="2C2F34"/>
                </a:solidFill>
                <a:effectLst/>
                <a:latin typeface="-apple-system"/>
              </a:rPr>
            </a:br>
            <a:r>
              <a:rPr lang="en-GB" b="0" i="0" dirty="0">
                <a:solidFill>
                  <a:srgbClr val="2C2F34"/>
                </a:solidFill>
                <a:effectLst/>
                <a:latin typeface="-apple-system"/>
              </a:rPr>
              <a:t>• Treasury to allocate budgets for the unemployed to be absorbed into the Department of Social Development.</a:t>
            </a:r>
          </a:p>
          <a:p>
            <a:endParaRPr lang="en-ZA" dirty="0"/>
          </a:p>
        </p:txBody>
      </p:sp>
    </p:spTree>
    <p:extLst>
      <p:ext uri="{BB962C8B-B14F-4D97-AF65-F5344CB8AC3E}">
        <p14:creationId xmlns:p14="http://schemas.microsoft.com/office/powerpoint/2010/main" val="170980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1353800" cy="910001"/>
          </a:xfrm>
        </p:spPr>
        <p:txBody>
          <a:bodyPr/>
          <a:lstStyle/>
          <a:p>
            <a:r>
              <a:rPr lang="en-ZA" b="1" dirty="0"/>
              <a:t>Research Methodology</a:t>
            </a:r>
          </a:p>
        </p:txBody>
      </p:sp>
      <p:sp>
        <p:nvSpPr>
          <p:cNvPr id="3" name="Content Placeholder 2"/>
          <p:cNvSpPr>
            <a:spLocks noGrp="1"/>
          </p:cNvSpPr>
          <p:nvPr>
            <p:ph idx="1"/>
          </p:nvPr>
        </p:nvSpPr>
        <p:spPr>
          <a:xfrm>
            <a:off x="1" y="1383030"/>
            <a:ext cx="12094028" cy="4598320"/>
          </a:xfrm>
        </p:spPr>
        <p:txBody>
          <a:bodyPr>
            <a:normAutofit/>
          </a:bodyPr>
          <a:lstStyle/>
          <a:p>
            <a:r>
              <a:rPr lang="en-US" sz="3400" b="1" dirty="0"/>
              <a:t>Type: </a:t>
            </a:r>
            <a:r>
              <a:rPr lang="en-US" sz="3400" dirty="0"/>
              <a:t>Desktop study (ongoing)</a:t>
            </a:r>
            <a:endParaRPr lang="en-GB" sz="3400" b="1" dirty="0"/>
          </a:p>
          <a:p>
            <a:r>
              <a:rPr lang="en-GB" sz="3400" b="1" dirty="0"/>
              <a:t>Design: </a:t>
            </a:r>
            <a:r>
              <a:rPr lang="en-GB" sz="3400" dirty="0"/>
              <a:t>Multiple descriptive case study design </a:t>
            </a:r>
            <a:endParaRPr lang="en-US" sz="3400" dirty="0"/>
          </a:p>
          <a:p>
            <a:r>
              <a:rPr lang="en-US" sz="3400" b="1" dirty="0"/>
              <a:t>Sources of data collection: </a:t>
            </a:r>
          </a:p>
          <a:p>
            <a:pPr>
              <a:buFont typeface="Arial" panose="020B0604020202020204" pitchFamily="34" charset="0"/>
              <a:buChar char="→"/>
            </a:pPr>
            <a:r>
              <a:rPr lang="en-US" sz="3400" dirty="0"/>
              <a:t>SAQA (Social work qualification standards)</a:t>
            </a:r>
          </a:p>
          <a:p>
            <a:pPr>
              <a:buFont typeface="Arial" panose="020B0604020202020204" pitchFamily="34" charset="0"/>
              <a:buChar char="→"/>
            </a:pPr>
            <a:r>
              <a:rPr lang="en-US" sz="3400" dirty="0"/>
              <a:t>Curriculums of 4 “traditional” Universities (SMU excluded). </a:t>
            </a:r>
          </a:p>
          <a:p>
            <a:pPr>
              <a:buFont typeface="Arial" panose="020B0604020202020204" pitchFamily="34" charset="0"/>
              <a:buChar char="→"/>
            </a:pPr>
            <a:r>
              <a:rPr lang="en-US" sz="3400" dirty="0"/>
              <a:t>SACSSP Board for Social Work Policy on continuing professional development (CPD) for social workers and social auxiliary workers</a:t>
            </a:r>
          </a:p>
          <a:p>
            <a:r>
              <a:rPr lang="en-US" sz="3200" b="1" dirty="0"/>
              <a:t>Data collection method: </a:t>
            </a:r>
            <a:r>
              <a:rPr lang="en-US" sz="3200" dirty="0"/>
              <a:t>Qualitative systematic review</a:t>
            </a:r>
          </a:p>
          <a:p>
            <a:pPr>
              <a:buFont typeface="Arial" panose="020B0604020202020204" pitchFamily="34" charset="0"/>
              <a:buChar char="→"/>
            </a:pPr>
            <a:endParaRPr lang="en-US" sz="3200" dirty="0"/>
          </a:p>
          <a:p>
            <a:pPr marL="0" indent="0">
              <a:buNone/>
            </a:pPr>
            <a:endParaRPr lang="en-US" dirty="0"/>
          </a:p>
        </p:txBody>
      </p:sp>
    </p:spTree>
    <p:extLst>
      <p:ext uri="{BB962C8B-B14F-4D97-AF65-F5344CB8AC3E}">
        <p14:creationId xmlns:p14="http://schemas.microsoft.com/office/powerpoint/2010/main" val="312578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review and meta-analysis</a:t>
            </a:r>
            <a:endParaRPr lang="en-ZA" dirty="0"/>
          </a:p>
        </p:txBody>
      </p:sp>
      <p:pic>
        <p:nvPicPr>
          <p:cNvPr id="1026" name="Picture 2" descr="Systematic Reviews and Meta-Analysis: A Campbell ...">
            <a:extLst>
              <a:ext uri="{FF2B5EF4-FFF2-40B4-BE49-F238E27FC236}">
                <a16:creationId xmlns:a16="http://schemas.microsoft.com/office/drawing/2014/main" id="{C756905D-CBFA-E8F2-5956-A049913789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2771" y="365126"/>
            <a:ext cx="11036157" cy="597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51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862</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Amasis MT Pro</vt:lpstr>
      <vt:lpstr>-apple-system</vt:lpstr>
      <vt:lpstr>Arial</vt:lpstr>
      <vt:lpstr>Calibri</vt:lpstr>
      <vt:lpstr>Calibri Light</vt:lpstr>
      <vt:lpstr>Google Sans</vt:lpstr>
      <vt:lpstr>Helvetica Neue</vt:lpstr>
      <vt:lpstr>Noto Sans</vt:lpstr>
      <vt:lpstr>Poppins</vt:lpstr>
      <vt:lpstr>Times New Roman</vt:lpstr>
      <vt:lpstr>Work Sans</vt:lpstr>
      <vt:lpstr>Office Theme</vt:lpstr>
      <vt:lpstr>Quizzing the Integration of entrepreneurship in social work education: The case study of Gauteng universities, South Africa.   ASASWEI 2025 CONFERENCE   Sub-theme:Social Work Education, Transdisciplinarity and Curriculum Development</vt:lpstr>
      <vt:lpstr>INTRODUCTION</vt:lpstr>
      <vt:lpstr>INTRODUCTION</vt:lpstr>
      <vt:lpstr>Background of the study</vt:lpstr>
      <vt:lpstr>Study Problem and Goal of study</vt:lpstr>
      <vt:lpstr>PowerPoint Presentation</vt:lpstr>
      <vt:lpstr>PowerPoint Presentation</vt:lpstr>
      <vt:lpstr>Research Methodology</vt:lpstr>
      <vt:lpstr>Systematic review and meta-analysis</vt:lpstr>
      <vt:lpstr>Preliminary Findings</vt:lpstr>
      <vt:lpstr>Why entrepreneurship and How?</vt:lpstr>
      <vt:lpstr>Conclusion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Omen</dc:creator>
  <cp:lastModifiedBy>Bhuda, Gladys</cp:lastModifiedBy>
  <cp:revision>20</cp:revision>
  <dcterms:created xsi:type="dcterms:W3CDTF">2021-02-04T13:42:30Z</dcterms:created>
  <dcterms:modified xsi:type="dcterms:W3CDTF">2025-09-10T09:56:39Z</dcterms:modified>
</cp:coreProperties>
</file>