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270" r:id="rId6"/>
    <p:sldId id="257" r:id="rId7"/>
    <p:sldId id="266" r:id="rId8"/>
    <p:sldId id="272" r:id="rId9"/>
    <p:sldId id="267" r:id="rId10"/>
    <p:sldId id="258" r:id="rId11"/>
    <p:sldId id="262" r:id="rId12"/>
    <p:sldId id="263" r:id="rId13"/>
    <p:sldId id="264" r:id="rId14"/>
    <p:sldId id="268" r:id="rId15"/>
    <p:sldId id="260" r:id="rId16"/>
    <p:sldId id="269" r:id="rId17"/>
    <p:sldId id="274"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WwKJ6xquzyk6XxEFhnMVLSux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37"/>
    <p:restoredTop sz="94599"/>
  </p:normalViewPr>
  <p:slideViewPr>
    <p:cSldViewPr snapToGrid="0">
      <p:cViewPr varScale="1">
        <p:scale>
          <a:sx n="51" d="100"/>
          <a:sy n="51" d="100"/>
        </p:scale>
        <p:origin x="224" y="9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4DEAC-409A-F740-9CE8-D9D4384D38E5}" type="doc">
      <dgm:prSet loTypeId="urn:microsoft.com/office/officeart/2005/8/layout/cycle2" loCatId="" qsTypeId="urn:microsoft.com/office/officeart/2005/8/quickstyle/simple2" qsCatId="simple" csTypeId="urn:microsoft.com/office/officeart/2005/8/colors/accent5_5" csCatId="accent5" phldr="1"/>
      <dgm:spPr/>
      <dgm:t>
        <a:bodyPr/>
        <a:lstStyle/>
        <a:p>
          <a:endParaRPr lang="en-US"/>
        </a:p>
      </dgm:t>
    </dgm:pt>
    <dgm:pt modelId="{E3E30BF8-99C8-E143-AE00-A3CC28052427}">
      <dgm:prSet phldrT="[Text]" custT="1"/>
      <dgm:spPr/>
      <dgm:t>
        <a:bodyPr/>
        <a:lstStyle/>
        <a:p>
          <a:r>
            <a:rPr lang="en-GB" sz="2400" b="1" dirty="0">
              <a:latin typeface="Times New Roman" panose="02020603050405020304" pitchFamily="18" charset="0"/>
              <a:cs typeface="Times New Roman" panose="02020603050405020304" pitchFamily="18" charset="0"/>
            </a:rPr>
            <a:t>TESTED IN  A </a:t>
          </a:r>
        </a:p>
        <a:p>
          <a:r>
            <a:rPr lang="en-GB" sz="2400" b="1" dirty="0">
              <a:latin typeface="Times New Roman" panose="02020603050405020304" pitchFamily="18" charset="0"/>
              <a:cs typeface="Times New Roman" panose="02020603050405020304" pitchFamily="18" charset="0"/>
            </a:rPr>
            <a:t>6-MONTH PILOT STUDY WITH 12 SWIPP</a:t>
          </a:r>
          <a:endParaRPr lang="en-US" sz="2400" dirty="0"/>
        </a:p>
      </dgm:t>
    </dgm:pt>
    <dgm:pt modelId="{CBBB7296-3925-CF43-972D-6292B70FC0C6}" type="parTrans" cxnId="{45A44DAC-4002-8642-89DE-501D5EC71C61}">
      <dgm:prSet/>
      <dgm:spPr/>
      <dgm:t>
        <a:bodyPr/>
        <a:lstStyle/>
        <a:p>
          <a:endParaRPr lang="en-US"/>
        </a:p>
      </dgm:t>
    </dgm:pt>
    <dgm:pt modelId="{B6A2E0AB-00AB-E24D-96B4-56308B77EE22}" type="sibTrans" cxnId="{45A44DAC-4002-8642-89DE-501D5EC71C61}">
      <dgm:prSet/>
      <dgm:spPr/>
      <dgm:t>
        <a:bodyPr/>
        <a:lstStyle/>
        <a:p>
          <a:endParaRPr lang="en-US"/>
        </a:p>
      </dgm:t>
    </dgm:pt>
    <dgm:pt modelId="{87EDD61E-88DE-8445-8440-B03CED0EDCBC}">
      <dgm:prSet phldrT="[Text]" custT="1"/>
      <dgm:spPr/>
      <dgm:t>
        <a:bodyPr/>
        <a:lstStyle/>
        <a:p>
          <a:r>
            <a:rPr lang="en-GB" sz="2400" b="1" dirty="0">
              <a:latin typeface="Times New Roman" panose="02020603050405020304" pitchFamily="18" charset="0"/>
              <a:cs typeface="Times New Roman" panose="02020603050405020304" pitchFamily="18" charset="0"/>
            </a:rPr>
            <a:t>FOCUS GROUP WITH </a:t>
          </a:r>
        </a:p>
        <a:p>
          <a:r>
            <a:rPr lang="en-GB" sz="2400" b="1" dirty="0">
              <a:latin typeface="Times New Roman" panose="02020603050405020304" pitchFamily="18" charset="0"/>
              <a:cs typeface="Times New Roman" panose="02020603050405020304" pitchFamily="18" charset="0"/>
            </a:rPr>
            <a:t>12 SWIPP INTERVIEWS WITH  6 ATTORNEYS</a:t>
          </a:r>
          <a:endParaRPr lang="en-US" sz="2400" dirty="0"/>
        </a:p>
      </dgm:t>
    </dgm:pt>
    <dgm:pt modelId="{C36F7299-D1B6-C047-A345-F3FDD3AFFFCE}" type="parTrans" cxnId="{DBAC34CD-4FE0-3B47-BCBB-C3A73329D89E}">
      <dgm:prSet/>
      <dgm:spPr/>
      <dgm:t>
        <a:bodyPr/>
        <a:lstStyle/>
        <a:p>
          <a:endParaRPr lang="en-US"/>
        </a:p>
      </dgm:t>
    </dgm:pt>
    <dgm:pt modelId="{FC7E8AC9-4555-E74B-A1B4-B5498C441107}" type="sibTrans" cxnId="{DBAC34CD-4FE0-3B47-BCBB-C3A73329D89E}">
      <dgm:prSet/>
      <dgm:spPr/>
      <dgm:t>
        <a:bodyPr/>
        <a:lstStyle/>
        <a:p>
          <a:endParaRPr lang="en-US"/>
        </a:p>
      </dgm:t>
    </dgm:pt>
    <dgm:pt modelId="{1ED26FA4-66B4-BD4D-A84D-59C17FB9D3A9}">
      <dgm:prSet custT="1"/>
      <dgm:spPr/>
      <dgm:t>
        <a:bodyPr/>
        <a:lstStyle/>
        <a:p>
          <a:r>
            <a:rPr lang="en-GB" sz="2400" b="1" dirty="0">
              <a:latin typeface="Times New Roman" panose="02020603050405020304" pitchFamily="18" charset="0"/>
              <a:cs typeface="Times New Roman" panose="02020603050405020304" pitchFamily="18" charset="0"/>
            </a:rPr>
            <a:t>DEVELOPMENT </a:t>
          </a:r>
        </a:p>
        <a:p>
          <a:r>
            <a:rPr lang="en-GB" sz="2400" b="1" dirty="0">
              <a:latin typeface="Times New Roman" panose="02020603050405020304" pitchFamily="18" charset="0"/>
              <a:cs typeface="Times New Roman" panose="02020603050405020304" pitchFamily="18" charset="0"/>
            </a:rPr>
            <a:t>OF DRAFT PROCESS GUIDELINES</a:t>
          </a:r>
        </a:p>
      </dgm:t>
    </dgm:pt>
    <dgm:pt modelId="{98D2DF4E-8FE9-A446-90EC-B5428C3AC3C0}" type="parTrans" cxnId="{EE2A76AE-DCCA-514D-8D42-1AB842462EE0}">
      <dgm:prSet/>
      <dgm:spPr/>
      <dgm:t>
        <a:bodyPr/>
        <a:lstStyle/>
        <a:p>
          <a:endParaRPr lang="en-US"/>
        </a:p>
      </dgm:t>
    </dgm:pt>
    <dgm:pt modelId="{59F71058-1264-2444-B09A-CBA5FECC0A74}" type="sibTrans" cxnId="{EE2A76AE-DCCA-514D-8D42-1AB842462EE0}">
      <dgm:prSet/>
      <dgm:spPr/>
      <dgm:t>
        <a:bodyPr/>
        <a:lstStyle/>
        <a:p>
          <a:endParaRPr lang="en-US"/>
        </a:p>
      </dgm:t>
    </dgm:pt>
    <dgm:pt modelId="{ADD1B675-226E-9943-9F42-EB42621CFAE7}">
      <dgm:prSet custT="1"/>
      <dgm:spPr/>
      <dgm:t>
        <a:bodyPr/>
        <a:lstStyle/>
        <a:p>
          <a:r>
            <a:rPr lang="en-GB" sz="2400" b="1" dirty="0">
              <a:latin typeface="Times New Roman" panose="02020603050405020304" pitchFamily="18" charset="0"/>
              <a:cs typeface="Times New Roman" panose="02020603050405020304" pitchFamily="18" charset="0"/>
            </a:rPr>
            <a:t>AMEND DRAFT PROCESS GUIDELINES</a:t>
          </a:r>
        </a:p>
      </dgm:t>
    </dgm:pt>
    <dgm:pt modelId="{19F7120D-266A-ED43-8A69-4F2C80344A71}" type="parTrans" cxnId="{125CDE90-B0FF-914E-871D-E2B26C42CA29}">
      <dgm:prSet/>
      <dgm:spPr/>
      <dgm:t>
        <a:bodyPr/>
        <a:lstStyle/>
        <a:p>
          <a:endParaRPr lang="en-US"/>
        </a:p>
      </dgm:t>
    </dgm:pt>
    <dgm:pt modelId="{55444320-1965-5D4B-B0B3-7CE1924275ED}" type="sibTrans" cxnId="{125CDE90-B0FF-914E-871D-E2B26C42CA29}">
      <dgm:prSet/>
      <dgm:spPr/>
      <dgm:t>
        <a:bodyPr/>
        <a:lstStyle/>
        <a:p>
          <a:endParaRPr lang="en-US"/>
        </a:p>
      </dgm:t>
    </dgm:pt>
    <dgm:pt modelId="{E2319778-A7AA-1140-BC16-C36F157E27B9}">
      <dgm:prSet custT="1"/>
      <dgm:spPr/>
      <dgm:t>
        <a:bodyPr/>
        <a:lstStyle/>
        <a:p>
          <a:r>
            <a:rPr lang="en-GB" sz="2400" b="1" dirty="0">
              <a:latin typeface="Times New Roman" panose="02020603050405020304" pitchFamily="18" charset="0"/>
              <a:cs typeface="Times New Roman" panose="02020603050405020304" pitchFamily="18" charset="0"/>
            </a:rPr>
            <a:t>AMENDED DRAFT PROCESS GUIDELINES</a:t>
          </a:r>
        </a:p>
      </dgm:t>
    </dgm:pt>
    <dgm:pt modelId="{0F7A0B81-46AE-C74B-8C59-83F0F6859462}" type="parTrans" cxnId="{2634ED9E-CD67-5744-B420-AF755BF7BB48}">
      <dgm:prSet/>
      <dgm:spPr/>
      <dgm:t>
        <a:bodyPr/>
        <a:lstStyle/>
        <a:p>
          <a:endParaRPr lang="en-US"/>
        </a:p>
      </dgm:t>
    </dgm:pt>
    <dgm:pt modelId="{965EE75D-64B1-E94E-B3BF-48718B8FCBCD}" type="sibTrans" cxnId="{2634ED9E-CD67-5744-B420-AF755BF7BB48}">
      <dgm:prSet/>
      <dgm:spPr/>
      <dgm:t>
        <a:bodyPr/>
        <a:lstStyle/>
        <a:p>
          <a:endParaRPr lang="en-US"/>
        </a:p>
      </dgm:t>
    </dgm:pt>
    <dgm:pt modelId="{AC3D514D-02CB-3645-B7BA-4483DB896A85}">
      <dgm:prSet custT="1"/>
      <dgm:spPr/>
      <dgm:t>
        <a:bodyPr/>
        <a:lstStyle/>
        <a:p>
          <a:r>
            <a:rPr lang="en-GB" sz="2000" b="1" dirty="0">
              <a:latin typeface="Times New Roman" panose="02020603050405020304" pitchFamily="18" charset="0"/>
              <a:cs typeface="Times New Roman" panose="02020603050405020304" pitchFamily="18" charset="0"/>
            </a:rPr>
            <a:t>DRAFTED PROCESS GUIDELINES WERE PRESENTED TO THE ONLINE DELPHI STUDY 95 %  CONSENSUS IN 1</a:t>
          </a:r>
          <a:r>
            <a:rPr lang="en-GB" sz="2000" b="1" baseline="30000" dirty="0">
              <a:latin typeface="Times New Roman" panose="02020603050405020304" pitchFamily="18" charset="0"/>
              <a:cs typeface="Times New Roman" panose="02020603050405020304" pitchFamily="18" charset="0"/>
            </a:rPr>
            <a:t>ST</a:t>
          </a:r>
          <a:r>
            <a:rPr lang="en-GB" sz="2000" b="1" dirty="0">
              <a:latin typeface="Times New Roman" panose="02020603050405020304" pitchFamily="18" charset="0"/>
              <a:cs typeface="Times New Roman" panose="02020603050405020304" pitchFamily="18" charset="0"/>
            </a:rPr>
            <a:t> ROUND</a:t>
          </a:r>
        </a:p>
      </dgm:t>
    </dgm:pt>
    <dgm:pt modelId="{7493FDFB-16ED-8B45-A2C9-74260964A1F6}" type="parTrans" cxnId="{FCEBFCE2-E6BF-1D4F-9DE7-2BF64D3C90EF}">
      <dgm:prSet/>
      <dgm:spPr/>
      <dgm:t>
        <a:bodyPr/>
        <a:lstStyle/>
        <a:p>
          <a:endParaRPr lang="en-US"/>
        </a:p>
      </dgm:t>
    </dgm:pt>
    <dgm:pt modelId="{A2379123-3B11-8446-9B9D-12ED36BAAE44}" type="sibTrans" cxnId="{FCEBFCE2-E6BF-1D4F-9DE7-2BF64D3C90EF}">
      <dgm:prSet/>
      <dgm:spPr/>
      <dgm:t>
        <a:bodyPr/>
        <a:lstStyle/>
        <a:p>
          <a:endParaRPr lang="en-US"/>
        </a:p>
      </dgm:t>
    </dgm:pt>
    <dgm:pt modelId="{0275ACA3-AECF-CC40-B5AE-1BF3BFB6CF2E}">
      <dgm:prSet/>
      <dgm:spPr/>
      <dgm:t>
        <a:bodyPr/>
        <a:lstStyle/>
        <a:p>
          <a:r>
            <a:rPr lang="en-GB" b="1" dirty="0">
              <a:latin typeface="Times New Roman" panose="02020603050405020304" pitchFamily="18" charset="0"/>
              <a:cs typeface="Times New Roman" panose="02020603050405020304" pitchFamily="18" charset="0"/>
            </a:rPr>
            <a:t>FINAL PROCESS GUIDELINES DISSEMINATION AT ASAWEI CONFERENCE</a:t>
          </a:r>
        </a:p>
      </dgm:t>
    </dgm:pt>
    <dgm:pt modelId="{9D5530D3-AC7F-7944-A616-366A91A1C9FD}" type="parTrans" cxnId="{E57F2B38-4415-7E49-95F4-C43B6E21C70C}">
      <dgm:prSet/>
      <dgm:spPr/>
      <dgm:t>
        <a:bodyPr/>
        <a:lstStyle/>
        <a:p>
          <a:endParaRPr lang="en-US"/>
        </a:p>
      </dgm:t>
    </dgm:pt>
    <dgm:pt modelId="{86C20EFF-997C-0541-9E68-E7D989FDE411}" type="sibTrans" cxnId="{E57F2B38-4415-7E49-95F4-C43B6E21C70C}">
      <dgm:prSet/>
      <dgm:spPr>
        <a:noFill/>
      </dgm:spPr>
      <dgm:t>
        <a:bodyPr/>
        <a:lstStyle/>
        <a:p>
          <a:endParaRPr lang="en-US"/>
        </a:p>
      </dgm:t>
    </dgm:pt>
    <dgm:pt modelId="{DCA4D4F4-D5D4-224E-B8AC-988AF544908F}">
      <dgm:prSet custT="1"/>
      <dgm:spPr/>
      <dgm:t>
        <a:bodyPr/>
        <a:lstStyle/>
        <a:p>
          <a:pPr>
            <a:lnSpc>
              <a:spcPct val="100000"/>
            </a:lnSpc>
          </a:pPr>
          <a:r>
            <a:rPr lang="en-GB" sz="2400" b="1" dirty="0">
              <a:latin typeface="Times New Roman" panose="02020603050405020304" pitchFamily="18" charset="0"/>
              <a:cs typeface="Times New Roman" panose="02020603050405020304" pitchFamily="18" charset="0"/>
            </a:rPr>
            <a:t>SYSTEMATIC </a:t>
          </a:r>
        </a:p>
        <a:p>
          <a:pPr>
            <a:lnSpc>
              <a:spcPct val="100000"/>
            </a:lnSpc>
          </a:pPr>
          <a:r>
            <a:rPr lang="en-GB" sz="2400" b="1" dirty="0">
              <a:latin typeface="Times New Roman" panose="02020603050405020304" pitchFamily="18" charset="0"/>
              <a:cs typeface="Times New Roman" panose="02020603050405020304" pitchFamily="18" charset="0"/>
            </a:rPr>
            <a:t>REVIEW – </a:t>
          </a:r>
        </a:p>
        <a:p>
          <a:pPr>
            <a:lnSpc>
              <a:spcPct val="100000"/>
            </a:lnSpc>
          </a:pPr>
          <a:r>
            <a:rPr lang="en-GB" sz="2400" b="1" dirty="0">
              <a:latin typeface="Times New Roman" panose="02020603050405020304" pitchFamily="18" charset="0"/>
              <a:cs typeface="Times New Roman" panose="02020603050405020304" pitchFamily="18" charset="0"/>
            </a:rPr>
            <a:t>3 THEMES EMERGED</a:t>
          </a:r>
        </a:p>
      </dgm:t>
    </dgm:pt>
    <dgm:pt modelId="{38F5EAF5-9438-CF42-900B-98BC5E8A9D1A}" type="parTrans" cxnId="{FA0732FA-0578-DE4B-A7AE-47741158FCAC}">
      <dgm:prSet/>
      <dgm:spPr/>
      <dgm:t>
        <a:bodyPr/>
        <a:lstStyle/>
        <a:p>
          <a:endParaRPr lang="en-US"/>
        </a:p>
      </dgm:t>
    </dgm:pt>
    <dgm:pt modelId="{99A480DD-9852-0643-967F-A0C32E591A85}" type="sibTrans" cxnId="{FA0732FA-0578-DE4B-A7AE-47741158FCAC}">
      <dgm:prSet/>
      <dgm:spPr/>
      <dgm:t>
        <a:bodyPr/>
        <a:lstStyle/>
        <a:p>
          <a:endParaRPr lang="en-US"/>
        </a:p>
      </dgm:t>
    </dgm:pt>
    <dgm:pt modelId="{194C3D0B-BDF6-614D-B8E6-034EF552F9A3}">
      <dgm:prSet custT="1"/>
      <dgm:spPr/>
      <dgm:t>
        <a:bodyPr/>
        <a:lstStyle/>
        <a:p>
          <a:r>
            <a:rPr lang="en-GB" sz="2400" b="1" dirty="0">
              <a:latin typeface="Times New Roman" panose="02020603050405020304" pitchFamily="18" charset="0"/>
              <a:cs typeface="Times New Roman" panose="02020603050405020304" pitchFamily="18" charset="0"/>
            </a:rPr>
            <a:t>LINKED WITH BIC - 14 CRITERIA</a:t>
          </a:r>
        </a:p>
      </dgm:t>
    </dgm:pt>
    <dgm:pt modelId="{31195D7D-0F84-5047-85B4-C914F2D548AB}" type="parTrans" cxnId="{3F603D6D-FF57-334D-9CFB-13FC15431394}">
      <dgm:prSet/>
      <dgm:spPr/>
      <dgm:t>
        <a:bodyPr/>
        <a:lstStyle/>
        <a:p>
          <a:endParaRPr lang="en-US"/>
        </a:p>
      </dgm:t>
    </dgm:pt>
    <dgm:pt modelId="{04626FE1-4862-E148-82DD-0594BA50C641}" type="sibTrans" cxnId="{3F603D6D-FF57-334D-9CFB-13FC15431394}">
      <dgm:prSet/>
      <dgm:spPr/>
      <dgm:t>
        <a:bodyPr/>
        <a:lstStyle/>
        <a:p>
          <a:endParaRPr lang="en-US"/>
        </a:p>
      </dgm:t>
    </dgm:pt>
    <dgm:pt modelId="{C707A9B6-1F4B-424D-B108-1CDB6D7AC937}" type="pres">
      <dgm:prSet presAssocID="{8D14DEAC-409A-F740-9CE8-D9D4384D38E5}" presName="cycle" presStyleCnt="0">
        <dgm:presLayoutVars>
          <dgm:dir/>
          <dgm:resizeHandles val="exact"/>
        </dgm:presLayoutVars>
      </dgm:prSet>
      <dgm:spPr/>
    </dgm:pt>
    <dgm:pt modelId="{F5F57A9C-83EE-F84D-BB1D-1D0720B06C57}" type="pres">
      <dgm:prSet presAssocID="{DCA4D4F4-D5D4-224E-B8AC-988AF544908F}" presName="node" presStyleLbl="node1" presStyleIdx="0" presStyleCnt="9" custScaleX="194191" custScaleY="195385" custRadScaleRad="61021" custRadScaleInc="15106">
        <dgm:presLayoutVars>
          <dgm:bulletEnabled val="1"/>
        </dgm:presLayoutVars>
      </dgm:prSet>
      <dgm:spPr/>
    </dgm:pt>
    <dgm:pt modelId="{DD0EEB99-7A11-1F48-8BC2-2946F4B68E5D}" type="pres">
      <dgm:prSet presAssocID="{99A480DD-9852-0643-967F-A0C32E591A85}" presName="sibTrans" presStyleLbl="sibTrans2D1" presStyleIdx="0" presStyleCnt="9" custScaleX="121950" custScaleY="277809"/>
      <dgm:spPr>
        <a:prstGeom prst="mathPlus">
          <a:avLst/>
        </a:prstGeom>
      </dgm:spPr>
    </dgm:pt>
    <dgm:pt modelId="{AA44D03D-0F55-5540-9B52-56A44F27F169}" type="pres">
      <dgm:prSet presAssocID="{99A480DD-9852-0643-967F-A0C32E591A85}" presName="connectorText" presStyleLbl="sibTrans2D1" presStyleIdx="0" presStyleCnt="9"/>
      <dgm:spPr/>
    </dgm:pt>
    <dgm:pt modelId="{2A2513ED-959A-7F41-B461-E09A096A6519}" type="pres">
      <dgm:prSet presAssocID="{194C3D0B-BDF6-614D-B8E6-034EF552F9A3}" presName="node" presStyleLbl="node1" presStyleIdx="1" presStyleCnt="9" custScaleX="187011" custScaleY="185062" custRadScaleRad="100321" custRadScaleInc="57851">
        <dgm:presLayoutVars>
          <dgm:bulletEnabled val="1"/>
        </dgm:presLayoutVars>
      </dgm:prSet>
      <dgm:spPr/>
    </dgm:pt>
    <dgm:pt modelId="{00797D81-ABEC-B243-B164-3D1045D09DE7}" type="pres">
      <dgm:prSet presAssocID="{04626FE1-4862-E148-82DD-0594BA50C641}" presName="sibTrans" presStyleLbl="sibTrans2D1" presStyleIdx="1" presStyleCnt="9"/>
      <dgm:spPr/>
    </dgm:pt>
    <dgm:pt modelId="{9D043238-7A36-6F4E-A6E0-7C8981F450C4}" type="pres">
      <dgm:prSet presAssocID="{04626FE1-4862-E148-82DD-0594BA50C641}" presName="connectorText" presStyleLbl="sibTrans2D1" presStyleIdx="1" presStyleCnt="9"/>
      <dgm:spPr/>
    </dgm:pt>
    <dgm:pt modelId="{5E656DB9-1DF2-FC4A-8175-223B22BB4226}" type="pres">
      <dgm:prSet presAssocID="{1ED26FA4-66B4-BD4D-A84D-59C17FB9D3A9}" presName="node" presStyleLbl="node1" presStyleIdx="2" presStyleCnt="9" custScaleX="225270" custScaleY="224035" custRadScaleRad="203986" custRadScaleInc="-34112">
        <dgm:presLayoutVars>
          <dgm:bulletEnabled val="1"/>
        </dgm:presLayoutVars>
      </dgm:prSet>
      <dgm:spPr/>
    </dgm:pt>
    <dgm:pt modelId="{9334005F-B847-D045-972D-4978FA6457B1}" type="pres">
      <dgm:prSet presAssocID="{59F71058-1264-2444-B09A-CBA5FECC0A74}" presName="sibTrans" presStyleLbl="sibTrans2D1" presStyleIdx="2" presStyleCnt="9"/>
      <dgm:spPr/>
    </dgm:pt>
    <dgm:pt modelId="{07B5FF48-07C8-C64D-919E-8B79D4BF46D3}" type="pres">
      <dgm:prSet presAssocID="{59F71058-1264-2444-B09A-CBA5FECC0A74}" presName="connectorText" presStyleLbl="sibTrans2D1" presStyleIdx="2" presStyleCnt="9"/>
      <dgm:spPr/>
    </dgm:pt>
    <dgm:pt modelId="{4EF8101F-DC99-AE46-8756-CE97037DB5C4}" type="pres">
      <dgm:prSet presAssocID="{87EDD61E-88DE-8445-8440-B03CED0EDCBC}" presName="node" presStyleLbl="node1" presStyleIdx="3" presStyleCnt="9" custScaleX="216304" custScaleY="209762" custRadScaleRad="210441" custRadScaleInc="-60096">
        <dgm:presLayoutVars>
          <dgm:bulletEnabled val="1"/>
        </dgm:presLayoutVars>
      </dgm:prSet>
      <dgm:spPr/>
    </dgm:pt>
    <dgm:pt modelId="{D66AE520-BCAD-0743-92A8-F43F340899AD}" type="pres">
      <dgm:prSet presAssocID="{FC7E8AC9-4555-E74B-A1B4-B5498C441107}" presName="sibTrans" presStyleLbl="sibTrans2D1" presStyleIdx="3" presStyleCnt="9"/>
      <dgm:spPr/>
    </dgm:pt>
    <dgm:pt modelId="{D4BA6E21-B765-BD4B-ADEF-48DA0FE3203D}" type="pres">
      <dgm:prSet presAssocID="{FC7E8AC9-4555-E74B-A1B4-B5498C441107}" presName="connectorText" presStyleLbl="sibTrans2D1" presStyleIdx="3" presStyleCnt="9"/>
      <dgm:spPr/>
    </dgm:pt>
    <dgm:pt modelId="{F956D935-16B0-F047-8530-51DBD16AF9C7}" type="pres">
      <dgm:prSet presAssocID="{ADD1B675-226E-9943-9F42-EB42621CFAE7}" presName="node" presStyleLbl="node1" presStyleIdx="4" presStyleCnt="9" custScaleX="185330" custScaleY="174914" custRadScaleRad="119440" custRadScaleInc="-188908">
        <dgm:presLayoutVars>
          <dgm:bulletEnabled val="1"/>
        </dgm:presLayoutVars>
      </dgm:prSet>
      <dgm:spPr/>
    </dgm:pt>
    <dgm:pt modelId="{1FFF5D99-78E4-294E-9A05-A0EA6D454933}" type="pres">
      <dgm:prSet presAssocID="{55444320-1965-5D4B-B0B3-7CE1924275ED}" presName="sibTrans" presStyleLbl="sibTrans2D1" presStyleIdx="4" presStyleCnt="9"/>
      <dgm:spPr/>
    </dgm:pt>
    <dgm:pt modelId="{9A7AF7E8-2ED0-9642-88FB-30AC403C2D45}" type="pres">
      <dgm:prSet presAssocID="{55444320-1965-5D4B-B0B3-7CE1924275ED}" presName="connectorText" presStyleLbl="sibTrans2D1" presStyleIdx="4" presStyleCnt="9"/>
      <dgm:spPr/>
    </dgm:pt>
    <dgm:pt modelId="{BE4D43BD-1927-4244-9915-E5F8964C049A}" type="pres">
      <dgm:prSet presAssocID="{E3E30BF8-99C8-E143-AE00-A3CC28052427}" presName="node" presStyleLbl="node1" presStyleIdx="5" presStyleCnt="9" custScaleX="206643" custScaleY="204698" custRadScaleRad="60455" custRadScaleInc="-100537">
        <dgm:presLayoutVars>
          <dgm:bulletEnabled val="1"/>
        </dgm:presLayoutVars>
      </dgm:prSet>
      <dgm:spPr/>
    </dgm:pt>
    <dgm:pt modelId="{DCAAEE09-9465-DF43-BB2F-07EC97253D39}" type="pres">
      <dgm:prSet presAssocID="{B6A2E0AB-00AB-E24D-96B4-56308B77EE22}" presName="sibTrans" presStyleLbl="sibTrans2D1" presStyleIdx="5" presStyleCnt="9"/>
      <dgm:spPr/>
    </dgm:pt>
    <dgm:pt modelId="{D58168CE-5D7B-084B-80EE-371A49ED48C6}" type="pres">
      <dgm:prSet presAssocID="{B6A2E0AB-00AB-E24D-96B4-56308B77EE22}" presName="connectorText" presStyleLbl="sibTrans2D1" presStyleIdx="5" presStyleCnt="9"/>
      <dgm:spPr/>
    </dgm:pt>
    <dgm:pt modelId="{BD0FCAE7-5855-0140-BDC6-252E8A64D0CC}" type="pres">
      <dgm:prSet presAssocID="{E2319778-A7AA-1140-BC16-C36F157E27B9}" presName="node" presStyleLbl="node1" presStyleIdx="6" presStyleCnt="9" custScaleX="180434" custScaleY="175612" custRadScaleRad="114782" custRadScaleInc="-13586">
        <dgm:presLayoutVars>
          <dgm:bulletEnabled val="1"/>
        </dgm:presLayoutVars>
      </dgm:prSet>
      <dgm:spPr/>
    </dgm:pt>
    <dgm:pt modelId="{94009974-9CD8-A64A-9A56-345C83EF0E05}" type="pres">
      <dgm:prSet presAssocID="{965EE75D-64B1-E94E-B3BF-48718B8FCBCD}" presName="sibTrans" presStyleLbl="sibTrans2D1" presStyleIdx="6" presStyleCnt="9"/>
      <dgm:spPr/>
    </dgm:pt>
    <dgm:pt modelId="{B65DD03C-5CE3-8442-9C94-F0FB55FA20C8}" type="pres">
      <dgm:prSet presAssocID="{965EE75D-64B1-E94E-B3BF-48718B8FCBCD}" presName="connectorText" presStyleLbl="sibTrans2D1" presStyleIdx="6" presStyleCnt="9"/>
      <dgm:spPr/>
    </dgm:pt>
    <dgm:pt modelId="{50367F6F-7EDE-B84B-8AD6-39639297B8FC}" type="pres">
      <dgm:prSet presAssocID="{AC3D514D-02CB-3645-B7BA-4483DB896A85}" presName="node" presStyleLbl="node1" presStyleIdx="7" presStyleCnt="9" custScaleX="223319" custScaleY="203586" custRadScaleRad="212874" custRadScaleInc="-137672">
        <dgm:presLayoutVars>
          <dgm:bulletEnabled val="1"/>
        </dgm:presLayoutVars>
      </dgm:prSet>
      <dgm:spPr/>
    </dgm:pt>
    <dgm:pt modelId="{9215B28F-A2AF-C44F-A8C4-72201CF47AA0}" type="pres">
      <dgm:prSet presAssocID="{A2379123-3B11-8446-9B9D-12ED36BAAE44}" presName="sibTrans" presStyleLbl="sibTrans2D1" presStyleIdx="7" presStyleCnt="9"/>
      <dgm:spPr/>
    </dgm:pt>
    <dgm:pt modelId="{633FB939-38E5-DA44-8A94-44E6C7697E3D}" type="pres">
      <dgm:prSet presAssocID="{A2379123-3B11-8446-9B9D-12ED36BAAE44}" presName="connectorText" presStyleLbl="sibTrans2D1" presStyleIdx="7" presStyleCnt="9"/>
      <dgm:spPr/>
    </dgm:pt>
    <dgm:pt modelId="{8A4F168B-C076-4342-B75E-A5F479369DC4}" type="pres">
      <dgm:prSet presAssocID="{0275ACA3-AECF-CC40-B5AE-1BF3BFB6CF2E}" presName="node" presStyleLbl="node1" presStyleIdx="8" presStyleCnt="9" custScaleX="273005" custScaleY="270153" custRadScaleRad="151606" custRadScaleInc="-144215">
        <dgm:presLayoutVars>
          <dgm:bulletEnabled val="1"/>
        </dgm:presLayoutVars>
      </dgm:prSet>
      <dgm:spPr/>
    </dgm:pt>
    <dgm:pt modelId="{BED03846-91FE-7040-B186-F2B5EDE144F4}" type="pres">
      <dgm:prSet presAssocID="{86C20EFF-997C-0541-9E68-E7D989FDE411}" presName="sibTrans" presStyleLbl="sibTrans2D1" presStyleIdx="8" presStyleCnt="9"/>
      <dgm:spPr/>
    </dgm:pt>
    <dgm:pt modelId="{F67A850E-4437-C045-858D-C9725204539E}" type="pres">
      <dgm:prSet presAssocID="{86C20EFF-997C-0541-9E68-E7D989FDE411}" presName="connectorText" presStyleLbl="sibTrans2D1" presStyleIdx="8" presStyleCnt="9"/>
      <dgm:spPr/>
    </dgm:pt>
  </dgm:ptLst>
  <dgm:cxnLst>
    <dgm:cxn modelId="{BF227400-C2FE-1F43-9737-C735BEE732D4}" type="presOf" srcId="{04626FE1-4862-E148-82DD-0594BA50C641}" destId="{9D043238-7A36-6F4E-A6E0-7C8981F450C4}" srcOrd="1" destOrd="0" presId="urn:microsoft.com/office/officeart/2005/8/layout/cycle2"/>
    <dgm:cxn modelId="{7C675B07-8147-7249-8DDB-8F4FB1FE2F73}" type="presOf" srcId="{AC3D514D-02CB-3645-B7BA-4483DB896A85}" destId="{50367F6F-7EDE-B84B-8AD6-39639297B8FC}" srcOrd="0" destOrd="0" presId="urn:microsoft.com/office/officeart/2005/8/layout/cycle2"/>
    <dgm:cxn modelId="{F6B1BA0C-CF63-B14B-AABA-9A055FE679C3}" type="presOf" srcId="{E2319778-A7AA-1140-BC16-C36F157E27B9}" destId="{BD0FCAE7-5855-0140-BDC6-252E8A64D0CC}" srcOrd="0" destOrd="0" presId="urn:microsoft.com/office/officeart/2005/8/layout/cycle2"/>
    <dgm:cxn modelId="{B87FEF19-E535-1E41-9E75-96E57E9FB61E}" type="presOf" srcId="{8D14DEAC-409A-F740-9CE8-D9D4384D38E5}" destId="{C707A9B6-1F4B-424D-B108-1CDB6D7AC937}" srcOrd="0" destOrd="0" presId="urn:microsoft.com/office/officeart/2005/8/layout/cycle2"/>
    <dgm:cxn modelId="{32940424-719A-7C4E-9EFE-B3629871CB0C}" type="presOf" srcId="{86C20EFF-997C-0541-9E68-E7D989FDE411}" destId="{F67A850E-4437-C045-858D-C9725204539E}" srcOrd="1" destOrd="0" presId="urn:microsoft.com/office/officeart/2005/8/layout/cycle2"/>
    <dgm:cxn modelId="{10B53C25-DE03-D041-A76A-674AE7ABAD4B}" type="presOf" srcId="{965EE75D-64B1-E94E-B3BF-48718B8FCBCD}" destId="{94009974-9CD8-A64A-9A56-345C83EF0E05}" srcOrd="0" destOrd="0" presId="urn:microsoft.com/office/officeart/2005/8/layout/cycle2"/>
    <dgm:cxn modelId="{9C338326-3EC3-5543-B8BF-6282B867CB36}" type="presOf" srcId="{55444320-1965-5D4B-B0B3-7CE1924275ED}" destId="{1FFF5D99-78E4-294E-9A05-A0EA6D454933}" srcOrd="0" destOrd="0" presId="urn:microsoft.com/office/officeart/2005/8/layout/cycle2"/>
    <dgm:cxn modelId="{8BBFB32D-8F64-334B-BF45-3845BA336AF3}" type="presOf" srcId="{99A480DD-9852-0643-967F-A0C32E591A85}" destId="{DD0EEB99-7A11-1F48-8BC2-2946F4B68E5D}" srcOrd="0" destOrd="0" presId="urn:microsoft.com/office/officeart/2005/8/layout/cycle2"/>
    <dgm:cxn modelId="{4A82C135-B6F0-614A-A336-D6F17C5D47A9}" type="presOf" srcId="{A2379123-3B11-8446-9B9D-12ED36BAAE44}" destId="{633FB939-38E5-DA44-8A94-44E6C7697E3D}" srcOrd="1" destOrd="0" presId="urn:microsoft.com/office/officeart/2005/8/layout/cycle2"/>
    <dgm:cxn modelId="{D985F836-7049-AE44-BF56-7D4E529F3AFD}" type="presOf" srcId="{B6A2E0AB-00AB-E24D-96B4-56308B77EE22}" destId="{D58168CE-5D7B-084B-80EE-371A49ED48C6}" srcOrd="1" destOrd="0" presId="urn:microsoft.com/office/officeart/2005/8/layout/cycle2"/>
    <dgm:cxn modelId="{E57F2B38-4415-7E49-95F4-C43B6E21C70C}" srcId="{8D14DEAC-409A-F740-9CE8-D9D4384D38E5}" destId="{0275ACA3-AECF-CC40-B5AE-1BF3BFB6CF2E}" srcOrd="8" destOrd="0" parTransId="{9D5530D3-AC7F-7944-A616-366A91A1C9FD}" sibTransId="{86C20EFF-997C-0541-9E68-E7D989FDE411}"/>
    <dgm:cxn modelId="{D8619741-E325-2E4A-BDD6-3BCE1474197B}" type="presOf" srcId="{59F71058-1264-2444-B09A-CBA5FECC0A74}" destId="{07B5FF48-07C8-C64D-919E-8B79D4BF46D3}" srcOrd="1" destOrd="0" presId="urn:microsoft.com/office/officeart/2005/8/layout/cycle2"/>
    <dgm:cxn modelId="{7A301557-4741-0D43-B596-2D84D9F684B0}" type="presOf" srcId="{ADD1B675-226E-9943-9F42-EB42621CFAE7}" destId="{F956D935-16B0-F047-8530-51DBD16AF9C7}" srcOrd="0" destOrd="0" presId="urn:microsoft.com/office/officeart/2005/8/layout/cycle2"/>
    <dgm:cxn modelId="{B7A5E364-EC90-504A-AE93-A0D14DFE9269}" type="presOf" srcId="{DCA4D4F4-D5D4-224E-B8AC-988AF544908F}" destId="{F5F57A9C-83EE-F84D-BB1D-1D0720B06C57}" srcOrd="0" destOrd="0" presId="urn:microsoft.com/office/officeart/2005/8/layout/cycle2"/>
    <dgm:cxn modelId="{6E055E67-963F-094A-A0A2-656DFB7F7DBF}" type="presOf" srcId="{87EDD61E-88DE-8445-8440-B03CED0EDCBC}" destId="{4EF8101F-DC99-AE46-8756-CE97037DB5C4}" srcOrd="0" destOrd="0" presId="urn:microsoft.com/office/officeart/2005/8/layout/cycle2"/>
    <dgm:cxn modelId="{B452426A-A725-C94F-9FBF-4080D4A154D8}" type="presOf" srcId="{E3E30BF8-99C8-E143-AE00-A3CC28052427}" destId="{BE4D43BD-1927-4244-9915-E5F8964C049A}" srcOrd="0" destOrd="0" presId="urn:microsoft.com/office/officeart/2005/8/layout/cycle2"/>
    <dgm:cxn modelId="{3F603D6D-FF57-334D-9CFB-13FC15431394}" srcId="{8D14DEAC-409A-F740-9CE8-D9D4384D38E5}" destId="{194C3D0B-BDF6-614D-B8E6-034EF552F9A3}" srcOrd="1" destOrd="0" parTransId="{31195D7D-0F84-5047-85B4-C914F2D548AB}" sibTransId="{04626FE1-4862-E148-82DD-0594BA50C641}"/>
    <dgm:cxn modelId="{03E1956E-8A00-474B-8861-D8EF8A1B5441}" type="presOf" srcId="{04626FE1-4862-E148-82DD-0594BA50C641}" destId="{00797D81-ABEC-B243-B164-3D1045D09DE7}" srcOrd="0" destOrd="0" presId="urn:microsoft.com/office/officeart/2005/8/layout/cycle2"/>
    <dgm:cxn modelId="{ED9DB072-0536-FD45-998B-3947759C6A6F}" type="presOf" srcId="{FC7E8AC9-4555-E74B-A1B4-B5498C441107}" destId="{D66AE520-BCAD-0743-92A8-F43F340899AD}" srcOrd="0" destOrd="0" presId="urn:microsoft.com/office/officeart/2005/8/layout/cycle2"/>
    <dgm:cxn modelId="{AFECDF72-5084-A94B-BCE0-39D1A77006F8}" type="presOf" srcId="{965EE75D-64B1-E94E-B3BF-48718B8FCBCD}" destId="{B65DD03C-5CE3-8442-9C94-F0FB55FA20C8}" srcOrd="1" destOrd="0" presId="urn:microsoft.com/office/officeart/2005/8/layout/cycle2"/>
    <dgm:cxn modelId="{2186FF84-6382-3B45-A624-C8E2D4395165}" type="presOf" srcId="{86C20EFF-997C-0541-9E68-E7D989FDE411}" destId="{BED03846-91FE-7040-B186-F2B5EDE144F4}" srcOrd="0" destOrd="0" presId="urn:microsoft.com/office/officeart/2005/8/layout/cycle2"/>
    <dgm:cxn modelId="{99878085-BD12-894A-9DCE-993D3A12AA8F}" type="presOf" srcId="{FC7E8AC9-4555-E74B-A1B4-B5498C441107}" destId="{D4BA6E21-B765-BD4B-ADEF-48DA0FE3203D}" srcOrd="1" destOrd="0" presId="urn:microsoft.com/office/officeart/2005/8/layout/cycle2"/>
    <dgm:cxn modelId="{798D7189-4529-8E4B-8B82-E26339B0B1AD}" type="presOf" srcId="{1ED26FA4-66B4-BD4D-A84D-59C17FB9D3A9}" destId="{5E656DB9-1DF2-FC4A-8175-223B22BB4226}" srcOrd="0" destOrd="0" presId="urn:microsoft.com/office/officeart/2005/8/layout/cycle2"/>
    <dgm:cxn modelId="{469E2D8F-73F1-DD4B-A2F4-594E12ACC8A8}" type="presOf" srcId="{59F71058-1264-2444-B09A-CBA5FECC0A74}" destId="{9334005F-B847-D045-972D-4978FA6457B1}" srcOrd="0" destOrd="0" presId="urn:microsoft.com/office/officeart/2005/8/layout/cycle2"/>
    <dgm:cxn modelId="{125CDE90-B0FF-914E-871D-E2B26C42CA29}" srcId="{8D14DEAC-409A-F740-9CE8-D9D4384D38E5}" destId="{ADD1B675-226E-9943-9F42-EB42621CFAE7}" srcOrd="4" destOrd="0" parTransId="{19F7120D-266A-ED43-8A69-4F2C80344A71}" sibTransId="{55444320-1965-5D4B-B0B3-7CE1924275ED}"/>
    <dgm:cxn modelId="{C024309D-A54B-C148-8921-D3B2735C1373}" type="presOf" srcId="{194C3D0B-BDF6-614D-B8E6-034EF552F9A3}" destId="{2A2513ED-959A-7F41-B461-E09A096A6519}" srcOrd="0" destOrd="0" presId="urn:microsoft.com/office/officeart/2005/8/layout/cycle2"/>
    <dgm:cxn modelId="{2634ED9E-CD67-5744-B420-AF755BF7BB48}" srcId="{8D14DEAC-409A-F740-9CE8-D9D4384D38E5}" destId="{E2319778-A7AA-1140-BC16-C36F157E27B9}" srcOrd="6" destOrd="0" parTransId="{0F7A0B81-46AE-C74B-8C59-83F0F6859462}" sibTransId="{965EE75D-64B1-E94E-B3BF-48718B8FCBCD}"/>
    <dgm:cxn modelId="{45A44DAC-4002-8642-89DE-501D5EC71C61}" srcId="{8D14DEAC-409A-F740-9CE8-D9D4384D38E5}" destId="{E3E30BF8-99C8-E143-AE00-A3CC28052427}" srcOrd="5" destOrd="0" parTransId="{CBBB7296-3925-CF43-972D-6292B70FC0C6}" sibTransId="{B6A2E0AB-00AB-E24D-96B4-56308B77EE22}"/>
    <dgm:cxn modelId="{EE2A76AE-DCCA-514D-8D42-1AB842462EE0}" srcId="{8D14DEAC-409A-F740-9CE8-D9D4384D38E5}" destId="{1ED26FA4-66B4-BD4D-A84D-59C17FB9D3A9}" srcOrd="2" destOrd="0" parTransId="{98D2DF4E-8FE9-A446-90EC-B5428C3AC3C0}" sibTransId="{59F71058-1264-2444-B09A-CBA5FECC0A74}"/>
    <dgm:cxn modelId="{57C1DBB2-43C7-744C-8F12-A2CDEACEDAD6}" type="presOf" srcId="{0275ACA3-AECF-CC40-B5AE-1BF3BFB6CF2E}" destId="{8A4F168B-C076-4342-B75E-A5F479369DC4}" srcOrd="0" destOrd="0" presId="urn:microsoft.com/office/officeart/2005/8/layout/cycle2"/>
    <dgm:cxn modelId="{DBAC34CD-4FE0-3B47-BCBB-C3A73329D89E}" srcId="{8D14DEAC-409A-F740-9CE8-D9D4384D38E5}" destId="{87EDD61E-88DE-8445-8440-B03CED0EDCBC}" srcOrd="3" destOrd="0" parTransId="{C36F7299-D1B6-C047-A345-F3FDD3AFFFCE}" sibTransId="{FC7E8AC9-4555-E74B-A1B4-B5498C441107}"/>
    <dgm:cxn modelId="{1CF38CD7-E44E-B94C-B2AF-FAD2F8642B89}" type="presOf" srcId="{99A480DD-9852-0643-967F-A0C32E591A85}" destId="{AA44D03D-0F55-5540-9B52-56A44F27F169}" srcOrd="1" destOrd="0" presId="urn:microsoft.com/office/officeart/2005/8/layout/cycle2"/>
    <dgm:cxn modelId="{FCEBFCE2-E6BF-1D4F-9DE7-2BF64D3C90EF}" srcId="{8D14DEAC-409A-F740-9CE8-D9D4384D38E5}" destId="{AC3D514D-02CB-3645-B7BA-4483DB896A85}" srcOrd="7" destOrd="0" parTransId="{7493FDFB-16ED-8B45-A2C9-74260964A1F6}" sibTransId="{A2379123-3B11-8446-9B9D-12ED36BAAE44}"/>
    <dgm:cxn modelId="{21D476E9-2022-F94C-A70D-89BD3D1A0A1C}" type="presOf" srcId="{B6A2E0AB-00AB-E24D-96B4-56308B77EE22}" destId="{DCAAEE09-9465-DF43-BB2F-07EC97253D39}" srcOrd="0" destOrd="0" presId="urn:microsoft.com/office/officeart/2005/8/layout/cycle2"/>
    <dgm:cxn modelId="{F7EF1AF0-3C8D-FF47-82FC-442510932F40}" type="presOf" srcId="{55444320-1965-5D4B-B0B3-7CE1924275ED}" destId="{9A7AF7E8-2ED0-9642-88FB-30AC403C2D45}" srcOrd="1" destOrd="0" presId="urn:microsoft.com/office/officeart/2005/8/layout/cycle2"/>
    <dgm:cxn modelId="{FA0732FA-0578-DE4B-A7AE-47741158FCAC}" srcId="{8D14DEAC-409A-F740-9CE8-D9D4384D38E5}" destId="{DCA4D4F4-D5D4-224E-B8AC-988AF544908F}" srcOrd="0" destOrd="0" parTransId="{38F5EAF5-9438-CF42-900B-98BC5E8A9D1A}" sibTransId="{99A480DD-9852-0643-967F-A0C32E591A85}"/>
    <dgm:cxn modelId="{12CF5BFC-288F-3949-9BE3-38B91F66623B}" type="presOf" srcId="{A2379123-3B11-8446-9B9D-12ED36BAAE44}" destId="{9215B28F-A2AF-C44F-A8C4-72201CF47AA0}" srcOrd="0" destOrd="0" presId="urn:microsoft.com/office/officeart/2005/8/layout/cycle2"/>
    <dgm:cxn modelId="{4D54D4DB-0321-1B41-AADB-D8E6487BA91D}" type="presParOf" srcId="{C707A9B6-1F4B-424D-B108-1CDB6D7AC937}" destId="{F5F57A9C-83EE-F84D-BB1D-1D0720B06C57}" srcOrd="0" destOrd="0" presId="urn:microsoft.com/office/officeart/2005/8/layout/cycle2"/>
    <dgm:cxn modelId="{9E218A0C-47A9-B742-B35B-69A7C46BD320}" type="presParOf" srcId="{C707A9B6-1F4B-424D-B108-1CDB6D7AC937}" destId="{DD0EEB99-7A11-1F48-8BC2-2946F4B68E5D}" srcOrd="1" destOrd="0" presId="urn:microsoft.com/office/officeart/2005/8/layout/cycle2"/>
    <dgm:cxn modelId="{307D9999-A476-4848-AD10-5EAA26251E3D}" type="presParOf" srcId="{DD0EEB99-7A11-1F48-8BC2-2946F4B68E5D}" destId="{AA44D03D-0F55-5540-9B52-56A44F27F169}" srcOrd="0" destOrd="0" presId="urn:microsoft.com/office/officeart/2005/8/layout/cycle2"/>
    <dgm:cxn modelId="{97613BFC-F2D4-1A45-B61B-A61CDE57A4FB}" type="presParOf" srcId="{C707A9B6-1F4B-424D-B108-1CDB6D7AC937}" destId="{2A2513ED-959A-7F41-B461-E09A096A6519}" srcOrd="2" destOrd="0" presId="urn:microsoft.com/office/officeart/2005/8/layout/cycle2"/>
    <dgm:cxn modelId="{CBA8C1E4-A930-0C43-AB3C-010EB859F53D}" type="presParOf" srcId="{C707A9B6-1F4B-424D-B108-1CDB6D7AC937}" destId="{00797D81-ABEC-B243-B164-3D1045D09DE7}" srcOrd="3" destOrd="0" presId="urn:microsoft.com/office/officeart/2005/8/layout/cycle2"/>
    <dgm:cxn modelId="{4B22E2E4-89DF-E341-BBC6-EA687ADCD077}" type="presParOf" srcId="{00797D81-ABEC-B243-B164-3D1045D09DE7}" destId="{9D043238-7A36-6F4E-A6E0-7C8981F450C4}" srcOrd="0" destOrd="0" presId="urn:microsoft.com/office/officeart/2005/8/layout/cycle2"/>
    <dgm:cxn modelId="{69539934-A250-4D4D-A657-C892C8E2EFE9}" type="presParOf" srcId="{C707A9B6-1F4B-424D-B108-1CDB6D7AC937}" destId="{5E656DB9-1DF2-FC4A-8175-223B22BB4226}" srcOrd="4" destOrd="0" presId="urn:microsoft.com/office/officeart/2005/8/layout/cycle2"/>
    <dgm:cxn modelId="{4C9076CC-3646-AA42-B913-B725F332028A}" type="presParOf" srcId="{C707A9B6-1F4B-424D-B108-1CDB6D7AC937}" destId="{9334005F-B847-D045-972D-4978FA6457B1}" srcOrd="5" destOrd="0" presId="urn:microsoft.com/office/officeart/2005/8/layout/cycle2"/>
    <dgm:cxn modelId="{5CDE4B46-CDD8-FD49-8EE5-F76A8066A3EE}" type="presParOf" srcId="{9334005F-B847-D045-972D-4978FA6457B1}" destId="{07B5FF48-07C8-C64D-919E-8B79D4BF46D3}" srcOrd="0" destOrd="0" presId="urn:microsoft.com/office/officeart/2005/8/layout/cycle2"/>
    <dgm:cxn modelId="{C97A2369-36F7-694D-8120-51D214E7941B}" type="presParOf" srcId="{C707A9B6-1F4B-424D-B108-1CDB6D7AC937}" destId="{4EF8101F-DC99-AE46-8756-CE97037DB5C4}" srcOrd="6" destOrd="0" presId="urn:microsoft.com/office/officeart/2005/8/layout/cycle2"/>
    <dgm:cxn modelId="{13354FC4-5A81-1C45-A180-CF02CEFCAFF5}" type="presParOf" srcId="{C707A9B6-1F4B-424D-B108-1CDB6D7AC937}" destId="{D66AE520-BCAD-0743-92A8-F43F340899AD}" srcOrd="7" destOrd="0" presId="urn:microsoft.com/office/officeart/2005/8/layout/cycle2"/>
    <dgm:cxn modelId="{C95F23AA-272A-DF46-8DEB-B6E6F3943D9D}" type="presParOf" srcId="{D66AE520-BCAD-0743-92A8-F43F340899AD}" destId="{D4BA6E21-B765-BD4B-ADEF-48DA0FE3203D}" srcOrd="0" destOrd="0" presId="urn:microsoft.com/office/officeart/2005/8/layout/cycle2"/>
    <dgm:cxn modelId="{559300FA-C29B-4C48-A20E-2CF85E083627}" type="presParOf" srcId="{C707A9B6-1F4B-424D-B108-1CDB6D7AC937}" destId="{F956D935-16B0-F047-8530-51DBD16AF9C7}" srcOrd="8" destOrd="0" presId="urn:microsoft.com/office/officeart/2005/8/layout/cycle2"/>
    <dgm:cxn modelId="{B59E6372-57B0-E042-85D9-CBEC7D5FE03F}" type="presParOf" srcId="{C707A9B6-1F4B-424D-B108-1CDB6D7AC937}" destId="{1FFF5D99-78E4-294E-9A05-A0EA6D454933}" srcOrd="9" destOrd="0" presId="urn:microsoft.com/office/officeart/2005/8/layout/cycle2"/>
    <dgm:cxn modelId="{A06517ED-7FEC-4D43-982C-2FC872FCB7AA}" type="presParOf" srcId="{1FFF5D99-78E4-294E-9A05-A0EA6D454933}" destId="{9A7AF7E8-2ED0-9642-88FB-30AC403C2D45}" srcOrd="0" destOrd="0" presId="urn:microsoft.com/office/officeart/2005/8/layout/cycle2"/>
    <dgm:cxn modelId="{D5B453D4-FD02-1D4E-A53F-CB0D3C7F8245}" type="presParOf" srcId="{C707A9B6-1F4B-424D-B108-1CDB6D7AC937}" destId="{BE4D43BD-1927-4244-9915-E5F8964C049A}" srcOrd="10" destOrd="0" presId="urn:microsoft.com/office/officeart/2005/8/layout/cycle2"/>
    <dgm:cxn modelId="{7183A990-A2E2-7348-A945-94150E228D7F}" type="presParOf" srcId="{C707A9B6-1F4B-424D-B108-1CDB6D7AC937}" destId="{DCAAEE09-9465-DF43-BB2F-07EC97253D39}" srcOrd="11" destOrd="0" presId="urn:microsoft.com/office/officeart/2005/8/layout/cycle2"/>
    <dgm:cxn modelId="{764D7992-0DFF-C44B-AFAD-7F13735C60BE}" type="presParOf" srcId="{DCAAEE09-9465-DF43-BB2F-07EC97253D39}" destId="{D58168CE-5D7B-084B-80EE-371A49ED48C6}" srcOrd="0" destOrd="0" presId="urn:microsoft.com/office/officeart/2005/8/layout/cycle2"/>
    <dgm:cxn modelId="{B177D479-3966-9948-9B72-49C8BC8E9EAB}" type="presParOf" srcId="{C707A9B6-1F4B-424D-B108-1CDB6D7AC937}" destId="{BD0FCAE7-5855-0140-BDC6-252E8A64D0CC}" srcOrd="12" destOrd="0" presId="urn:microsoft.com/office/officeart/2005/8/layout/cycle2"/>
    <dgm:cxn modelId="{74E673B7-9143-FC45-94BA-84FF002110B7}" type="presParOf" srcId="{C707A9B6-1F4B-424D-B108-1CDB6D7AC937}" destId="{94009974-9CD8-A64A-9A56-345C83EF0E05}" srcOrd="13" destOrd="0" presId="urn:microsoft.com/office/officeart/2005/8/layout/cycle2"/>
    <dgm:cxn modelId="{287BD012-3B5E-684B-A69D-8B8429DBA604}" type="presParOf" srcId="{94009974-9CD8-A64A-9A56-345C83EF0E05}" destId="{B65DD03C-5CE3-8442-9C94-F0FB55FA20C8}" srcOrd="0" destOrd="0" presId="urn:microsoft.com/office/officeart/2005/8/layout/cycle2"/>
    <dgm:cxn modelId="{2AD8B692-4D01-AE4D-9A97-BE3630B76625}" type="presParOf" srcId="{C707A9B6-1F4B-424D-B108-1CDB6D7AC937}" destId="{50367F6F-7EDE-B84B-8AD6-39639297B8FC}" srcOrd="14" destOrd="0" presId="urn:microsoft.com/office/officeart/2005/8/layout/cycle2"/>
    <dgm:cxn modelId="{37791BBC-0BD1-AD42-A7C4-78E6ACFEF40B}" type="presParOf" srcId="{C707A9B6-1F4B-424D-B108-1CDB6D7AC937}" destId="{9215B28F-A2AF-C44F-A8C4-72201CF47AA0}" srcOrd="15" destOrd="0" presId="urn:microsoft.com/office/officeart/2005/8/layout/cycle2"/>
    <dgm:cxn modelId="{B2464BDC-3C2F-FF4C-9E21-37CC292FBCAA}" type="presParOf" srcId="{9215B28F-A2AF-C44F-A8C4-72201CF47AA0}" destId="{633FB939-38E5-DA44-8A94-44E6C7697E3D}" srcOrd="0" destOrd="0" presId="urn:microsoft.com/office/officeart/2005/8/layout/cycle2"/>
    <dgm:cxn modelId="{BF7A9EB3-2983-524E-AED1-92EA785D80E4}" type="presParOf" srcId="{C707A9B6-1F4B-424D-B108-1CDB6D7AC937}" destId="{8A4F168B-C076-4342-B75E-A5F479369DC4}" srcOrd="16" destOrd="0" presId="urn:microsoft.com/office/officeart/2005/8/layout/cycle2"/>
    <dgm:cxn modelId="{96B2D0CE-60DE-0849-B4E7-E3D3AFAD54D6}" type="presParOf" srcId="{C707A9B6-1F4B-424D-B108-1CDB6D7AC937}" destId="{BED03846-91FE-7040-B186-F2B5EDE144F4}" srcOrd="17" destOrd="0" presId="urn:microsoft.com/office/officeart/2005/8/layout/cycle2"/>
    <dgm:cxn modelId="{0C20F539-A312-AF45-A7D0-05F24F97942F}" type="presParOf" srcId="{BED03846-91FE-7040-B186-F2B5EDE144F4}" destId="{F67A850E-4437-C045-858D-C9725204539E}" srcOrd="0" destOrd="0" presId="urn:microsoft.com/office/officeart/2005/8/layout/cycle2"/>
  </dgm:cxnLst>
  <dgm:bg>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7A9C-83EE-F84D-BB1D-1D0720B06C57}">
      <dsp:nvSpPr>
        <dsp:cNvPr id="0" name=""/>
        <dsp:cNvSpPr/>
      </dsp:nvSpPr>
      <dsp:spPr>
        <a:xfrm>
          <a:off x="7280531" y="558121"/>
          <a:ext cx="3009405" cy="3027908"/>
        </a:xfrm>
        <a:prstGeom prst="ellipse">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SYSTEMATIC </a:t>
          </a:r>
        </a:p>
        <a:p>
          <a:pPr marL="0" lvl="0" indent="0" algn="ctr" defTabSz="1066800">
            <a:lnSpc>
              <a:spcPct val="10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REVIEW – </a:t>
          </a:r>
        </a:p>
        <a:p>
          <a:pPr marL="0" lvl="0" indent="0" algn="ctr" defTabSz="1066800">
            <a:lnSpc>
              <a:spcPct val="10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3 THEMES EMERGED</a:t>
          </a:r>
        </a:p>
      </dsp:txBody>
      <dsp:txXfrm>
        <a:off x="7721248" y="1001548"/>
        <a:ext cx="2127971" cy="2141054"/>
      </dsp:txXfrm>
    </dsp:sp>
    <dsp:sp modelId="{DD0EEB99-7A11-1F48-8BC2-2946F4B68E5D}">
      <dsp:nvSpPr>
        <dsp:cNvPr id="0" name=""/>
        <dsp:cNvSpPr/>
      </dsp:nvSpPr>
      <dsp:spPr>
        <a:xfrm rot="10735293">
          <a:off x="9973188" y="1320820"/>
          <a:ext cx="253137" cy="1453020"/>
        </a:xfrm>
        <a:prstGeom prst="mathPlus">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10049122" y="1610709"/>
        <a:ext cx="177196" cy="871812"/>
      </dsp:txXfrm>
    </dsp:sp>
    <dsp:sp modelId="{2A2513ED-959A-7F41-B461-E09A096A6519}">
      <dsp:nvSpPr>
        <dsp:cNvPr id="0" name=""/>
        <dsp:cNvSpPr/>
      </dsp:nvSpPr>
      <dsp:spPr>
        <a:xfrm>
          <a:off x="9897830" y="589887"/>
          <a:ext cx="2898135" cy="2867931"/>
        </a:xfrm>
        <a:prstGeom prst="ellipse">
          <a:avLst/>
        </a:prstGeom>
        <a:solidFill>
          <a:schemeClr val="accent5">
            <a:alpha val="90000"/>
            <a:hueOff val="0"/>
            <a:satOff val="0"/>
            <a:lumOff val="0"/>
            <a:alphaOff val="-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LINKED WITH BIC - 14 CRITERIA</a:t>
          </a:r>
        </a:p>
      </dsp:txBody>
      <dsp:txXfrm>
        <a:off x="10322252" y="1009886"/>
        <a:ext cx="2049291" cy="2027933"/>
      </dsp:txXfrm>
    </dsp:sp>
    <dsp:sp modelId="{00797D81-ABEC-B243-B164-3D1045D09DE7}">
      <dsp:nvSpPr>
        <dsp:cNvPr id="0" name=""/>
        <dsp:cNvSpPr/>
      </dsp:nvSpPr>
      <dsp:spPr>
        <a:xfrm rot="97809">
          <a:off x="12965103" y="1814215"/>
          <a:ext cx="409274" cy="523028"/>
        </a:xfrm>
        <a:prstGeom prst="rightArrow">
          <a:avLst>
            <a:gd name="adj1" fmla="val 60000"/>
            <a:gd name="adj2" fmla="val 50000"/>
          </a:avLst>
        </a:prstGeom>
        <a:solidFill>
          <a:schemeClr val="accent5">
            <a:shade val="90000"/>
            <a:hueOff val="111821"/>
            <a:satOff val="-8447"/>
            <a:lumOff val="586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2965128" y="1917075"/>
        <a:ext cx="286492" cy="313816"/>
      </dsp:txXfrm>
    </dsp:sp>
    <dsp:sp modelId="{5E656DB9-1DF2-FC4A-8175-223B22BB4226}">
      <dsp:nvSpPr>
        <dsp:cNvPr id="0" name=""/>
        <dsp:cNvSpPr/>
      </dsp:nvSpPr>
      <dsp:spPr>
        <a:xfrm>
          <a:off x="13566556" y="400747"/>
          <a:ext cx="3491040" cy="3471901"/>
        </a:xfrm>
        <a:prstGeom prst="ellipse">
          <a:avLst/>
        </a:prstGeom>
        <a:solidFill>
          <a:schemeClr val="accent5">
            <a:alpha val="90000"/>
            <a:hueOff val="0"/>
            <a:satOff val="0"/>
            <a:lumOff val="0"/>
            <a:alpha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DEVELOPMENT </a:t>
          </a:r>
        </a:p>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OF DRAFT PROCESS GUIDELINES</a:t>
          </a:r>
        </a:p>
      </dsp:txBody>
      <dsp:txXfrm>
        <a:off x="14077807" y="909195"/>
        <a:ext cx="2468538" cy="2455005"/>
      </dsp:txXfrm>
    </dsp:sp>
    <dsp:sp modelId="{9334005F-B847-D045-972D-4978FA6457B1}">
      <dsp:nvSpPr>
        <dsp:cNvPr id="0" name=""/>
        <dsp:cNvSpPr/>
      </dsp:nvSpPr>
      <dsp:spPr>
        <a:xfrm rot="5264046">
          <a:off x="15170242" y="4024715"/>
          <a:ext cx="453775" cy="523028"/>
        </a:xfrm>
        <a:prstGeom prst="rightArrow">
          <a:avLst>
            <a:gd name="adj1" fmla="val 60000"/>
            <a:gd name="adj2" fmla="val 50000"/>
          </a:avLst>
        </a:prstGeom>
        <a:solidFill>
          <a:schemeClr val="accent5">
            <a:shade val="90000"/>
            <a:hueOff val="223641"/>
            <a:satOff val="-16894"/>
            <a:lumOff val="1172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5235617" y="4061308"/>
        <a:ext cx="317643" cy="313816"/>
      </dsp:txXfrm>
    </dsp:sp>
    <dsp:sp modelId="{4EF8101F-DC99-AE46-8756-CE97037DB5C4}">
      <dsp:nvSpPr>
        <dsp:cNvPr id="0" name=""/>
        <dsp:cNvSpPr/>
      </dsp:nvSpPr>
      <dsp:spPr>
        <a:xfrm>
          <a:off x="13802781" y="4725622"/>
          <a:ext cx="3352093" cy="3250711"/>
        </a:xfrm>
        <a:prstGeom prst="ellipse">
          <a:avLst/>
        </a:prstGeom>
        <a:solidFill>
          <a:schemeClr val="accent5">
            <a:alpha val="90000"/>
            <a:hueOff val="0"/>
            <a:satOff val="0"/>
            <a:lumOff val="0"/>
            <a:alphaOff val="-1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FOCUS GROUP WITH </a:t>
          </a:r>
        </a:p>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12 SWIPP INTERVIEWS WITH  6 ATTORNEYS</a:t>
          </a:r>
          <a:endParaRPr lang="en-US" sz="2400" kern="1200" dirty="0"/>
        </a:p>
      </dsp:txBody>
      <dsp:txXfrm>
        <a:off x="14293684" y="5201678"/>
        <a:ext cx="2370287" cy="2298599"/>
      </dsp:txXfrm>
    </dsp:sp>
    <dsp:sp modelId="{D66AE520-BCAD-0743-92A8-F43F340899AD}">
      <dsp:nvSpPr>
        <dsp:cNvPr id="0" name=""/>
        <dsp:cNvSpPr/>
      </dsp:nvSpPr>
      <dsp:spPr>
        <a:xfrm rot="10844518">
          <a:off x="13610348" y="6066146"/>
          <a:ext cx="136098" cy="523028"/>
        </a:xfrm>
        <a:prstGeom prst="rightArrow">
          <a:avLst>
            <a:gd name="adj1" fmla="val 60000"/>
            <a:gd name="adj2" fmla="val 50000"/>
          </a:avLst>
        </a:prstGeom>
        <a:solidFill>
          <a:schemeClr val="accent5">
            <a:shade val="90000"/>
            <a:hueOff val="335462"/>
            <a:satOff val="-25341"/>
            <a:lumOff val="1759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13651175" y="6171016"/>
        <a:ext cx="95269" cy="313816"/>
      </dsp:txXfrm>
    </dsp:sp>
    <dsp:sp modelId="{F956D935-16B0-F047-8530-51DBD16AF9C7}">
      <dsp:nvSpPr>
        <dsp:cNvPr id="0" name=""/>
        <dsp:cNvSpPr/>
      </dsp:nvSpPr>
      <dsp:spPr>
        <a:xfrm>
          <a:off x="10674211" y="4952019"/>
          <a:ext cx="2872084" cy="2710666"/>
        </a:xfrm>
        <a:prstGeom prst="ellipse">
          <a:avLst/>
        </a:prstGeom>
        <a:solidFill>
          <a:schemeClr val="accent5">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AMEND DRAFT PROCESS GUIDELINES</a:t>
          </a:r>
        </a:p>
      </dsp:txBody>
      <dsp:txXfrm>
        <a:off x="11094818" y="5348987"/>
        <a:ext cx="2030870" cy="1916730"/>
      </dsp:txXfrm>
    </dsp:sp>
    <dsp:sp modelId="{1FFF5D99-78E4-294E-9A05-A0EA6D454933}">
      <dsp:nvSpPr>
        <dsp:cNvPr id="0" name=""/>
        <dsp:cNvSpPr/>
      </dsp:nvSpPr>
      <dsp:spPr>
        <a:xfrm rot="10909779">
          <a:off x="10378806" y="5993873"/>
          <a:ext cx="209403" cy="523028"/>
        </a:xfrm>
        <a:prstGeom prst="rightArrow">
          <a:avLst>
            <a:gd name="adj1" fmla="val 60000"/>
            <a:gd name="adj2" fmla="val 50000"/>
          </a:avLst>
        </a:prstGeom>
        <a:solidFill>
          <a:schemeClr val="accent5">
            <a:shade val="90000"/>
            <a:hueOff val="447283"/>
            <a:satOff val="-33788"/>
            <a:lumOff val="2345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10441611" y="6099482"/>
        <a:ext cx="146582" cy="313816"/>
      </dsp:txXfrm>
    </dsp:sp>
    <dsp:sp modelId="{BE4D43BD-1927-4244-9915-E5F8964C049A}">
      <dsp:nvSpPr>
        <dsp:cNvPr id="0" name=""/>
        <dsp:cNvSpPr/>
      </dsp:nvSpPr>
      <dsp:spPr>
        <a:xfrm>
          <a:off x="7078591" y="4611652"/>
          <a:ext cx="3202375" cy="3172233"/>
        </a:xfrm>
        <a:prstGeom prst="ellipse">
          <a:avLst/>
        </a:prstGeom>
        <a:solidFill>
          <a:schemeClr val="accent5">
            <a:alpha val="90000"/>
            <a:hueOff val="0"/>
            <a:satOff val="0"/>
            <a:lumOff val="0"/>
            <a:alphaOff val="-2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TESTED IN  A </a:t>
          </a:r>
        </a:p>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6-MONTH PILOT STUDY WITH 12 SWIPP</a:t>
          </a:r>
          <a:endParaRPr lang="en-US" sz="2400" kern="1200" dirty="0"/>
        </a:p>
      </dsp:txBody>
      <dsp:txXfrm>
        <a:off x="7547568" y="5076215"/>
        <a:ext cx="2264421" cy="2243107"/>
      </dsp:txXfrm>
    </dsp:sp>
    <dsp:sp modelId="{DCAAEE09-9465-DF43-BB2F-07EC97253D39}">
      <dsp:nvSpPr>
        <dsp:cNvPr id="0" name=""/>
        <dsp:cNvSpPr/>
      </dsp:nvSpPr>
      <dsp:spPr>
        <a:xfrm rot="10743685">
          <a:off x="6863447" y="5964764"/>
          <a:ext cx="152202" cy="523028"/>
        </a:xfrm>
        <a:prstGeom prst="rightArrow">
          <a:avLst>
            <a:gd name="adj1" fmla="val 60000"/>
            <a:gd name="adj2" fmla="val 50000"/>
          </a:avLst>
        </a:prstGeom>
        <a:solidFill>
          <a:schemeClr val="accent5">
            <a:shade val="90000"/>
            <a:hueOff val="559103"/>
            <a:satOff val="-42235"/>
            <a:lumOff val="2932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6909105" y="6068996"/>
        <a:ext cx="106541" cy="313816"/>
      </dsp:txXfrm>
    </dsp:sp>
    <dsp:sp modelId="{BD0FCAE7-5855-0140-BDC6-252E8A64D0CC}">
      <dsp:nvSpPr>
        <dsp:cNvPr id="0" name=""/>
        <dsp:cNvSpPr/>
      </dsp:nvSpPr>
      <dsp:spPr>
        <a:xfrm>
          <a:off x="3995661" y="4890861"/>
          <a:ext cx="2796210" cy="2721483"/>
        </a:xfrm>
        <a:prstGeom prst="ellipse">
          <a:avLst/>
        </a:prstGeom>
        <a:solidFill>
          <a:schemeClr val="accent5">
            <a:alpha val="90000"/>
            <a:hueOff val="0"/>
            <a:satOff val="0"/>
            <a:lumOff val="0"/>
            <a:alphaOff val="-3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Times New Roman" panose="02020603050405020304" pitchFamily="18" charset="0"/>
              <a:cs typeface="Times New Roman" panose="02020603050405020304" pitchFamily="18" charset="0"/>
            </a:rPr>
            <a:t>AMENDED DRAFT PROCESS GUIDELINES</a:t>
          </a:r>
        </a:p>
      </dsp:txBody>
      <dsp:txXfrm>
        <a:off x="4405156" y="5289413"/>
        <a:ext cx="1977220" cy="1924379"/>
      </dsp:txXfrm>
    </dsp:sp>
    <dsp:sp modelId="{94009974-9CD8-A64A-9A56-345C83EF0E05}">
      <dsp:nvSpPr>
        <dsp:cNvPr id="0" name=""/>
        <dsp:cNvSpPr/>
      </dsp:nvSpPr>
      <dsp:spPr>
        <a:xfrm rot="10732312">
          <a:off x="3629349" y="6022283"/>
          <a:ext cx="259094" cy="523028"/>
        </a:xfrm>
        <a:prstGeom prst="rightArrow">
          <a:avLst>
            <a:gd name="adj1" fmla="val 60000"/>
            <a:gd name="adj2" fmla="val 50000"/>
          </a:avLst>
        </a:prstGeom>
        <a:solidFill>
          <a:schemeClr val="accent5">
            <a:shade val="90000"/>
            <a:hueOff val="670924"/>
            <a:satOff val="-50682"/>
            <a:lumOff val="3518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707069" y="6126124"/>
        <a:ext cx="181366" cy="313816"/>
      </dsp:txXfrm>
    </dsp:sp>
    <dsp:sp modelId="{50367F6F-7EDE-B84B-8AD6-39639297B8FC}">
      <dsp:nvSpPr>
        <dsp:cNvPr id="0" name=""/>
        <dsp:cNvSpPr/>
      </dsp:nvSpPr>
      <dsp:spPr>
        <a:xfrm>
          <a:off x="46781" y="4745321"/>
          <a:ext cx="3460805" cy="3155000"/>
        </a:xfrm>
        <a:prstGeom prst="ellipse">
          <a:avLst/>
        </a:prstGeom>
        <a:solidFill>
          <a:schemeClr val="accent5">
            <a:alpha val="90000"/>
            <a:hueOff val="0"/>
            <a:satOff val="0"/>
            <a:lumOff val="0"/>
            <a:alphaOff val="-3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Times New Roman" panose="02020603050405020304" pitchFamily="18" charset="0"/>
              <a:cs typeface="Times New Roman" panose="02020603050405020304" pitchFamily="18" charset="0"/>
            </a:rPr>
            <a:t>DRAFTED PROCESS GUIDELINES WERE PRESENTED TO THE ONLINE DELPHI STUDY 95 %  CONSENSUS IN 1</a:t>
          </a:r>
          <a:r>
            <a:rPr lang="en-GB" sz="2000" b="1" kern="1200" baseline="30000" dirty="0">
              <a:latin typeface="Times New Roman" panose="02020603050405020304" pitchFamily="18" charset="0"/>
              <a:cs typeface="Times New Roman" panose="02020603050405020304" pitchFamily="18" charset="0"/>
            </a:rPr>
            <a:t>ST</a:t>
          </a:r>
          <a:r>
            <a:rPr lang="en-GB" sz="2000" b="1" kern="1200" dirty="0">
              <a:latin typeface="Times New Roman" panose="02020603050405020304" pitchFamily="18" charset="0"/>
              <a:cs typeface="Times New Roman" panose="02020603050405020304" pitchFamily="18" charset="0"/>
            </a:rPr>
            <a:t> ROUND</a:t>
          </a:r>
        </a:p>
      </dsp:txBody>
      <dsp:txXfrm>
        <a:off x="553604" y="5207360"/>
        <a:ext cx="2447159" cy="2230922"/>
      </dsp:txXfrm>
    </dsp:sp>
    <dsp:sp modelId="{9215B28F-A2AF-C44F-A8C4-72201CF47AA0}">
      <dsp:nvSpPr>
        <dsp:cNvPr id="0" name=""/>
        <dsp:cNvSpPr/>
      </dsp:nvSpPr>
      <dsp:spPr>
        <a:xfrm rot="17843742">
          <a:off x="2481021" y="4271012"/>
          <a:ext cx="447986" cy="523028"/>
        </a:xfrm>
        <a:prstGeom prst="rightArrow">
          <a:avLst>
            <a:gd name="adj1" fmla="val 60000"/>
            <a:gd name="adj2" fmla="val 50000"/>
          </a:avLst>
        </a:prstGeom>
        <a:solidFill>
          <a:schemeClr val="accent5">
            <a:shade val="90000"/>
            <a:hueOff val="782745"/>
            <a:satOff val="-59129"/>
            <a:lumOff val="4105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517299" y="4435280"/>
        <a:ext cx="313590" cy="313816"/>
      </dsp:txXfrm>
    </dsp:sp>
    <dsp:sp modelId="{8A4F168B-C076-4342-B75E-A5F479369DC4}">
      <dsp:nvSpPr>
        <dsp:cNvPr id="0" name=""/>
        <dsp:cNvSpPr/>
      </dsp:nvSpPr>
      <dsp:spPr>
        <a:xfrm>
          <a:off x="1755239" y="190100"/>
          <a:ext cx="4230796" cy="4186598"/>
        </a:xfrm>
        <a:prstGeom prst="ellipse">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Times New Roman" panose="02020603050405020304" pitchFamily="18" charset="0"/>
              <a:cs typeface="Times New Roman" panose="02020603050405020304" pitchFamily="18" charset="0"/>
            </a:rPr>
            <a:t>FINAL PROCESS GUIDELINES DISSEMINATION AT ASAWEI CONFERENCE</a:t>
          </a:r>
        </a:p>
      </dsp:txBody>
      <dsp:txXfrm>
        <a:off x="2374825" y="803213"/>
        <a:ext cx="2991624" cy="2960372"/>
      </dsp:txXfrm>
    </dsp:sp>
    <dsp:sp modelId="{BED03846-91FE-7040-B186-F2B5EDE144F4}">
      <dsp:nvSpPr>
        <dsp:cNvPr id="0" name=""/>
        <dsp:cNvSpPr/>
      </dsp:nvSpPr>
      <dsp:spPr>
        <a:xfrm rot="21452270">
          <a:off x="6269253" y="1903944"/>
          <a:ext cx="688502" cy="523028"/>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269325" y="2011920"/>
        <a:ext cx="531594" cy="3138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0.0927</cdr:x>
      <cdr:y>0</cdr:y>
    </cdr:from>
    <cdr:to>
      <cdr:x>1</cdr:x>
      <cdr:y>1</cdr:y>
    </cdr:to>
    <cdr:sp macro="" textlink="">
      <cdr:nvSpPr>
        <cdr:cNvPr id="2" name="TextBox 1">
          <a:extLst xmlns:a="http://schemas.openxmlformats.org/drawingml/2006/main">
            <a:ext uri="{FF2B5EF4-FFF2-40B4-BE49-F238E27FC236}">
              <a16:creationId xmlns:a16="http://schemas.microsoft.com/office/drawing/2014/main" id="{A31C89DD-8C1F-59E7-CA68-B51EF362E0B4}"/>
            </a:ext>
          </a:extLst>
        </cdr:cNvPr>
        <cdr:cNvSpPr txBox="1"/>
      </cdr:nvSpPr>
      <cdr:spPr>
        <a:xfrm xmlns:a="http://schemas.openxmlformats.org/drawingml/2006/main">
          <a:off x="666127" y="0"/>
          <a:ext cx="6519711" cy="5206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600" kern="1200" dirty="0">
              <a:latin typeface="Times New Roman" panose="02020603050405020304" pitchFamily="18" charset="0"/>
              <a:cs typeface="Times New Roman" panose="02020603050405020304" pitchFamily="18" charset="0"/>
            </a:rPr>
            <a:t>Confirm or refute information.</a:t>
          </a:r>
        </a:p>
        <a:p xmlns:a="http://schemas.openxmlformats.org/drawingml/2006/main">
          <a:r>
            <a:rPr lang="en-US" sz="3600" kern="1200" dirty="0">
              <a:latin typeface="Times New Roman" panose="02020603050405020304" pitchFamily="18" charset="0"/>
              <a:cs typeface="Times New Roman" panose="02020603050405020304" pitchFamily="18" charset="0"/>
            </a:rPr>
            <a:t>Hallmark of objectivity and </a:t>
          </a:r>
        </a:p>
        <a:p xmlns:a="http://schemas.openxmlformats.org/drawingml/2006/main">
          <a:r>
            <a:rPr lang="en-US" sz="3600" kern="1200" dirty="0">
              <a:latin typeface="Times New Roman" panose="02020603050405020304" pitchFamily="18" charset="0"/>
              <a:cs typeface="Times New Roman" panose="02020603050405020304" pitchFamily="18" charset="0"/>
            </a:rPr>
            <a:t>thoroughness.</a:t>
          </a:r>
        </a:p>
        <a:p xmlns:a="http://schemas.openxmlformats.org/drawingml/2006/main">
          <a:r>
            <a:rPr lang="en-US" sz="3600" kern="1200" dirty="0">
              <a:latin typeface="Times New Roman" panose="02020603050405020304" pitchFamily="18" charset="0"/>
              <a:cs typeface="Times New Roman" panose="02020603050405020304" pitchFamily="18" charset="0"/>
            </a:rPr>
            <a:t>It’s evidence based and form part</a:t>
          </a:r>
        </a:p>
        <a:p xmlns:a="http://schemas.openxmlformats.org/drawingml/2006/main">
          <a:r>
            <a:rPr lang="en-US" sz="3600" kern="1200" dirty="0">
              <a:latin typeface="Times New Roman" panose="02020603050405020304" pitchFamily="18" charset="0"/>
              <a:cs typeface="Times New Roman" panose="02020603050405020304" pitchFamily="18" charset="0"/>
            </a:rPr>
            <a:t>of multimethod approach that is</a:t>
          </a:r>
        </a:p>
        <a:p xmlns:a="http://schemas.openxmlformats.org/drawingml/2006/main">
          <a:r>
            <a:rPr lang="en-US" sz="3600" kern="1200" dirty="0">
              <a:latin typeface="Times New Roman" panose="02020603050405020304" pitchFamily="18" charset="0"/>
              <a:cs typeface="Times New Roman" panose="02020603050405020304" pitchFamily="18" charset="0"/>
            </a:rPr>
            <a:t>viewed as a scientifically</a:t>
          </a:r>
        </a:p>
        <a:p xmlns:a="http://schemas.openxmlformats.org/drawingml/2006/main">
          <a:r>
            <a:rPr lang="en-US" sz="3600" kern="1200" dirty="0">
              <a:latin typeface="Times New Roman" panose="02020603050405020304" pitchFamily="18" charset="0"/>
              <a:cs typeface="Times New Roman" panose="02020603050405020304" pitchFamily="18" charset="0"/>
            </a:rPr>
            <a:t> grounded strategy in PRR</a:t>
          </a:r>
        </a:p>
        <a:p xmlns:a="http://schemas.openxmlformats.org/drawingml/2006/main">
          <a:r>
            <a:rPr lang="en-US" sz="3600" kern="1200" dirty="0">
              <a:latin typeface="Times New Roman" panose="02020603050405020304" pitchFamily="18" charset="0"/>
              <a:cs typeface="Times New Roman" panose="02020603050405020304" pitchFamily="18" charset="0"/>
            </a:rPr>
            <a:t> investigations.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0.04191</cdr:x>
      <cdr:y>0</cdr:y>
    </cdr:from>
    <cdr:to>
      <cdr:x>1</cdr:x>
      <cdr:y>0.84592</cdr:y>
    </cdr:to>
    <cdr:sp macro="" textlink="">
      <cdr:nvSpPr>
        <cdr:cNvPr id="2" name="TextBox 1">
          <a:extLst xmlns:a="http://schemas.openxmlformats.org/drawingml/2006/main">
            <a:ext uri="{FF2B5EF4-FFF2-40B4-BE49-F238E27FC236}">
              <a16:creationId xmlns:a16="http://schemas.microsoft.com/office/drawing/2014/main" id="{A31C89DD-8C1F-59E7-CA68-B51EF362E0B4}"/>
            </a:ext>
          </a:extLst>
        </cdr:cNvPr>
        <cdr:cNvSpPr txBox="1"/>
      </cdr:nvSpPr>
      <cdr:spPr>
        <a:xfrm xmlns:a="http://schemas.openxmlformats.org/drawingml/2006/main">
          <a:off x="466947" y="0"/>
          <a:ext cx="10675089" cy="44044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kern="1200" dirty="0">
              <a:latin typeface="Times New Roman" panose="02020603050405020304" pitchFamily="18" charset="0"/>
              <a:cs typeface="Times New Roman" panose="02020603050405020304" pitchFamily="18" charset="0"/>
            </a:rPr>
            <a:t>These guidelines are intended for Social Workers</a:t>
          </a:r>
        </a:p>
        <a:p xmlns:a="http://schemas.openxmlformats.org/drawingml/2006/main">
          <a:r>
            <a:rPr lang="en-US" sz="4000" kern="1200" dirty="0">
              <a:latin typeface="Times New Roman" panose="02020603050405020304" pitchFamily="18" charset="0"/>
              <a:cs typeface="Times New Roman" panose="02020603050405020304" pitchFamily="18" charset="0"/>
            </a:rPr>
            <a:t>Providing services in various courts across SA. </a:t>
          </a:r>
        </a:p>
        <a:p xmlns:a="http://schemas.openxmlformats.org/drawingml/2006/main">
          <a:r>
            <a:rPr lang="en-US" sz="4000" kern="1200" dirty="0">
              <a:latin typeface="Times New Roman" panose="02020603050405020304" pitchFamily="18" charset="0"/>
              <a:cs typeface="Times New Roman" panose="02020603050405020304" pitchFamily="18" charset="0"/>
            </a:rPr>
            <a:t>The aim is to establish what is in the best interests </a:t>
          </a:r>
        </a:p>
        <a:p xmlns:a="http://schemas.openxmlformats.org/drawingml/2006/main">
          <a:r>
            <a:rPr lang="en-US" sz="4000" kern="1200" dirty="0">
              <a:latin typeface="Times New Roman" panose="02020603050405020304" pitchFamily="18" charset="0"/>
              <a:cs typeface="Times New Roman" panose="02020603050405020304" pitchFamily="18" charset="0"/>
            </a:rPr>
            <a:t>of children involved.</a:t>
          </a:r>
        </a:p>
        <a:p xmlns:a="http://schemas.openxmlformats.org/drawingml/2006/main">
          <a:r>
            <a:rPr lang="en-US" sz="4000" kern="1200" dirty="0">
              <a:latin typeface="Times New Roman" panose="02020603050405020304" pitchFamily="18" charset="0"/>
              <a:cs typeface="Times New Roman" panose="02020603050405020304" pitchFamily="18" charset="0"/>
            </a:rPr>
            <a:t>Therefore a child centered empirically grounded </a:t>
          </a:r>
        </a:p>
        <a:p xmlns:a="http://schemas.openxmlformats.org/drawingml/2006/main">
          <a:r>
            <a:rPr lang="en-US" sz="4000" kern="1200" dirty="0">
              <a:latin typeface="Times New Roman" panose="02020603050405020304" pitchFamily="18" charset="0"/>
              <a:cs typeface="Times New Roman" panose="02020603050405020304" pitchFamily="18" charset="0"/>
            </a:rPr>
            <a:t>evidence based approach must be adopted.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8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DD44B1C0-2FE5-4444-C31E-2C158EF01871}"/>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0951C945-248A-8A53-780D-732C3C4A147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a:extLst>
              <a:ext uri="{FF2B5EF4-FFF2-40B4-BE49-F238E27FC236}">
                <a16:creationId xmlns:a16="http://schemas.microsoft.com/office/drawing/2014/main" id="{4DEA14CC-A836-E52F-A0DA-614EE5B5EE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5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A91B1B5B-0E98-BE22-6F2F-DCAACD51D228}"/>
            </a:ext>
          </a:extLst>
        </p:cNvPr>
        <p:cNvGrpSpPr/>
        <p:nvPr/>
      </p:nvGrpSpPr>
      <p:grpSpPr>
        <a:xfrm>
          <a:off x="0" y="0"/>
          <a:ext cx="0" cy="0"/>
          <a:chOff x="0" y="0"/>
          <a:chExt cx="0" cy="0"/>
        </a:xfrm>
      </p:grpSpPr>
      <p:sp>
        <p:nvSpPr>
          <p:cNvPr id="73" name="Google Shape;73;p5:notes">
            <a:extLst>
              <a:ext uri="{FF2B5EF4-FFF2-40B4-BE49-F238E27FC236}">
                <a16:creationId xmlns:a16="http://schemas.microsoft.com/office/drawing/2014/main" id="{FE7E269C-4BDF-6F97-3E08-0C74FDE37CD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5:notes">
            <a:extLst>
              <a:ext uri="{FF2B5EF4-FFF2-40B4-BE49-F238E27FC236}">
                <a16:creationId xmlns:a16="http://schemas.microsoft.com/office/drawing/2014/main" id="{F9B83EE4-0A46-6DFC-FA06-91FD614A5C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48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a:extLst>
            <a:ext uri="{FF2B5EF4-FFF2-40B4-BE49-F238E27FC236}">
              <a16:creationId xmlns:a16="http://schemas.microsoft.com/office/drawing/2014/main" id="{30449D9E-4D48-18EB-088B-83BAB68BA0B9}"/>
            </a:ext>
          </a:extLst>
        </p:cNvPr>
        <p:cNvGrpSpPr/>
        <p:nvPr/>
      </p:nvGrpSpPr>
      <p:grpSpPr>
        <a:xfrm>
          <a:off x="0" y="0"/>
          <a:ext cx="0" cy="0"/>
          <a:chOff x="0" y="0"/>
          <a:chExt cx="0" cy="0"/>
        </a:xfrm>
      </p:grpSpPr>
      <p:sp>
        <p:nvSpPr>
          <p:cNvPr id="46" name="Google Shape;46;p1:notes">
            <a:extLst>
              <a:ext uri="{FF2B5EF4-FFF2-40B4-BE49-F238E27FC236}">
                <a16:creationId xmlns:a16="http://schemas.microsoft.com/office/drawing/2014/main" id="{144CA5F1-24DD-2394-F409-A9309D029F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a:extLst>
              <a:ext uri="{FF2B5EF4-FFF2-40B4-BE49-F238E27FC236}">
                <a16:creationId xmlns:a16="http://schemas.microsoft.com/office/drawing/2014/main" id="{F9AEDAEB-0765-6544-AC61-F61F65EFF5B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a:extLst>
              <a:ext uri="{FF2B5EF4-FFF2-40B4-BE49-F238E27FC236}">
                <a16:creationId xmlns:a16="http://schemas.microsoft.com/office/drawing/2014/main" id="{7AED5257-EA2B-933E-19E8-CB6DCC855E3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267494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F856C7FB-CA98-6C39-781F-F0F134600129}"/>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98A69B0F-0BFD-5F5D-B75C-4F66EA8ED47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a:extLst>
              <a:ext uri="{FF2B5EF4-FFF2-40B4-BE49-F238E27FC236}">
                <a16:creationId xmlns:a16="http://schemas.microsoft.com/office/drawing/2014/main" id="{CE149218-4F3F-E884-C72A-8E404037F7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0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82A0517C-C8C2-0F7A-8385-BCD12EBED650}"/>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D8B68AD4-1EB5-FD3E-BAC8-10F1C388E7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a:extLst>
              <a:ext uri="{FF2B5EF4-FFF2-40B4-BE49-F238E27FC236}">
                <a16:creationId xmlns:a16="http://schemas.microsoft.com/office/drawing/2014/main" id="{87BF72ED-AA79-97E6-DE56-9C3FCA8A32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286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51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992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8"/>
          <p:cNvSpPr/>
          <p:nvPr/>
        </p:nvSpPr>
        <p:spPr>
          <a:xfrm>
            <a:off x="0" y="0"/>
            <a:ext cx="18288000" cy="10287000"/>
          </a:xfrm>
          <a:custGeom>
            <a:avLst/>
            <a:gdLst/>
            <a:ahLst/>
            <a:cxnLst/>
            <a:rect l="l" t="t" r="r" b="b"/>
            <a:pathLst>
              <a:path w="3773642" h="1813153" extrusionOk="0">
                <a:moveTo>
                  <a:pt x="0" y="0"/>
                </a:moveTo>
                <a:lnTo>
                  <a:pt x="3773642" y="0"/>
                </a:lnTo>
                <a:lnTo>
                  <a:pt x="3773642" y="1813153"/>
                </a:lnTo>
                <a:lnTo>
                  <a:pt x="0" y="1813153"/>
                </a:lnTo>
                <a:close/>
              </a:path>
            </a:pathLst>
          </a:custGeom>
          <a:solidFill>
            <a:srgbClr val="0F1C5F"/>
          </a:solidFill>
          <a:ln>
            <a:noFill/>
          </a:ln>
        </p:spPr>
      </p:sp>
      <p:sp>
        <p:nvSpPr>
          <p:cNvPr id="16" name="Google Shape;16;p8"/>
          <p:cNvSpPr txBox="1">
            <a:spLocks noGrp="1"/>
          </p:cNvSpPr>
          <p:nvPr>
            <p:ph type="subTitle" idx="1"/>
          </p:nvPr>
        </p:nvSpPr>
        <p:spPr>
          <a:xfrm>
            <a:off x="762000" y="3924300"/>
            <a:ext cx="10129314" cy="144348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lt1"/>
              </a:buClr>
              <a:buSzPts val="7200"/>
              <a:buNone/>
              <a:defRPr sz="7200" b="1">
                <a:solidFill>
                  <a:schemeClr val="lt1"/>
                </a:solidFill>
                <a:latin typeface="Calibri"/>
                <a:ea typeface="Calibri"/>
                <a:cs typeface="Calibri"/>
                <a:sym typeface="Calibri"/>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7" name="Google Shape;17;p8"/>
          <p:cNvPicPr preferRelativeResize="0"/>
          <p:nvPr/>
        </p:nvPicPr>
        <p:blipFill rotWithShape="1">
          <a:blip r:embed="rId2">
            <a:alphaModFix/>
          </a:blip>
          <a:srcRect l="13746" t="-1" r="-419" b="32960"/>
          <a:stretch/>
        </p:blipFill>
        <p:spPr>
          <a:xfrm>
            <a:off x="11714336" y="-6442"/>
            <a:ext cx="6649864" cy="10287000"/>
          </a:xfrm>
          <a:prstGeom prst="rect">
            <a:avLst/>
          </a:prstGeom>
          <a:noFill/>
          <a:ln>
            <a:noFill/>
          </a:ln>
        </p:spPr>
      </p:pic>
      <p:pic>
        <p:nvPicPr>
          <p:cNvPr id="18" name="Google Shape;18;p8"/>
          <p:cNvPicPr preferRelativeResize="0"/>
          <p:nvPr/>
        </p:nvPicPr>
        <p:blipFill rotWithShape="1">
          <a:blip r:embed="rId3">
            <a:alphaModFix/>
          </a:blip>
          <a:srcRect/>
          <a:stretch/>
        </p:blipFill>
        <p:spPr>
          <a:xfrm>
            <a:off x="3886200" y="1556339"/>
            <a:ext cx="3873500" cy="1453561"/>
          </a:xfrm>
          <a:prstGeom prst="rect">
            <a:avLst/>
          </a:prstGeom>
          <a:noFill/>
          <a:ln>
            <a:noFill/>
          </a:ln>
        </p:spPr>
      </p:pic>
      <p:sp>
        <p:nvSpPr>
          <p:cNvPr id="19" name="Google Shape;19;p8"/>
          <p:cNvSpPr txBox="1">
            <a:spLocks noGrp="1"/>
          </p:cNvSpPr>
          <p:nvPr>
            <p:ph type="body" idx="2"/>
          </p:nvPr>
        </p:nvSpPr>
        <p:spPr>
          <a:xfrm>
            <a:off x="685800" y="8191500"/>
            <a:ext cx="10129314" cy="4572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spcBef>
                <a:spcPts val="440"/>
              </a:spcBef>
              <a:spcAft>
                <a:spcPts val="0"/>
              </a:spcAft>
              <a:buClr>
                <a:schemeClr val="lt1"/>
              </a:buClr>
              <a:buSzPts val="2200"/>
              <a:buNone/>
              <a:defRPr sz="2200" b="1">
                <a:solidFill>
                  <a:schemeClr val="lt1"/>
                </a:solidFill>
              </a:defRPr>
            </a:lvl1pPr>
            <a:lvl2pPr marL="914400" lvl="1" indent="-381000" algn="l">
              <a:spcBef>
                <a:spcPts val="480"/>
              </a:spcBef>
              <a:spcAft>
                <a:spcPts val="0"/>
              </a:spcAft>
              <a:buClr>
                <a:schemeClr val="lt1"/>
              </a:buClr>
              <a:buSzPts val="2400"/>
              <a:buChar char="–"/>
              <a:defRPr>
                <a:solidFill>
                  <a:schemeClr val="lt1"/>
                </a:solidFill>
              </a:defRPr>
            </a:lvl2pPr>
            <a:lvl3pPr marL="1371600" lvl="2" indent="-355600" algn="l">
              <a:spcBef>
                <a:spcPts val="400"/>
              </a:spcBef>
              <a:spcAft>
                <a:spcPts val="0"/>
              </a:spcAft>
              <a:buClr>
                <a:schemeClr val="lt1"/>
              </a:buClr>
              <a:buSzPts val="20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8"/>
          <p:cNvSpPr txBox="1">
            <a:spLocks noGrp="1"/>
          </p:cNvSpPr>
          <p:nvPr>
            <p:ph type="body" idx="3"/>
          </p:nvPr>
        </p:nvSpPr>
        <p:spPr>
          <a:xfrm>
            <a:off x="685800" y="8724900"/>
            <a:ext cx="10129838" cy="6096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ctr">
              <a:spcBef>
                <a:spcPts val="420"/>
              </a:spcBef>
              <a:spcAft>
                <a:spcPts val="0"/>
              </a:spcAft>
              <a:buClr>
                <a:schemeClr val="lt1"/>
              </a:buClr>
              <a:buSzPts val="2100"/>
              <a:buNone/>
              <a:defRPr sz="21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alf Split Template">
  <p:cSld name="Half Split Template">
    <p:spTree>
      <p:nvGrpSpPr>
        <p:cNvPr id="1" name="Shape 21"/>
        <p:cNvGrpSpPr/>
        <p:nvPr/>
      </p:nvGrpSpPr>
      <p:grpSpPr>
        <a:xfrm>
          <a:off x="0" y="0"/>
          <a:ext cx="0" cy="0"/>
          <a:chOff x="0" y="0"/>
          <a:chExt cx="0" cy="0"/>
        </a:xfrm>
      </p:grpSpPr>
      <p:sp>
        <p:nvSpPr>
          <p:cNvPr id="22" name="Google Shape;22;p9"/>
          <p:cNvSpPr txBox="1">
            <a:spLocks noGrp="1"/>
          </p:cNvSpPr>
          <p:nvPr>
            <p:ph type="body" idx="1"/>
          </p:nvPr>
        </p:nvSpPr>
        <p:spPr>
          <a:xfrm>
            <a:off x="8458200" y="3771901"/>
            <a:ext cx="8077200" cy="6096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9"/>
          <p:cNvSpPr txBox="1">
            <a:spLocks noGrp="1"/>
          </p:cNvSpPr>
          <p:nvPr>
            <p:ph type="title"/>
          </p:nvPr>
        </p:nvSpPr>
        <p:spPr>
          <a:xfrm>
            <a:off x="8458200" y="2171700"/>
            <a:ext cx="80772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8000"/>
              <a:buFont typeface="Calibri"/>
              <a:buNone/>
              <a:defRPr sz="8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10"/>
          <p:cNvSpPr txBox="1">
            <a:spLocks noGrp="1"/>
          </p:cNvSpPr>
          <p:nvPr>
            <p:ph type="body" idx="1"/>
          </p:nvPr>
        </p:nvSpPr>
        <p:spPr>
          <a:xfrm>
            <a:off x="1028700" y="2247900"/>
            <a:ext cx="15506700" cy="7620001"/>
          </a:xfrm>
          <a:prstGeom prst="rect">
            <a:avLst/>
          </a:prstGeom>
          <a:noFill/>
          <a:ln>
            <a:noFill/>
          </a:ln>
        </p:spPr>
        <p:txBody>
          <a:bodyPr spcFirstLastPara="1" wrap="square" lIns="91425" tIns="45700" rIns="91425" bIns="45700" anchor="t" anchorCtr="0">
            <a:normAutofit/>
          </a:bodyPr>
          <a:lstStyle>
            <a:lvl1pPr marL="457200" lvl="0" indent="-508000" algn="l">
              <a:spcBef>
                <a:spcPts val="880"/>
              </a:spcBef>
              <a:spcAft>
                <a:spcPts val="0"/>
              </a:spcAft>
              <a:buClr>
                <a:srgbClr val="BE9434"/>
              </a:buClr>
              <a:buSzPts val="4400"/>
              <a:buFont typeface="Noto Sans Symbols"/>
              <a:buChar char="⮚"/>
              <a:defRPr sz="4400"/>
            </a:lvl1pPr>
            <a:lvl2pPr marL="914400" lvl="1" indent="-482600" algn="l">
              <a:spcBef>
                <a:spcPts val="800"/>
              </a:spcBef>
              <a:spcAft>
                <a:spcPts val="0"/>
              </a:spcAft>
              <a:buClr>
                <a:schemeClr val="dk1"/>
              </a:buClr>
              <a:buSzPts val="4000"/>
              <a:buChar char="–"/>
              <a:defRPr sz="4000"/>
            </a:lvl2pPr>
            <a:lvl3pPr marL="1371600" lvl="2" indent="-457200" algn="l">
              <a:spcBef>
                <a:spcPts val="720"/>
              </a:spcBef>
              <a:spcAft>
                <a:spcPts val="0"/>
              </a:spcAft>
              <a:buClr>
                <a:schemeClr val="dk1"/>
              </a:buClr>
              <a:buSzPts val="3600"/>
              <a:buChar char="•"/>
              <a:defRPr sz="3600"/>
            </a:lvl3pPr>
            <a:lvl4pPr marL="1828800" lvl="3" indent="-457200" algn="l">
              <a:spcBef>
                <a:spcPts val="720"/>
              </a:spcBef>
              <a:spcAft>
                <a:spcPts val="0"/>
              </a:spcAft>
              <a:buClr>
                <a:schemeClr val="dk1"/>
              </a:buClr>
              <a:buSzPts val="3600"/>
              <a:buChar char="–"/>
              <a:defRPr sz="3600"/>
            </a:lvl4pPr>
            <a:lvl5pPr marL="2286000" lvl="4" indent="-457200" algn="l">
              <a:spcBef>
                <a:spcPts val="720"/>
              </a:spcBef>
              <a:spcAft>
                <a:spcPts val="0"/>
              </a:spcAft>
              <a:buClr>
                <a:schemeClr val="dk1"/>
              </a:buClr>
              <a:buSzPts val="3600"/>
              <a:buChar char="»"/>
              <a:defRPr sz="3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 name="Google Shape;26;p10"/>
          <p:cNvPicPr preferRelativeResize="0"/>
          <p:nvPr/>
        </p:nvPicPr>
        <p:blipFill rotWithShape="1">
          <a:blip r:embed="rId2">
            <a:alphaModFix/>
          </a:blip>
          <a:srcRect/>
          <a:stretch/>
        </p:blipFill>
        <p:spPr>
          <a:xfrm rot="5400000">
            <a:off x="16733280" y="8732280"/>
            <a:ext cx="526020" cy="526020"/>
          </a:xfrm>
          <a:prstGeom prst="rect">
            <a:avLst/>
          </a:prstGeom>
          <a:noFill/>
          <a:ln>
            <a:noFill/>
          </a:ln>
        </p:spPr>
      </p:pic>
      <p:sp>
        <p:nvSpPr>
          <p:cNvPr id="27" name="Google Shape;27;p10"/>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7200"/>
              <a:buFont typeface="Calibri"/>
              <a:buNone/>
              <a:defRPr sz="7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
        <p:cNvGrpSpPr/>
        <p:nvPr/>
      </p:nvGrpSpPr>
      <p:grpSpPr>
        <a:xfrm>
          <a:off x="0" y="0"/>
          <a:ext cx="0" cy="0"/>
          <a:chOff x="0" y="0"/>
          <a:chExt cx="0" cy="0"/>
        </a:xfrm>
      </p:grpSpPr>
      <p:sp>
        <p:nvSpPr>
          <p:cNvPr id="33" name="Google Shape;33;p12"/>
          <p:cNvSpPr txBox="1"/>
          <p:nvPr/>
        </p:nvSpPr>
        <p:spPr>
          <a:xfrm>
            <a:off x="1028700" y="9267825"/>
            <a:ext cx="8420615" cy="447751"/>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None/>
            </a:pPr>
            <a:r>
              <a:rPr lang="en-ZA" sz="2999" b="0" i="0" u="none" strike="noStrike" cap="none">
                <a:solidFill>
                  <a:schemeClr val="lt1"/>
                </a:solidFill>
                <a:latin typeface="Calibri"/>
                <a:ea typeface="Calibri"/>
                <a:cs typeface="Calibri"/>
                <a:sym typeface="Calibri"/>
              </a:rPr>
              <a:t>University of the Western Cape</a:t>
            </a:r>
            <a:endParaRPr/>
          </a:p>
        </p:txBody>
      </p:sp>
      <p:sp>
        <p:nvSpPr>
          <p:cNvPr id="34" name="Google Shape;34;p12"/>
          <p:cNvSpPr/>
          <p:nvPr/>
        </p:nvSpPr>
        <p:spPr>
          <a:xfrm>
            <a:off x="0" y="-114300"/>
            <a:ext cx="18288000" cy="4303165"/>
          </a:xfrm>
          <a:prstGeom prst="rect">
            <a:avLst/>
          </a:prstGeom>
          <a:solidFill>
            <a:srgbClr val="0F1C5F"/>
          </a:solidFill>
          <a:ln w="25400" cap="flat"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 name="Google Shape;35;p12" descr="A picture containing indoor, sitting, table, holding&#10;&#10;Description automatically generated"/>
          <p:cNvPicPr preferRelativeResize="0"/>
          <p:nvPr/>
        </p:nvPicPr>
        <p:blipFill rotWithShape="1">
          <a:blip r:embed="rId2">
            <a:alphaModFix/>
          </a:blip>
          <a:srcRect t="2447" b="17586"/>
          <a:stretch/>
        </p:blipFill>
        <p:spPr>
          <a:xfrm>
            <a:off x="0" y="1943100"/>
            <a:ext cx="18288000" cy="8343899"/>
          </a:xfrm>
          <a:prstGeom prst="rect">
            <a:avLst/>
          </a:prstGeom>
          <a:noFill/>
          <a:ln>
            <a:noFill/>
          </a:ln>
        </p:spPr>
      </p:pic>
      <p:sp>
        <p:nvSpPr>
          <p:cNvPr id="36" name="Google Shape;36;p12"/>
          <p:cNvSpPr txBox="1">
            <a:spLocks noGrp="1"/>
          </p:cNvSpPr>
          <p:nvPr>
            <p:ph type="title"/>
          </p:nvPr>
        </p:nvSpPr>
        <p:spPr>
          <a:xfrm>
            <a:off x="457200" y="274638"/>
            <a:ext cx="17221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8000"/>
              <a:buFont typeface="Calibri"/>
              <a:buNone/>
              <a:defRPr sz="8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7"/>
        <p:cNvGrpSpPr/>
        <p:nvPr/>
      </p:nvGrpSpPr>
      <p:grpSpPr>
        <a:xfrm>
          <a:off x="0" y="0"/>
          <a:ext cx="0" cy="0"/>
          <a:chOff x="0" y="0"/>
          <a:chExt cx="0" cy="0"/>
        </a:xfrm>
      </p:grpSpPr>
      <p:sp>
        <p:nvSpPr>
          <p:cNvPr id="38" name="Google Shape;38;p13"/>
          <p:cNvSpPr/>
          <p:nvPr/>
        </p:nvSpPr>
        <p:spPr>
          <a:xfrm>
            <a:off x="0" y="-38100"/>
            <a:ext cx="18288000" cy="187656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3"/>
          <p:cNvSpPr/>
          <p:nvPr/>
        </p:nvSpPr>
        <p:spPr>
          <a:xfrm>
            <a:off x="0" y="1943100"/>
            <a:ext cx="18288000" cy="8343900"/>
          </a:xfrm>
          <a:prstGeom prst="rect">
            <a:avLst/>
          </a:prstGeom>
          <a:solidFill>
            <a:srgbClr val="0F1C5F"/>
          </a:solidFill>
          <a:ln w="25400" cap="flat" cmpd="sng">
            <a:solidFill>
              <a:srgbClr val="4B4B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3"/>
          <p:cNvSpPr txBox="1">
            <a:spLocks noGrp="1"/>
          </p:cNvSpPr>
          <p:nvPr>
            <p:ph type="title"/>
          </p:nvPr>
        </p:nvSpPr>
        <p:spPr>
          <a:xfrm>
            <a:off x="2362200" y="3771900"/>
            <a:ext cx="13411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8000"/>
              <a:buFont typeface="Calibri"/>
              <a:buNone/>
              <a:defRPr sz="8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457200" y="6515100"/>
            <a:ext cx="17373600" cy="3352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a:solidFill>
                  <a:schemeClr val="lt1"/>
                </a:solidFill>
              </a:defRPr>
            </a:lvl1pPr>
            <a:lvl2pPr marL="914400" lvl="1" indent="-381000" algn="l">
              <a:spcBef>
                <a:spcPts val="480"/>
              </a:spcBef>
              <a:spcAft>
                <a:spcPts val="0"/>
              </a:spcAft>
              <a:buClr>
                <a:schemeClr val="lt1"/>
              </a:buClr>
              <a:buSzPts val="2400"/>
              <a:buChar char="–"/>
              <a:defRPr>
                <a:solidFill>
                  <a:schemeClr val="lt1"/>
                </a:solidFill>
              </a:defRPr>
            </a:lvl2pPr>
            <a:lvl3pPr marL="1371600" lvl="2" indent="-355600" algn="l">
              <a:spcBef>
                <a:spcPts val="400"/>
              </a:spcBef>
              <a:spcAft>
                <a:spcPts val="0"/>
              </a:spcAft>
              <a:buClr>
                <a:schemeClr val="lt1"/>
              </a:buClr>
              <a:buSzPts val="20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2" name="Google Shape;42;p13"/>
          <p:cNvPicPr preferRelativeResize="0"/>
          <p:nvPr/>
        </p:nvPicPr>
        <p:blipFill rotWithShape="1">
          <a:blip r:embed="rId2">
            <a:alphaModFix/>
          </a:blip>
          <a:srcRect/>
          <a:stretch/>
        </p:blipFill>
        <p:spPr>
          <a:xfrm>
            <a:off x="919686" y="300629"/>
            <a:ext cx="3361612" cy="12614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pic>
        <p:nvPicPr>
          <p:cNvPr id="44" name="Google Shape;44;p14"/>
          <p:cNvPicPr preferRelativeResize="0"/>
          <p:nvPr/>
        </p:nvPicPr>
        <p:blipFill rotWithShape="1">
          <a:blip r:embed="rId2">
            <a:alphaModFix/>
          </a:blip>
          <a:srcRect/>
          <a:stretch/>
        </p:blipFill>
        <p:spPr>
          <a:xfrm rot="5400000">
            <a:off x="16733280" y="9113280"/>
            <a:ext cx="526020" cy="5260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762000" y="2065339"/>
            <a:ext cx="17068800" cy="780256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p:nvPr/>
        </p:nvSpPr>
        <p:spPr>
          <a:xfrm>
            <a:off x="0" y="0"/>
            <a:ext cx="18288000" cy="1790700"/>
          </a:xfrm>
          <a:prstGeom prst="rect">
            <a:avLst/>
          </a:prstGeom>
          <a:solidFill>
            <a:srgbClr val="091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7"/>
          <p:cNvPicPr preferRelativeResize="0"/>
          <p:nvPr/>
        </p:nvPicPr>
        <p:blipFill rotWithShape="1">
          <a:blip r:embed="rId8">
            <a:alphaModFix/>
          </a:blip>
          <a:srcRect/>
          <a:stretch/>
        </p:blipFill>
        <p:spPr>
          <a:xfrm>
            <a:off x="919686" y="300629"/>
            <a:ext cx="3361612" cy="12614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subTitle" idx="1"/>
          </p:nvPr>
        </p:nvSpPr>
        <p:spPr>
          <a:xfrm>
            <a:off x="845127" y="3425536"/>
            <a:ext cx="10129314" cy="14434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7200"/>
              <a:buNone/>
            </a:pPr>
            <a:r>
              <a:rPr lang="en-GB" sz="4800" dirty="0">
                <a:effectLst/>
                <a:latin typeface="Times New Roman" panose="02020603050405020304" pitchFamily="18" charset="0"/>
                <a:ea typeface="Times New Roman" panose="02020603050405020304" pitchFamily="18" charset="0"/>
                <a:cs typeface="Times New Roman" panose="02020603050405020304" pitchFamily="18" charset="0"/>
              </a:rPr>
              <a:t>Proposed process guidelines for parental rights and responsibilities investigations in determining the best interests of the child in family law matters</a:t>
            </a:r>
            <a:r>
              <a:rPr lang="en-GB" sz="1800" dirty="0">
                <a:latin typeface="Arial" panose="020B0604020202020204" pitchFamily="34" charset="0"/>
                <a:ea typeface="Times New Roman" panose="02020603050405020304" pitchFamily="18" charset="0"/>
                <a:cs typeface="Times New Roman" panose="02020603050405020304" pitchFamily="18" charset="0"/>
              </a:rPr>
              <a:t>.</a:t>
            </a:r>
            <a:r>
              <a:rPr lang="en-ZA" sz="1200" dirty="0">
                <a:effectLst/>
              </a:rPr>
              <a:t> </a:t>
            </a:r>
            <a:endParaRPr sz="5400" dirty="0"/>
          </a:p>
        </p:txBody>
      </p:sp>
      <p:sp>
        <p:nvSpPr>
          <p:cNvPr id="51" name="Google Shape;51;p1"/>
          <p:cNvSpPr txBox="1">
            <a:spLocks noGrp="1"/>
          </p:cNvSpPr>
          <p:nvPr>
            <p:ph type="body" idx="2"/>
          </p:nvPr>
        </p:nvSpPr>
        <p:spPr>
          <a:xfrm>
            <a:off x="685800" y="9334500"/>
            <a:ext cx="10129314" cy="4572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200"/>
              <a:buNone/>
            </a:pPr>
            <a:r>
              <a:rPr lang="en-US" sz="2800" dirty="0" err="1">
                <a:latin typeface="Times New Roman" panose="02020603050405020304" pitchFamily="18" charset="0"/>
                <a:cs typeface="Times New Roman" panose="02020603050405020304" pitchFamily="18" charset="0"/>
              </a:rPr>
              <a:t>Sussarah</a:t>
            </a:r>
            <a:r>
              <a:rPr lang="en-US" sz="2800" dirty="0">
                <a:latin typeface="Times New Roman" panose="02020603050405020304" pitchFamily="18" charset="0"/>
                <a:cs typeface="Times New Roman" panose="02020603050405020304" pitchFamily="18" charset="0"/>
              </a:rPr>
              <a:t> Maria Elizabeth Nell PhD 3847467</a:t>
            </a:r>
            <a:endParaRPr sz="2800" dirty="0">
              <a:latin typeface="Times New Roman" panose="02020603050405020304" pitchFamily="18" charset="0"/>
              <a:cs typeface="Times New Roman" panose="02020603050405020304" pitchFamily="18" charset="0"/>
            </a:endParaRPr>
          </a:p>
        </p:txBody>
      </p:sp>
      <p:sp>
        <p:nvSpPr>
          <p:cNvPr id="52" name="Google Shape;52;p1"/>
          <p:cNvSpPr txBox="1">
            <a:spLocks noGrp="1"/>
          </p:cNvSpPr>
          <p:nvPr>
            <p:ph type="body" idx="3"/>
          </p:nvPr>
        </p:nvSpPr>
        <p:spPr>
          <a:xfrm>
            <a:off x="685800" y="8250382"/>
            <a:ext cx="10129838" cy="1084118"/>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2100"/>
              <a:buNone/>
            </a:pPr>
            <a:r>
              <a:rPr lang="en-US" sz="4800" b="1" dirty="0">
                <a:latin typeface="Times New Roman" panose="02020603050405020304" pitchFamily="18" charset="0"/>
                <a:cs typeface="Times New Roman" panose="02020603050405020304" pitchFamily="18" charset="0"/>
              </a:rPr>
              <a:t>Dissemination of Process Guidelines </a:t>
            </a:r>
            <a:endParaRPr sz="4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p:cNvGrpSpPr/>
        <p:nvPr/>
      </p:nvGrpSpPr>
      <p:grpSpPr>
        <a:xfrm>
          <a:off x="0" y="0"/>
          <a:ext cx="0" cy="0"/>
          <a:chOff x="0" y="0"/>
          <a:chExt cx="0" cy="0"/>
        </a:xfrm>
      </p:grpSpPr>
      <p:pic>
        <p:nvPicPr>
          <p:cNvPr id="4" name="Picture 3">
            <a:extLst>
              <a:ext uri="{FF2B5EF4-FFF2-40B4-BE49-F238E27FC236}">
                <a16:creationId xmlns:a16="http://schemas.microsoft.com/office/drawing/2014/main" id="{307A41E3-149C-9032-A4AB-7EC2AE1D3088}"/>
              </a:ext>
            </a:extLst>
          </p:cNvPr>
          <p:cNvPicPr>
            <a:picLocks noChangeAspect="1"/>
          </p:cNvPicPr>
          <p:nvPr/>
        </p:nvPicPr>
        <p:blipFill>
          <a:blip r:embed="rId3"/>
          <a:stretch>
            <a:fillRect/>
          </a:stretch>
        </p:blipFill>
        <p:spPr>
          <a:xfrm>
            <a:off x="279400" y="2049816"/>
            <a:ext cx="17703800" cy="8237184"/>
          </a:xfrm>
          <a:prstGeom prst="rect">
            <a:avLst/>
          </a:prstGeom>
          <a:effectLst>
            <a:outerShdw blurRad="50800" dist="50800" dir="5400000" algn="ctr" rotWithShape="0">
              <a:srgbClr val="000000"/>
            </a:outerShdw>
          </a:effectLst>
        </p:spPr>
      </p:pic>
      <p:sp>
        <p:nvSpPr>
          <p:cNvPr id="64" name="Google Shape;64;p3"/>
          <p:cNvSpPr txBox="1">
            <a:spLocks noGrp="1"/>
          </p:cNvSpPr>
          <p:nvPr>
            <p:ph type="title"/>
          </p:nvPr>
        </p:nvSpPr>
        <p:spPr>
          <a:xfrm>
            <a:off x="5359400" y="342900"/>
            <a:ext cx="126238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dirty="0">
                <a:latin typeface="Times New Roman" panose="02020603050405020304" pitchFamily="18" charset="0"/>
                <a:cs typeface="Times New Roman" panose="02020603050405020304" pitchFamily="18" charset="0"/>
              </a:rPr>
              <a:t>PARENTAL CAPACITY</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85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a:extLst>
            <a:ext uri="{FF2B5EF4-FFF2-40B4-BE49-F238E27FC236}">
              <a16:creationId xmlns:a16="http://schemas.microsoft.com/office/drawing/2014/main" id="{A631288E-56B7-94D0-812F-06C15C140B85}"/>
            </a:ext>
          </a:extLst>
        </p:cNvPr>
        <p:cNvGrpSpPr/>
        <p:nvPr/>
      </p:nvGrpSpPr>
      <p:grpSpPr>
        <a:xfrm>
          <a:off x="0" y="0"/>
          <a:ext cx="0" cy="0"/>
          <a:chOff x="0" y="0"/>
          <a:chExt cx="0" cy="0"/>
        </a:xfrm>
      </p:grpSpPr>
      <p:sp>
        <p:nvSpPr>
          <p:cNvPr id="63" name="Google Shape;63;p3">
            <a:extLst>
              <a:ext uri="{FF2B5EF4-FFF2-40B4-BE49-F238E27FC236}">
                <a16:creationId xmlns:a16="http://schemas.microsoft.com/office/drawing/2014/main" id="{4EF827FC-66F6-AA41-9DDC-30F0A44B0879}"/>
              </a:ext>
            </a:extLst>
          </p:cNvPr>
          <p:cNvSpPr txBox="1">
            <a:spLocks noGrp="1"/>
          </p:cNvSpPr>
          <p:nvPr>
            <p:ph type="body" idx="1"/>
          </p:nvPr>
        </p:nvSpPr>
        <p:spPr>
          <a:xfrm>
            <a:off x="887816" y="2374953"/>
            <a:ext cx="16863238" cy="7838853"/>
          </a:xfrm>
          <a:prstGeom prst="rect">
            <a:avLst/>
          </a:prstGeom>
          <a:noFill/>
          <a:ln>
            <a:noFill/>
          </a:ln>
        </p:spPr>
        <p:txBody>
          <a:bodyPr spcFirstLastPara="1" wrap="square" lIns="91425" tIns="45700" rIns="91425" bIns="45700" anchor="t"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ea typeface="League Spartan" charset="0"/>
                <a:cs typeface="Times New Roman" panose="02020603050405020304" pitchFamily="18" charset="0"/>
              </a:rPr>
              <a:t>  </a:t>
            </a:r>
            <a:endParaRPr lang="en-US" sz="3600" b="1" dirty="0">
              <a:solidFill>
                <a:schemeClr val="tx2"/>
              </a:solidFill>
              <a:latin typeface="Times New Roman" panose="02020603050405020304" pitchFamily="18" charset="0"/>
              <a:ea typeface="League Spartan" charset="0"/>
              <a:cs typeface="Times New Roman" panose="02020603050405020304" pitchFamily="18" charset="0"/>
            </a:endParaRPr>
          </a:p>
          <a:p>
            <a:pPr marL="0" lvl="0">
              <a:buNone/>
            </a:pPr>
            <a:endParaRPr lang="en-US" sz="2800" b="1" dirty="0">
              <a:solidFill>
                <a:schemeClr val="tx2"/>
              </a:solidFill>
              <a:latin typeface="Times New Roman" panose="02020603050405020304" pitchFamily="18" charset="0"/>
              <a:ea typeface="League Spartan"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ea typeface="League Spartan" charset="0"/>
                <a:cs typeface="Times New Roman" panose="02020603050405020304" pitchFamily="18" charset="0"/>
              </a:rPr>
              <a:t>f.</a:t>
            </a:r>
          </a:p>
          <a:p>
            <a:pPr marL="342900" lvl="0" indent="-342900" algn="l" rtl="0">
              <a:spcBef>
                <a:spcPts val="0"/>
              </a:spcBef>
              <a:spcAft>
                <a:spcPts val="0"/>
              </a:spcAft>
              <a:buClr>
                <a:srgbClr val="BE9434"/>
              </a:buClr>
              <a:buSzPts val="3800"/>
              <a:buFont typeface="Noto Sans Symbols"/>
              <a:buChar char="⮚"/>
            </a:pPr>
            <a:endParaRPr dirty="0"/>
          </a:p>
        </p:txBody>
      </p:sp>
      <p:sp>
        <p:nvSpPr>
          <p:cNvPr id="64" name="Google Shape;64;p3">
            <a:extLst>
              <a:ext uri="{FF2B5EF4-FFF2-40B4-BE49-F238E27FC236}">
                <a16:creationId xmlns:a16="http://schemas.microsoft.com/office/drawing/2014/main" id="{1C88D7FB-CB2E-1483-0696-BB6197CA8B5A}"/>
              </a:ext>
            </a:extLst>
          </p:cNvPr>
          <p:cNvSpPr txBox="1">
            <a:spLocks noGrp="1"/>
          </p:cNvSpPr>
          <p:nvPr>
            <p:ph type="title"/>
          </p:nvPr>
        </p:nvSpPr>
        <p:spPr>
          <a:xfrm>
            <a:off x="4458583" y="272222"/>
            <a:ext cx="14481545" cy="1075366"/>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sz="6600" dirty="0">
                <a:latin typeface="Times New Roman" panose="02020603050405020304" pitchFamily="18" charset="0"/>
                <a:cs typeface="Times New Roman" panose="02020603050405020304" pitchFamily="18" charset="0"/>
              </a:rPr>
              <a:t>PARENT CHILD RELATIONSHIP</a:t>
            </a:r>
            <a:endParaRPr sz="66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7A6D301-0E2D-10C9-0C5D-5D9E7FE41994}"/>
              </a:ext>
            </a:extLst>
          </p:cNvPr>
          <p:cNvSpPr/>
          <p:nvPr/>
        </p:nvSpPr>
        <p:spPr>
          <a:xfrm>
            <a:off x="1031356" y="5548439"/>
            <a:ext cx="3829492" cy="135000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Times New Roman" panose="02020603050405020304" pitchFamily="18" charset="0"/>
                <a:ea typeface="League Spartan" charset="0"/>
                <a:cs typeface="Times New Roman" panose="02020603050405020304" pitchFamily="18" charset="0"/>
              </a:rPr>
              <a:t>Parent-child observational interactional session in </a:t>
            </a:r>
            <a:r>
              <a:rPr lang="en-GB" sz="2400" b="1" dirty="0">
                <a:solidFill>
                  <a:schemeClr val="bg1"/>
                </a:solidFill>
                <a:latin typeface="Times New Roman" panose="02020603050405020304" pitchFamily="18" charset="0"/>
                <a:cs typeface="Times New Roman" panose="02020603050405020304" pitchFamily="18" charset="0"/>
              </a:rPr>
              <a:t>a formal</a:t>
            </a:r>
            <a:r>
              <a:rPr lang="en-US" sz="2400" b="1" dirty="0">
                <a:solidFill>
                  <a:schemeClr val="bg1"/>
                </a:solidFill>
                <a:latin typeface="Times New Roman" panose="02020603050405020304" pitchFamily="18" charset="0"/>
                <a:ea typeface="League Spartan" charset="0"/>
                <a:cs typeface="Times New Roman" panose="02020603050405020304" pitchFamily="18" charset="0"/>
              </a:rPr>
              <a:t> setting.</a:t>
            </a:r>
          </a:p>
        </p:txBody>
      </p:sp>
      <p:sp>
        <p:nvSpPr>
          <p:cNvPr id="3" name="Rectangle 2">
            <a:extLst>
              <a:ext uri="{FF2B5EF4-FFF2-40B4-BE49-F238E27FC236}">
                <a16:creationId xmlns:a16="http://schemas.microsoft.com/office/drawing/2014/main" id="{C868D73A-5EFE-DA4D-4E8F-C336C4EFDD8F}"/>
              </a:ext>
            </a:extLst>
          </p:cNvPr>
          <p:cNvSpPr/>
          <p:nvPr/>
        </p:nvSpPr>
        <p:spPr>
          <a:xfrm>
            <a:off x="1031356" y="7300437"/>
            <a:ext cx="3829492" cy="185936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bg1"/>
                </a:solidFill>
                <a:latin typeface="Times New Roman" panose="02020603050405020304" pitchFamily="18" charset="0"/>
                <a:cs typeface="Times New Roman" panose="02020603050405020304" pitchFamily="18" charset="0"/>
              </a:rPr>
              <a:t>To conduct </a:t>
            </a:r>
            <a:r>
              <a:rPr lang="en-GB" sz="2400" b="1" dirty="0">
                <a:solidFill>
                  <a:schemeClr val="bg1"/>
                </a:solidFill>
                <a:latin typeface="Times New Roman" panose="02020603050405020304" pitchFamily="18" charset="0"/>
                <a:cs typeface="Times New Roman" panose="02020603050405020304" pitchFamily="18" charset="0"/>
              </a:rPr>
              <a:t>an observational</a:t>
            </a:r>
            <a:r>
              <a:rPr lang="en-US" sz="2400" b="1" dirty="0">
                <a:solidFill>
                  <a:schemeClr val="bg1"/>
                </a:solidFill>
                <a:latin typeface="Times New Roman" panose="02020603050405020304" pitchFamily="18" charset="0"/>
                <a:cs typeface="Times New Roman" panose="02020603050405020304" pitchFamily="18" charset="0"/>
              </a:rPr>
              <a:t> interactional session with other relevant parties if needed.</a:t>
            </a:r>
            <a:endParaRPr lang="en-GB" sz="2400" dirty="0">
              <a:solidFill>
                <a:schemeClr val="bg1"/>
              </a:solidFill>
            </a:endParaRPr>
          </a:p>
        </p:txBody>
      </p:sp>
      <p:sp>
        <p:nvSpPr>
          <p:cNvPr id="4" name="Rectangle 3">
            <a:extLst>
              <a:ext uri="{FF2B5EF4-FFF2-40B4-BE49-F238E27FC236}">
                <a16:creationId xmlns:a16="http://schemas.microsoft.com/office/drawing/2014/main" id="{1B40C162-272B-4F1C-7802-2D75DBAB9C79}"/>
              </a:ext>
            </a:extLst>
          </p:cNvPr>
          <p:cNvSpPr/>
          <p:nvPr/>
        </p:nvSpPr>
        <p:spPr>
          <a:xfrm>
            <a:off x="6588646" y="3815225"/>
            <a:ext cx="4323902" cy="16545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Times New Roman" panose="02020603050405020304" pitchFamily="18" charset="0"/>
                <a:cs typeface="Times New Roman" panose="02020603050405020304" pitchFamily="18" charset="0"/>
              </a:rPr>
              <a:t>Whether the parent can provide</a:t>
            </a:r>
            <a:r>
              <a:rPr lang="en-US" sz="2400" b="1" dirty="0">
                <a:solidFill>
                  <a:schemeClr val="bg1"/>
                </a:solidFill>
                <a:latin typeface="Times New Roman" panose="02020603050405020304" pitchFamily="18" charset="0"/>
                <a:cs typeface="Times New Roman" panose="02020603050405020304" pitchFamily="18" charset="0"/>
              </a:rPr>
              <a:t> the basic physical and emotional security and </a:t>
            </a:r>
            <a:r>
              <a:rPr lang="en-GB" sz="2400" b="1" dirty="0">
                <a:solidFill>
                  <a:schemeClr val="bg1"/>
                </a:solidFill>
                <a:latin typeface="Times New Roman" panose="02020603050405020304" pitchFamily="18" charset="0"/>
                <a:cs typeface="Times New Roman" panose="02020603050405020304" pitchFamily="18" charset="0"/>
              </a:rPr>
              <a:t>other</a:t>
            </a:r>
            <a:r>
              <a:rPr lang="en-US" sz="2400" b="1" dirty="0">
                <a:solidFill>
                  <a:schemeClr val="bg1"/>
                </a:solidFill>
                <a:latin typeface="Times New Roman" panose="02020603050405020304" pitchFamily="18" charset="0"/>
                <a:cs typeface="Times New Roman" panose="02020603050405020304" pitchFamily="18" charset="0"/>
              </a:rPr>
              <a:t> needs </a:t>
            </a:r>
            <a:r>
              <a:rPr lang="en-GB" sz="2400" b="1" dirty="0">
                <a:solidFill>
                  <a:schemeClr val="bg1"/>
                </a:solidFill>
                <a:latin typeface="Times New Roman" panose="02020603050405020304" pitchFamily="18" charset="0"/>
                <a:cs typeface="Times New Roman" panose="02020603050405020304" pitchFamily="18" charset="0"/>
              </a:rPr>
              <a:t>of</a:t>
            </a:r>
            <a:r>
              <a:rPr lang="en-US" sz="2400" b="1" dirty="0">
                <a:solidFill>
                  <a:schemeClr val="bg1"/>
                </a:solidFill>
                <a:latin typeface="Times New Roman" panose="02020603050405020304" pitchFamily="18" charset="0"/>
                <a:cs typeface="Times New Roman" panose="02020603050405020304" pitchFamily="18" charset="0"/>
              </a:rPr>
              <a:t> the child.</a:t>
            </a:r>
            <a:endParaRPr lang="en-US" sz="2400" dirty="0">
              <a:solidFill>
                <a:schemeClr val="bg1"/>
              </a:solidFill>
            </a:endParaRPr>
          </a:p>
        </p:txBody>
      </p:sp>
      <p:sp>
        <p:nvSpPr>
          <p:cNvPr id="5" name="Rectangle 4">
            <a:extLst>
              <a:ext uri="{FF2B5EF4-FFF2-40B4-BE49-F238E27FC236}">
                <a16:creationId xmlns:a16="http://schemas.microsoft.com/office/drawing/2014/main" id="{D7EBA39D-91AD-63B7-1C34-41304F2E73ED}"/>
              </a:ext>
            </a:extLst>
          </p:cNvPr>
          <p:cNvSpPr/>
          <p:nvPr/>
        </p:nvSpPr>
        <p:spPr>
          <a:xfrm>
            <a:off x="11699356" y="3740001"/>
            <a:ext cx="4001384" cy="159399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bg1"/>
                </a:solidFill>
                <a:latin typeface="Times New Roman" panose="02020603050405020304" pitchFamily="18" charset="0"/>
                <a:cs typeface="Times New Roman" panose="02020603050405020304" pitchFamily="18" charset="0"/>
              </a:rPr>
              <a:t>The parents’ roles in relation to their parental responsibilities and rights.</a:t>
            </a:r>
            <a:endParaRPr lang="en-GB" sz="2400" dirty="0">
              <a:solidFill>
                <a:schemeClr val="bg1"/>
              </a:solidFill>
            </a:endParaRPr>
          </a:p>
        </p:txBody>
      </p:sp>
      <p:sp>
        <p:nvSpPr>
          <p:cNvPr id="6" name="Rectangle 5">
            <a:extLst>
              <a:ext uri="{FF2B5EF4-FFF2-40B4-BE49-F238E27FC236}">
                <a16:creationId xmlns:a16="http://schemas.microsoft.com/office/drawing/2014/main" id="{715FED6C-35EA-2857-7399-28BF9B63B3DB}"/>
              </a:ext>
            </a:extLst>
          </p:cNvPr>
          <p:cNvSpPr/>
          <p:nvPr/>
        </p:nvSpPr>
        <p:spPr>
          <a:xfrm>
            <a:off x="6588646" y="5915917"/>
            <a:ext cx="4323902" cy="140349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bg1"/>
                </a:solidFill>
                <a:latin typeface="Times New Roman" panose="02020603050405020304" pitchFamily="18" charset="0"/>
                <a:cs typeface="Times New Roman" panose="02020603050405020304" pitchFamily="18" charset="0"/>
              </a:rPr>
              <a:t>A child’s</a:t>
            </a:r>
            <a:r>
              <a:rPr lang="en-US" sz="2400" b="1" dirty="0">
                <a:solidFill>
                  <a:schemeClr val="bg1"/>
                </a:solidFill>
                <a:latin typeface="Times New Roman" panose="02020603050405020304" pitchFamily="18" charset="0"/>
                <a:ea typeface="League Spartan" charset="0"/>
                <a:cs typeface="Times New Roman" panose="02020603050405020304" pitchFamily="18" charset="0"/>
              </a:rPr>
              <a:t> relationship and quality of attachment with a parent. </a:t>
            </a:r>
          </a:p>
        </p:txBody>
      </p:sp>
      <p:sp>
        <p:nvSpPr>
          <p:cNvPr id="7" name="Rectangle 6">
            <a:extLst>
              <a:ext uri="{FF2B5EF4-FFF2-40B4-BE49-F238E27FC236}">
                <a16:creationId xmlns:a16="http://schemas.microsoft.com/office/drawing/2014/main" id="{C37B5BED-4707-3615-8A1C-B0E7F0AF1083}"/>
              </a:ext>
            </a:extLst>
          </p:cNvPr>
          <p:cNvSpPr/>
          <p:nvPr/>
        </p:nvSpPr>
        <p:spPr>
          <a:xfrm>
            <a:off x="11699356" y="5731191"/>
            <a:ext cx="4074041" cy="156924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bg1"/>
                </a:solidFill>
                <a:latin typeface="Times New Roman" panose="02020603050405020304" pitchFamily="18" charset="0"/>
                <a:cs typeface="Times New Roman" panose="02020603050405020304" pitchFamily="18" charset="0"/>
              </a:rPr>
              <a:t>Co-parenting dimensions, including availability, sensitivity, acceptance, and cooperation.</a:t>
            </a:r>
          </a:p>
        </p:txBody>
      </p:sp>
      <p:sp>
        <p:nvSpPr>
          <p:cNvPr id="8" name="Rectangle 7">
            <a:extLst>
              <a:ext uri="{FF2B5EF4-FFF2-40B4-BE49-F238E27FC236}">
                <a16:creationId xmlns:a16="http://schemas.microsoft.com/office/drawing/2014/main" id="{98BAC557-7A1F-223C-DFD8-6AFD3973005B}"/>
              </a:ext>
            </a:extLst>
          </p:cNvPr>
          <p:cNvSpPr/>
          <p:nvPr/>
        </p:nvSpPr>
        <p:spPr>
          <a:xfrm>
            <a:off x="6588646" y="7938682"/>
            <a:ext cx="4323902" cy="140349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bg1"/>
                </a:solidFill>
                <a:latin typeface="Times New Roman" panose="02020603050405020304" pitchFamily="18" charset="0"/>
                <a:cs typeface="Times New Roman" panose="02020603050405020304" pitchFamily="18" charset="0"/>
              </a:rPr>
              <a:t>Consistency and quality of caregiving tasks</a:t>
            </a:r>
            <a:r>
              <a:rPr lang="en-US" sz="1400" dirty="0">
                <a:solidFill>
                  <a:schemeClr val="tx1"/>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DE16639E-BE11-49A8-81A8-E502BF7CFBA1}"/>
              </a:ext>
            </a:extLst>
          </p:cNvPr>
          <p:cNvSpPr/>
          <p:nvPr/>
        </p:nvSpPr>
        <p:spPr>
          <a:xfrm>
            <a:off x="11699356" y="7756307"/>
            <a:ext cx="4074041" cy="156924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400" b="1" dirty="0">
                <a:solidFill>
                  <a:schemeClr val="bg1"/>
                </a:solidFill>
                <a:latin typeface="Times New Roman" panose="02020603050405020304" pitchFamily="18" charset="0"/>
                <a:cs typeface="Times New Roman" panose="02020603050405020304" pitchFamily="18" charset="0"/>
              </a:rPr>
              <a:t>The attitude of the</a:t>
            </a:r>
            <a:r>
              <a:rPr lang="en-US" sz="2400" b="1" dirty="0">
                <a:solidFill>
                  <a:schemeClr val="bg1"/>
                </a:solidFill>
                <a:latin typeface="Times New Roman" panose="02020603050405020304" pitchFamily="18" charset="0"/>
                <a:cs typeface="Times New Roman" panose="02020603050405020304" pitchFamily="18" charset="0"/>
              </a:rPr>
              <a:t> parent towards his/her parental responsibilities and rights.</a:t>
            </a:r>
            <a:endParaRPr lang="en-GB" sz="2400" dirty="0">
              <a:solidFill>
                <a:schemeClr val="bg1"/>
              </a:solidFill>
            </a:endParaRPr>
          </a:p>
        </p:txBody>
      </p:sp>
      <p:sp>
        <p:nvSpPr>
          <p:cNvPr id="10" name="Rectangle 9">
            <a:extLst>
              <a:ext uri="{FF2B5EF4-FFF2-40B4-BE49-F238E27FC236}">
                <a16:creationId xmlns:a16="http://schemas.microsoft.com/office/drawing/2014/main" id="{390E3103-5469-4F76-5442-1CB5CDFEA260}"/>
              </a:ext>
            </a:extLst>
          </p:cNvPr>
          <p:cNvSpPr/>
          <p:nvPr/>
        </p:nvSpPr>
        <p:spPr>
          <a:xfrm>
            <a:off x="9319435" y="2219214"/>
            <a:ext cx="4380613" cy="109202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ASSESSMENT OF</a:t>
            </a:r>
          </a:p>
        </p:txBody>
      </p:sp>
      <p:sp>
        <p:nvSpPr>
          <p:cNvPr id="11" name="Rectangle 10">
            <a:extLst>
              <a:ext uri="{FF2B5EF4-FFF2-40B4-BE49-F238E27FC236}">
                <a16:creationId xmlns:a16="http://schemas.microsoft.com/office/drawing/2014/main" id="{E41B618F-3FBB-E6F1-9361-70FD84E5018C}"/>
              </a:ext>
            </a:extLst>
          </p:cNvPr>
          <p:cNvSpPr/>
          <p:nvPr/>
        </p:nvSpPr>
        <p:spPr>
          <a:xfrm>
            <a:off x="1031356" y="3686529"/>
            <a:ext cx="3829492" cy="140349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OBSERVATIONAL INTERACTIONAL SESSIONS</a:t>
            </a:r>
          </a:p>
        </p:txBody>
      </p:sp>
    </p:spTree>
    <p:extLst>
      <p:ext uri="{BB962C8B-B14F-4D97-AF65-F5344CB8AC3E}">
        <p14:creationId xmlns:p14="http://schemas.microsoft.com/office/powerpoint/2010/main" val="928785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3636335" y="524318"/>
            <a:ext cx="1465166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200"/>
              <a:buFont typeface="Calibri"/>
              <a:buNone/>
            </a:pPr>
            <a:r>
              <a:rPr lang="en-US" dirty="0">
                <a:latin typeface="Times New Roman" panose="02020603050405020304" pitchFamily="18" charset="0"/>
                <a:cs typeface="Times New Roman" panose="02020603050405020304" pitchFamily="18" charset="0"/>
              </a:rPr>
              <a:t>COLLATERAL INVESTIGATION </a:t>
            </a:r>
            <a:endParaRPr dirty="0">
              <a:latin typeface="Times New Roman" panose="02020603050405020304" pitchFamily="18" charset="0"/>
              <a:cs typeface="Times New Roman" panose="02020603050405020304" pitchFamily="18" charset="0"/>
            </a:endParaRPr>
          </a:p>
        </p:txBody>
      </p:sp>
      <p:graphicFrame>
        <p:nvGraphicFramePr>
          <p:cNvPr id="78" name="Google Shape;78;p5"/>
          <p:cNvGraphicFramePr/>
          <p:nvPr>
            <p:extLst>
              <p:ext uri="{D42A27DB-BD31-4B8C-83A1-F6EECF244321}">
                <p14:modId xmlns:p14="http://schemas.microsoft.com/office/powerpoint/2010/main" val="4084487261"/>
              </p:ext>
            </p:extLst>
          </p:nvPr>
        </p:nvGraphicFramePr>
        <p:xfrm>
          <a:off x="598081" y="3412991"/>
          <a:ext cx="7185838" cy="520669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green circle with black text&#10;&#10;Description automatically generated">
            <a:extLst>
              <a:ext uri="{FF2B5EF4-FFF2-40B4-BE49-F238E27FC236}">
                <a16:creationId xmlns:a16="http://schemas.microsoft.com/office/drawing/2014/main" id="{1FA49AB3-3470-44E3-E60E-3C5A240658AC}"/>
              </a:ext>
            </a:extLst>
          </p:cNvPr>
          <p:cNvPicPr>
            <a:picLocks noChangeAspect="1"/>
          </p:cNvPicPr>
          <p:nvPr/>
        </p:nvPicPr>
        <p:blipFill>
          <a:blip r:embed="rId4"/>
          <a:stretch>
            <a:fillRect/>
          </a:stretch>
        </p:blipFill>
        <p:spPr>
          <a:xfrm>
            <a:off x="7719237" y="2161310"/>
            <a:ext cx="10568764" cy="77100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75">
          <a:extLst>
            <a:ext uri="{FF2B5EF4-FFF2-40B4-BE49-F238E27FC236}">
              <a16:creationId xmlns:a16="http://schemas.microsoft.com/office/drawing/2014/main" id="{CACE3AB9-3DDE-A18C-D497-AAB1F19A1DEA}"/>
            </a:ext>
          </a:extLst>
        </p:cNvPr>
        <p:cNvGrpSpPr/>
        <p:nvPr/>
      </p:nvGrpSpPr>
      <p:grpSpPr>
        <a:xfrm>
          <a:off x="0" y="0"/>
          <a:ext cx="0" cy="0"/>
          <a:chOff x="0" y="0"/>
          <a:chExt cx="0" cy="0"/>
        </a:xfrm>
      </p:grpSpPr>
      <p:sp>
        <p:nvSpPr>
          <p:cNvPr id="76" name="Google Shape;76;p5">
            <a:extLst>
              <a:ext uri="{FF2B5EF4-FFF2-40B4-BE49-F238E27FC236}">
                <a16:creationId xmlns:a16="http://schemas.microsoft.com/office/drawing/2014/main" id="{8EB75922-E135-DAE7-B5EC-42AD6D22F53F}"/>
              </a:ext>
            </a:extLst>
          </p:cNvPr>
          <p:cNvSpPr txBox="1">
            <a:spLocks noGrp="1"/>
          </p:cNvSpPr>
          <p:nvPr>
            <p:ph type="title"/>
          </p:nvPr>
        </p:nvSpPr>
        <p:spPr>
          <a:xfrm>
            <a:off x="3636335" y="524318"/>
            <a:ext cx="1465166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200"/>
              <a:buFont typeface="Calibri"/>
              <a:buNone/>
            </a:pP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LAST WORDS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graphicFrame>
        <p:nvGraphicFramePr>
          <p:cNvPr id="78" name="Google Shape;78;p5">
            <a:extLst>
              <a:ext uri="{FF2B5EF4-FFF2-40B4-BE49-F238E27FC236}">
                <a16:creationId xmlns:a16="http://schemas.microsoft.com/office/drawing/2014/main" id="{F9D1F3EC-0CFC-5F33-32CC-0E1B3F4E3E8C}"/>
              </a:ext>
            </a:extLst>
          </p:cNvPr>
          <p:cNvGraphicFramePr/>
          <p:nvPr>
            <p:extLst>
              <p:ext uri="{D42A27DB-BD31-4B8C-83A1-F6EECF244321}">
                <p14:modId xmlns:p14="http://schemas.microsoft.com/office/powerpoint/2010/main" val="3783352097"/>
              </p:ext>
            </p:extLst>
          </p:nvPr>
        </p:nvGraphicFramePr>
        <p:xfrm>
          <a:off x="3062177" y="3317359"/>
          <a:ext cx="12865396" cy="5982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20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9195C"/>
        </a:solidFill>
        <a:effectLst/>
      </p:bgPr>
    </p:bg>
    <p:spTree>
      <p:nvGrpSpPr>
        <p:cNvPr id="1" name=""/>
        <p:cNvGrpSpPr/>
        <p:nvPr/>
      </p:nvGrpSpPr>
      <p:grpSpPr>
        <a:xfrm>
          <a:off x="0" y="0"/>
          <a:ext cx="0" cy="0"/>
          <a:chOff x="0" y="0"/>
          <a:chExt cx="0" cy="0"/>
        </a:xfrm>
      </p:grpSpPr>
      <p:pic>
        <p:nvPicPr>
          <p:cNvPr id="3" name="Picture 2" descr="A blue and white logo&#10;&#10;AI-generated content may be incorrect.">
            <a:extLst>
              <a:ext uri="{FF2B5EF4-FFF2-40B4-BE49-F238E27FC236}">
                <a16:creationId xmlns:a16="http://schemas.microsoft.com/office/drawing/2014/main" id="{2A9FDC91-2650-499A-9307-860348061E4B}"/>
              </a:ext>
            </a:extLst>
          </p:cNvPr>
          <p:cNvPicPr>
            <a:picLocks noChangeAspect="1"/>
          </p:cNvPicPr>
          <p:nvPr/>
        </p:nvPicPr>
        <p:blipFill>
          <a:blip r:embed="rId2"/>
          <a:stretch>
            <a:fillRect/>
          </a:stretch>
        </p:blipFill>
        <p:spPr>
          <a:xfrm>
            <a:off x="0" y="0"/>
            <a:ext cx="10089295" cy="4051300"/>
          </a:xfrm>
          <a:prstGeom prst="rect">
            <a:avLst/>
          </a:prstGeom>
        </p:spPr>
      </p:pic>
      <p:pic>
        <p:nvPicPr>
          <p:cNvPr id="4" name="Picture 3">
            <a:extLst>
              <a:ext uri="{FF2B5EF4-FFF2-40B4-BE49-F238E27FC236}">
                <a16:creationId xmlns:a16="http://schemas.microsoft.com/office/drawing/2014/main" id="{D61CF268-25A4-3C19-8779-0F5DA67F8EE4}"/>
              </a:ext>
            </a:extLst>
          </p:cNvPr>
          <p:cNvPicPr>
            <a:picLocks noChangeAspect="1"/>
          </p:cNvPicPr>
          <p:nvPr/>
        </p:nvPicPr>
        <p:blipFill>
          <a:blip r:embed="rId3"/>
          <a:stretch>
            <a:fillRect/>
          </a:stretch>
        </p:blipFill>
        <p:spPr>
          <a:xfrm>
            <a:off x="7680098" y="3648741"/>
            <a:ext cx="10201502" cy="5850859"/>
          </a:xfrm>
          <a:prstGeom prst="rect">
            <a:avLst/>
          </a:prstGeom>
        </p:spPr>
      </p:pic>
      <p:sp>
        <p:nvSpPr>
          <p:cNvPr id="5" name="TextBox 4">
            <a:extLst>
              <a:ext uri="{FF2B5EF4-FFF2-40B4-BE49-F238E27FC236}">
                <a16:creationId xmlns:a16="http://schemas.microsoft.com/office/drawing/2014/main" id="{51B0918F-A820-4D60-EA55-9870C01E79CC}"/>
              </a:ext>
            </a:extLst>
          </p:cNvPr>
          <p:cNvSpPr txBox="1"/>
          <p:nvPr/>
        </p:nvSpPr>
        <p:spPr>
          <a:xfrm>
            <a:off x="1481946" y="4342875"/>
            <a:ext cx="4716207" cy="3785652"/>
          </a:xfrm>
          <a:prstGeom prst="rect">
            <a:avLst/>
          </a:prstGeom>
          <a:noFill/>
        </p:spPr>
        <p:txBody>
          <a:bodyPr wrap="square" rtlCol="0">
            <a:spAutoFit/>
          </a:bodyPr>
          <a:lstStyle/>
          <a:p>
            <a:pPr algn="ctr"/>
            <a:r>
              <a:rPr lang="en-US" sz="4800" dirty="0">
                <a:solidFill>
                  <a:schemeClr val="bg1"/>
                </a:solidFill>
                <a:latin typeface="Chalkduster" panose="03050602040202020205" pitchFamily="66" charset="77"/>
              </a:rPr>
              <a:t>THANK YOU</a:t>
            </a:r>
          </a:p>
          <a:p>
            <a:pPr algn="ctr"/>
            <a:endParaRPr lang="en-US" sz="4800" dirty="0">
              <a:solidFill>
                <a:schemeClr val="bg1"/>
              </a:solidFill>
              <a:latin typeface="Chalkduster" panose="03050602040202020205" pitchFamily="66" charset="77"/>
            </a:endParaRPr>
          </a:p>
          <a:p>
            <a:pPr algn="ctr"/>
            <a:endParaRPr lang="en-US" sz="4800" dirty="0">
              <a:solidFill>
                <a:schemeClr val="bg1"/>
              </a:solidFill>
              <a:latin typeface="Chalkduster" panose="03050602040202020205" pitchFamily="66" charset="77"/>
            </a:endParaRPr>
          </a:p>
          <a:p>
            <a:pPr algn="ctr"/>
            <a:endParaRPr lang="en-US" sz="4800" dirty="0">
              <a:solidFill>
                <a:schemeClr val="bg1"/>
              </a:solidFill>
              <a:latin typeface="Chalkduster" panose="03050602040202020205" pitchFamily="66" charset="77"/>
            </a:endParaRPr>
          </a:p>
          <a:p>
            <a:pPr algn="ctr"/>
            <a:r>
              <a:rPr lang="en-US" sz="4800" dirty="0">
                <a:solidFill>
                  <a:schemeClr val="bg1"/>
                </a:solidFill>
                <a:latin typeface="Chalkduster" panose="03050602040202020205" pitchFamily="66" charset="77"/>
              </a:rPr>
              <a:t>QUESTIONS</a:t>
            </a:r>
          </a:p>
        </p:txBody>
      </p:sp>
    </p:spTree>
    <p:extLst>
      <p:ext uri="{BB962C8B-B14F-4D97-AF65-F5344CB8AC3E}">
        <p14:creationId xmlns:p14="http://schemas.microsoft.com/office/powerpoint/2010/main" val="49798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38ED1F3D-5AAC-57DF-5B93-85EB0D28D126}"/>
            </a:ext>
          </a:extLst>
        </p:cNvPr>
        <p:cNvGrpSpPr/>
        <p:nvPr/>
      </p:nvGrpSpPr>
      <p:grpSpPr>
        <a:xfrm>
          <a:off x="0" y="0"/>
          <a:ext cx="0" cy="0"/>
          <a:chOff x="0" y="0"/>
          <a:chExt cx="0" cy="0"/>
        </a:xfrm>
      </p:grpSpPr>
      <p:sp>
        <p:nvSpPr>
          <p:cNvPr id="50" name="Google Shape;50;p1">
            <a:extLst>
              <a:ext uri="{FF2B5EF4-FFF2-40B4-BE49-F238E27FC236}">
                <a16:creationId xmlns:a16="http://schemas.microsoft.com/office/drawing/2014/main" id="{547A9BCE-8A9F-01A8-A779-5AC062607BE2}"/>
              </a:ext>
            </a:extLst>
          </p:cNvPr>
          <p:cNvSpPr txBox="1">
            <a:spLocks noGrp="1"/>
          </p:cNvSpPr>
          <p:nvPr>
            <p:ph type="subTitle" idx="1"/>
          </p:nvPr>
        </p:nvSpPr>
        <p:spPr>
          <a:xfrm>
            <a:off x="845127" y="3425536"/>
            <a:ext cx="10129314" cy="14434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7200"/>
              <a:buNone/>
            </a:pPr>
            <a:r>
              <a:rPr lang="en-US" sz="5400" dirty="0"/>
              <a:t>Acknowledgement to</a:t>
            </a:r>
          </a:p>
          <a:p>
            <a:pPr marL="0" lvl="0" indent="0" algn="ctr" rtl="0">
              <a:spcBef>
                <a:spcPts val="0"/>
              </a:spcBef>
              <a:spcAft>
                <a:spcPts val="0"/>
              </a:spcAft>
              <a:buClr>
                <a:schemeClr val="lt1"/>
              </a:buClr>
              <a:buSzPts val="7200"/>
              <a:buNone/>
            </a:pPr>
            <a:endParaRPr lang="en-US" sz="5400" dirty="0"/>
          </a:p>
          <a:p>
            <a:pPr marL="0" lvl="0" indent="0" algn="ctr" rtl="0">
              <a:spcBef>
                <a:spcPts val="0"/>
              </a:spcBef>
              <a:spcAft>
                <a:spcPts val="0"/>
              </a:spcAft>
              <a:buClr>
                <a:schemeClr val="lt1"/>
              </a:buClr>
              <a:buSzPts val="7200"/>
              <a:buNone/>
            </a:pPr>
            <a:r>
              <a:rPr lang="en-US" sz="5400" dirty="0"/>
              <a:t>Supervisor Prof Glynnis Dykes</a:t>
            </a:r>
          </a:p>
          <a:p>
            <a:pPr marL="0" lvl="0" indent="0" algn="ctr" rtl="0">
              <a:spcBef>
                <a:spcPts val="0"/>
              </a:spcBef>
              <a:spcAft>
                <a:spcPts val="0"/>
              </a:spcAft>
              <a:buClr>
                <a:schemeClr val="lt1"/>
              </a:buClr>
              <a:buSzPts val="7200"/>
              <a:buNone/>
            </a:pPr>
            <a:r>
              <a:rPr lang="en-US" sz="5400" dirty="0"/>
              <a:t>Co-supervisor Dr </a:t>
            </a:r>
            <a:r>
              <a:rPr lang="en-US" sz="5400" dirty="0" err="1"/>
              <a:t>Shenaaz</a:t>
            </a:r>
            <a:r>
              <a:rPr lang="en-US" sz="5400" dirty="0"/>
              <a:t> </a:t>
            </a:r>
            <a:r>
              <a:rPr lang="en-US" sz="5400" dirty="0" err="1"/>
              <a:t>Carelse</a:t>
            </a:r>
            <a:endParaRPr sz="5400" dirty="0"/>
          </a:p>
        </p:txBody>
      </p:sp>
      <p:sp>
        <p:nvSpPr>
          <p:cNvPr id="51" name="Google Shape;51;p1">
            <a:extLst>
              <a:ext uri="{FF2B5EF4-FFF2-40B4-BE49-F238E27FC236}">
                <a16:creationId xmlns:a16="http://schemas.microsoft.com/office/drawing/2014/main" id="{B33DE9E8-38F2-F6F4-9853-278861895123}"/>
              </a:ext>
            </a:extLst>
          </p:cNvPr>
          <p:cNvSpPr txBox="1">
            <a:spLocks noGrp="1"/>
          </p:cNvSpPr>
          <p:nvPr>
            <p:ph type="body" idx="2"/>
          </p:nvPr>
        </p:nvSpPr>
        <p:spPr>
          <a:xfrm>
            <a:off x="685800" y="9334500"/>
            <a:ext cx="10129314" cy="457200"/>
          </a:xfrm>
          <a:prstGeom prst="rect">
            <a:avLst/>
          </a:prstGeom>
          <a:noFill/>
          <a:ln w="9525" cap="flat" cmpd="sng">
            <a:solidFill>
              <a:srgbClr val="09195C"/>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200"/>
              <a:buNone/>
            </a:pPr>
            <a:r>
              <a:rPr lang="en-US" sz="2800" dirty="0" err="1">
                <a:latin typeface="Times New Roman" panose="02020603050405020304" pitchFamily="18" charset="0"/>
                <a:cs typeface="Times New Roman" panose="02020603050405020304" pitchFamily="18" charset="0"/>
              </a:rPr>
              <a:t>Sussarah</a:t>
            </a:r>
            <a:r>
              <a:rPr lang="en-US" sz="2800" dirty="0">
                <a:latin typeface="Times New Roman" panose="02020603050405020304" pitchFamily="18" charset="0"/>
                <a:cs typeface="Times New Roman" panose="02020603050405020304" pitchFamily="18" charset="0"/>
              </a:rPr>
              <a:t> Maria Elizabeth Nell PhD 3847467</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709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1219200" y="4457700"/>
            <a:ext cx="8077200" cy="2819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8000"/>
              <a:buFont typeface="Calibri"/>
              <a:buNone/>
            </a:pPr>
            <a:br>
              <a:rPr lang="en-ZA" dirty="0"/>
            </a:br>
            <a:endParaRPr dirty="0"/>
          </a:p>
        </p:txBody>
      </p:sp>
      <p:pic>
        <p:nvPicPr>
          <p:cNvPr id="58" name="Google Shape;58;p2" descr="A group of people walking in front of a building&#10;&#10;Description automatically generated"/>
          <p:cNvPicPr preferRelativeResize="0"/>
          <p:nvPr/>
        </p:nvPicPr>
        <p:blipFill rotWithShape="1">
          <a:blip r:embed="rId3">
            <a:alphaModFix/>
          </a:blip>
          <a:srcRect l="14445" b="23333"/>
          <a:stretch/>
        </p:blipFill>
        <p:spPr>
          <a:xfrm>
            <a:off x="13425055" y="-20291"/>
            <a:ext cx="5078666" cy="10327581"/>
          </a:xfrm>
          <a:prstGeom prst="rect">
            <a:avLst/>
          </a:prstGeom>
          <a:noFill/>
          <a:ln>
            <a:noFill/>
          </a:ln>
        </p:spPr>
      </p:pic>
      <p:sp>
        <p:nvSpPr>
          <p:cNvPr id="2" name="TextBox 1">
            <a:extLst>
              <a:ext uri="{FF2B5EF4-FFF2-40B4-BE49-F238E27FC236}">
                <a16:creationId xmlns:a16="http://schemas.microsoft.com/office/drawing/2014/main" id="{1FB9019C-96B4-85F1-1019-FF5425D319A2}"/>
              </a:ext>
            </a:extLst>
          </p:cNvPr>
          <p:cNvSpPr txBox="1"/>
          <p:nvPr/>
        </p:nvSpPr>
        <p:spPr>
          <a:xfrm>
            <a:off x="727363" y="2057400"/>
            <a:ext cx="12157364" cy="9927590"/>
          </a:xfrm>
          <a:prstGeom prst="rect">
            <a:avLst/>
          </a:prstGeom>
          <a:noFill/>
        </p:spPr>
        <p:txBody>
          <a:bodyPr wrap="square" rtlCol="0">
            <a:spAutoFit/>
          </a:bodyPr>
          <a:lstStyle/>
          <a:p>
            <a:pPr algn="just">
              <a:lnSpc>
                <a:spcPct val="150000"/>
              </a:lnSpc>
              <a:spcAft>
                <a:spcPts val="1200"/>
              </a:spcAft>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This study focused on the lack of </a:t>
            </a:r>
            <a:r>
              <a:rPr lang="en-US" sz="28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standardised</a:t>
            </a: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process guidelines for specifically Social </a:t>
            </a:r>
            <a:r>
              <a:rPr lang="en-US" sz="2800" dirty="0">
                <a:latin typeface="Times New Roman" panose="02020603050405020304" pitchFamily="18" charset="0"/>
                <a:ea typeface="Aptos" panose="020B0004020202020204" pitchFamily="34" charset="0"/>
                <a:cs typeface="Times New Roman" panose="02020603050405020304" pitchFamily="18" charset="0"/>
              </a:rPr>
              <a:t>W</a:t>
            </a: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orkers in private practice who deal with family law matters regarding the best interest of the child in parental rights and responsibilities investigations.</a:t>
            </a:r>
          </a:p>
          <a:p>
            <a:pPr algn="just">
              <a:lnSpc>
                <a:spcPct val="150000"/>
              </a:lnSpc>
              <a:spcAft>
                <a:spcPts val="1200"/>
              </a:spcAft>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The South African Children’s Act 38 of 2005 sets out the legislation and procedures for determining the best interests of the child in terms of section </a:t>
            </a:r>
            <a:r>
              <a:rPr lang="en-US" sz="2800" dirty="0">
                <a:latin typeface="Times New Roman" panose="02020603050405020304" pitchFamily="18" charset="0"/>
                <a:ea typeface="Aptos" panose="020B0004020202020204" pitchFamily="34" charset="0"/>
                <a:cs typeface="Times New Roman" panose="02020603050405020304" pitchFamily="18" charset="0"/>
              </a:rPr>
              <a:t>7</a:t>
            </a: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However, it was not clear how these stipulations should be carried out; and therefore, the result created inconsistency and confusion. </a:t>
            </a:r>
          </a:p>
          <a:p>
            <a:pPr algn="just">
              <a:lnSpc>
                <a:spcPct val="150000"/>
              </a:lnSpc>
              <a:spcAft>
                <a:spcPts val="1200"/>
              </a:spcAft>
            </a:pPr>
            <a:r>
              <a:rPr lang="en-US" sz="28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study aimed to develop process guidelines in determining the best interests of child standard in parental responsibilities and rights investigations in the South African context. A qualitative research approach, intervention, and development research design were followed</a:t>
            </a:r>
            <a:r>
              <a:rPr lang="en-US" sz="24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pPr algn="just">
              <a:lnSpc>
                <a:spcPct val="150000"/>
              </a:lnSpc>
              <a:spcAft>
                <a:spcPts val="1200"/>
              </a:spcAft>
            </a:pP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1200"/>
              </a:spcAft>
            </a:pPr>
            <a:endParaRPr lang="en-US" sz="20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1200"/>
              </a:spcAft>
            </a:pP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1200"/>
              </a:spcAft>
            </a:pPr>
            <a:endParaRPr lang="en-ZA" sz="20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538ECA-DA1E-E24C-3719-E3F11F1707A8}"/>
              </a:ext>
            </a:extLst>
          </p:cNvPr>
          <p:cNvSpPr txBox="1"/>
          <p:nvPr/>
        </p:nvSpPr>
        <p:spPr>
          <a:xfrm>
            <a:off x="5257800" y="257086"/>
            <a:ext cx="6005946" cy="1200329"/>
          </a:xfrm>
          <a:prstGeom prst="rect">
            <a:avLst/>
          </a:prstGeom>
          <a:noFill/>
        </p:spPr>
        <p:txBody>
          <a:bodyPr wrap="square" rtlCol="0">
            <a:spAutoFit/>
          </a:bodyPr>
          <a:lstStyle/>
          <a:p>
            <a:r>
              <a:rPr lang="en-US" sz="7200" b="1" dirty="0">
                <a:solidFill>
                  <a:schemeClr val="bg1"/>
                </a:solidFill>
                <a:latin typeface="Times New Roman" panose="02020603050405020304" pitchFamily="18" charset="0"/>
                <a:cs typeface="Times New Roman" panose="02020603050405020304" pitchFamily="18" charset="0"/>
              </a:rPr>
              <a:t>FOCUS / AIM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2011891" cy="7620001"/>
          </a:xfrm>
          <a:prstGeom prst="rect">
            <a:avLst/>
          </a:prstGeom>
          <a:noFill/>
          <a:ln>
            <a:noFill/>
          </a:ln>
        </p:spPr>
        <p:txBody>
          <a:bodyPr spcFirstLastPara="1" wrap="square" lIns="91425" tIns="45700" rIns="91425" bIns="45700" anchor="t" anchorCtr="0">
            <a:normAutofit fontScale="92500" lnSpcReduction="20000"/>
          </a:bodyPr>
          <a:lstStyle/>
          <a:p>
            <a:pPr marL="0" indent="0">
              <a:lnSpc>
                <a:spcPct val="150000"/>
              </a:lnSpc>
              <a:spcBef>
                <a:spcPts val="0"/>
              </a:spcBef>
              <a:buSzPts val="3800"/>
              <a:buNone/>
            </a:pPr>
            <a:r>
              <a:rPr lang="en-GB" sz="2800" dirty="0">
                <a:effectLst/>
                <a:latin typeface="Times New Roman" panose="02020603050405020304" pitchFamily="18" charset="0"/>
                <a:ea typeface="Aptos" panose="020B0004020202020204" pitchFamily="34" charset="0"/>
                <a:cs typeface="Times New Roman" panose="02020603050405020304" pitchFamily="18" charset="0"/>
              </a:rPr>
              <a:t>The researcher will present the six phases of the process guidelines, which include</a:t>
            </a:r>
            <a:r>
              <a:rPr lang="en-GB" sz="2800" dirty="0">
                <a:latin typeface="Times New Roman" panose="02020603050405020304" pitchFamily="18" charset="0"/>
                <a:ea typeface="Aptos" panose="020B0004020202020204" pitchFamily="34" charset="0"/>
                <a:cs typeface="Times New Roman" panose="02020603050405020304" pitchFamily="18" charset="0"/>
              </a:rPr>
              <a:t> </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a pre-investigation protocol, risk assessment, child assessment, parent-child relationship assessment, parental capacity, and collateral investigation. These phases also </a:t>
            </a:r>
            <a:r>
              <a:rPr lang="en-GB" sz="2800" dirty="0">
                <a:latin typeface="Times New Roman" panose="02020603050405020304" pitchFamily="18" charset="0"/>
                <a:ea typeface="Aptos" panose="020B0004020202020204" pitchFamily="34" charset="0"/>
                <a:cs typeface="Times New Roman" panose="02020603050405020304" pitchFamily="18" charset="0"/>
              </a:rPr>
              <a:t>included</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 related checklists, </a:t>
            </a:r>
            <a:r>
              <a:rPr lang="en-GB" sz="2800" dirty="0">
                <a:latin typeface="Times New Roman" panose="02020603050405020304" pitchFamily="18" charset="0"/>
                <a:ea typeface="Aptos" panose="020B0004020202020204" pitchFamily="34" charset="0"/>
                <a:cs typeface="Times New Roman" panose="02020603050405020304" pitchFamily="18" charset="0"/>
              </a:rPr>
              <a:t>which</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 will guide the Social </a:t>
            </a:r>
            <a:r>
              <a:rPr lang="en-GB" sz="2800" dirty="0">
                <a:latin typeface="Times New Roman" panose="02020603050405020304" pitchFamily="18" charset="0"/>
                <a:ea typeface="Aptos" panose="020B0004020202020204" pitchFamily="34" charset="0"/>
                <a:cs typeface="Times New Roman" panose="02020603050405020304" pitchFamily="18" charset="0"/>
              </a:rPr>
              <a:t>W</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orker in private practice. </a:t>
            </a:r>
          </a:p>
          <a:p>
            <a:pPr marL="342900" indent="-342900">
              <a:lnSpc>
                <a:spcPct val="150000"/>
              </a:lnSpc>
              <a:spcBef>
                <a:spcPts val="0"/>
              </a:spcBef>
              <a:buSzPts val="3800"/>
            </a:pPr>
            <a:endParaRPr lang="en-GB" sz="28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50000"/>
              </a:lnSpc>
              <a:spcBef>
                <a:spcPts val="0"/>
              </a:spcBef>
              <a:buSzPts val="3800"/>
              <a:buNone/>
            </a:pPr>
            <a:r>
              <a:rPr lang="en-GB" sz="2800" dirty="0">
                <a:effectLst/>
                <a:latin typeface="Times New Roman" panose="02020603050405020304" pitchFamily="18" charset="0"/>
                <a:ea typeface="Aptos" panose="020B0004020202020204" pitchFamily="34" charset="0"/>
                <a:cs typeface="Times New Roman" panose="02020603050405020304" pitchFamily="18" charset="0"/>
              </a:rPr>
              <a:t>Together, these phases and checklists illustrate the structure of the guidelines and the kinds of tasks that the Social Worker will focus on throughout the phases of the investigation. </a:t>
            </a:r>
          </a:p>
          <a:p>
            <a:pPr marL="0" indent="0">
              <a:lnSpc>
                <a:spcPct val="150000"/>
              </a:lnSpc>
              <a:spcBef>
                <a:spcPts val="0"/>
              </a:spcBef>
              <a:buSzPts val="3800"/>
              <a:buNone/>
            </a:pPr>
            <a:endParaRPr lang="en-GB" sz="28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50000"/>
              </a:lnSpc>
              <a:spcBef>
                <a:spcPts val="0"/>
              </a:spcBef>
              <a:buSzPts val="3800"/>
              <a:buNone/>
            </a:pPr>
            <a:r>
              <a:rPr lang="en-GB" sz="2800" dirty="0">
                <a:effectLst/>
                <a:latin typeface="Times New Roman" panose="02020603050405020304" pitchFamily="18" charset="0"/>
                <a:ea typeface="Aptos" panose="020B0004020202020204" pitchFamily="34" charset="0"/>
                <a:cs typeface="Times New Roman" panose="02020603050405020304" pitchFamily="18" charset="0"/>
              </a:rPr>
              <a:t>The significance of the study and the guidelines is that they are designed for </a:t>
            </a:r>
            <a:r>
              <a:rPr lang="en-GB" sz="2800" dirty="0">
                <a:latin typeface="Times New Roman" panose="02020603050405020304" pitchFamily="18" charset="0"/>
                <a:ea typeface="Aptos" panose="020B0004020202020204" pitchFamily="34" charset="0"/>
                <a:cs typeface="Times New Roman" panose="02020603050405020304" pitchFamily="18" charset="0"/>
              </a:rPr>
              <a:t>S</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ocial Workers who function in the legal arena on Parental responsibilities and rights investigations, determining the </a:t>
            </a:r>
            <a:r>
              <a:rPr lang="en-GB" sz="2800" dirty="0">
                <a:latin typeface="Times New Roman" panose="02020603050405020304" pitchFamily="18" charset="0"/>
                <a:ea typeface="Aptos" panose="020B0004020202020204" pitchFamily="34" charset="0"/>
                <a:cs typeface="Times New Roman" panose="02020603050405020304" pitchFamily="18" charset="0"/>
              </a:rPr>
              <a:t>b</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est interests of child, </a:t>
            </a:r>
            <a:r>
              <a:rPr lang="en-GB" sz="2800" dirty="0">
                <a:latin typeface="Times New Roman" panose="02020603050405020304" pitchFamily="18" charset="0"/>
                <a:ea typeface="Aptos" panose="020B0004020202020204" pitchFamily="34" charset="0"/>
                <a:cs typeface="Times New Roman" panose="02020603050405020304" pitchFamily="18" charset="0"/>
              </a:rPr>
              <a:t>which</a:t>
            </a:r>
            <a:r>
              <a:rPr lang="en-GB" sz="2800" dirty="0">
                <a:effectLst/>
                <a:latin typeface="Times New Roman" panose="02020603050405020304" pitchFamily="18" charset="0"/>
                <a:ea typeface="Aptos" panose="020B0004020202020204" pitchFamily="34" charset="0"/>
                <a:cs typeface="Times New Roman" panose="02020603050405020304" pitchFamily="18" charset="0"/>
              </a:rPr>
              <a:t> had to rely on international guidelines that were not created with the Children’s Act 38 of 2005 in mind, and the specific sections in the Children’s Act related to family law</a:t>
            </a:r>
            <a:r>
              <a:rPr lang="en-GB" sz="2600" dirty="0">
                <a:effectLst/>
                <a:latin typeface="Times New Roman" panose="02020603050405020304" pitchFamily="18" charset="0"/>
                <a:ea typeface="Aptos" panose="020B0004020202020204" pitchFamily="34" charset="0"/>
                <a:cs typeface="Times New Roman" panose="02020603050405020304" pitchFamily="18" charset="0"/>
              </a:rPr>
              <a:t>.</a:t>
            </a:r>
            <a:endParaRPr lang="en-ZA" sz="26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rtl="0">
              <a:spcBef>
                <a:spcPts val="0"/>
              </a:spcBef>
              <a:spcAft>
                <a:spcPts val="0"/>
              </a:spcAft>
              <a:buClr>
                <a:srgbClr val="BE9434"/>
              </a:buClr>
              <a:buSzPts val="3800"/>
              <a:buFont typeface="Noto Sans Symbols"/>
              <a:buChar char="⮚"/>
            </a:pPr>
            <a:endParaRPr dirty="0"/>
          </a:p>
        </p:txBody>
      </p:sp>
      <p:sp>
        <p:nvSpPr>
          <p:cNvPr id="64" name="Google Shape;64;p3"/>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ZA" dirty="0">
                <a:latin typeface="Times New Roman" panose="02020603050405020304" pitchFamily="18" charset="0"/>
                <a:cs typeface="Times New Roman" panose="02020603050405020304" pitchFamily="18" charset="0"/>
              </a:rPr>
              <a:t>BACKGROUND</a:t>
            </a:r>
            <a:endParaRPr dirty="0">
              <a:latin typeface="Times New Roman" panose="02020603050405020304" pitchFamily="18" charset="0"/>
              <a:cs typeface="Times New Roman" panose="02020603050405020304" pitchFamily="18" charset="0"/>
            </a:endParaRPr>
          </a:p>
        </p:txBody>
      </p:sp>
      <p:pic>
        <p:nvPicPr>
          <p:cNvPr id="2" name="Google Shape;58;p2" descr="A group of people walking in front of a building&#10;&#10;Description automatically generated">
            <a:extLst>
              <a:ext uri="{FF2B5EF4-FFF2-40B4-BE49-F238E27FC236}">
                <a16:creationId xmlns:a16="http://schemas.microsoft.com/office/drawing/2014/main" id="{F349ED01-A097-B9F1-657D-B80D5EB61B7A}"/>
              </a:ext>
            </a:extLst>
          </p:cNvPr>
          <p:cNvPicPr preferRelativeResize="0"/>
          <p:nvPr/>
        </p:nvPicPr>
        <p:blipFill rotWithShape="1">
          <a:blip r:embed="rId3">
            <a:alphaModFix/>
          </a:blip>
          <a:srcRect l="14445" b="23333"/>
          <a:stretch/>
        </p:blipFill>
        <p:spPr>
          <a:xfrm>
            <a:off x="13425055" y="-20291"/>
            <a:ext cx="5078666" cy="10327581"/>
          </a:xfrm>
          <a:prstGeom prst="rect">
            <a:avLst/>
          </a:prstGeom>
          <a:noFill/>
          <a:ln>
            <a:noFill/>
          </a:ln>
        </p:spPr>
      </p:pic>
    </p:spTree>
    <p:extLst>
      <p:ext uri="{BB962C8B-B14F-4D97-AF65-F5344CB8AC3E}">
        <p14:creationId xmlns:p14="http://schemas.microsoft.com/office/powerpoint/2010/main" val="70781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3C4C73C0-CDC9-6860-D18B-FD36600458DA}"/>
            </a:ext>
          </a:extLst>
        </p:cNvPr>
        <p:cNvGrpSpPr/>
        <p:nvPr/>
      </p:nvGrpSpPr>
      <p:grpSpPr>
        <a:xfrm>
          <a:off x="0" y="0"/>
          <a:ext cx="0" cy="0"/>
          <a:chOff x="0" y="0"/>
          <a:chExt cx="0" cy="0"/>
        </a:xfrm>
      </p:grpSpPr>
      <p:sp>
        <p:nvSpPr>
          <p:cNvPr id="64" name="Google Shape;64;p3">
            <a:extLst>
              <a:ext uri="{FF2B5EF4-FFF2-40B4-BE49-F238E27FC236}">
                <a16:creationId xmlns:a16="http://schemas.microsoft.com/office/drawing/2014/main" id="{DA01F710-3324-D3D2-61BF-AD0520B254DA}"/>
              </a:ext>
            </a:extLst>
          </p:cNvPr>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dirty="0">
                <a:latin typeface="Times New Roman" panose="02020603050405020304" pitchFamily="18" charset="0"/>
                <a:cs typeface="Times New Roman" panose="02020603050405020304" pitchFamily="18" charset="0"/>
              </a:rPr>
              <a:t>STUDY PROCEDURES </a:t>
            </a:r>
            <a:endParaRPr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11E5A4D4-02BC-CC24-DD3D-AC3F6304B3C5}"/>
              </a:ext>
            </a:extLst>
          </p:cNvPr>
          <p:cNvGraphicFramePr/>
          <p:nvPr>
            <p:extLst>
              <p:ext uri="{D42A27DB-BD31-4B8C-83A1-F6EECF244321}">
                <p14:modId xmlns:p14="http://schemas.microsoft.com/office/powerpoint/2010/main" val="386313564"/>
              </p:ext>
            </p:extLst>
          </p:nvPr>
        </p:nvGraphicFramePr>
        <p:xfrm>
          <a:off x="616227" y="1790700"/>
          <a:ext cx="17366973" cy="815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759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a:extLst>
            <a:ext uri="{FF2B5EF4-FFF2-40B4-BE49-F238E27FC236}">
              <a16:creationId xmlns:a16="http://schemas.microsoft.com/office/drawing/2014/main" id="{1DCFF2C0-2A8C-FCB3-36E6-EF454357DC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BA33E1-51F8-BA74-65DA-04F093474E50}"/>
              </a:ext>
            </a:extLst>
          </p:cNvPr>
          <p:cNvPicPr>
            <a:picLocks noChangeAspect="1"/>
          </p:cNvPicPr>
          <p:nvPr/>
        </p:nvPicPr>
        <p:blipFill>
          <a:blip r:embed="rId3"/>
          <a:stretch>
            <a:fillRect/>
          </a:stretch>
        </p:blipFill>
        <p:spPr>
          <a:xfrm>
            <a:off x="935665" y="2006600"/>
            <a:ext cx="15885042" cy="7937500"/>
          </a:xfrm>
          <a:prstGeom prst="rect">
            <a:avLst/>
          </a:prstGeom>
        </p:spPr>
      </p:pic>
      <p:sp>
        <p:nvSpPr>
          <p:cNvPr id="64" name="Google Shape;64;p3">
            <a:extLst>
              <a:ext uri="{FF2B5EF4-FFF2-40B4-BE49-F238E27FC236}">
                <a16:creationId xmlns:a16="http://schemas.microsoft.com/office/drawing/2014/main" id="{D39FF998-BBD7-E28C-A531-36FE0F57FAF0}"/>
              </a:ext>
            </a:extLst>
          </p:cNvPr>
          <p:cNvSpPr txBox="1">
            <a:spLocks noGrp="1"/>
          </p:cNvSpPr>
          <p:nvPr>
            <p:ph type="title"/>
          </p:nvPr>
        </p:nvSpPr>
        <p:spPr>
          <a:xfrm>
            <a:off x="4648200" y="342900"/>
            <a:ext cx="133350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dirty="0">
                <a:latin typeface="Times New Roman" panose="02020603050405020304" pitchFamily="18" charset="0"/>
                <a:cs typeface="Times New Roman" panose="02020603050405020304" pitchFamily="18" charset="0"/>
              </a:rPr>
              <a:t>PROCESS GUIDELINES</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616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p:cNvGrpSpPr/>
        <p:nvPr/>
      </p:nvGrpSpPr>
      <p:grpSpPr>
        <a:xfrm>
          <a:off x="0" y="0"/>
          <a:ext cx="0" cy="0"/>
          <a:chOff x="0" y="0"/>
          <a:chExt cx="0" cy="0"/>
        </a:xfrm>
      </p:grpSpPr>
      <p:sp>
        <p:nvSpPr>
          <p:cNvPr id="64" name="Google Shape;64;p3"/>
          <p:cNvSpPr txBox="1">
            <a:spLocks noGrp="1"/>
          </p:cNvSpPr>
          <p:nvPr>
            <p:ph type="title"/>
          </p:nvPr>
        </p:nvSpPr>
        <p:spPr>
          <a:xfrm>
            <a:off x="4622800" y="334926"/>
            <a:ext cx="141224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sz="6000" dirty="0">
                <a:latin typeface="Times New Roman" panose="02020603050405020304" pitchFamily="18" charset="0"/>
                <a:cs typeface="Times New Roman" panose="02020603050405020304" pitchFamily="18" charset="0"/>
              </a:rPr>
              <a:t>PRE-INVESTIGATION PROTOCOL</a:t>
            </a:r>
            <a:endParaRPr sz="6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7D9F9C2-48E8-952E-B9D8-A7F31014C979}"/>
              </a:ext>
            </a:extLst>
          </p:cNvPr>
          <p:cNvPicPr>
            <a:picLocks noChangeAspect="1"/>
          </p:cNvPicPr>
          <p:nvPr/>
        </p:nvPicPr>
        <p:blipFill>
          <a:blip r:embed="rId3"/>
          <a:stretch>
            <a:fillRect/>
          </a:stretch>
        </p:blipFill>
        <p:spPr>
          <a:xfrm>
            <a:off x="2309446" y="2032000"/>
            <a:ext cx="13669108" cy="76406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914400" y="2315028"/>
            <a:ext cx="15163800" cy="762000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BE9434"/>
              </a:buClr>
              <a:buSzPts val="3800"/>
              <a:buNone/>
            </a:pPr>
            <a:r>
              <a:rPr lang="en-US" dirty="0">
                <a:latin typeface="Times New Roman" panose="02020603050405020304" pitchFamily="18" charset="0"/>
                <a:cs typeface="Times New Roman" panose="02020603050405020304" pitchFamily="18" charset="0"/>
              </a:rPr>
              <a:t>Proceed with the process at the beginning and throughout the investigation. </a:t>
            </a:r>
          </a:p>
          <a:p>
            <a:pPr marL="342900" lvl="0" indent="-342900" algn="l" rtl="0">
              <a:spcBef>
                <a:spcPts val="0"/>
              </a:spcBef>
              <a:spcAft>
                <a:spcPts val="0"/>
              </a:spcAft>
              <a:buClr>
                <a:srgbClr val="BE9434"/>
              </a:buClr>
              <a:buSzPts val="3800"/>
              <a:buFont typeface="Noto Sans Symbols"/>
              <a:buChar char="⮚"/>
            </a:pPr>
            <a:endParaRPr dirty="0"/>
          </a:p>
        </p:txBody>
      </p:sp>
      <p:sp>
        <p:nvSpPr>
          <p:cNvPr id="64" name="Google Shape;64;p3"/>
          <p:cNvSpPr txBox="1">
            <a:spLocks noGrp="1"/>
          </p:cNvSpPr>
          <p:nvPr>
            <p:ph type="title"/>
          </p:nvPr>
        </p:nvSpPr>
        <p:spPr>
          <a:xfrm>
            <a:off x="5715000" y="342900"/>
            <a:ext cx="122682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dirty="0">
                <a:latin typeface="Times New Roman" panose="02020603050405020304" pitchFamily="18" charset="0"/>
                <a:cs typeface="Times New Roman" panose="02020603050405020304" pitchFamily="18" charset="0"/>
              </a:rPr>
              <a:t>RISK ASSESSMENT </a:t>
            </a:r>
            <a:endParaRPr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4267A29-4C1D-94E3-E7B9-F188171BE5D9}"/>
              </a:ext>
            </a:extLst>
          </p:cNvPr>
          <p:cNvPicPr>
            <a:picLocks noChangeAspect="1"/>
          </p:cNvPicPr>
          <p:nvPr/>
        </p:nvPicPr>
        <p:blipFill>
          <a:blip r:embed="rId3"/>
          <a:stretch>
            <a:fillRect/>
          </a:stretch>
        </p:blipFill>
        <p:spPr>
          <a:xfrm>
            <a:off x="1234194" y="3767433"/>
            <a:ext cx="14844006" cy="6176667"/>
          </a:xfrm>
          <a:prstGeom prst="rect">
            <a:avLst/>
          </a:prstGeom>
          <a:noFill/>
        </p:spPr>
      </p:pic>
    </p:spTree>
    <p:extLst>
      <p:ext uri="{BB962C8B-B14F-4D97-AF65-F5344CB8AC3E}">
        <p14:creationId xmlns:p14="http://schemas.microsoft.com/office/powerpoint/2010/main" val="2321088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2"/>
        <p:cNvGrpSpPr/>
        <p:nvPr/>
      </p:nvGrpSpPr>
      <p:grpSpPr>
        <a:xfrm>
          <a:off x="0" y="0"/>
          <a:ext cx="0" cy="0"/>
          <a:chOff x="0" y="0"/>
          <a:chExt cx="0" cy="0"/>
        </a:xfrm>
      </p:grpSpPr>
      <p:sp>
        <p:nvSpPr>
          <p:cNvPr id="64" name="Google Shape;64;p3"/>
          <p:cNvSpPr txBox="1">
            <a:spLocks noGrp="1"/>
          </p:cNvSpPr>
          <p:nvPr>
            <p:ph type="title"/>
          </p:nvPr>
        </p:nvSpPr>
        <p:spPr>
          <a:xfrm>
            <a:off x="5689600" y="342900"/>
            <a:ext cx="12293600" cy="1143000"/>
          </a:xfrm>
          <a:prstGeom prst="rect">
            <a:avLst/>
          </a:prstGeom>
          <a:noFill/>
          <a:ln>
            <a:noFill/>
          </a:ln>
        </p:spPr>
        <p:txBody>
          <a:bodyPr spcFirstLastPara="1" wrap="square" lIns="91425" tIns="45700" rIns="91425" bIns="45700" anchor="ctr" anchorCtr="0">
            <a:noAutofit/>
          </a:bodyPr>
          <a:lstStyle/>
          <a:p>
            <a:pPr lvl="0" algn="l" rtl="0">
              <a:spcBef>
                <a:spcPts val="0"/>
              </a:spcBef>
              <a:spcAft>
                <a:spcPts val="0"/>
              </a:spcAft>
              <a:buClr>
                <a:srgbClr val="BE9434"/>
              </a:buClr>
              <a:buSzPts val="3800"/>
            </a:pPr>
            <a:r>
              <a:rPr lang="en-US" dirty="0">
                <a:latin typeface="Times New Roman" panose="02020603050405020304" pitchFamily="18" charset="0"/>
                <a:cs typeface="Times New Roman" panose="02020603050405020304" pitchFamily="18" charset="0"/>
              </a:rPr>
              <a:t>CHILD ASSESSMENT </a:t>
            </a:r>
            <a:endParaRPr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69D99F8-D0FC-048D-35E3-D56C42249907}"/>
              </a:ext>
            </a:extLst>
          </p:cNvPr>
          <p:cNvPicPr>
            <a:picLocks noChangeAspect="1"/>
          </p:cNvPicPr>
          <p:nvPr/>
        </p:nvPicPr>
        <p:blipFill>
          <a:blip r:embed="rId3"/>
          <a:stretch>
            <a:fillRect/>
          </a:stretch>
        </p:blipFill>
        <p:spPr>
          <a:xfrm>
            <a:off x="984738" y="1852246"/>
            <a:ext cx="16318524" cy="8091854"/>
          </a:xfrm>
          <a:prstGeom prst="rect">
            <a:avLst/>
          </a:prstGeom>
        </p:spPr>
      </p:pic>
    </p:spTree>
    <p:extLst>
      <p:ext uri="{BB962C8B-B14F-4D97-AF65-F5344CB8AC3E}">
        <p14:creationId xmlns:p14="http://schemas.microsoft.com/office/powerpoint/2010/main" val="148256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FFC542"/>
      </a:lt2>
      <a:accent1>
        <a:srgbClr val="676767"/>
      </a:accent1>
      <a:accent2>
        <a:srgbClr val="D1D1D1"/>
      </a:accent2>
      <a:accent3>
        <a:srgbClr val="FAF6ED"/>
      </a:accent3>
      <a:accent4>
        <a:srgbClr val="ED1B30"/>
      </a:accent4>
      <a:accent5>
        <a:srgbClr val="0067B1"/>
      </a:accent5>
      <a:accent6>
        <a:srgbClr val="723B93"/>
      </a:accent6>
      <a:hlink>
        <a:srgbClr val="900A59"/>
      </a:hlink>
      <a:folHlink>
        <a:srgbClr val="395B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4b2b71b-96cd-4698-8649-69997903e6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C77EC574BB7A43B2EA227836289F81" ma:contentTypeVersion="18" ma:contentTypeDescription="Create a new document." ma:contentTypeScope="" ma:versionID="aaa670328696524db470585bc8f53943">
  <xsd:schema xmlns:xsd="http://www.w3.org/2001/XMLSchema" xmlns:xs="http://www.w3.org/2001/XMLSchema" xmlns:p="http://schemas.microsoft.com/office/2006/metadata/properties" xmlns:ns3="54b2b71b-96cd-4698-8649-69997903e68b" xmlns:ns4="1e229f57-27e4-4cf6-98a4-09ef9fd7e7c4" targetNamespace="http://schemas.microsoft.com/office/2006/metadata/properties" ma:root="true" ma:fieldsID="68abe3c33f2da135750aadaa62a6ba28" ns3:_="" ns4:_="">
    <xsd:import namespace="54b2b71b-96cd-4698-8649-69997903e68b"/>
    <xsd:import namespace="1e229f57-27e4-4cf6-98a4-09ef9fd7e7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b2b71b-96cd-4698-8649-69997903e6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229f57-27e4-4cf6-98a4-09ef9fd7e7c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49DB3A-ED0A-4C52-A547-FF7C72848A1F}">
  <ds:schemaRefs>
    <ds:schemaRef ds:uri="54b2b71b-96cd-4698-8649-69997903e68b"/>
    <ds:schemaRef ds:uri="http://schemas.microsoft.com/office/infopath/2007/PartnerControls"/>
    <ds:schemaRef ds:uri="http://purl.org/dc/terms/"/>
    <ds:schemaRef ds:uri="1e229f57-27e4-4cf6-98a4-09ef9fd7e7c4"/>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D340269-97F8-402B-AB9B-2355B1CD0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b2b71b-96cd-4698-8649-69997903e68b"/>
    <ds:schemaRef ds:uri="1e229f57-27e4-4cf6-98a4-09ef9fd7e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07D19-EB3E-498F-9D67-FD6E6BF245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1163</TotalTime>
  <Words>625</Words>
  <Application>Microsoft Macintosh PowerPoint</Application>
  <PresentationFormat>Custom</PresentationFormat>
  <Paragraphs>79</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Chalkduster</vt:lpstr>
      <vt:lpstr>Noto Sans Symbols</vt:lpstr>
      <vt:lpstr>Times New Roman</vt:lpstr>
      <vt:lpstr>Office Theme</vt:lpstr>
      <vt:lpstr>PowerPoint Presentation</vt:lpstr>
      <vt:lpstr>PowerPoint Presentation</vt:lpstr>
      <vt:lpstr> </vt:lpstr>
      <vt:lpstr>BACKGROUND</vt:lpstr>
      <vt:lpstr>STUDY PROCEDURES </vt:lpstr>
      <vt:lpstr>PROCESS GUIDELINES</vt:lpstr>
      <vt:lpstr>PRE-INVESTIGATION PROTOCOL</vt:lpstr>
      <vt:lpstr>RISK ASSESSMENT </vt:lpstr>
      <vt:lpstr>CHILD ASSESSMENT </vt:lpstr>
      <vt:lpstr>PARENTAL CAPACITY</vt:lpstr>
      <vt:lpstr>PARENT CHILD RELATIONSHIP</vt:lpstr>
      <vt:lpstr>COLLATERAL INVESTIGATION </vt:lpstr>
      <vt:lpstr> LAST WORDS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Lize Wilken</cp:lastModifiedBy>
  <cp:revision>28</cp:revision>
  <cp:lastPrinted>2025-09-08T07:12:49Z</cp:lastPrinted>
  <dcterms:created xsi:type="dcterms:W3CDTF">2006-08-16T00:00:00Z</dcterms:created>
  <dcterms:modified xsi:type="dcterms:W3CDTF">2025-09-08T14:23:37Z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0x01010006C77EC574BB7A43B2EA227836289F81</vt:lpwstr>
  </property>
</Properties>
</file>