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3" r:id="rId6"/>
    <p:sldId id="272" r:id="rId7"/>
    <p:sldId id="273" r:id="rId8"/>
    <p:sldId id="259" r:id="rId9"/>
    <p:sldId id="274" r:id="rId10"/>
    <p:sldId id="275" r:id="rId11"/>
    <p:sldId id="276" r:id="rId12"/>
    <p:sldId id="261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+WwKJ6xquzyk6XxEFhnMVLSux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2720D-B26B-4436-8BFC-C8CC7DF756B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C165C-65EC-45BC-BE22-527127AE3D23}">
      <dgm:prSet phldrT="[Text]"/>
      <dgm:spPr/>
      <dgm:t>
        <a:bodyPr/>
        <a:lstStyle/>
        <a:p>
          <a:r>
            <a:rPr lang="en-ZA" dirty="0"/>
            <a:t>Community Work</a:t>
          </a:r>
          <a:endParaRPr lang="en-US" dirty="0"/>
        </a:p>
      </dgm:t>
    </dgm:pt>
    <dgm:pt modelId="{C90E08BA-EA79-4529-A4D5-17BE9AA5F2A6}" type="parTrans" cxnId="{7A338AD8-C4C7-4441-BD1E-E867EF2DAD85}">
      <dgm:prSet/>
      <dgm:spPr/>
      <dgm:t>
        <a:bodyPr/>
        <a:lstStyle/>
        <a:p>
          <a:endParaRPr lang="en-US"/>
        </a:p>
      </dgm:t>
    </dgm:pt>
    <dgm:pt modelId="{60FA12D4-BC4A-49B3-A4FE-F407EF7323A6}" type="sibTrans" cxnId="{7A338AD8-C4C7-4441-BD1E-E867EF2DAD85}">
      <dgm:prSet/>
      <dgm:spPr/>
      <dgm:t>
        <a:bodyPr/>
        <a:lstStyle/>
        <a:p>
          <a:endParaRPr lang="en-US"/>
        </a:p>
      </dgm:t>
    </dgm:pt>
    <dgm:pt modelId="{EDC77D78-2055-45D0-8466-BF92A468FC75}">
      <dgm:prSet phldrT="[Text]" custT="1"/>
      <dgm:spPr/>
      <dgm:t>
        <a:bodyPr/>
        <a:lstStyle/>
        <a:p>
          <a:r>
            <a:rPr lang="en-ZA" sz="1600" dirty="0"/>
            <a:t>Create awareness on macro level.</a:t>
          </a:r>
          <a:endParaRPr lang="en-US" sz="1600" dirty="0"/>
        </a:p>
      </dgm:t>
    </dgm:pt>
    <dgm:pt modelId="{643DB90D-BC34-4974-8FDE-97427A8762FA}" type="parTrans" cxnId="{D4351CAA-D99A-444E-ACD9-8BF22FB46FC1}">
      <dgm:prSet/>
      <dgm:spPr/>
      <dgm:t>
        <a:bodyPr/>
        <a:lstStyle/>
        <a:p>
          <a:endParaRPr lang="en-US"/>
        </a:p>
      </dgm:t>
    </dgm:pt>
    <dgm:pt modelId="{D13F5180-C019-4FC0-B471-92CAAC4EEE8C}" type="sibTrans" cxnId="{D4351CAA-D99A-444E-ACD9-8BF22FB46FC1}">
      <dgm:prSet/>
      <dgm:spPr/>
      <dgm:t>
        <a:bodyPr/>
        <a:lstStyle/>
        <a:p>
          <a:endParaRPr lang="en-US"/>
        </a:p>
      </dgm:t>
    </dgm:pt>
    <dgm:pt modelId="{131AFBB5-BF70-4D22-B16F-1F1BF3CA6077}">
      <dgm:prSet phldrT="[Text]"/>
      <dgm:spPr/>
      <dgm:t>
        <a:bodyPr/>
        <a:lstStyle/>
        <a:p>
          <a:r>
            <a:rPr lang="en-ZA" dirty="0"/>
            <a:t>Group work</a:t>
          </a:r>
          <a:endParaRPr lang="en-US" dirty="0"/>
        </a:p>
      </dgm:t>
    </dgm:pt>
    <dgm:pt modelId="{E42690A1-06AD-4E6E-828B-305FAC481418}" type="parTrans" cxnId="{3B47EC43-1571-41EC-98F3-44470F390DCF}">
      <dgm:prSet/>
      <dgm:spPr/>
      <dgm:t>
        <a:bodyPr/>
        <a:lstStyle/>
        <a:p>
          <a:endParaRPr lang="en-US"/>
        </a:p>
      </dgm:t>
    </dgm:pt>
    <dgm:pt modelId="{1C020898-6C9A-44C6-BAE8-FAF8748798AF}" type="sibTrans" cxnId="{3B47EC43-1571-41EC-98F3-44470F390DCF}">
      <dgm:prSet/>
      <dgm:spPr/>
      <dgm:t>
        <a:bodyPr/>
        <a:lstStyle/>
        <a:p>
          <a:endParaRPr lang="en-US"/>
        </a:p>
      </dgm:t>
    </dgm:pt>
    <dgm:pt modelId="{FD8F9224-5752-459B-8DE6-CD559B52E16E}">
      <dgm:prSet phldrT="[Text]" custT="1"/>
      <dgm:spPr/>
      <dgm:t>
        <a:bodyPr/>
        <a:lstStyle/>
        <a:p>
          <a:pPr algn="l"/>
          <a:r>
            <a:rPr lang="en-ZA" sz="1600" dirty="0"/>
            <a:t>Life Skills Group with a focus on financial empowerment.</a:t>
          </a:r>
          <a:endParaRPr lang="en-US" sz="1600" dirty="0"/>
        </a:p>
      </dgm:t>
    </dgm:pt>
    <dgm:pt modelId="{4EF928B8-0D40-4E94-9710-D8E71FB855BD}" type="parTrans" cxnId="{6EE62D83-A970-4D0E-A5AF-352BE30956EA}">
      <dgm:prSet/>
      <dgm:spPr/>
      <dgm:t>
        <a:bodyPr/>
        <a:lstStyle/>
        <a:p>
          <a:endParaRPr lang="en-US"/>
        </a:p>
      </dgm:t>
    </dgm:pt>
    <dgm:pt modelId="{47719803-DDB8-4B67-82E6-5092E06DAD43}" type="sibTrans" cxnId="{6EE62D83-A970-4D0E-A5AF-352BE30956EA}">
      <dgm:prSet/>
      <dgm:spPr/>
      <dgm:t>
        <a:bodyPr/>
        <a:lstStyle/>
        <a:p>
          <a:endParaRPr lang="en-US"/>
        </a:p>
      </dgm:t>
    </dgm:pt>
    <dgm:pt modelId="{833DD70B-2037-41A2-82C4-F0FA2B747266}">
      <dgm:prSet phldrT="[Text]"/>
      <dgm:spPr/>
      <dgm:t>
        <a:bodyPr/>
        <a:lstStyle/>
        <a:p>
          <a:r>
            <a:rPr lang="en-ZA" dirty="0"/>
            <a:t>Case Work</a:t>
          </a:r>
          <a:endParaRPr lang="en-US" dirty="0"/>
        </a:p>
      </dgm:t>
    </dgm:pt>
    <dgm:pt modelId="{CFC7AE07-EAF7-4129-BE42-168C08B45A33}" type="parTrans" cxnId="{7A7F1E58-F767-4493-BDF3-909687BF3A8F}">
      <dgm:prSet/>
      <dgm:spPr/>
      <dgm:t>
        <a:bodyPr/>
        <a:lstStyle/>
        <a:p>
          <a:endParaRPr lang="en-US"/>
        </a:p>
      </dgm:t>
    </dgm:pt>
    <dgm:pt modelId="{BF6F157A-340E-4646-95E3-5D84C13B4DD1}" type="sibTrans" cxnId="{7A7F1E58-F767-4493-BDF3-909687BF3A8F}">
      <dgm:prSet/>
      <dgm:spPr/>
      <dgm:t>
        <a:bodyPr/>
        <a:lstStyle/>
        <a:p>
          <a:endParaRPr lang="en-US"/>
        </a:p>
      </dgm:t>
    </dgm:pt>
    <dgm:pt modelId="{BCD5B84B-AAE3-49E1-8747-D1583FA61897}">
      <dgm:prSet phldrT="[Text]" custT="1"/>
      <dgm:spPr/>
      <dgm:t>
        <a:bodyPr/>
        <a:lstStyle/>
        <a:p>
          <a:r>
            <a:rPr lang="en-ZA" sz="1600" dirty="0"/>
            <a:t>Individual Psychosocial support services – forming part of the IDP of service user.</a:t>
          </a:r>
          <a:endParaRPr lang="en-US" sz="1600" dirty="0"/>
        </a:p>
      </dgm:t>
    </dgm:pt>
    <dgm:pt modelId="{30B2D168-6040-493C-AF6A-AAA9806A9401}" type="parTrans" cxnId="{BF6FC389-A731-4835-A589-94511C8711F1}">
      <dgm:prSet/>
      <dgm:spPr/>
      <dgm:t>
        <a:bodyPr/>
        <a:lstStyle/>
        <a:p>
          <a:endParaRPr lang="en-US"/>
        </a:p>
      </dgm:t>
    </dgm:pt>
    <dgm:pt modelId="{0E89AC54-A350-48A7-BD0F-599F915988E9}" type="sibTrans" cxnId="{BF6FC389-A731-4835-A589-94511C8711F1}">
      <dgm:prSet/>
      <dgm:spPr/>
      <dgm:t>
        <a:bodyPr/>
        <a:lstStyle/>
        <a:p>
          <a:endParaRPr lang="en-US"/>
        </a:p>
      </dgm:t>
    </dgm:pt>
    <dgm:pt modelId="{288D2CE1-2809-4544-8517-E01915F72ED0}">
      <dgm:prSet phldrT="[Text]" custT="1"/>
      <dgm:spPr/>
      <dgm:t>
        <a:bodyPr/>
        <a:lstStyle/>
        <a:p>
          <a:pPr algn="l"/>
          <a:r>
            <a:rPr lang="en-ZA" sz="1600" dirty="0"/>
            <a:t>Family Preservation services </a:t>
          </a:r>
          <a:endParaRPr lang="en-US" sz="1600" dirty="0"/>
        </a:p>
      </dgm:t>
    </dgm:pt>
    <dgm:pt modelId="{AB85A3BF-ECC0-4693-B8F3-91A5EA10187D}" type="parTrans" cxnId="{3665ED65-08F1-4024-A113-76E8D845A4E6}">
      <dgm:prSet/>
      <dgm:spPr/>
      <dgm:t>
        <a:bodyPr/>
        <a:lstStyle/>
        <a:p>
          <a:endParaRPr lang="en-US"/>
        </a:p>
      </dgm:t>
    </dgm:pt>
    <dgm:pt modelId="{FEBC9730-44B7-4D57-BA2F-506025FFDD65}" type="sibTrans" cxnId="{3665ED65-08F1-4024-A113-76E8D845A4E6}">
      <dgm:prSet/>
      <dgm:spPr/>
      <dgm:t>
        <a:bodyPr/>
        <a:lstStyle/>
        <a:p>
          <a:endParaRPr lang="en-US"/>
        </a:p>
      </dgm:t>
    </dgm:pt>
    <dgm:pt modelId="{E05B3A50-998D-4AF7-B87C-6B87A0F9FC0D}">
      <dgm:prSet phldrT="[Text]" custT="1"/>
      <dgm:spPr/>
      <dgm:t>
        <a:bodyPr/>
        <a:lstStyle/>
        <a:p>
          <a:r>
            <a:rPr lang="en-ZA" sz="1600" dirty="0"/>
            <a:t>Mapping of sustainable livelihood activities. </a:t>
          </a:r>
          <a:endParaRPr lang="en-US" sz="1600" dirty="0"/>
        </a:p>
      </dgm:t>
    </dgm:pt>
    <dgm:pt modelId="{3068AB94-13E6-4F05-98C8-92AE690F86C5}" type="parTrans" cxnId="{E7D67270-B7B0-4F7D-8B91-96D07F58DF41}">
      <dgm:prSet/>
      <dgm:spPr/>
      <dgm:t>
        <a:bodyPr/>
        <a:lstStyle/>
        <a:p>
          <a:endParaRPr lang="en-US"/>
        </a:p>
      </dgm:t>
    </dgm:pt>
    <dgm:pt modelId="{6E5D4DAA-10F4-451C-887E-924F7FBE9828}" type="sibTrans" cxnId="{E7D67270-B7B0-4F7D-8B91-96D07F58DF41}">
      <dgm:prSet/>
      <dgm:spPr/>
      <dgm:t>
        <a:bodyPr/>
        <a:lstStyle/>
        <a:p>
          <a:endParaRPr lang="en-US"/>
        </a:p>
      </dgm:t>
    </dgm:pt>
    <dgm:pt modelId="{9430DD2A-0AFE-4BA3-A35F-E236C60A5945}" type="pres">
      <dgm:prSet presAssocID="{91E2720D-B26B-4436-8BFC-C8CC7DF756B2}" presName="linearFlow" presStyleCnt="0">
        <dgm:presLayoutVars>
          <dgm:dir/>
          <dgm:animLvl val="lvl"/>
          <dgm:resizeHandles val="exact"/>
        </dgm:presLayoutVars>
      </dgm:prSet>
      <dgm:spPr/>
    </dgm:pt>
    <dgm:pt modelId="{3D42CD4E-C33F-4FC0-BD15-E5E127AC11D4}" type="pres">
      <dgm:prSet presAssocID="{672C165C-65EC-45BC-BE22-527127AE3D23}" presName="composite" presStyleCnt="0"/>
      <dgm:spPr/>
    </dgm:pt>
    <dgm:pt modelId="{14CCA75B-01BE-4B29-ADAF-36846EC1AFDA}" type="pres">
      <dgm:prSet presAssocID="{672C165C-65EC-45BC-BE22-527127AE3D23}" presName="parentText" presStyleLbl="alignNode1" presStyleIdx="0" presStyleCnt="3" custLinFactNeighborX="-1487" custLinFactNeighborY="7287">
        <dgm:presLayoutVars>
          <dgm:chMax val="1"/>
          <dgm:bulletEnabled val="1"/>
        </dgm:presLayoutVars>
      </dgm:prSet>
      <dgm:spPr/>
    </dgm:pt>
    <dgm:pt modelId="{CD2924E9-331A-499C-8845-52A53095E4DF}" type="pres">
      <dgm:prSet presAssocID="{672C165C-65EC-45BC-BE22-527127AE3D23}" presName="descendantText" presStyleLbl="alignAcc1" presStyleIdx="0" presStyleCnt="3" custLinFactNeighborX="-144" custLinFactNeighborY="801">
        <dgm:presLayoutVars>
          <dgm:bulletEnabled val="1"/>
        </dgm:presLayoutVars>
      </dgm:prSet>
      <dgm:spPr/>
    </dgm:pt>
    <dgm:pt modelId="{1BEB3011-BCC9-46EB-AF63-2451CBAAA487}" type="pres">
      <dgm:prSet presAssocID="{60FA12D4-BC4A-49B3-A4FE-F407EF7323A6}" presName="sp" presStyleCnt="0"/>
      <dgm:spPr/>
    </dgm:pt>
    <dgm:pt modelId="{D12891C0-92A9-4BE5-80A4-6FF08D3DD156}" type="pres">
      <dgm:prSet presAssocID="{131AFBB5-BF70-4D22-B16F-1F1BF3CA6077}" presName="composite" presStyleCnt="0"/>
      <dgm:spPr/>
    </dgm:pt>
    <dgm:pt modelId="{1681B9E9-1799-4248-8D5B-3BE6641B4B58}" type="pres">
      <dgm:prSet presAssocID="{131AFBB5-BF70-4D22-B16F-1F1BF3CA607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CAEAC9E-16C0-40BC-A1BD-39358C7B164E}" type="pres">
      <dgm:prSet presAssocID="{131AFBB5-BF70-4D22-B16F-1F1BF3CA6077}" presName="descendantText" presStyleLbl="alignAcc1" presStyleIdx="1" presStyleCnt="3">
        <dgm:presLayoutVars>
          <dgm:bulletEnabled val="1"/>
        </dgm:presLayoutVars>
      </dgm:prSet>
      <dgm:spPr/>
    </dgm:pt>
    <dgm:pt modelId="{906F5233-EEEA-45A4-902C-BBBB707F8238}" type="pres">
      <dgm:prSet presAssocID="{1C020898-6C9A-44C6-BAE8-FAF8748798AF}" presName="sp" presStyleCnt="0"/>
      <dgm:spPr/>
    </dgm:pt>
    <dgm:pt modelId="{73CB0B43-62B2-4AD9-BB4E-A2C80BE685DC}" type="pres">
      <dgm:prSet presAssocID="{833DD70B-2037-41A2-82C4-F0FA2B747266}" presName="composite" presStyleCnt="0"/>
      <dgm:spPr/>
    </dgm:pt>
    <dgm:pt modelId="{A00C795E-55ED-4B9D-BFDA-202CB4A20ED6}" type="pres">
      <dgm:prSet presAssocID="{833DD70B-2037-41A2-82C4-F0FA2B74726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2D106C6-39D3-43F5-8CEA-89F9C9AE462E}" type="pres">
      <dgm:prSet presAssocID="{833DD70B-2037-41A2-82C4-F0FA2B74726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F85F1C-0DA6-4DBC-A434-E797F7D0F081}" type="presOf" srcId="{131AFBB5-BF70-4D22-B16F-1F1BF3CA6077}" destId="{1681B9E9-1799-4248-8D5B-3BE6641B4B58}" srcOrd="0" destOrd="0" presId="urn:microsoft.com/office/officeart/2005/8/layout/chevron2"/>
    <dgm:cxn modelId="{35AC022F-566B-4A45-85A7-85D545C5A1D2}" type="presOf" srcId="{288D2CE1-2809-4544-8517-E01915F72ED0}" destId="{FCAEAC9E-16C0-40BC-A1BD-39358C7B164E}" srcOrd="0" destOrd="1" presId="urn:microsoft.com/office/officeart/2005/8/layout/chevron2"/>
    <dgm:cxn modelId="{95DEB52F-B7FB-453D-8EDA-E67E43D27BBF}" type="presOf" srcId="{833DD70B-2037-41A2-82C4-F0FA2B747266}" destId="{A00C795E-55ED-4B9D-BFDA-202CB4A20ED6}" srcOrd="0" destOrd="0" presId="urn:microsoft.com/office/officeart/2005/8/layout/chevron2"/>
    <dgm:cxn modelId="{893E2B60-904F-45CA-B357-1C20F02316F9}" type="presOf" srcId="{BCD5B84B-AAE3-49E1-8747-D1583FA61897}" destId="{82D106C6-39D3-43F5-8CEA-89F9C9AE462E}" srcOrd="0" destOrd="0" presId="urn:microsoft.com/office/officeart/2005/8/layout/chevron2"/>
    <dgm:cxn modelId="{3B47EC43-1571-41EC-98F3-44470F390DCF}" srcId="{91E2720D-B26B-4436-8BFC-C8CC7DF756B2}" destId="{131AFBB5-BF70-4D22-B16F-1F1BF3CA6077}" srcOrd="1" destOrd="0" parTransId="{E42690A1-06AD-4E6E-828B-305FAC481418}" sibTransId="{1C020898-6C9A-44C6-BAE8-FAF8748798AF}"/>
    <dgm:cxn modelId="{3665ED65-08F1-4024-A113-76E8D845A4E6}" srcId="{131AFBB5-BF70-4D22-B16F-1F1BF3CA6077}" destId="{288D2CE1-2809-4544-8517-E01915F72ED0}" srcOrd="1" destOrd="0" parTransId="{AB85A3BF-ECC0-4693-B8F3-91A5EA10187D}" sibTransId="{FEBC9730-44B7-4D57-BA2F-506025FFDD65}"/>
    <dgm:cxn modelId="{E7D67270-B7B0-4F7D-8B91-96D07F58DF41}" srcId="{672C165C-65EC-45BC-BE22-527127AE3D23}" destId="{E05B3A50-998D-4AF7-B87C-6B87A0F9FC0D}" srcOrd="1" destOrd="0" parTransId="{3068AB94-13E6-4F05-98C8-92AE690F86C5}" sibTransId="{6E5D4DAA-10F4-451C-887E-924F7FBE9828}"/>
    <dgm:cxn modelId="{9DABC352-EEE3-4BEB-B6E8-00E33D7EF9C6}" type="presOf" srcId="{672C165C-65EC-45BC-BE22-527127AE3D23}" destId="{14CCA75B-01BE-4B29-ADAF-36846EC1AFDA}" srcOrd="0" destOrd="0" presId="urn:microsoft.com/office/officeart/2005/8/layout/chevron2"/>
    <dgm:cxn modelId="{7A7F1E58-F767-4493-BDF3-909687BF3A8F}" srcId="{91E2720D-B26B-4436-8BFC-C8CC7DF756B2}" destId="{833DD70B-2037-41A2-82C4-F0FA2B747266}" srcOrd="2" destOrd="0" parTransId="{CFC7AE07-EAF7-4129-BE42-168C08B45A33}" sibTransId="{BF6F157A-340E-4646-95E3-5D84C13B4DD1}"/>
    <dgm:cxn modelId="{6EE62D83-A970-4D0E-A5AF-352BE30956EA}" srcId="{131AFBB5-BF70-4D22-B16F-1F1BF3CA6077}" destId="{FD8F9224-5752-459B-8DE6-CD559B52E16E}" srcOrd="0" destOrd="0" parTransId="{4EF928B8-0D40-4E94-9710-D8E71FB855BD}" sibTransId="{47719803-DDB8-4B67-82E6-5092E06DAD43}"/>
    <dgm:cxn modelId="{7755AF85-A800-4DFA-981D-ED2B5CA2B2E2}" type="presOf" srcId="{91E2720D-B26B-4436-8BFC-C8CC7DF756B2}" destId="{9430DD2A-0AFE-4BA3-A35F-E236C60A5945}" srcOrd="0" destOrd="0" presId="urn:microsoft.com/office/officeart/2005/8/layout/chevron2"/>
    <dgm:cxn modelId="{BF6FC389-A731-4835-A589-94511C8711F1}" srcId="{833DD70B-2037-41A2-82C4-F0FA2B747266}" destId="{BCD5B84B-AAE3-49E1-8747-D1583FA61897}" srcOrd="0" destOrd="0" parTransId="{30B2D168-6040-493C-AF6A-AAA9806A9401}" sibTransId="{0E89AC54-A350-48A7-BD0F-599F915988E9}"/>
    <dgm:cxn modelId="{4CFCDF93-625A-491A-9CEB-ABA5372818ED}" type="presOf" srcId="{EDC77D78-2055-45D0-8466-BF92A468FC75}" destId="{CD2924E9-331A-499C-8845-52A53095E4DF}" srcOrd="0" destOrd="0" presId="urn:microsoft.com/office/officeart/2005/8/layout/chevron2"/>
    <dgm:cxn modelId="{D4351CAA-D99A-444E-ACD9-8BF22FB46FC1}" srcId="{672C165C-65EC-45BC-BE22-527127AE3D23}" destId="{EDC77D78-2055-45D0-8466-BF92A468FC75}" srcOrd="0" destOrd="0" parTransId="{643DB90D-BC34-4974-8FDE-97427A8762FA}" sibTransId="{D13F5180-C019-4FC0-B471-92CAAC4EEE8C}"/>
    <dgm:cxn modelId="{7AE54DB3-93F4-4E3B-9C2E-FF15FEABC9DB}" type="presOf" srcId="{E05B3A50-998D-4AF7-B87C-6B87A0F9FC0D}" destId="{CD2924E9-331A-499C-8845-52A53095E4DF}" srcOrd="0" destOrd="1" presId="urn:microsoft.com/office/officeart/2005/8/layout/chevron2"/>
    <dgm:cxn modelId="{7A338AD8-C4C7-4441-BD1E-E867EF2DAD85}" srcId="{91E2720D-B26B-4436-8BFC-C8CC7DF756B2}" destId="{672C165C-65EC-45BC-BE22-527127AE3D23}" srcOrd="0" destOrd="0" parTransId="{C90E08BA-EA79-4529-A4D5-17BE9AA5F2A6}" sibTransId="{60FA12D4-BC4A-49B3-A4FE-F407EF7323A6}"/>
    <dgm:cxn modelId="{38BE94F0-FB7A-442A-B6B0-7C53000AC859}" type="presOf" srcId="{FD8F9224-5752-459B-8DE6-CD559B52E16E}" destId="{FCAEAC9E-16C0-40BC-A1BD-39358C7B164E}" srcOrd="0" destOrd="0" presId="urn:microsoft.com/office/officeart/2005/8/layout/chevron2"/>
    <dgm:cxn modelId="{5F8A7899-F6BC-452E-AF1B-0B4B18A15A3F}" type="presParOf" srcId="{9430DD2A-0AFE-4BA3-A35F-E236C60A5945}" destId="{3D42CD4E-C33F-4FC0-BD15-E5E127AC11D4}" srcOrd="0" destOrd="0" presId="urn:microsoft.com/office/officeart/2005/8/layout/chevron2"/>
    <dgm:cxn modelId="{B93CE534-559D-44BD-B138-188DF2AED7E1}" type="presParOf" srcId="{3D42CD4E-C33F-4FC0-BD15-E5E127AC11D4}" destId="{14CCA75B-01BE-4B29-ADAF-36846EC1AFDA}" srcOrd="0" destOrd="0" presId="urn:microsoft.com/office/officeart/2005/8/layout/chevron2"/>
    <dgm:cxn modelId="{34C5AFB3-1851-447C-9066-9B085A47F7C6}" type="presParOf" srcId="{3D42CD4E-C33F-4FC0-BD15-E5E127AC11D4}" destId="{CD2924E9-331A-499C-8845-52A53095E4DF}" srcOrd="1" destOrd="0" presId="urn:microsoft.com/office/officeart/2005/8/layout/chevron2"/>
    <dgm:cxn modelId="{B2C52F2B-1A6F-461B-BB0F-1265E3A33F44}" type="presParOf" srcId="{9430DD2A-0AFE-4BA3-A35F-E236C60A5945}" destId="{1BEB3011-BCC9-46EB-AF63-2451CBAAA487}" srcOrd="1" destOrd="0" presId="urn:microsoft.com/office/officeart/2005/8/layout/chevron2"/>
    <dgm:cxn modelId="{2AA75624-5B03-4983-81DB-DA8A405BDA03}" type="presParOf" srcId="{9430DD2A-0AFE-4BA3-A35F-E236C60A5945}" destId="{D12891C0-92A9-4BE5-80A4-6FF08D3DD156}" srcOrd="2" destOrd="0" presId="urn:microsoft.com/office/officeart/2005/8/layout/chevron2"/>
    <dgm:cxn modelId="{216931F9-FCE6-4424-B91C-D339146E7D24}" type="presParOf" srcId="{D12891C0-92A9-4BE5-80A4-6FF08D3DD156}" destId="{1681B9E9-1799-4248-8D5B-3BE6641B4B58}" srcOrd="0" destOrd="0" presId="urn:microsoft.com/office/officeart/2005/8/layout/chevron2"/>
    <dgm:cxn modelId="{03B78D3E-F388-484D-A136-053B1C7CD5CD}" type="presParOf" srcId="{D12891C0-92A9-4BE5-80A4-6FF08D3DD156}" destId="{FCAEAC9E-16C0-40BC-A1BD-39358C7B164E}" srcOrd="1" destOrd="0" presId="urn:microsoft.com/office/officeart/2005/8/layout/chevron2"/>
    <dgm:cxn modelId="{6DD0A095-52E0-491F-AF02-9D48B1A55A4B}" type="presParOf" srcId="{9430DD2A-0AFE-4BA3-A35F-E236C60A5945}" destId="{906F5233-EEEA-45A4-902C-BBBB707F8238}" srcOrd="3" destOrd="0" presId="urn:microsoft.com/office/officeart/2005/8/layout/chevron2"/>
    <dgm:cxn modelId="{7E920228-2BAC-4B4A-8577-C9925B4A440E}" type="presParOf" srcId="{9430DD2A-0AFE-4BA3-A35F-E236C60A5945}" destId="{73CB0B43-62B2-4AD9-BB4E-A2C80BE685DC}" srcOrd="4" destOrd="0" presId="urn:microsoft.com/office/officeart/2005/8/layout/chevron2"/>
    <dgm:cxn modelId="{579CA998-2D6F-4054-ADF2-A32FB97553A8}" type="presParOf" srcId="{73CB0B43-62B2-4AD9-BB4E-A2C80BE685DC}" destId="{A00C795E-55ED-4B9D-BFDA-202CB4A20ED6}" srcOrd="0" destOrd="0" presId="urn:microsoft.com/office/officeart/2005/8/layout/chevron2"/>
    <dgm:cxn modelId="{EBAE39E3-5FBA-4E6A-BB34-5A765F99C13A}" type="presParOf" srcId="{73CB0B43-62B2-4AD9-BB4E-A2C80BE685DC}" destId="{82D106C6-39D3-43F5-8CEA-89F9C9AE46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16FBF-0517-4A89-BE98-1C6D057606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3F1B30-7150-4976-AA59-F977B1E6AB4F}">
      <dgm:prSet phldrT="[Text]" custT="1"/>
      <dgm:spPr/>
      <dgm:t>
        <a:bodyPr/>
        <a:lstStyle/>
        <a:p>
          <a:r>
            <a:rPr lang="en-ZA" sz="2800" dirty="0"/>
            <a:t>Financial</a:t>
          </a:r>
          <a:r>
            <a:rPr lang="en-ZA" sz="1600" dirty="0"/>
            <a:t> </a:t>
          </a:r>
          <a:endParaRPr lang="en-US" sz="1600" dirty="0"/>
        </a:p>
      </dgm:t>
    </dgm:pt>
    <dgm:pt modelId="{87313531-D540-4CBC-84BE-C3F92DCE2390}" type="parTrans" cxnId="{B2B99A20-36C5-4780-9781-D2216C689B06}">
      <dgm:prSet/>
      <dgm:spPr/>
      <dgm:t>
        <a:bodyPr/>
        <a:lstStyle/>
        <a:p>
          <a:endParaRPr lang="en-US"/>
        </a:p>
      </dgm:t>
    </dgm:pt>
    <dgm:pt modelId="{6B09DD45-79B0-4706-BBF5-163D9ABF2A52}" type="sibTrans" cxnId="{B2B99A20-36C5-4780-9781-D2216C689B06}">
      <dgm:prSet/>
      <dgm:spPr/>
      <dgm:t>
        <a:bodyPr/>
        <a:lstStyle/>
        <a:p>
          <a:endParaRPr lang="en-US"/>
        </a:p>
      </dgm:t>
    </dgm:pt>
    <dgm:pt modelId="{CC9421FC-0D5D-48BD-B6AD-F79F271568DE}">
      <dgm:prSet phldrT="[Text]"/>
      <dgm:spPr/>
      <dgm:t>
        <a:bodyPr/>
        <a:lstStyle/>
        <a:p>
          <a:r>
            <a:rPr lang="en-ZA" dirty="0"/>
            <a:t>Social</a:t>
          </a:r>
          <a:endParaRPr lang="en-US" dirty="0"/>
        </a:p>
      </dgm:t>
    </dgm:pt>
    <dgm:pt modelId="{8AC445F8-72A1-4C18-8638-14937F3D4EC8}" type="parTrans" cxnId="{F4DE154D-1436-4C4B-8B20-A4DE910CE464}">
      <dgm:prSet/>
      <dgm:spPr/>
      <dgm:t>
        <a:bodyPr/>
        <a:lstStyle/>
        <a:p>
          <a:endParaRPr lang="en-US"/>
        </a:p>
      </dgm:t>
    </dgm:pt>
    <dgm:pt modelId="{B61BE8C9-B28E-4D36-878D-F4832222D7C6}" type="sibTrans" cxnId="{F4DE154D-1436-4C4B-8B20-A4DE910CE464}">
      <dgm:prSet/>
      <dgm:spPr/>
      <dgm:t>
        <a:bodyPr/>
        <a:lstStyle/>
        <a:p>
          <a:endParaRPr lang="en-US"/>
        </a:p>
      </dgm:t>
    </dgm:pt>
    <dgm:pt modelId="{05BA5FAE-DD10-4DA3-8F18-77A25AC3AFDD}">
      <dgm:prSet phldrT="[Text]"/>
      <dgm:spPr/>
      <dgm:t>
        <a:bodyPr/>
        <a:lstStyle/>
        <a:p>
          <a:r>
            <a:rPr lang="en-ZA" dirty="0"/>
            <a:t>Human</a:t>
          </a:r>
          <a:endParaRPr lang="en-US" dirty="0"/>
        </a:p>
      </dgm:t>
    </dgm:pt>
    <dgm:pt modelId="{28219DAA-CF1B-4CE5-9C30-D878A60B56E2}" type="parTrans" cxnId="{DF7D8594-7C14-4130-ADAC-8396A9EDB303}">
      <dgm:prSet/>
      <dgm:spPr/>
      <dgm:t>
        <a:bodyPr/>
        <a:lstStyle/>
        <a:p>
          <a:endParaRPr lang="en-US"/>
        </a:p>
      </dgm:t>
    </dgm:pt>
    <dgm:pt modelId="{5051E394-A027-46BC-8305-1F6BBFB840DB}" type="sibTrans" cxnId="{DF7D8594-7C14-4130-ADAC-8396A9EDB303}">
      <dgm:prSet/>
      <dgm:spPr/>
      <dgm:t>
        <a:bodyPr/>
        <a:lstStyle/>
        <a:p>
          <a:endParaRPr lang="en-US"/>
        </a:p>
      </dgm:t>
    </dgm:pt>
    <dgm:pt modelId="{E8D4B067-A9CA-4100-9C0A-04E0C411482A}" type="pres">
      <dgm:prSet presAssocID="{DD416FBF-0517-4A89-BE98-1C6D0576062E}" presName="linear" presStyleCnt="0">
        <dgm:presLayoutVars>
          <dgm:dir/>
          <dgm:animLvl val="lvl"/>
          <dgm:resizeHandles val="exact"/>
        </dgm:presLayoutVars>
      </dgm:prSet>
      <dgm:spPr/>
    </dgm:pt>
    <dgm:pt modelId="{FFDC77DC-8D52-47A5-9697-E02350462C7E}" type="pres">
      <dgm:prSet presAssocID="{7C3F1B30-7150-4976-AA59-F977B1E6AB4F}" presName="parentLin" presStyleCnt="0"/>
      <dgm:spPr/>
    </dgm:pt>
    <dgm:pt modelId="{5E72A0FB-A43B-4BF3-B098-48EE92EE79B3}" type="pres">
      <dgm:prSet presAssocID="{7C3F1B30-7150-4976-AA59-F977B1E6AB4F}" presName="parentLeftMargin" presStyleLbl="node1" presStyleIdx="0" presStyleCnt="3"/>
      <dgm:spPr/>
    </dgm:pt>
    <dgm:pt modelId="{13C793A2-E1F2-4432-BDBF-AEFD21FFE501}" type="pres">
      <dgm:prSet presAssocID="{7C3F1B30-7150-4976-AA59-F977B1E6AB4F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A0FE73D2-3EF0-4090-A061-F23EE59E411E}" type="pres">
      <dgm:prSet presAssocID="{7C3F1B30-7150-4976-AA59-F977B1E6AB4F}" presName="negativeSpace" presStyleCnt="0"/>
      <dgm:spPr/>
    </dgm:pt>
    <dgm:pt modelId="{CF9C7350-FD56-4F17-96A0-FBEB54DC9854}" type="pres">
      <dgm:prSet presAssocID="{7C3F1B30-7150-4976-AA59-F977B1E6AB4F}" presName="childText" presStyleLbl="conFgAcc1" presStyleIdx="0" presStyleCnt="3">
        <dgm:presLayoutVars>
          <dgm:bulletEnabled val="1"/>
        </dgm:presLayoutVars>
      </dgm:prSet>
      <dgm:spPr/>
    </dgm:pt>
    <dgm:pt modelId="{9994405B-349E-48A9-9E27-C2D0A8C4598E}" type="pres">
      <dgm:prSet presAssocID="{6B09DD45-79B0-4706-BBF5-163D9ABF2A52}" presName="spaceBetweenRectangles" presStyleCnt="0"/>
      <dgm:spPr/>
    </dgm:pt>
    <dgm:pt modelId="{85A227F5-821F-4732-B374-83A20E9C8ADC}" type="pres">
      <dgm:prSet presAssocID="{CC9421FC-0D5D-48BD-B6AD-F79F271568DE}" presName="parentLin" presStyleCnt="0"/>
      <dgm:spPr/>
    </dgm:pt>
    <dgm:pt modelId="{638D2EF2-661E-4838-8638-475F280CEAAE}" type="pres">
      <dgm:prSet presAssocID="{CC9421FC-0D5D-48BD-B6AD-F79F271568DE}" presName="parentLeftMargin" presStyleLbl="node1" presStyleIdx="0" presStyleCnt="3"/>
      <dgm:spPr/>
    </dgm:pt>
    <dgm:pt modelId="{3CCC2357-FEA4-4004-90ED-86B71D745CE1}" type="pres">
      <dgm:prSet presAssocID="{CC9421FC-0D5D-48BD-B6AD-F79F271568DE}" presName="parentText" presStyleLbl="node1" presStyleIdx="1" presStyleCnt="3" custScaleX="124000">
        <dgm:presLayoutVars>
          <dgm:chMax val="0"/>
          <dgm:bulletEnabled val="1"/>
        </dgm:presLayoutVars>
      </dgm:prSet>
      <dgm:spPr/>
    </dgm:pt>
    <dgm:pt modelId="{3A2B53E9-92C9-44D3-8556-D4BD67BD38B3}" type="pres">
      <dgm:prSet presAssocID="{CC9421FC-0D5D-48BD-B6AD-F79F271568DE}" presName="negativeSpace" presStyleCnt="0"/>
      <dgm:spPr/>
    </dgm:pt>
    <dgm:pt modelId="{FE94574B-0904-41DB-ADD2-68755BFEB0EC}" type="pres">
      <dgm:prSet presAssocID="{CC9421FC-0D5D-48BD-B6AD-F79F271568DE}" presName="childText" presStyleLbl="conFgAcc1" presStyleIdx="1" presStyleCnt="3">
        <dgm:presLayoutVars>
          <dgm:bulletEnabled val="1"/>
        </dgm:presLayoutVars>
      </dgm:prSet>
      <dgm:spPr/>
    </dgm:pt>
    <dgm:pt modelId="{A24498FE-420B-4760-A553-B4A5BDE2DD85}" type="pres">
      <dgm:prSet presAssocID="{B61BE8C9-B28E-4D36-878D-F4832222D7C6}" presName="spaceBetweenRectangles" presStyleCnt="0"/>
      <dgm:spPr/>
    </dgm:pt>
    <dgm:pt modelId="{33D71101-2DA4-4B9F-9774-0F73560E285B}" type="pres">
      <dgm:prSet presAssocID="{05BA5FAE-DD10-4DA3-8F18-77A25AC3AFDD}" presName="parentLin" presStyleCnt="0"/>
      <dgm:spPr/>
    </dgm:pt>
    <dgm:pt modelId="{0FBC5D44-2B17-4A98-B363-9E7A18698277}" type="pres">
      <dgm:prSet presAssocID="{05BA5FAE-DD10-4DA3-8F18-77A25AC3AFDD}" presName="parentLeftMargin" presStyleLbl="node1" presStyleIdx="1" presStyleCnt="3"/>
      <dgm:spPr/>
    </dgm:pt>
    <dgm:pt modelId="{EE574741-2EBD-4CDB-8622-BF67A35FF536}" type="pres">
      <dgm:prSet presAssocID="{05BA5FAE-DD10-4DA3-8F18-77A25AC3AFDD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6CC6B599-7883-430A-B02D-6A290C03FD2C}" type="pres">
      <dgm:prSet presAssocID="{05BA5FAE-DD10-4DA3-8F18-77A25AC3AFDD}" presName="negativeSpace" presStyleCnt="0"/>
      <dgm:spPr/>
    </dgm:pt>
    <dgm:pt modelId="{CBB2D14C-B2C2-4211-A0EF-628F4E8286BC}" type="pres">
      <dgm:prSet presAssocID="{05BA5FAE-DD10-4DA3-8F18-77A25AC3AF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F20B04-4E5E-478C-8ECC-A5F324D601BB}" type="presOf" srcId="{DD416FBF-0517-4A89-BE98-1C6D0576062E}" destId="{E8D4B067-A9CA-4100-9C0A-04E0C411482A}" srcOrd="0" destOrd="0" presId="urn:microsoft.com/office/officeart/2005/8/layout/list1"/>
    <dgm:cxn modelId="{51EB7A12-93B7-490A-9DE0-19FD06122E7D}" type="presOf" srcId="{7C3F1B30-7150-4976-AA59-F977B1E6AB4F}" destId="{5E72A0FB-A43B-4BF3-B098-48EE92EE79B3}" srcOrd="0" destOrd="0" presId="urn:microsoft.com/office/officeart/2005/8/layout/list1"/>
    <dgm:cxn modelId="{B2B99A20-36C5-4780-9781-D2216C689B06}" srcId="{DD416FBF-0517-4A89-BE98-1C6D0576062E}" destId="{7C3F1B30-7150-4976-AA59-F977B1E6AB4F}" srcOrd="0" destOrd="0" parTransId="{87313531-D540-4CBC-84BE-C3F92DCE2390}" sibTransId="{6B09DD45-79B0-4706-BBF5-163D9ABF2A52}"/>
    <dgm:cxn modelId="{D7ECA22A-C46C-493D-BA5C-7E507F06D2C6}" type="presOf" srcId="{05BA5FAE-DD10-4DA3-8F18-77A25AC3AFDD}" destId="{0FBC5D44-2B17-4A98-B363-9E7A18698277}" srcOrd="0" destOrd="0" presId="urn:microsoft.com/office/officeart/2005/8/layout/list1"/>
    <dgm:cxn modelId="{C1B2A363-B3FE-43CB-9CE8-A0E58C803C20}" type="presOf" srcId="{CC9421FC-0D5D-48BD-B6AD-F79F271568DE}" destId="{638D2EF2-661E-4838-8638-475F280CEAAE}" srcOrd="0" destOrd="0" presId="urn:microsoft.com/office/officeart/2005/8/layout/list1"/>
    <dgm:cxn modelId="{F4DE154D-1436-4C4B-8B20-A4DE910CE464}" srcId="{DD416FBF-0517-4A89-BE98-1C6D0576062E}" destId="{CC9421FC-0D5D-48BD-B6AD-F79F271568DE}" srcOrd="1" destOrd="0" parTransId="{8AC445F8-72A1-4C18-8638-14937F3D4EC8}" sibTransId="{B61BE8C9-B28E-4D36-878D-F4832222D7C6}"/>
    <dgm:cxn modelId="{DF7D8594-7C14-4130-ADAC-8396A9EDB303}" srcId="{DD416FBF-0517-4A89-BE98-1C6D0576062E}" destId="{05BA5FAE-DD10-4DA3-8F18-77A25AC3AFDD}" srcOrd="2" destOrd="0" parTransId="{28219DAA-CF1B-4CE5-9C30-D878A60B56E2}" sibTransId="{5051E394-A027-46BC-8305-1F6BBFB840DB}"/>
    <dgm:cxn modelId="{A10195A3-1EDB-471F-95F0-D542CEA46975}" type="presOf" srcId="{7C3F1B30-7150-4976-AA59-F977B1E6AB4F}" destId="{13C793A2-E1F2-4432-BDBF-AEFD21FFE501}" srcOrd="1" destOrd="0" presId="urn:microsoft.com/office/officeart/2005/8/layout/list1"/>
    <dgm:cxn modelId="{652460BA-218E-45F3-80AF-3450E63A021D}" type="presOf" srcId="{05BA5FAE-DD10-4DA3-8F18-77A25AC3AFDD}" destId="{EE574741-2EBD-4CDB-8622-BF67A35FF536}" srcOrd="1" destOrd="0" presId="urn:microsoft.com/office/officeart/2005/8/layout/list1"/>
    <dgm:cxn modelId="{596B3CDA-1838-4649-BA18-76AC8269D1E8}" type="presOf" srcId="{CC9421FC-0D5D-48BD-B6AD-F79F271568DE}" destId="{3CCC2357-FEA4-4004-90ED-86B71D745CE1}" srcOrd="1" destOrd="0" presId="urn:microsoft.com/office/officeart/2005/8/layout/list1"/>
    <dgm:cxn modelId="{305C3092-3741-45BD-B456-0F09DE88E38D}" type="presParOf" srcId="{E8D4B067-A9CA-4100-9C0A-04E0C411482A}" destId="{FFDC77DC-8D52-47A5-9697-E02350462C7E}" srcOrd="0" destOrd="0" presId="urn:microsoft.com/office/officeart/2005/8/layout/list1"/>
    <dgm:cxn modelId="{CDE6BB49-7162-4FD9-9238-01294031EB7E}" type="presParOf" srcId="{FFDC77DC-8D52-47A5-9697-E02350462C7E}" destId="{5E72A0FB-A43B-4BF3-B098-48EE92EE79B3}" srcOrd="0" destOrd="0" presId="urn:microsoft.com/office/officeart/2005/8/layout/list1"/>
    <dgm:cxn modelId="{E11FCF1C-71A3-4957-B57D-23E3DA284BC2}" type="presParOf" srcId="{FFDC77DC-8D52-47A5-9697-E02350462C7E}" destId="{13C793A2-E1F2-4432-BDBF-AEFD21FFE501}" srcOrd="1" destOrd="0" presId="urn:microsoft.com/office/officeart/2005/8/layout/list1"/>
    <dgm:cxn modelId="{F2D7269A-D4D1-436A-8747-757F8E71E6AC}" type="presParOf" srcId="{E8D4B067-A9CA-4100-9C0A-04E0C411482A}" destId="{A0FE73D2-3EF0-4090-A061-F23EE59E411E}" srcOrd="1" destOrd="0" presId="urn:microsoft.com/office/officeart/2005/8/layout/list1"/>
    <dgm:cxn modelId="{26F4A93D-4D60-45F1-A556-CA0B45013ADB}" type="presParOf" srcId="{E8D4B067-A9CA-4100-9C0A-04E0C411482A}" destId="{CF9C7350-FD56-4F17-96A0-FBEB54DC9854}" srcOrd="2" destOrd="0" presId="urn:microsoft.com/office/officeart/2005/8/layout/list1"/>
    <dgm:cxn modelId="{C9A8931F-3D6D-4E9E-BF4F-71AECCA8E26B}" type="presParOf" srcId="{E8D4B067-A9CA-4100-9C0A-04E0C411482A}" destId="{9994405B-349E-48A9-9E27-C2D0A8C4598E}" srcOrd="3" destOrd="0" presId="urn:microsoft.com/office/officeart/2005/8/layout/list1"/>
    <dgm:cxn modelId="{84B42977-874F-4644-86BE-1F5A4CF42BD3}" type="presParOf" srcId="{E8D4B067-A9CA-4100-9C0A-04E0C411482A}" destId="{85A227F5-821F-4732-B374-83A20E9C8ADC}" srcOrd="4" destOrd="0" presId="urn:microsoft.com/office/officeart/2005/8/layout/list1"/>
    <dgm:cxn modelId="{4AE6114A-AD07-4643-8211-8D82D4EE4BC7}" type="presParOf" srcId="{85A227F5-821F-4732-B374-83A20E9C8ADC}" destId="{638D2EF2-661E-4838-8638-475F280CEAAE}" srcOrd="0" destOrd="0" presId="urn:microsoft.com/office/officeart/2005/8/layout/list1"/>
    <dgm:cxn modelId="{C9435D6E-A640-431A-87FF-B8AC517EFE5A}" type="presParOf" srcId="{85A227F5-821F-4732-B374-83A20E9C8ADC}" destId="{3CCC2357-FEA4-4004-90ED-86B71D745CE1}" srcOrd="1" destOrd="0" presId="urn:microsoft.com/office/officeart/2005/8/layout/list1"/>
    <dgm:cxn modelId="{C22BA301-CE7C-49CF-95A9-BAFE0977FD10}" type="presParOf" srcId="{E8D4B067-A9CA-4100-9C0A-04E0C411482A}" destId="{3A2B53E9-92C9-44D3-8556-D4BD67BD38B3}" srcOrd="5" destOrd="0" presId="urn:microsoft.com/office/officeart/2005/8/layout/list1"/>
    <dgm:cxn modelId="{8706240F-2A55-483B-991B-2C5BC26E44DD}" type="presParOf" srcId="{E8D4B067-A9CA-4100-9C0A-04E0C411482A}" destId="{FE94574B-0904-41DB-ADD2-68755BFEB0EC}" srcOrd="6" destOrd="0" presId="urn:microsoft.com/office/officeart/2005/8/layout/list1"/>
    <dgm:cxn modelId="{E631DB60-71DD-4587-B7B4-733FEDE3E010}" type="presParOf" srcId="{E8D4B067-A9CA-4100-9C0A-04E0C411482A}" destId="{A24498FE-420B-4760-A553-B4A5BDE2DD85}" srcOrd="7" destOrd="0" presId="urn:microsoft.com/office/officeart/2005/8/layout/list1"/>
    <dgm:cxn modelId="{9EED833C-6A18-498B-A745-A2492C7AB40B}" type="presParOf" srcId="{E8D4B067-A9CA-4100-9C0A-04E0C411482A}" destId="{33D71101-2DA4-4B9F-9774-0F73560E285B}" srcOrd="8" destOrd="0" presId="urn:microsoft.com/office/officeart/2005/8/layout/list1"/>
    <dgm:cxn modelId="{84638EFF-7AD6-434C-9F27-D728D69E00BE}" type="presParOf" srcId="{33D71101-2DA4-4B9F-9774-0F73560E285B}" destId="{0FBC5D44-2B17-4A98-B363-9E7A18698277}" srcOrd="0" destOrd="0" presId="urn:microsoft.com/office/officeart/2005/8/layout/list1"/>
    <dgm:cxn modelId="{B1F4846C-8108-456E-B4DE-70A379F2B543}" type="presParOf" srcId="{33D71101-2DA4-4B9F-9774-0F73560E285B}" destId="{EE574741-2EBD-4CDB-8622-BF67A35FF536}" srcOrd="1" destOrd="0" presId="urn:microsoft.com/office/officeart/2005/8/layout/list1"/>
    <dgm:cxn modelId="{8D097F3A-88BB-44E7-8636-5CD18DEE43FF}" type="presParOf" srcId="{E8D4B067-A9CA-4100-9C0A-04E0C411482A}" destId="{6CC6B599-7883-430A-B02D-6A290C03FD2C}" srcOrd="9" destOrd="0" presId="urn:microsoft.com/office/officeart/2005/8/layout/list1"/>
    <dgm:cxn modelId="{EEFC9B7D-D2DF-44E0-A90B-79E8BDCBCEC3}" type="presParOf" srcId="{E8D4B067-A9CA-4100-9C0A-04E0C411482A}" destId="{CBB2D14C-B2C2-4211-A0EF-628F4E8286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CA75B-01BE-4B29-ADAF-36846EC1AFDA}">
      <dsp:nvSpPr>
        <dsp:cNvPr id="0" name=""/>
        <dsp:cNvSpPr/>
      </dsp:nvSpPr>
      <dsp:spPr>
        <a:xfrm rot="5400000">
          <a:off x="-244759" y="366815"/>
          <a:ext cx="1631729" cy="11422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Community Work</a:t>
          </a:r>
          <a:endParaRPr lang="en-US" sz="1700" kern="1200" dirty="0"/>
        </a:p>
      </dsp:txBody>
      <dsp:txXfrm rot="-5400000">
        <a:off x="1" y="693160"/>
        <a:ext cx="1142210" cy="489519"/>
      </dsp:txXfrm>
    </dsp:sp>
    <dsp:sp modelId="{CD2924E9-331A-499C-8845-52A53095E4DF}">
      <dsp:nvSpPr>
        <dsp:cNvPr id="0" name=""/>
        <dsp:cNvSpPr/>
      </dsp:nvSpPr>
      <dsp:spPr>
        <a:xfrm rot="5400000">
          <a:off x="2000162" y="-850313"/>
          <a:ext cx="1060624" cy="2784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/>
            <a:t>Create awareness on macro level.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/>
            <a:t>Mapping of sustainable livelihood activities. </a:t>
          </a:r>
          <a:endParaRPr lang="en-US" sz="1600" kern="1200" dirty="0"/>
        </a:p>
      </dsp:txBody>
      <dsp:txXfrm rot="-5400000">
        <a:off x="1138201" y="63423"/>
        <a:ext cx="2732772" cy="957074"/>
      </dsp:txXfrm>
    </dsp:sp>
    <dsp:sp modelId="{1681B9E9-1799-4248-8D5B-3BE6641B4B58}">
      <dsp:nvSpPr>
        <dsp:cNvPr id="0" name=""/>
        <dsp:cNvSpPr/>
      </dsp:nvSpPr>
      <dsp:spPr>
        <a:xfrm rot="5400000">
          <a:off x="-244759" y="1686012"/>
          <a:ext cx="1631729" cy="11422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Group work</a:t>
          </a:r>
          <a:endParaRPr lang="en-US" sz="1700" kern="1200" dirty="0"/>
        </a:p>
      </dsp:txBody>
      <dsp:txXfrm rot="-5400000">
        <a:off x="1" y="2012357"/>
        <a:ext cx="1142210" cy="489519"/>
      </dsp:txXfrm>
    </dsp:sp>
    <dsp:sp modelId="{FCAEAC9E-16C0-40BC-A1BD-39358C7B164E}">
      <dsp:nvSpPr>
        <dsp:cNvPr id="0" name=""/>
        <dsp:cNvSpPr/>
      </dsp:nvSpPr>
      <dsp:spPr>
        <a:xfrm rot="5400000">
          <a:off x="2004172" y="579291"/>
          <a:ext cx="1060624" cy="2784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/>
            <a:t>Life Skills Group with a focus on financial empowerment.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/>
            <a:t>Family Preservation services </a:t>
          </a:r>
          <a:endParaRPr lang="en-US" sz="1600" kern="1200" dirty="0"/>
        </a:p>
      </dsp:txBody>
      <dsp:txXfrm rot="-5400000">
        <a:off x="1142211" y="1493028"/>
        <a:ext cx="2732772" cy="957074"/>
      </dsp:txXfrm>
    </dsp:sp>
    <dsp:sp modelId="{A00C795E-55ED-4B9D-BFDA-202CB4A20ED6}">
      <dsp:nvSpPr>
        <dsp:cNvPr id="0" name=""/>
        <dsp:cNvSpPr/>
      </dsp:nvSpPr>
      <dsp:spPr>
        <a:xfrm rot="5400000">
          <a:off x="-244759" y="3124112"/>
          <a:ext cx="1631729" cy="11422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Case Work</a:t>
          </a:r>
          <a:endParaRPr lang="en-US" sz="1700" kern="1200" dirty="0"/>
        </a:p>
      </dsp:txBody>
      <dsp:txXfrm rot="-5400000">
        <a:off x="1" y="3450457"/>
        <a:ext cx="1142210" cy="489519"/>
      </dsp:txXfrm>
    </dsp:sp>
    <dsp:sp modelId="{82D106C6-39D3-43F5-8CEA-89F9C9AE462E}">
      <dsp:nvSpPr>
        <dsp:cNvPr id="0" name=""/>
        <dsp:cNvSpPr/>
      </dsp:nvSpPr>
      <dsp:spPr>
        <a:xfrm rot="5400000">
          <a:off x="2004172" y="2017391"/>
          <a:ext cx="1060624" cy="2784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/>
            <a:t>Individual Psychosocial support services – forming part of the IDP of service user.</a:t>
          </a:r>
          <a:endParaRPr lang="en-US" sz="1600" kern="1200" dirty="0"/>
        </a:p>
      </dsp:txBody>
      <dsp:txXfrm rot="-5400000">
        <a:off x="1142211" y="2931128"/>
        <a:ext cx="2732772" cy="957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C7350-FD56-4F17-96A0-FBEB54DC9854}">
      <dsp:nvSpPr>
        <dsp:cNvPr id="0" name=""/>
        <dsp:cNvSpPr/>
      </dsp:nvSpPr>
      <dsp:spPr>
        <a:xfrm>
          <a:off x="0" y="1300580"/>
          <a:ext cx="18435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793A2-E1F2-4432-BDBF-AEFD21FFE501}">
      <dsp:nvSpPr>
        <dsp:cNvPr id="0" name=""/>
        <dsp:cNvSpPr/>
      </dsp:nvSpPr>
      <dsp:spPr>
        <a:xfrm>
          <a:off x="87766" y="843020"/>
          <a:ext cx="1755329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7" tIns="0" rIns="487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Financial</a:t>
          </a:r>
          <a:r>
            <a:rPr lang="en-ZA" sz="1600" kern="1200" dirty="0"/>
            <a:t> </a:t>
          </a:r>
          <a:endParaRPr lang="en-US" sz="1600" kern="1200" dirty="0"/>
        </a:p>
      </dsp:txBody>
      <dsp:txXfrm>
        <a:off x="132438" y="887692"/>
        <a:ext cx="1665985" cy="825776"/>
      </dsp:txXfrm>
    </dsp:sp>
    <dsp:sp modelId="{FE94574B-0904-41DB-ADD2-68755BFEB0EC}">
      <dsp:nvSpPr>
        <dsp:cNvPr id="0" name=""/>
        <dsp:cNvSpPr/>
      </dsp:nvSpPr>
      <dsp:spPr>
        <a:xfrm>
          <a:off x="0" y="2706740"/>
          <a:ext cx="18435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C2357-FEA4-4004-90ED-86B71D745CE1}">
      <dsp:nvSpPr>
        <dsp:cNvPr id="0" name=""/>
        <dsp:cNvSpPr/>
      </dsp:nvSpPr>
      <dsp:spPr>
        <a:xfrm>
          <a:off x="92177" y="2249180"/>
          <a:ext cx="1600199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7" tIns="0" rIns="48777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Social</a:t>
          </a:r>
          <a:endParaRPr lang="en-US" sz="3100" kern="1200" dirty="0"/>
        </a:p>
      </dsp:txBody>
      <dsp:txXfrm>
        <a:off x="136849" y="2293852"/>
        <a:ext cx="1510855" cy="825776"/>
      </dsp:txXfrm>
    </dsp:sp>
    <dsp:sp modelId="{CBB2D14C-B2C2-4211-A0EF-628F4E8286BC}">
      <dsp:nvSpPr>
        <dsp:cNvPr id="0" name=""/>
        <dsp:cNvSpPr/>
      </dsp:nvSpPr>
      <dsp:spPr>
        <a:xfrm>
          <a:off x="0" y="4112901"/>
          <a:ext cx="18435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74741-2EBD-4CDB-8622-BF67A35FF536}">
      <dsp:nvSpPr>
        <dsp:cNvPr id="0" name=""/>
        <dsp:cNvSpPr/>
      </dsp:nvSpPr>
      <dsp:spPr>
        <a:xfrm>
          <a:off x="87766" y="3655341"/>
          <a:ext cx="1755329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7" tIns="0" rIns="48777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Human</a:t>
          </a:r>
          <a:endParaRPr lang="en-US" sz="3100" kern="1200" dirty="0"/>
        </a:p>
      </dsp:txBody>
      <dsp:txXfrm>
        <a:off x="132438" y="3700013"/>
        <a:ext cx="1665985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75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3773642" h="1813153" extrusionOk="0">
                <a:moveTo>
                  <a:pt x="0" y="0"/>
                </a:moveTo>
                <a:lnTo>
                  <a:pt x="3773642" y="0"/>
                </a:lnTo>
                <a:lnTo>
                  <a:pt x="3773642" y="1813153"/>
                </a:lnTo>
                <a:lnTo>
                  <a:pt x="0" y="1813153"/>
                </a:lnTo>
                <a:close/>
              </a:path>
            </a:pathLst>
          </a:custGeom>
          <a:solidFill>
            <a:srgbClr val="0F1C5F"/>
          </a:solidFill>
          <a:ln>
            <a:noFill/>
          </a:ln>
        </p:spPr>
      </p:sp>
      <p:sp>
        <p:nvSpPr>
          <p:cNvPr id="16" name="Google Shape;16;p8"/>
          <p:cNvSpPr txBox="1">
            <a:spLocks noGrp="1"/>
          </p:cNvSpPr>
          <p:nvPr>
            <p:ph type="subTitle" idx="1"/>
          </p:nvPr>
        </p:nvSpPr>
        <p:spPr>
          <a:xfrm>
            <a:off x="762000" y="3924300"/>
            <a:ext cx="10129314" cy="144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 l="13746" t="-1" r="-419" b="32960"/>
          <a:stretch/>
        </p:blipFill>
        <p:spPr>
          <a:xfrm>
            <a:off x="11714336" y="-6442"/>
            <a:ext cx="6649864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556339"/>
            <a:ext cx="3873500" cy="14535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685800" y="8191500"/>
            <a:ext cx="10129314" cy="457200"/>
          </a:xfrm>
          <a:prstGeom prst="rect">
            <a:avLst/>
          </a:prstGeom>
          <a:noFill/>
          <a:ln w="9525" cap="flat" cmpd="sng">
            <a:solidFill>
              <a:srgbClr val="091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3"/>
          </p:nvPr>
        </p:nvSpPr>
        <p:spPr>
          <a:xfrm>
            <a:off x="685800" y="8724900"/>
            <a:ext cx="10129838" cy="609600"/>
          </a:xfrm>
          <a:prstGeom prst="rect">
            <a:avLst/>
          </a:prstGeom>
          <a:noFill/>
          <a:ln w="9525" cap="flat" cmpd="sng">
            <a:solidFill>
              <a:srgbClr val="091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Split Template">
  <p:cSld name="Half Split Templa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8458200" y="3771901"/>
            <a:ext cx="80772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8458200" y="21717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1028700" y="2247900"/>
            <a:ext cx="15506700" cy="76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rgbClr val="BE9434"/>
              </a:buClr>
              <a:buSzPts val="4400"/>
              <a:buFont typeface="Noto Sans Symbols"/>
              <a:buChar char="⮚"/>
              <a:defRPr sz="4400"/>
            </a:lvl1pPr>
            <a:lvl2pPr marL="914400" lvl="1" indent="-482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2pPr>
            <a:lvl3pPr marL="1371600" lvl="2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4pPr>
            <a:lvl5pPr marL="2286000" lvl="4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 sz="3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6733280" y="8732280"/>
            <a:ext cx="526020" cy="5260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4648200" y="342900"/>
            <a:ext cx="1333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/>
        </p:nvSpPr>
        <p:spPr>
          <a:xfrm>
            <a:off x="11734800" y="4000500"/>
            <a:ext cx="48768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8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8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30" name="Google Shape;30;p11"/>
          <p:cNvSpPr/>
          <p:nvPr/>
        </p:nvSpPr>
        <p:spPr>
          <a:xfrm rot="10800000">
            <a:off x="-5316" y="-3"/>
            <a:ext cx="9704630" cy="10553702"/>
          </a:xfrm>
          <a:prstGeom prst="rect">
            <a:avLst/>
          </a:prstGeom>
          <a:solidFill>
            <a:srgbClr val="091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1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36400"/>
          <a:stretch/>
        </p:blipFill>
        <p:spPr>
          <a:xfrm>
            <a:off x="1676400" y="4426566"/>
            <a:ext cx="6172200" cy="28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/>
        </p:nvSpPr>
        <p:spPr>
          <a:xfrm>
            <a:off x="1028700" y="9267825"/>
            <a:ext cx="8420615" cy="4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9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the Western Cape</a:t>
            </a:r>
            <a:endParaRPr/>
          </a:p>
        </p:txBody>
      </p:sp>
      <p:sp>
        <p:nvSpPr>
          <p:cNvPr id="34" name="Google Shape;34;p12"/>
          <p:cNvSpPr/>
          <p:nvPr/>
        </p:nvSpPr>
        <p:spPr>
          <a:xfrm>
            <a:off x="0" y="-114300"/>
            <a:ext cx="18288000" cy="4303165"/>
          </a:xfrm>
          <a:prstGeom prst="rect">
            <a:avLst/>
          </a:prstGeom>
          <a:solidFill>
            <a:srgbClr val="0F1C5F"/>
          </a:solidFill>
          <a:ln w="25400" cap="flat" cmpd="sng">
            <a:solidFill>
              <a:srgbClr val="4B4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12" descr="A picture containing indoor, sitting, table, ho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447" b="17586"/>
          <a:stretch/>
        </p:blipFill>
        <p:spPr>
          <a:xfrm>
            <a:off x="0" y="1943100"/>
            <a:ext cx="18288000" cy="834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22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sz="8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0" y="-38100"/>
            <a:ext cx="18288000" cy="1876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3"/>
          <p:cNvSpPr/>
          <p:nvPr/>
        </p:nvSpPr>
        <p:spPr>
          <a:xfrm>
            <a:off x="0" y="1943100"/>
            <a:ext cx="18288000" cy="8343900"/>
          </a:xfrm>
          <a:prstGeom prst="rect">
            <a:avLst/>
          </a:prstGeom>
          <a:solidFill>
            <a:srgbClr val="0F1C5F"/>
          </a:solidFill>
          <a:ln w="25400" cap="flat" cmpd="sng">
            <a:solidFill>
              <a:srgbClr val="4B4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2362200" y="3771900"/>
            <a:ext cx="1341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sz="8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457200" y="6515100"/>
            <a:ext cx="17373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686" y="300629"/>
            <a:ext cx="3361612" cy="1261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6733280" y="9113280"/>
            <a:ext cx="526020" cy="52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762000" y="2065339"/>
            <a:ext cx="17068800" cy="780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/>
          <p:nvPr/>
        </p:nvSpPr>
        <p:spPr>
          <a:xfrm>
            <a:off x="0" y="0"/>
            <a:ext cx="18288000" cy="1790700"/>
          </a:xfrm>
          <a:prstGeom prst="rect">
            <a:avLst/>
          </a:prstGeom>
          <a:solidFill>
            <a:srgbClr val="091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9686" y="300629"/>
            <a:ext cx="3361612" cy="12614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762000" y="3924300"/>
            <a:ext cx="10129314" cy="144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endParaRPr lang="en-US" sz="3600" dirty="0"/>
          </a:p>
          <a:p>
            <a:pPr marL="0" lvl="0" indent="0"/>
            <a:r>
              <a:rPr lang="en-US" sz="3600" dirty="0"/>
              <a:t>FINANCIAL LITERACY AS A PILLAR FOR SOCIAL PROTECTION: PROMOTING SUSTAINABLE LIVELIHOODS IN IMPOVERISHED COMMUNITIES</a:t>
            </a:r>
            <a:endParaRPr sz="3600" dirty="0"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2"/>
          </p:nvPr>
        </p:nvSpPr>
        <p:spPr>
          <a:xfrm>
            <a:off x="685800" y="8191500"/>
            <a:ext cx="10129314" cy="457200"/>
          </a:xfrm>
          <a:prstGeom prst="rect">
            <a:avLst/>
          </a:prstGeom>
          <a:noFill/>
          <a:ln w="9525" cap="flat" cmpd="sng">
            <a:solidFill>
              <a:srgbClr val="091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ZA" sz="2400" dirty="0"/>
              <a:t>Marquin E. Smith, Adriaan </a:t>
            </a:r>
            <a:r>
              <a:rPr lang="en-ZA" sz="2400" dirty="0" err="1"/>
              <a:t>Jordaan</a:t>
            </a:r>
            <a:r>
              <a:rPr lang="en-ZA" sz="2400" dirty="0"/>
              <a:t> &amp; Lambert K. Engelbrecht </a:t>
            </a:r>
            <a:endParaRPr sz="2400" dirty="0"/>
          </a:p>
        </p:txBody>
      </p:sp>
      <p:sp>
        <p:nvSpPr>
          <p:cNvPr id="52" name="Google Shape;52;p1"/>
          <p:cNvSpPr txBox="1">
            <a:spLocks noGrp="1"/>
          </p:cNvSpPr>
          <p:nvPr>
            <p:ph type="body" idx="3"/>
          </p:nvPr>
        </p:nvSpPr>
        <p:spPr>
          <a:xfrm>
            <a:off x="685800" y="8724900"/>
            <a:ext cx="10129838" cy="609600"/>
          </a:xfrm>
          <a:prstGeom prst="rect">
            <a:avLst/>
          </a:prstGeom>
          <a:noFill/>
          <a:ln w="9525" cap="flat" cmpd="sng">
            <a:solidFill>
              <a:srgbClr val="091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ZA" sz="2400" dirty="0"/>
              <a:t>ASASWEI CONFERENCE: 10 - 12 SEPTEMBER 2025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6F121-151A-4C2D-9768-DE80D798E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64" y="1638300"/>
            <a:ext cx="2762250" cy="1443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BFABA-86A5-45B9-88DA-0AA3A8615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38300"/>
            <a:ext cx="2762250" cy="14434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73BCDE-0AE2-44CB-BBF9-369D94875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247900"/>
            <a:ext cx="16954500" cy="76200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96384B-36DC-4343-8207-4D4AD891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Towards a Conceptual Framework: Financial Literacy as a Key Pillar</a:t>
            </a:r>
            <a:endParaRPr lang="en-US" sz="4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341F88-B393-46E8-9BC1-82C049DBD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741637"/>
              </p:ext>
            </p:extLst>
          </p:nvPr>
        </p:nvGraphicFramePr>
        <p:xfrm>
          <a:off x="1028701" y="3524864"/>
          <a:ext cx="3926758" cy="451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A0282B3-14B9-4020-94FA-B5CECB6BD09A}"/>
              </a:ext>
            </a:extLst>
          </p:cNvPr>
          <p:cNvSpPr/>
          <p:nvPr/>
        </p:nvSpPr>
        <p:spPr>
          <a:xfrm>
            <a:off x="7805584" y="2324099"/>
            <a:ext cx="3510116" cy="762000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  <a:p>
            <a:pPr algn="just"/>
            <a:endParaRPr lang="en-ZA" dirty="0"/>
          </a:p>
          <a:p>
            <a:pPr algn="just"/>
            <a:endParaRPr lang="en-ZA" dirty="0"/>
          </a:p>
          <a:p>
            <a:pPr algn="just"/>
            <a:endParaRPr lang="en-ZA" dirty="0"/>
          </a:p>
          <a:p>
            <a:pPr algn="just"/>
            <a:endParaRPr lang="en-Z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b="1" dirty="0"/>
              <a:t>Earning:</a:t>
            </a:r>
            <a:r>
              <a:rPr lang="en-ZA" dirty="0"/>
              <a:t> </a:t>
            </a:r>
            <a:r>
              <a:rPr lang="en-US" dirty="0"/>
              <a:t>Linking grants to income-generating opportunities.</a:t>
            </a:r>
          </a:p>
          <a:p>
            <a:pPr algn="ctr"/>
            <a:endParaRPr lang="en-Z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b="1" dirty="0"/>
              <a:t>Spending:</a:t>
            </a:r>
            <a:r>
              <a:rPr lang="en-ZA" dirty="0"/>
              <a:t> </a:t>
            </a:r>
            <a:r>
              <a:rPr lang="en-US" dirty="0"/>
              <a:t>Budgeting techniques (needs vs wants). Managing daily expenses in    low-income households. Avoiding unnecessary debt encouraged by credit providers.</a:t>
            </a:r>
          </a:p>
          <a:p>
            <a:pPr algn="just"/>
            <a:endParaRPr lang="en-Z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Saving:</a:t>
            </a:r>
            <a:r>
              <a:rPr lang="en-US" dirty="0"/>
              <a:t> Importance of emergency funds. </a:t>
            </a:r>
            <a:r>
              <a:rPr lang="en-US" dirty="0" err="1"/>
              <a:t>Stokvels</a:t>
            </a:r>
            <a:r>
              <a:rPr lang="en-US" dirty="0"/>
              <a:t>, savings groups, and low-cost savings products. Safe saving habits in rural/urban contexts.</a:t>
            </a:r>
          </a:p>
          <a:p>
            <a:pPr algn="just"/>
            <a:endParaRPr lang="en-Z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Borrowing</a:t>
            </a:r>
            <a:r>
              <a:rPr lang="en-US" dirty="0"/>
              <a:t>: Understanding credit, interest rates, and repayment obligations. Risks of over-indebtedness and loan sharks. Accessing microfinance responsibly.</a:t>
            </a:r>
          </a:p>
          <a:p>
            <a:pPr algn="just"/>
            <a:endParaRPr lang="en-ZA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Investing:</a:t>
            </a:r>
            <a:r>
              <a:rPr lang="en-US" dirty="0"/>
              <a:t> Basics of investing (formal and informal) .Long-term planning (education, housing, small businesses). Understanding risk and return.</a:t>
            </a:r>
            <a:endParaRPr lang="en-ZA" dirty="0"/>
          </a:p>
          <a:p>
            <a:pPr algn="just"/>
            <a:endParaRPr lang="en-Z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Protection &amp; Planning</a:t>
            </a:r>
            <a:r>
              <a:rPr lang="en-US" dirty="0"/>
              <a:t>: Insurance (health, funeral, agriculture).Financial fraud awareness (scams, identity theft).Planning for retirement or unexpected shocks.</a:t>
            </a:r>
            <a:endParaRPr lang="en-ZA" dirty="0"/>
          </a:p>
          <a:p>
            <a:pPr algn="just"/>
            <a:endParaRPr lang="en-US" dirty="0"/>
          </a:p>
          <a:p>
            <a:pPr algn="just"/>
            <a:endParaRPr lang="en-ZA" dirty="0"/>
          </a:p>
          <a:p>
            <a:pPr algn="just"/>
            <a:endParaRPr lang="en-ZA" dirty="0"/>
          </a:p>
          <a:p>
            <a:pPr algn="ctr"/>
            <a:endParaRPr lang="en-ZA" dirty="0"/>
          </a:p>
          <a:p>
            <a:pPr algn="ctr"/>
            <a:endParaRPr lang="en-ZA" dirty="0"/>
          </a:p>
          <a:p>
            <a:pPr algn="ctr"/>
            <a:endParaRPr lang="en-ZA" dirty="0"/>
          </a:p>
          <a:p>
            <a:pPr algn="ctr"/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283DFF8-4A0F-4426-BEBE-CD69C173B2FD}"/>
              </a:ext>
            </a:extLst>
          </p:cNvPr>
          <p:cNvSpPr/>
          <p:nvPr/>
        </p:nvSpPr>
        <p:spPr>
          <a:xfrm>
            <a:off x="5515897" y="4984955"/>
            <a:ext cx="2153264" cy="9881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BROAD THEMES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E729B92-CA1A-461B-BEDD-909B6F3FDAD8}"/>
              </a:ext>
            </a:extLst>
          </p:cNvPr>
          <p:cNvSpPr/>
          <p:nvPr/>
        </p:nvSpPr>
        <p:spPr>
          <a:xfrm>
            <a:off x="4793226" y="3215148"/>
            <a:ext cx="722671" cy="4514235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38F2F5-77D5-4E5D-A78B-CEA4D9F53F47}"/>
              </a:ext>
            </a:extLst>
          </p:cNvPr>
          <p:cNvSpPr/>
          <p:nvPr/>
        </p:nvSpPr>
        <p:spPr>
          <a:xfrm>
            <a:off x="11430000" y="5143500"/>
            <a:ext cx="1843548" cy="82959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ENHANCING ASSETS</a:t>
            </a:r>
            <a:endParaRPr lang="en-US" b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D9A6351-7DF4-43FF-A7E4-427744D83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773008"/>
              </p:ext>
            </p:extLst>
          </p:nvPr>
        </p:nvGraphicFramePr>
        <p:xfrm>
          <a:off x="13387848" y="2728452"/>
          <a:ext cx="1843548" cy="573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691A96B8-184C-4739-A82B-2E3DB40D0EE1}"/>
              </a:ext>
            </a:extLst>
          </p:cNvPr>
          <p:cNvSpPr/>
          <p:nvPr/>
        </p:nvSpPr>
        <p:spPr>
          <a:xfrm>
            <a:off x="15231396" y="3390900"/>
            <a:ext cx="1006578" cy="452898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BE4E5B-6195-4EC8-94DB-207EEC7564A6}"/>
              </a:ext>
            </a:extLst>
          </p:cNvPr>
          <p:cNvSpPr/>
          <p:nvPr/>
        </p:nvSpPr>
        <p:spPr>
          <a:xfrm>
            <a:off x="16341213" y="2934930"/>
            <a:ext cx="1641987" cy="55306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National &amp; International Frameworks: </a:t>
            </a:r>
          </a:p>
          <a:p>
            <a:pPr algn="ctr"/>
            <a:endParaRPr lang="en-ZA" dirty="0"/>
          </a:p>
          <a:p>
            <a:pPr algn="just"/>
            <a:r>
              <a:rPr lang="en-ZA" dirty="0"/>
              <a:t>NPD (2030): Poverty Alleviation </a:t>
            </a:r>
          </a:p>
          <a:p>
            <a:pPr algn="just"/>
            <a:endParaRPr lang="en-ZA" dirty="0"/>
          </a:p>
          <a:p>
            <a:pPr algn="just"/>
            <a:r>
              <a:rPr lang="en-ZA" dirty="0"/>
              <a:t>Africa Agenda (2063): Aspiration 1</a:t>
            </a:r>
          </a:p>
          <a:p>
            <a:pPr algn="just"/>
            <a:endParaRPr lang="en-ZA" dirty="0"/>
          </a:p>
          <a:p>
            <a:pPr algn="just"/>
            <a:r>
              <a:rPr lang="en-ZA" dirty="0"/>
              <a:t>SDGs (2030): 1, 2, 3, 4, 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1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F5C102-8A49-42D4-BD2C-8EB488A54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ZA" dirty="0"/>
              <a:t> </a:t>
            </a:r>
            <a:r>
              <a:rPr lang="en-ZA" sz="2800" dirty="0"/>
              <a:t>It is evident that Social Grant beneficiaries can transform from passive beneficiaries to change agents – taking control of their circumstances.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ZA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800" dirty="0"/>
              <a:t> Financial literacy initiatives has the potential to enhance several assets/capitals leading to the promotion of principles relating to the sustainable livelihoods framework.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ZA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800" dirty="0"/>
              <a:t> Through this proposed framework, the SW profession can contribute more directly and sustainably to the national and international frameworks.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ZA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800" dirty="0"/>
              <a:t>However, are we prepared to reimagine social work practice in a contemporary South Africa?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15257A-5451-4E58-AA7C-6DC9A7A6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1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1219200" y="4457700"/>
            <a:ext cx="8077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b="0" i="1" dirty="0"/>
              <a:t>“Social protection goes </a:t>
            </a:r>
            <a:r>
              <a:rPr lang="en-US" sz="4000" i="1" dirty="0"/>
              <a:t>well beyond direct cash or in-kind support</a:t>
            </a:r>
            <a:r>
              <a:rPr lang="en-US" sz="4000" b="0" i="1" dirty="0"/>
              <a:t>; it </a:t>
            </a:r>
            <a:r>
              <a:rPr lang="en-US" sz="4000" i="1" dirty="0"/>
              <a:t>includes policies and programs that bridge skill, financial, and information gaps,</a:t>
            </a:r>
            <a:r>
              <a:rPr lang="en-US" sz="4000" b="0" i="1" dirty="0"/>
              <a:t> helping households and workers manage crises, escape poverty, navigate transitions, and seize employment opportunities” </a:t>
            </a:r>
            <a:r>
              <a:rPr lang="en-US" sz="4000" b="0" dirty="0"/>
              <a:t>– World Bank (2025)</a:t>
            </a:r>
            <a:endParaRPr b="0" dirty="0"/>
          </a:p>
        </p:txBody>
      </p:sp>
      <p:pic>
        <p:nvPicPr>
          <p:cNvPr id="58" name="Google Shape;58;p2" descr="A group of people walking in front of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445" b="23333"/>
          <a:stretch/>
        </p:blipFill>
        <p:spPr>
          <a:xfrm>
            <a:off x="10604679" y="0"/>
            <a:ext cx="7683321" cy="1032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914400" y="2315028"/>
            <a:ext cx="15163800" cy="76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 rtl="0">
              <a:spcBef>
                <a:spcPts val="0"/>
              </a:spcBef>
              <a:spcAft>
                <a:spcPts val="0"/>
              </a:spcAft>
              <a:buClr>
                <a:srgbClr val="BE9434"/>
              </a:buClr>
              <a:buSzPts val="3800"/>
              <a:buFont typeface="Wingdings" panose="05000000000000000000" pitchFamily="2" charset="2"/>
              <a:buChar char="q"/>
            </a:pPr>
            <a:r>
              <a:rPr lang="en-ZA" sz="2800" dirty="0">
                <a:solidFill>
                  <a:schemeClr val="tx1"/>
                </a:solidFill>
              </a:rPr>
              <a:t>South Africa is faced with severe chronic </a:t>
            </a:r>
            <a:r>
              <a:rPr lang="en-ZA" sz="2800" b="1" dirty="0">
                <a:solidFill>
                  <a:schemeClr val="tx1"/>
                </a:solidFill>
              </a:rPr>
              <a:t>poverty</a:t>
            </a:r>
            <a:r>
              <a:rPr lang="en-ZA" sz="2800" dirty="0">
                <a:solidFill>
                  <a:schemeClr val="tx1"/>
                </a:solidFill>
              </a:rPr>
              <a:t>, </a:t>
            </a:r>
            <a:r>
              <a:rPr lang="en-ZA" sz="2800" b="1" dirty="0">
                <a:solidFill>
                  <a:schemeClr val="tx1"/>
                </a:solidFill>
              </a:rPr>
              <a:t>unemployment</a:t>
            </a:r>
            <a:r>
              <a:rPr lang="en-ZA" sz="2800" dirty="0">
                <a:solidFill>
                  <a:schemeClr val="tx1"/>
                </a:solidFill>
              </a:rPr>
              <a:t> and </a:t>
            </a:r>
            <a:r>
              <a:rPr lang="en-ZA" sz="2800" b="1" dirty="0">
                <a:solidFill>
                  <a:schemeClr val="tx1"/>
                </a:solidFill>
              </a:rPr>
              <a:t>inequality</a:t>
            </a:r>
            <a:r>
              <a:rPr lang="en-ZA" sz="2800" dirty="0">
                <a:solidFill>
                  <a:schemeClr val="tx1"/>
                </a:solidFill>
              </a:rPr>
              <a:t>. </a:t>
            </a:r>
          </a:p>
          <a:p>
            <a:pPr marL="571500" lvl="0" indent="-571500" algn="just" rtl="0">
              <a:spcBef>
                <a:spcPts val="0"/>
              </a:spcBef>
              <a:spcAft>
                <a:spcPts val="0"/>
              </a:spcAft>
              <a:buClr>
                <a:srgbClr val="BE9434"/>
              </a:buClr>
              <a:buSzPts val="3800"/>
              <a:buFont typeface="Wingdings" panose="05000000000000000000" pitchFamily="2" charset="2"/>
              <a:buChar char="q"/>
            </a:pPr>
            <a:endParaRPr lang="en-ZA" sz="2800" dirty="0">
              <a:solidFill>
                <a:schemeClr val="tx1"/>
              </a:solidFill>
            </a:endParaRP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r>
              <a:rPr lang="en-ZA" sz="2800" dirty="0">
                <a:solidFill>
                  <a:schemeClr val="tx1"/>
                </a:solidFill>
              </a:rPr>
              <a:t>In </a:t>
            </a:r>
            <a:r>
              <a:rPr lang="en-ZA" sz="2800" b="1" dirty="0">
                <a:solidFill>
                  <a:schemeClr val="tx1"/>
                </a:solidFill>
              </a:rPr>
              <a:t>Q1 of 2025, </a:t>
            </a:r>
            <a:r>
              <a:rPr lang="en-US" sz="2800" dirty="0">
                <a:solidFill>
                  <a:schemeClr val="tx1"/>
                </a:solidFill>
              </a:rPr>
              <a:t>the official </a:t>
            </a:r>
            <a:r>
              <a:rPr lang="en-US" sz="2800" b="1" dirty="0">
                <a:solidFill>
                  <a:schemeClr val="tx1"/>
                </a:solidFill>
              </a:rPr>
              <a:t>unemployment rate </a:t>
            </a:r>
            <a:r>
              <a:rPr lang="en-US" sz="2800" dirty="0">
                <a:solidFill>
                  <a:schemeClr val="tx1"/>
                </a:solidFill>
              </a:rPr>
              <a:t>rose to </a:t>
            </a:r>
            <a:r>
              <a:rPr lang="en-US" sz="2800" b="1" dirty="0">
                <a:solidFill>
                  <a:srgbClr val="FF0000"/>
                </a:solidFill>
              </a:rPr>
              <a:t>32.9%</a:t>
            </a:r>
            <a:r>
              <a:rPr lang="en-US" sz="2800" dirty="0">
                <a:solidFill>
                  <a:schemeClr val="tx1"/>
                </a:solidFill>
              </a:rPr>
              <a:t>, while the expanded unemployment rate increased to 43.1%. The </a:t>
            </a:r>
            <a:r>
              <a:rPr lang="en-US" sz="2800" b="1" dirty="0">
                <a:solidFill>
                  <a:schemeClr val="tx1"/>
                </a:solidFill>
              </a:rPr>
              <a:t>youth unemployment rate </a:t>
            </a:r>
            <a:r>
              <a:rPr lang="en-US" sz="2800" dirty="0">
                <a:solidFill>
                  <a:schemeClr val="tx1"/>
                </a:solidFill>
              </a:rPr>
              <a:t>also increased to </a:t>
            </a:r>
            <a:r>
              <a:rPr lang="en-US" sz="2800" b="1" dirty="0">
                <a:solidFill>
                  <a:srgbClr val="FF0000"/>
                </a:solidFill>
              </a:rPr>
              <a:t>62.4%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endParaRPr lang="en-ZA" sz="2800" dirty="0">
              <a:solidFill>
                <a:schemeClr val="tx1"/>
              </a:solidFill>
            </a:endParaRP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r>
              <a:rPr lang="en-ZA" sz="2800" dirty="0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he lack of employment in SA </a:t>
            </a:r>
            <a:r>
              <a:rPr lang="en-US" sz="2800" b="1" dirty="0">
                <a:solidFill>
                  <a:schemeClr val="tx1"/>
                </a:solidFill>
              </a:rPr>
              <a:t>forces</a:t>
            </a:r>
            <a:r>
              <a:rPr lang="en-US" sz="2800" dirty="0">
                <a:solidFill>
                  <a:schemeClr val="tx1"/>
                </a:solidFill>
              </a:rPr>
              <a:t> individuals to </a:t>
            </a:r>
            <a:r>
              <a:rPr lang="en-US" sz="2800" b="1" dirty="0">
                <a:solidFill>
                  <a:schemeClr val="tx1"/>
                </a:solidFill>
              </a:rPr>
              <a:t>enter the informal employment sector</a:t>
            </a:r>
            <a:r>
              <a:rPr lang="en-US" sz="2800" dirty="0">
                <a:solidFill>
                  <a:schemeClr val="tx1"/>
                </a:solidFill>
              </a:rPr>
              <a:t>, such as day </a:t>
            </a:r>
            <a:r>
              <a:rPr lang="en-US" sz="2800" dirty="0" err="1">
                <a:solidFill>
                  <a:schemeClr val="tx1"/>
                </a:solidFill>
              </a:rPr>
              <a:t>labouring</a:t>
            </a:r>
            <a:r>
              <a:rPr lang="en-US" sz="2800" dirty="0">
                <a:solidFill>
                  <a:schemeClr val="tx1"/>
                </a:solidFill>
              </a:rPr>
              <a:t> where they are confronted with several injustices like exploitation, social exclusion, food vulnerability etc. </a:t>
            </a: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endParaRPr lang="en-ZA" sz="2800" b="1" dirty="0">
              <a:solidFill>
                <a:schemeClr val="tx1"/>
              </a:solidFill>
            </a:endParaRP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In 2024, approximately 30.4 million people in South Africa </a:t>
            </a:r>
            <a:r>
              <a:rPr lang="en-US" sz="2800" b="1" dirty="0">
                <a:solidFill>
                  <a:srgbClr val="FF0000"/>
                </a:solidFill>
              </a:rPr>
              <a:t>(55%)</a:t>
            </a:r>
            <a:r>
              <a:rPr lang="en-US" sz="2800" b="1" dirty="0">
                <a:solidFill>
                  <a:schemeClr val="tx1"/>
                </a:solidFill>
              </a:rPr>
              <a:t> lived below the 2023 upper-bound poverty line (R1,634 per person per month [R55 a day], </a:t>
            </a:r>
            <a:r>
              <a:rPr lang="en-US" sz="2800" dirty="0">
                <a:solidFill>
                  <a:schemeClr val="tx1"/>
                </a:solidFill>
              </a:rPr>
              <a:t>and about </a:t>
            </a:r>
            <a:r>
              <a:rPr lang="en-US" sz="2800" b="1" dirty="0">
                <a:solidFill>
                  <a:schemeClr val="tx1"/>
                </a:solidFill>
              </a:rPr>
              <a:t>13.8 million </a:t>
            </a:r>
            <a:r>
              <a:rPr lang="en-US" sz="2800" b="1" dirty="0">
                <a:solidFill>
                  <a:srgbClr val="FF0000"/>
                </a:solidFill>
              </a:rPr>
              <a:t>(25.2%) </a:t>
            </a:r>
            <a:r>
              <a:rPr lang="en-US" sz="2800" b="1" dirty="0">
                <a:solidFill>
                  <a:schemeClr val="tx1"/>
                </a:solidFill>
              </a:rPr>
              <a:t>lived below the food poverty line (R796 per person per month [R27 a day].</a:t>
            </a: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endParaRPr lang="en-ZA" sz="2800" dirty="0">
              <a:solidFill>
                <a:schemeClr val="tx1"/>
              </a:solidFill>
            </a:endParaRP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This has led to a significant dependence on the government for survival through social grants.</a:t>
            </a:r>
            <a:endParaRPr lang="en-ZA" sz="28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0"/>
              </a:spcBef>
              <a:buSzPts val="3800"/>
              <a:buNone/>
            </a:pPr>
            <a:endParaRPr lang="en-ZA" sz="28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0"/>
              </a:spcBef>
              <a:buSzPts val="3800"/>
              <a:buNone/>
            </a:pPr>
            <a:endParaRPr lang="en-ZA" sz="2800" b="1" dirty="0">
              <a:solidFill>
                <a:srgbClr val="FF0000"/>
              </a:solidFill>
            </a:endParaRPr>
          </a:p>
        </p:txBody>
      </p: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4648200" y="342900"/>
            <a:ext cx="1333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BE9434"/>
              </a:buClr>
              <a:buSzPts val="3800"/>
            </a:pPr>
            <a:r>
              <a:rPr lang="en-ZA" dirty="0">
                <a:solidFill>
                  <a:schemeClr val="bg1"/>
                </a:solidFill>
              </a:rPr>
              <a:t>Introduction and Background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914400" y="2315028"/>
            <a:ext cx="15163800" cy="76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During the recent 2025/26 budget speech, the Minister of Finance allocated </a:t>
            </a:r>
            <a:r>
              <a:rPr lang="en-US" sz="2800" b="1" dirty="0">
                <a:solidFill>
                  <a:schemeClr val="tx1"/>
                </a:solidFill>
              </a:rPr>
              <a:t>R284.7 billion for the disbursement of social grants - </a:t>
            </a:r>
            <a:r>
              <a:rPr lang="en-US" sz="2800" dirty="0">
                <a:solidFill>
                  <a:schemeClr val="tx1"/>
                </a:solidFill>
              </a:rPr>
              <a:t>affirming this intervention as a cornerstone of the government's response to persistent high levels of poverty, unemployment, and inequality.</a:t>
            </a: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endParaRPr lang="en-ZA" sz="2800" dirty="0">
              <a:solidFill>
                <a:schemeClr val="tx1"/>
              </a:solidFill>
            </a:endParaRP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r>
              <a:rPr lang="en-ZA" sz="2800" dirty="0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n South Africa, social protection, particularly social assistance, is rights-based and constitutionally mandated. </a:t>
            </a: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endParaRPr lang="en-ZA" sz="2800" dirty="0">
              <a:solidFill>
                <a:schemeClr val="tx1"/>
              </a:solidFill>
            </a:endParaRP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r>
              <a:rPr lang="en-ZA" sz="2800" dirty="0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his paper argues that grant recipients must evolve from </a:t>
            </a:r>
            <a:r>
              <a:rPr lang="en-US" sz="2800" dirty="0">
                <a:solidFill>
                  <a:srgbClr val="FF0000"/>
                </a:solidFill>
              </a:rPr>
              <a:t>passive beneficiaries 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US" sz="2800" dirty="0">
                <a:solidFill>
                  <a:srgbClr val="00B050"/>
                </a:solidFill>
              </a:rPr>
              <a:t>active agents </a:t>
            </a:r>
            <a:r>
              <a:rPr lang="en-US" sz="2800" dirty="0">
                <a:solidFill>
                  <a:schemeClr val="tx1"/>
                </a:solidFill>
              </a:rPr>
              <a:t>in their own development. </a:t>
            </a: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endParaRPr lang="en-ZA" sz="2800" dirty="0">
              <a:solidFill>
                <a:schemeClr val="tx1"/>
              </a:solidFill>
            </a:endParaRPr>
          </a:p>
          <a:p>
            <a:pPr marL="571500" lvl="0" indent="-571500" algn="just">
              <a:spcBef>
                <a:spcPts val="0"/>
              </a:spcBef>
              <a:buSzPts val="38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This paper adds to a growing body of literature underscoring the urgent need for targeted </a:t>
            </a:r>
            <a:r>
              <a:rPr lang="en-US" sz="2800" b="1" dirty="0">
                <a:solidFill>
                  <a:schemeClr val="tx1"/>
                </a:solidFill>
              </a:rPr>
              <a:t>financial empowerment initiatives</a:t>
            </a:r>
            <a:r>
              <a:rPr lang="en-US" sz="2800" dirty="0">
                <a:solidFill>
                  <a:schemeClr val="tx1"/>
                </a:solidFill>
              </a:rPr>
              <a:t> to facilitate ta transition from poverty to sustainable economic engagement. Within this context, </a:t>
            </a:r>
            <a:r>
              <a:rPr lang="en-US" sz="2800" b="1" dirty="0">
                <a:solidFill>
                  <a:schemeClr val="tx1"/>
                </a:solidFill>
              </a:rPr>
              <a:t>financial literacy emerges as a critical strategy for empowerment</a:t>
            </a:r>
            <a:r>
              <a:rPr lang="en-US" sz="2800" dirty="0">
                <a:solidFill>
                  <a:schemeClr val="tx1"/>
                </a:solidFill>
              </a:rPr>
              <a:t>—one that can be effectively delivered through the social work profession. </a:t>
            </a:r>
            <a:endParaRPr lang="en-ZA" sz="28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0"/>
              </a:spcBef>
              <a:buSzPts val="3800"/>
              <a:buNone/>
            </a:pP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4648200" y="342900"/>
            <a:ext cx="1333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BE9434"/>
              </a:buClr>
              <a:buSzPts val="3800"/>
            </a:pPr>
            <a:r>
              <a:rPr lang="en-ZA" sz="7000" dirty="0">
                <a:solidFill>
                  <a:schemeClr val="bg1"/>
                </a:solidFill>
              </a:rPr>
              <a:t>Introduction and Background </a:t>
            </a:r>
            <a:r>
              <a:rPr lang="en-ZA" sz="7000" i="1" dirty="0">
                <a:solidFill>
                  <a:schemeClr val="bg1"/>
                </a:solidFill>
              </a:rPr>
              <a:t>cont.</a:t>
            </a:r>
            <a:endParaRPr sz="7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3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19597F-DBCF-4239-A2F1-BCF72323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219" y="2309350"/>
            <a:ext cx="17727562" cy="7620001"/>
          </a:xfrm>
        </p:spPr>
        <p:txBody>
          <a:bodyPr>
            <a:normAutofit/>
          </a:bodyPr>
          <a:lstStyle/>
          <a:p>
            <a:pPr indent="-457200">
              <a:buFont typeface="Wingdings" panose="05000000000000000000" pitchFamily="2" charset="2"/>
              <a:buChar char="q"/>
            </a:pPr>
            <a:r>
              <a:rPr lang="en-ZA" sz="2800" dirty="0"/>
              <a:t> This paper is theoretically located within the Sustainable Livelihood Framework. </a:t>
            </a:r>
          </a:p>
          <a:p>
            <a:pPr indent="-457200">
              <a:buFont typeface="Wingdings" panose="05000000000000000000" pitchFamily="2" charset="2"/>
              <a:buChar char="q"/>
            </a:pPr>
            <a:endParaRPr lang="en-ZA" sz="2800" dirty="0"/>
          </a:p>
          <a:p>
            <a:pPr indent="-457200" algn="just">
              <a:buFont typeface="Wingdings" panose="05000000000000000000" pitchFamily="2" charset="2"/>
              <a:buChar char="q"/>
            </a:pPr>
            <a:r>
              <a:rPr lang="en-ZA" sz="2800" dirty="0"/>
              <a:t> This approach </a:t>
            </a:r>
            <a:r>
              <a:rPr lang="en-US" sz="2800" dirty="0"/>
              <a:t>identifies key assets that enable people in poverty to pursue livelihood activities and strategies. These include: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F73E73-D290-420A-B166-ED696FB0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dirty="0"/>
              <a:t>From a passive beneficiary to being an active agent: An SL approach </a:t>
            </a:r>
            <a:endParaRPr lang="en-US" sz="5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0598EE-9D1B-4AA0-B3F9-B5F0CE381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10757"/>
              </p:ext>
            </p:extLst>
          </p:nvPr>
        </p:nvGraphicFramePr>
        <p:xfrm>
          <a:off x="398206" y="4970206"/>
          <a:ext cx="17447342" cy="48655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23671">
                  <a:extLst>
                    <a:ext uri="{9D8B030D-6E8A-4147-A177-3AD203B41FA5}">
                      <a16:colId xmlns:a16="http://schemas.microsoft.com/office/drawing/2014/main" val="1045935150"/>
                    </a:ext>
                  </a:extLst>
                </a:gridCol>
                <a:gridCol w="8723671">
                  <a:extLst>
                    <a:ext uri="{9D8B030D-6E8A-4147-A177-3AD203B41FA5}">
                      <a16:colId xmlns:a16="http://schemas.microsoft.com/office/drawing/2014/main" val="2809726840"/>
                    </a:ext>
                  </a:extLst>
                </a:gridCol>
              </a:tblGrid>
              <a:tr h="508086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ASSET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06039"/>
                  </a:ext>
                </a:extLst>
              </a:tr>
              <a:tr h="781934">
                <a:tc>
                  <a:txBody>
                    <a:bodyPr/>
                    <a:lstStyle/>
                    <a:p>
                      <a:pPr algn="ctr"/>
                      <a:endParaRPr lang="en-ZA" sz="2000" b="1" dirty="0"/>
                    </a:p>
                    <a:p>
                      <a:pPr algn="ctr"/>
                      <a:r>
                        <a:rPr lang="en-ZA" sz="2000" b="1" dirty="0"/>
                        <a:t>FINANCIAL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Represent the liquidity at a person's disposal, which is mostly accessed through savings, credit, heritage, right-based services and entitlements such as Cash Transfers (United Nations Development </a:t>
                      </a:r>
                      <a:r>
                        <a:rPr lang="en-US" sz="2000" dirty="0" err="1"/>
                        <a:t>Programme</a:t>
                      </a:r>
                      <a:r>
                        <a:rPr lang="en-US" sz="2000" dirty="0"/>
                        <a:t>, 1990).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60071"/>
                  </a:ext>
                </a:extLst>
              </a:tr>
              <a:tr h="781934">
                <a:tc>
                  <a:txBody>
                    <a:bodyPr/>
                    <a:lstStyle/>
                    <a:p>
                      <a:pPr algn="ctr"/>
                      <a:endParaRPr lang="en-ZA" sz="2000" b="1" dirty="0"/>
                    </a:p>
                    <a:p>
                      <a:pPr algn="ctr"/>
                      <a:r>
                        <a:rPr lang="en-ZA" sz="2000" b="1" dirty="0"/>
                        <a:t>HUMAN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Refer to skills, knowledge and the ability to conduct livelihood activities, as well as good health (Carney et al., 1999).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499033"/>
                  </a:ext>
                </a:extLst>
              </a:tr>
              <a:tr h="781934">
                <a:tc>
                  <a:txBody>
                    <a:bodyPr/>
                    <a:lstStyle/>
                    <a:p>
                      <a:pPr algn="ctr"/>
                      <a:endParaRPr lang="en-ZA" sz="2000" b="1" dirty="0"/>
                    </a:p>
                    <a:p>
                      <a:pPr algn="ctr"/>
                      <a:r>
                        <a:rPr lang="en-ZA" sz="2000" b="1" dirty="0"/>
                        <a:t>SOCIAL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Social capital assets connote networks of mutual support that exist within and between households, extended family and communities that people can </a:t>
                      </a:r>
                      <a:r>
                        <a:rPr lang="en-US" sz="2000" dirty="0" err="1"/>
                        <a:t>mobilise</a:t>
                      </a:r>
                      <a:r>
                        <a:rPr lang="en-US" sz="2000" dirty="0"/>
                        <a:t> to access resources (</a:t>
                      </a:r>
                      <a:r>
                        <a:rPr lang="en-US" sz="2000" dirty="0" err="1"/>
                        <a:t>Adato</a:t>
                      </a:r>
                      <a:r>
                        <a:rPr lang="en-US" sz="2000" dirty="0"/>
                        <a:t> et al., 2016; </a:t>
                      </a:r>
                      <a:r>
                        <a:rPr lang="en-US" sz="2000" dirty="0" err="1"/>
                        <a:t>Sidloyi</a:t>
                      </a:r>
                      <a:r>
                        <a:rPr lang="en-US" sz="2000" dirty="0"/>
                        <a:t> &amp; </a:t>
                      </a:r>
                      <a:r>
                        <a:rPr lang="en-US" sz="2000" dirty="0" err="1"/>
                        <a:t>Bomela</a:t>
                      </a:r>
                      <a:r>
                        <a:rPr lang="en-US" sz="2000" dirty="0"/>
                        <a:t>, 2016).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949544"/>
                  </a:ext>
                </a:extLst>
              </a:tr>
              <a:tr h="781934">
                <a:tc>
                  <a:txBody>
                    <a:bodyPr/>
                    <a:lstStyle/>
                    <a:p>
                      <a:pPr algn="ctr"/>
                      <a:endParaRPr lang="en-ZA" sz="2000" b="1" dirty="0"/>
                    </a:p>
                    <a:p>
                      <a:pPr algn="ctr"/>
                      <a:r>
                        <a:rPr lang="en-ZA" sz="2000" b="1" dirty="0"/>
                        <a:t>NATURAL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Natural assets refer to environmental assets such as land and common property resources (</a:t>
                      </a:r>
                      <a:r>
                        <a:rPr lang="en-US" sz="2000" dirty="0" err="1"/>
                        <a:t>Nnaeme</a:t>
                      </a:r>
                      <a:r>
                        <a:rPr lang="en-US" sz="2000" dirty="0"/>
                        <a:t> et al., 2020).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74017"/>
                  </a:ext>
                </a:extLst>
              </a:tr>
              <a:tr h="781934">
                <a:tc>
                  <a:txBody>
                    <a:bodyPr/>
                    <a:lstStyle/>
                    <a:p>
                      <a:pPr algn="ctr"/>
                      <a:endParaRPr lang="en-ZA" sz="2000" b="1" dirty="0"/>
                    </a:p>
                    <a:p>
                      <a:pPr algn="ctr"/>
                      <a:r>
                        <a:rPr lang="en-ZA" sz="2000" b="1" dirty="0"/>
                        <a:t>PHYSICAL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basic infrastructure and producer goods that support livelihoods and enhance productivity (</a:t>
                      </a:r>
                      <a:r>
                        <a:rPr lang="en-US" sz="2000" dirty="0" err="1"/>
                        <a:t>Scoones</a:t>
                      </a:r>
                      <a:r>
                        <a:rPr lang="en-US" sz="2000" dirty="0"/>
                        <a:t>, 1998).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00149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54140-9DFD-43A2-86C6-274A3B6C497A}"/>
              </a:ext>
            </a:extLst>
          </p:cNvPr>
          <p:cNvCxnSpPr/>
          <p:nvPr/>
        </p:nvCxnSpPr>
        <p:spPr>
          <a:xfrm>
            <a:off x="1327355" y="5943600"/>
            <a:ext cx="15780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595F0B-0F51-4A09-AA34-0FE1F0EC9F12}"/>
              </a:ext>
            </a:extLst>
          </p:cNvPr>
          <p:cNvCxnSpPr/>
          <p:nvPr/>
        </p:nvCxnSpPr>
        <p:spPr>
          <a:xfrm>
            <a:off x="1327355" y="6916994"/>
            <a:ext cx="15780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651EBF-AF64-4CC5-93C1-6EA3CBF1F196}"/>
              </a:ext>
            </a:extLst>
          </p:cNvPr>
          <p:cNvCxnSpPr/>
          <p:nvPr/>
        </p:nvCxnSpPr>
        <p:spPr>
          <a:xfrm>
            <a:off x="1327355" y="7772400"/>
            <a:ext cx="15780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19597F-DBCF-4239-A2F1-BCF72323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219" y="2309350"/>
            <a:ext cx="17727562" cy="7620001"/>
          </a:xfrm>
        </p:spPr>
        <p:txBody>
          <a:bodyPr>
            <a:normAutofit fontScale="92500" lnSpcReduction="10000"/>
          </a:bodyPr>
          <a:lstStyle/>
          <a:p>
            <a:pPr indent="-457200" algn="just">
              <a:buFont typeface="Wingdings" panose="05000000000000000000" pitchFamily="2" charset="2"/>
              <a:buChar char="q"/>
            </a:pPr>
            <a:r>
              <a:rPr lang="en-ZA" sz="2800" dirty="0"/>
              <a:t>  In a research study conducted by Patel et al. (2022), it was found that social grant beneficiaries do engage in livelihood activities such as: </a:t>
            </a:r>
          </a:p>
          <a:p>
            <a:pPr marL="0" indent="0">
              <a:buNone/>
            </a:pPr>
            <a:endParaRPr lang="en-ZA" sz="2800" dirty="0"/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/>
              <a:t>Buying and selling goods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/>
              <a:t>Supplying goods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/>
              <a:t>The provision of services e.g. building; repairs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/>
              <a:t>Running restaurants or taverns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/>
              <a:t>Renting accommodation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/>
              <a:t>Traditional healing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 err="1"/>
              <a:t>Fafi</a:t>
            </a:r>
            <a:r>
              <a:rPr lang="en-US" sz="2800" dirty="0"/>
              <a:t> (betting)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/>
              <a:t>Farming (subsistence and commercial)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800" dirty="0"/>
              <a:t>Beadwork</a:t>
            </a:r>
          </a:p>
          <a:p>
            <a:pPr lvl="4">
              <a:buFont typeface="Wingdings" panose="05000000000000000000" pitchFamily="2" charset="2"/>
              <a:buChar char="q"/>
            </a:pPr>
            <a:endParaRPr lang="en-ZA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3200" dirty="0"/>
              <a:t> </a:t>
            </a:r>
            <a:r>
              <a:rPr lang="en-ZA" sz="2800" dirty="0"/>
              <a:t>This study further found that grants acted as </a:t>
            </a:r>
            <a:r>
              <a:rPr lang="en-US" sz="2800" dirty="0"/>
              <a:t>Grant acts as </a:t>
            </a:r>
            <a:r>
              <a:rPr lang="en-US" sz="2800" b="1" dirty="0"/>
              <a:t>seed money, </a:t>
            </a:r>
            <a:r>
              <a:rPr lang="en-US" sz="2800" dirty="0"/>
              <a:t>helped to </a:t>
            </a:r>
            <a:r>
              <a:rPr lang="en-US" sz="2800" b="1" dirty="0"/>
              <a:t>grow and sustain businesses, invested </a:t>
            </a:r>
            <a:r>
              <a:rPr lang="en-US" sz="2800" dirty="0"/>
              <a:t>grant money</a:t>
            </a:r>
            <a:r>
              <a:rPr lang="en-US" sz="2800" b="1" dirty="0"/>
              <a:t>, </a:t>
            </a:r>
            <a:r>
              <a:rPr lang="en-US" sz="2800" dirty="0"/>
              <a:t>grants</a:t>
            </a:r>
            <a:r>
              <a:rPr lang="en-US" sz="2800" b="1" dirty="0"/>
              <a:t> assist with cash flow, support consumption smoothing, </a:t>
            </a:r>
            <a:r>
              <a:rPr lang="en-US" sz="2800" dirty="0"/>
              <a:t>and</a:t>
            </a:r>
            <a:r>
              <a:rPr lang="en-US" sz="2800" b="1" dirty="0"/>
              <a:t> investing in future livelihoods </a:t>
            </a:r>
            <a:r>
              <a:rPr lang="en-US" sz="2800" dirty="0"/>
              <a:t>(Patel et al., 2022). </a:t>
            </a:r>
          </a:p>
          <a:p>
            <a:pPr marL="0" indent="0">
              <a:buNone/>
            </a:pPr>
            <a:endParaRPr lang="en-ZA" sz="32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914400" lvl="2" indent="0">
              <a:buNone/>
            </a:pPr>
            <a:endParaRPr lang="en-ZA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F73E73-D290-420A-B166-ED696FB0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dirty="0"/>
              <a:t>From a passive beneficiary to being an active agent: An SL approach </a:t>
            </a:r>
            <a:r>
              <a:rPr lang="en-ZA" sz="5400" i="1" dirty="0"/>
              <a:t>cont</a:t>
            </a:r>
            <a:r>
              <a:rPr lang="en-ZA" sz="5400" dirty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934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19597F-DBCF-4239-A2F1-BCF72323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219" y="2309350"/>
            <a:ext cx="17727562" cy="7620001"/>
          </a:xfrm>
        </p:spPr>
        <p:txBody>
          <a:bodyPr>
            <a:normAutofit/>
          </a:bodyPr>
          <a:lstStyle/>
          <a:p>
            <a:pPr indent="-457200" algn="just">
              <a:buFont typeface="Wingdings" panose="05000000000000000000" pitchFamily="2" charset="2"/>
              <a:buChar char="q"/>
            </a:pPr>
            <a:r>
              <a:rPr lang="en-ZA" sz="2800" dirty="0"/>
              <a:t>  Patel et al. (2022) showed that </a:t>
            </a:r>
            <a:r>
              <a:rPr lang="en-US" sz="2800" dirty="0"/>
              <a:t>grants can be </a:t>
            </a:r>
            <a:r>
              <a:rPr lang="en-US" sz="2800" b="1" dirty="0"/>
              <a:t>highly transformative </a:t>
            </a:r>
            <a:r>
              <a:rPr lang="en-US" sz="2800" dirty="0"/>
              <a:t>for the grant beneficiaries looking to grow their livelihoods and becoming an </a:t>
            </a:r>
            <a:r>
              <a:rPr lang="en-US" sz="2800" b="1" dirty="0"/>
              <a:t>active agent</a:t>
            </a:r>
            <a:r>
              <a:rPr lang="en-US" sz="2800" dirty="0"/>
              <a:t>.</a:t>
            </a:r>
            <a:r>
              <a:rPr lang="en-US" sz="2800" b="1" dirty="0"/>
              <a:t>  </a:t>
            </a:r>
          </a:p>
          <a:p>
            <a:pPr indent="-457200" algn="just">
              <a:buFont typeface="Wingdings" panose="05000000000000000000" pitchFamily="2" charset="2"/>
              <a:buChar char="q"/>
            </a:pPr>
            <a:endParaRPr lang="en-ZA" sz="2800" b="1" dirty="0"/>
          </a:p>
          <a:p>
            <a:pPr indent="-457200" algn="just">
              <a:buFont typeface="Wingdings" panose="05000000000000000000" pitchFamily="2" charset="2"/>
              <a:buChar char="q"/>
            </a:pPr>
            <a:r>
              <a:rPr lang="en-ZA" sz="2800" b="1" dirty="0"/>
              <a:t> </a:t>
            </a:r>
            <a:r>
              <a:rPr lang="en-ZA" sz="2800" dirty="0"/>
              <a:t>However, </a:t>
            </a:r>
            <a:r>
              <a:rPr lang="en-US" sz="2800" dirty="0"/>
              <a:t>barriers to non-engagement in livelihood activities includes - amongst others </a:t>
            </a:r>
            <a:r>
              <a:rPr lang="en-US" sz="2800" b="1" dirty="0"/>
              <a:t>- lack of access to capital, credit, small loans </a:t>
            </a:r>
            <a:r>
              <a:rPr lang="en-US" sz="2800" dirty="0"/>
              <a:t>&amp;</a:t>
            </a:r>
            <a:r>
              <a:rPr lang="en-US" sz="2800" b="1" dirty="0"/>
              <a:t> lack of experience, knowledge &amp; information e.g. financial literacy skills to initiate a livelihood activity. </a:t>
            </a:r>
          </a:p>
          <a:p>
            <a:pPr indent="-457200" algn="just">
              <a:buFont typeface="Wingdings" panose="05000000000000000000" pitchFamily="2" charset="2"/>
              <a:buChar char="q"/>
            </a:pPr>
            <a:endParaRPr lang="en-ZA" sz="2800" b="1" dirty="0"/>
          </a:p>
          <a:p>
            <a:pPr indent="-457200" algn="just">
              <a:buFont typeface="Wingdings" panose="05000000000000000000" pitchFamily="2" charset="2"/>
              <a:buChar char="q"/>
            </a:pPr>
            <a:r>
              <a:rPr lang="en-ZA" sz="2800" b="1" dirty="0"/>
              <a:t> </a:t>
            </a:r>
            <a:r>
              <a:rPr lang="en-ZA" sz="2800" dirty="0"/>
              <a:t>T</a:t>
            </a:r>
            <a:r>
              <a:rPr lang="en-US" sz="2800" dirty="0" err="1"/>
              <a:t>herefore</a:t>
            </a:r>
            <a:r>
              <a:rPr lang="en-US" sz="2800" b="1" dirty="0"/>
              <a:t>, </a:t>
            </a:r>
            <a:r>
              <a:rPr lang="en-US" sz="2800" dirty="0"/>
              <a:t>this paper is advocating for a policy shift by suggesting the </a:t>
            </a:r>
            <a:r>
              <a:rPr lang="en-US" sz="2800" b="1" dirty="0"/>
              <a:t>integration of financial literacy </a:t>
            </a:r>
            <a:r>
              <a:rPr lang="en-US" sz="2800" b="1" dirty="0" err="1"/>
              <a:t>programmes</a:t>
            </a:r>
            <a:r>
              <a:rPr lang="en-US" sz="2800" b="1" dirty="0"/>
              <a:t> within the broader social protection space. </a:t>
            </a:r>
          </a:p>
          <a:p>
            <a:pPr indent="-457200" algn="just">
              <a:buFont typeface="Wingdings" panose="05000000000000000000" pitchFamily="2" charset="2"/>
              <a:buChar char="q"/>
            </a:pPr>
            <a:endParaRPr lang="en-ZA" sz="2800" dirty="0"/>
          </a:p>
          <a:p>
            <a:pPr indent="-457200" algn="just">
              <a:buFont typeface="Wingdings" panose="05000000000000000000" pitchFamily="2" charset="2"/>
              <a:buChar char="q"/>
            </a:pPr>
            <a:r>
              <a:rPr lang="en-ZA" sz="2800" dirty="0"/>
              <a:t> F</a:t>
            </a:r>
            <a:r>
              <a:rPr lang="en-US" sz="2800" dirty="0" err="1"/>
              <a:t>inancial</a:t>
            </a:r>
            <a:r>
              <a:rPr lang="en-US" sz="2800" dirty="0"/>
              <a:t> literacy empowerment can enhance the capitals/assets of individuals/households and contribute to the NDP objectives, Aspiration 1 of the Africa Agenda, as well as several SDG’s. </a:t>
            </a:r>
          </a:p>
          <a:p>
            <a:pPr marL="0" indent="0" algn="just">
              <a:buNone/>
            </a:pPr>
            <a:endParaRPr lang="en-ZA" sz="32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914400" lvl="2" indent="0">
              <a:buNone/>
            </a:pPr>
            <a:endParaRPr lang="en-ZA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F73E73-D290-420A-B166-ED696FB0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dirty="0"/>
              <a:t>From a passive beneficiary to being an active agent: An SL approach </a:t>
            </a:r>
            <a:r>
              <a:rPr lang="en-ZA" sz="5400" i="1" dirty="0"/>
              <a:t>cont</a:t>
            </a:r>
            <a:r>
              <a:rPr lang="en-ZA" sz="5400" dirty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544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9906000" y="3771901"/>
            <a:ext cx="7620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en-US" dirty="0"/>
              <a:t>Within this context, financial literacy may be defined as having the </a:t>
            </a:r>
            <a:r>
              <a:rPr lang="en-US" b="1" dirty="0"/>
              <a:t>knowledge, skills, values </a:t>
            </a:r>
            <a:r>
              <a:rPr lang="en-US" dirty="0"/>
              <a:t>and, consequently, </a:t>
            </a:r>
            <a:r>
              <a:rPr lang="en-US" b="1" dirty="0"/>
              <a:t>habits</a:t>
            </a:r>
            <a:r>
              <a:rPr lang="en-US" dirty="0"/>
              <a:t> required to </a:t>
            </a:r>
            <a:r>
              <a:rPr lang="en-US" b="1" dirty="0"/>
              <a:t>successfully manage money </a:t>
            </a:r>
            <a:r>
              <a:rPr lang="en-US" dirty="0"/>
              <a:t>at the personal and family level for earning, spending, saving, borrowing, and investing (Engelbrecht, 2015; Engelbrecht &amp; </a:t>
            </a:r>
            <a:r>
              <a:rPr lang="en-US" dirty="0" err="1"/>
              <a:t>Ornellas</a:t>
            </a:r>
            <a:r>
              <a:rPr lang="en-US" dirty="0"/>
              <a:t>, 2019).</a:t>
            </a:r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endParaRPr lang="en-ZA" dirty="0"/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en-US" dirty="0"/>
              <a:t>Empowering service users with financial knowledge and skills, can result in upward economic migration (</a:t>
            </a:r>
            <a:r>
              <a:rPr lang="en-US" dirty="0" err="1"/>
              <a:t>Sherraden</a:t>
            </a:r>
            <a:r>
              <a:rPr lang="en-US" dirty="0"/>
              <a:t>, 2010; 2018). </a:t>
            </a:r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endParaRPr lang="en-ZA" dirty="0"/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en-US" dirty="0"/>
              <a:t>Lusardi &amp; Mitchell (2014) </a:t>
            </a:r>
            <a:r>
              <a:rPr lang="en-US" dirty="0" err="1"/>
              <a:t>emphasise</a:t>
            </a:r>
            <a:r>
              <a:rPr lang="en-US" dirty="0"/>
              <a:t> the practical application of financial knowledge, noting that true financial literacy is demonstrated in </a:t>
            </a:r>
            <a:r>
              <a:rPr lang="en-US" dirty="0" err="1"/>
              <a:t>behaviour</a:t>
            </a:r>
            <a:r>
              <a:rPr lang="en-US" dirty="0"/>
              <a:t> (budgeting, saving, avoiding over-indebtedness).</a:t>
            </a:r>
            <a:endParaRPr dirty="0"/>
          </a:p>
        </p:txBody>
      </p:sp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9677400" y="2005781"/>
            <a:ext cx="8077200" cy="146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ZA" sz="7200" i="1" dirty="0"/>
              <a:t>Understanding financial literacy</a:t>
            </a:r>
            <a:endParaRPr sz="7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3043C-1D59-4B8C-AD36-00322A2C5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05781"/>
            <a:ext cx="8077200" cy="7862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E6A1E-76A1-44A4-A09B-45DC7E2DB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26" y="2247900"/>
            <a:ext cx="15399774" cy="76200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3EF2F4-883E-482D-8626-B2C31B337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8DE5E7-EEFE-4EC3-9781-23E253DB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Personal Financial Management (PFM) as an Application of Financial Literacy</a:t>
            </a:r>
          </a:p>
        </p:txBody>
      </p:sp>
    </p:spTree>
    <p:extLst>
      <p:ext uri="{BB962C8B-B14F-4D97-AF65-F5344CB8AC3E}">
        <p14:creationId xmlns:p14="http://schemas.microsoft.com/office/powerpoint/2010/main" val="167312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FFC542"/>
      </a:lt2>
      <a:accent1>
        <a:srgbClr val="676767"/>
      </a:accent1>
      <a:accent2>
        <a:srgbClr val="D1D1D1"/>
      </a:accent2>
      <a:accent3>
        <a:srgbClr val="FAF6ED"/>
      </a:accent3>
      <a:accent4>
        <a:srgbClr val="ED1B30"/>
      </a:accent4>
      <a:accent5>
        <a:srgbClr val="0067B1"/>
      </a:accent5>
      <a:accent6>
        <a:srgbClr val="723B93"/>
      </a:accent6>
      <a:hlink>
        <a:srgbClr val="900A59"/>
      </a:hlink>
      <a:folHlink>
        <a:srgbClr val="395B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1292</Words>
  <Application>Microsoft Office PowerPoint</Application>
  <PresentationFormat>Custom</PresentationFormat>
  <Paragraphs>127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Wingdings</vt:lpstr>
      <vt:lpstr>Office Theme</vt:lpstr>
      <vt:lpstr>PowerPoint Presentation</vt:lpstr>
      <vt:lpstr>“Social protection goes well beyond direct cash or in-kind support; it includes policies and programs that bridge skill, financial, and information gaps, helping households and workers manage crises, escape poverty, navigate transitions, and seize employment opportunities” – World Bank (2025)</vt:lpstr>
      <vt:lpstr>Introduction and Background</vt:lpstr>
      <vt:lpstr>Introduction and Background cont.</vt:lpstr>
      <vt:lpstr>From a passive beneficiary to being an active agent: An SL approach </vt:lpstr>
      <vt:lpstr>From a passive beneficiary to being an active agent: An SL approach cont.</vt:lpstr>
      <vt:lpstr>From a passive beneficiary to being an active agent: An SL approach cont.</vt:lpstr>
      <vt:lpstr>Understanding financial literacy</vt:lpstr>
      <vt:lpstr>Personal Financial Management (PFM) as an Application of Financial Literacy</vt:lpstr>
      <vt:lpstr>Towards a Conceptual Framework: Financial Literacy as a Key Pillar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Marquin Smith</cp:lastModifiedBy>
  <cp:revision>43</cp:revision>
  <dcterms:created xsi:type="dcterms:W3CDTF">2006-08-16T00:00:00Z</dcterms:created>
  <dcterms:modified xsi:type="dcterms:W3CDTF">2025-09-10T05:55:25Z</dcterms:modified>
</cp:coreProperties>
</file>