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8" r:id="rId3"/>
    <p:sldId id="278" r:id="rId4"/>
    <p:sldId id="277" r:id="rId5"/>
    <p:sldId id="262" r:id="rId6"/>
    <p:sldId id="279" r:id="rId7"/>
    <p:sldId id="263" r:id="rId8"/>
    <p:sldId id="280" r:id="rId9"/>
    <p:sldId id="276" r:id="rId10"/>
    <p:sldId id="261"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WwKJ6xquzyk6XxEFhnMVLSux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7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531787693205"/>
          <c:y val="9.7137014314928424E-2"/>
          <c:w val="0.8516801545640128"/>
          <c:h val="0.69907894948714233"/>
        </c:manualLayout>
      </c:layout>
      <c:barChart>
        <c:barDir val="col"/>
        <c:grouping val="clustered"/>
        <c:varyColors val="0"/>
        <c:ser>
          <c:idx val="0"/>
          <c:order val="0"/>
          <c:tx>
            <c:strRef>
              <c:f>Sheet1!$I$3</c:f>
              <c:strCache>
                <c:ptCount val="1"/>
                <c:pt idx="0">
                  <c:v>19.7</c:v>
                </c:pt>
              </c:strCache>
            </c:strRef>
          </c:tx>
          <c:spPr>
            <a:solidFill>
              <a:schemeClr val="accent1"/>
            </a:solidFill>
            <a:ln>
              <a:noFill/>
            </a:ln>
            <a:effectLst/>
          </c:spPr>
          <c:invertIfNegative val="0"/>
          <c:val>
            <c:numRef>
              <c:f>Sheet1!$H$3</c:f>
              <c:numCache>
                <c:formatCode>General</c:formatCode>
                <c:ptCount val="1"/>
                <c:pt idx="0">
                  <c:v>2004</c:v>
                </c:pt>
              </c:numCache>
            </c:numRef>
          </c:val>
          <c:extLst>
            <c:ext xmlns:c16="http://schemas.microsoft.com/office/drawing/2014/chart" uri="{C3380CC4-5D6E-409C-BE32-E72D297353CC}">
              <c16:uniqueId val="{00000000-0153-46B9-9618-B2CFFF77828F}"/>
            </c:ext>
          </c:extLst>
        </c:ser>
        <c:ser>
          <c:idx val="1"/>
          <c:order val="1"/>
          <c:tx>
            <c:strRef>
              <c:f>Sheet1!$I$4</c:f>
              <c:strCache>
                <c:ptCount val="1"/>
                <c:pt idx="0">
                  <c:v>20.5</c:v>
                </c:pt>
              </c:strCache>
            </c:strRef>
          </c:tx>
          <c:spPr>
            <a:solidFill>
              <a:schemeClr val="accent2"/>
            </a:solidFill>
            <a:ln>
              <a:noFill/>
            </a:ln>
            <a:effectLst/>
          </c:spPr>
          <c:invertIfNegative val="0"/>
          <c:val>
            <c:numRef>
              <c:f>Sheet1!$H$4</c:f>
              <c:numCache>
                <c:formatCode>General</c:formatCode>
                <c:ptCount val="1"/>
                <c:pt idx="0">
                  <c:v>2009</c:v>
                </c:pt>
              </c:numCache>
            </c:numRef>
          </c:val>
          <c:extLst>
            <c:ext xmlns:c16="http://schemas.microsoft.com/office/drawing/2014/chart" uri="{C3380CC4-5D6E-409C-BE32-E72D297353CC}">
              <c16:uniqueId val="{00000001-0153-46B9-9618-B2CFFF77828F}"/>
            </c:ext>
          </c:extLst>
        </c:ser>
        <c:ser>
          <c:idx val="2"/>
          <c:order val="2"/>
          <c:tx>
            <c:strRef>
              <c:f>Sheet1!$I$5</c:f>
              <c:strCache>
                <c:ptCount val="1"/>
                <c:pt idx="0">
                  <c:v>25.1</c:v>
                </c:pt>
              </c:strCache>
            </c:strRef>
          </c:tx>
          <c:spPr>
            <a:solidFill>
              <a:schemeClr val="accent3"/>
            </a:solidFill>
            <a:ln>
              <a:noFill/>
            </a:ln>
            <a:effectLst/>
          </c:spPr>
          <c:invertIfNegative val="0"/>
          <c:val>
            <c:numRef>
              <c:f>Sheet1!$H$5</c:f>
              <c:numCache>
                <c:formatCode>General</c:formatCode>
                <c:ptCount val="1"/>
                <c:pt idx="0">
                  <c:v>2014</c:v>
                </c:pt>
              </c:numCache>
            </c:numRef>
          </c:val>
          <c:extLst>
            <c:ext xmlns:c16="http://schemas.microsoft.com/office/drawing/2014/chart" uri="{C3380CC4-5D6E-409C-BE32-E72D297353CC}">
              <c16:uniqueId val="{00000002-0153-46B9-9618-B2CFFF77828F}"/>
            </c:ext>
          </c:extLst>
        </c:ser>
        <c:ser>
          <c:idx val="3"/>
          <c:order val="3"/>
          <c:tx>
            <c:strRef>
              <c:f>Sheet1!$I$6</c:f>
              <c:strCache>
                <c:ptCount val="1"/>
                <c:pt idx="0">
                  <c:v>25.5</c:v>
                </c:pt>
              </c:strCache>
            </c:strRef>
          </c:tx>
          <c:spPr>
            <a:solidFill>
              <a:schemeClr val="accent4"/>
            </a:solidFill>
            <a:ln>
              <a:noFill/>
            </a:ln>
            <a:effectLst/>
          </c:spPr>
          <c:invertIfNegative val="0"/>
          <c:val>
            <c:numRef>
              <c:f>Sheet1!$H$6</c:f>
              <c:numCache>
                <c:formatCode>General</c:formatCode>
                <c:ptCount val="1"/>
                <c:pt idx="0">
                  <c:v>2019</c:v>
                </c:pt>
              </c:numCache>
            </c:numRef>
          </c:val>
          <c:extLst>
            <c:ext xmlns:c16="http://schemas.microsoft.com/office/drawing/2014/chart" uri="{C3380CC4-5D6E-409C-BE32-E72D297353CC}">
              <c16:uniqueId val="{00000003-0153-46B9-9618-B2CFFF77828F}"/>
            </c:ext>
          </c:extLst>
        </c:ser>
        <c:ser>
          <c:idx val="4"/>
          <c:order val="4"/>
          <c:tx>
            <c:strRef>
              <c:f>Sheet1!$I$7</c:f>
              <c:strCache>
                <c:ptCount val="1"/>
                <c:pt idx="0">
                  <c:v>28.4</c:v>
                </c:pt>
              </c:strCache>
            </c:strRef>
          </c:tx>
          <c:spPr>
            <a:solidFill>
              <a:schemeClr val="accent5"/>
            </a:solidFill>
            <a:ln>
              <a:noFill/>
            </a:ln>
            <a:effectLst/>
          </c:spPr>
          <c:invertIfNegative val="0"/>
          <c:val>
            <c:numRef>
              <c:f>Sheet1!$H$7</c:f>
              <c:numCache>
                <c:formatCode>General</c:formatCode>
                <c:ptCount val="1"/>
                <c:pt idx="0">
                  <c:v>2023</c:v>
                </c:pt>
              </c:numCache>
            </c:numRef>
          </c:val>
          <c:extLst>
            <c:ext xmlns:c16="http://schemas.microsoft.com/office/drawing/2014/chart" uri="{C3380CC4-5D6E-409C-BE32-E72D297353CC}">
              <c16:uniqueId val="{00000004-0153-46B9-9618-B2CFFF77828F}"/>
            </c:ext>
          </c:extLst>
        </c:ser>
        <c:ser>
          <c:idx val="5"/>
          <c:order val="5"/>
          <c:tx>
            <c:strRef>
              <c:f>Sheet1!$G$8</c:f>
              <c:strCache>
                <c:ptCount val="1"/>
                <c:pt idx="0">
                  <c:v>32.9</c:v>
                </c:pt>
              </c:strCache>
            </c:strRef>
          </c:tx>
          <c:spPr>
            <a:solidFill>
              <a:schemeClr val="accent6"/>
            </a:solidFill>
            <a:ln>
              <a:noFill/>
            </a:ln>
            <a:effectLst/>
          </c:spPr>
          <c:invertIfNegative val="0"/>
          <c:val>
            <c:numRef>
              <c:f>Sheet1!$H$8</c:f>
              <c:numCache>
                <c:formatCode>General</c:formatCode>
                <c:ptCount val="1"/>
                <c:pt idx="0">
                  <c:v>2024</c:v>
                </c:pt>
              </c:numCache>
            </c:numRef>
          </c:val>
          <c:extLst>
            <c:ext xmlns:c16="http://schemas.microsoft.com/office/drawing/2014/chart" uri="{C3380CC4-5D6E-409C-BE32-E72D297353CC}">
              <c16:uniqueId val="{00000005-0153-46B9-9618-B2CFFF77828F}"/>
            </c:ext>
          </c:extLst>
        </c:ser>
        <c:dLbls>
          <c:showLegendKey val="0"/>
          <c:showVal val="0"/>
          <c:showCatName val="0"/>
          <c:showSerName val="0"/>
          <c:showPercent val="0"/>
          <c:showBubbleSize val="0"/>
        </c:dLbls>
        <c:gapWidth val="267"/>
        <c:overlap val="-43"/>
        <c:axId val="1815808271"/>
        <c:axId val="34885759"/>
      </c:barChart>
      <c:catAx>
        <c:axId val="1815808271"/>
        <c:scaling>
          <c:orientation val="minMax"/>
        </c:scaling>
        <c:delete val="1"/>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UNEMPLOYMENT</a:t>
                </a:r>
                <a:r>
                  <a:rPr lang="en-US" baseline="0"/>
                  <a:t> RATE IN PERCENTAGE</a:t>
                </a:r>
                <a:endParaRPr lang="en-US"/>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4885759"/>
        <c:crosses val="autoZero"/>
        <c:auto val="1"/>
        <c:lblAlgn val="ctr"/>
        <c:lblOffset val="100"/>
        <c:noMultiLvlLbl val="0"/>
      </c:catAx>
      <c:valAx>
        <c:axId val="348857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YEAR</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815808271"/>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01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25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75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8"/>
          <p:cNvSpPr/>
          <p:nvPr/>
        </p:nvSpPr>
        <p:spPr>
          <a:xfrm>
            <a:off x="0" y="0"/>
            <a:ext cx="18288000" cy="10287000"/>
          </a:xfrm>
          <a:custGeom>
            <a:avLst/>
            <a:gdLst/>
            <a:ahLst/>
            <a:cxnLst/>
            <a:rect l="l" t="t" r="r" b="b"/>
            <a:pathLst>
              <a:path w="3773642" h="1813153" extrusionOk="0">
                <a:moveTo>
                  <a:pt x="0" y="0"/>
                </a:moveTo>
                <a:lnTo>
                  <a:pt x="3773642" y="0"/>
                </a:lnTo>
                <a:lnTo>
                  <a:pt x="3773642" y="1813153"/>
                </a:lnTo>
                <a:lnTo>
                  <a:pt x="0" y="1813153"/>
                </a:lnTo>
                <a:close/>
              </a:path>
            </a:pathLst>
          </a:custGeom>
          <a:solidFill>
            <a:srgbClr val="0F1C5F"/>
          </a:solidFill>
          <a:ln>
            <a:noFill/>
          </a:ln>
        </p:spPr>
      </p:sp>
      <p:sp>
        <p:nvSpPr>
          <p:cNvPr id="16" name="Google Shape;16;p8"/>
          <p:cNvSpPr txBox="1">
            <a:spLocks noGrp="1"/>
          </p:cNvSpPr>
          <p:nvPr>
            <p:ph type="subTitle" idx="1"/>
          </p:nvPr>
        </p:nvSpPr>
        <p:spPr>
          <a:xfrm>
            <a:off x="762000" y="3924300"/>
            <a:ext cx="10129314" cy="144348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lt1"/>
              </a:buClr>
              <a:buSzPts val="7200"/>
              <a:buNone/>
              <a:defRPr sz="7200" b="1">
                <a:solidFill>
                  <a:schemeClr val="lt1"/>
                </a:solidFill>
                <a:latin typeface="Calibri"/>
                <a:ea typeface="Calibri"/>
                <a:cs typeface="Calibri"/>
                <a:sym typeface="Calibri"/>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7" name="Google Shape;17;p8"/>
          <p:cNvPicPr preferRelativeResize="0"/>
          <p:nvPr/>
        </p:nvPicPr>
        <p:blipFill rotWithShape="1">
          <a:blip r:embed="rId2">
            <a:alphaModFix/>
          </a:blip>
          <a:srcRect l="13746" t="-1" r="-419" b="32960"/>
          <a:stretch/>
        </p:blipFill>
        <p:spPr>
          <a:xfrm>
            <a:off x="11714336" y="-6442"/>
            <a:ext cx="6649864" cy="10287000"/>
          </a:xfrm>
          <a:prstGeom prst="rect">
            <a:avLst/>
          </a:prstGeom>
          <a:noFill/>
          <a:ln>
            <a:noFill/>
          </a:ln>
        </p:spPr>
      </p:pic>
      <p:pic>
        <p:nvPicPr>
          <p:cNvPr id="18" name="Google Shape;18;p8"/>
          <p:cNvPicPr preferRelativeResize="0"/>
          <p:nvPr/>
        </p:nvPicPr>
        <p:blipFill rotWithShape="1">
          <a:blip r:embed="rId3">
            <a:alphaModFix/>
          </a:blip>
          <a:srcRect/>
          <a:stretch/>
        </p:blipFill>
        <p:spPr>
          <a:xfrm>
            <a:off x="3886200" y="1556339"/>
            <a:ext cx="3873500" cy="1453561"/>
          </a:xfrm>
          <a:prstGeom prst="rect">
            <a:avLst/>
          </a:prstGeom>
          <a:noFill/>
          <a:ln>
            <a:noFill/>
          </a:ln>
        </p:spPr>
      </p:pic>
      <p:sp>
        <p:nvSpPr>
          <p:cNvPr id="19" name="Google Shape;19;p8"/>
          <p:cNvSpPr txBox="1">
            <a:spLocks noGrp="1"/>
          </p:cNvSpPr>
          <p:nvPr>
            <p:ph type="body" idx="2"/>
          </p:nvPr>
        </p:nvSpPr>
        <p:spPr>
          <a:xfrm>
            <a:off x="685800" y="8191500"/>
            <a:ext cx="10129314" cy="4572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ctr">
              <a:spcBef>
                <a:spcPts val="440"/>
              </a:spcBef>
              <a:spcAft>
                <a:spcPts val="0"/>
              </a:spcAft>
              <a:buClr>
                <a:schemeClr val="lt1"/>
              </a:buClr>
              <a:buSzPts val="2200"/>
              <a:buNone/>
              <a:defRPr sz="2200" b="1">
                <a:solidFill>
                  <a:schemeClr val="lt1"/>
                </a:solidFill>
              </a:defRPr>
            </a:lvl1pPr>
            <a:lvl2pPr marL="914400" lvl="1" indent="-381000" algn="l">
              <a:spcBef>
                <a:spcPts val="480"/>
              </a:spcBef>
              <a:spcAft>
                <a:spcPts val="0"/>
              </a:spcAft>
              <a:buClr>
                <a:schemeClr val="lt1"/>
              </a:buClr>
              <a:buSzPts val="2400"/>
              <a:buChar char="–"/>
              <a:defRPr>
                <a:solidFill>
                  <a:schemeClr val="lt1"/>
                </a:solidFill>
              </a:defRPr>
            </a:lvl2pPr>
            <a:lvl3pPr marL="1371600" lvl="2" indent="-355600" algn="l">
              <a:spcBef>
                <a:spcPts val="400"/>
              </a:spcBef>
              <a:spcAft>
                <a:spcPts val="0"/>
              </a:spcAft>
              <a:buClr>
                <a:schemeClr val="lt1"/>
              </a:buClr>
              <a:buSzPts val="20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8"/>
          <p:cNvSpPr txBox="1">
            <a:spLocks noGrp="1"/>
          </p:cNvSpPr>
          <p:nvPr>
            <p:ph type="body" idx="3"/>
          </p:nvPr>
        </p:nvSpPr>
        <p:spPr>
          <a:xfrm>
            <a:off x="685800" y="8724900"/>
            <a:ext cx="10129838" cy="6096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ctr">
              <a:spcBef>
                <a:spcPts val="420"/>
              </a:spcBef>
              <a:spcAft>
                <a:spcPts val="0"/>
              </a:spcAft>
              <a:buClr>
                <a:schemeClr val="lt1"/>
              </a:buClr>
              <a:buSzPts val="2100"/>
              <a:buNone/>
              <a:defRPr sz="21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10"/>
          <p:cNvSpPr txBox="1">
            <a:spLocks noGrp="1"/>
          </p:cNvSpPr>
          <p:nvPr>
            <p:ph type="body" idx="1"/>
          </p:nvPr>
        </p:nvSpPr>
        <p:spPr>
          <a:xfrm>
            <a:off x="1028700" y="2247900"/>
            <a:ext cx="15506700" cy="7620001"/>
          </a:xfrm>
          <a:prstGeom prst="rect">
            <a:avLst/>
          </a:prstGeom>
          <a:noFill/>
          <a:ln>
            <a:noFill/>
          </a:ln>
        </p:spPr>
        <p:txBody>
          <a:bodyPr spcFirstLastPara="1" wrap="square" lIns="91425" tIns="45700" rIns="91425" bIns="45700" anchor="t" anchorCtr="0">
            <a:normAutofit/>
          </a:bodyPr>
          <a:lstStyle>
            <a:lvl1pPr marL="457200" lvl="0" indent="-508000" algn="l">
              <a:spcBef>
                <a:spcPts val="880"/>
              </a:spcBef>
              <a:spcAft>
                <a:spcPts val="0"/>
              </a:spcAft>
              <a:buClr>
                <a:srgbClr val="BE9434"/>
              </a:buClr>
              <a:buSzPts val="4400"/>
              <a:buFont typeface="Noto Sans Symbols"/>
              <a:buChar char="⮚"/>
              <a:defRPr sz="4400"/>
            </a:lvl1pPr>
            <a:lvl2pPr marL="914400" lvl="1" indent="-482600" algn="l">
              <a:spcBef>
                <a:spcPts val="800"/>
              </a:spcBef>
              <a:spcAft>
                <a:spcPts val="0"/>
              </a:spcAft>
              <a:buClr>
                <a:schemeClr val="dk1"/>
              </a:buClr>
              <a:buSzPts val="4000"/>
              <a:buChar char="–"/>
              <a:defRPr sz="4000"/>
            </a:lvl2pPr>
            <a:lvl3pPr marL="1371600" lvl="2" indent="-457200" algn="l">
              <a:spcBef>
                <a:spcPts val="720"/>
              </a:spcBef>
              <a:spcAft>
                <a:spcPts val="0"/>
              </a:spcAft>
              <a:buClr>
                <a:schemeClr val="dk1"/>
              </a:buClr>
              <a:buSzPts val="3600"/>
              <a:buChar char="•"/>
              <a:defRPr sz="3600"/>
            </a:lvl3pPr>
            <a:lvl4pPr marL="1828800" lvl="3" indent="-457200" algn="l">
              <a:spcBef>
                <a:spcPts val="720"/>
              </a:spcBef>
              <a:spcAft>
                <a:spcPts val="0"/>
              </a:spcAft>
              <a:buClr>
                <a:schemeClr val="dk1"/>
              </a:buClr>
              <a:buSzPts val="3600"/>
              <a:buChar char="–"/>
              <a:defRPr sz="3600"/>
            </a:lvl4pPr>
            <a:lvl5pPr marL="2286000" lvl="4" indent="-457200" algn="l">
              <a:spcBef>
                <a:spcPts val="720"/>
              </a:spcBef>
              <a:spcAft>
                <a:spcPts val="0"/>
              </a:spcAft>
              <a:buClr>
                <a:schemeClr val="dk1"/>
              </a:buClr>
              <a:buSzPts val="3600"/>
              <a:buChar char="»"/>
              <a:defRPr sz="3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 name="Google Shape;26;p10"/>
          <p:cNvPicPr preferRelativeResize="0"/>
          <p:nvPr/>
        </p:nvPicPr>
        <p:blipFill rotWithShape="1">
          <a:blip r:embed="rId2">
            <a:alphaModFix/>
          </a:blip>
          <a:srcRect/>
          <a:stretch/>
        </p:blipFill>
        <p:spPr>
          <a:xfrm rot="5400000">
            <a:off x="16733280" y="8732280"/>
            <a:ext cx="526020" cy="526020"/>
          </a:xfrm>
          <a:prstGeom prst="rect">
            <a:avLst/>
          </a:prstGeom>
          <a:noFill/>
          <a:ln>
            <a:noFill/>
          </a:ln>
        </p:spPr>
      </p:pic>
      <p:sp>
        <p:nvSpPr>
          <p:cNvPr id="27" name="Google Shape;27;p10"/>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7200"/>
              <a:buFont typeface="Calibri"/>
              <a:buNone/>
              <a:defRPr sz="7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8"/>
        <p:cNvGrpSpPr/>
        <p:nvPr/>
      </p:nvGrpSpPr>
      <p:grpSpPr>
        <a:xfrm>
          <a:off x="0" y="0"/>
          <a:ext cx="0" cy="0"/>
          <a:chOff x="0" y="0"/>
          <a:chExt cx="0" cy="0"/>
        </a:xfrm>
      </p:grpSpPr>
      <p:sp>
        <p:nvSpPr>
          <p:cNvPr id="29" name="Google Shape;29;p11"/>
          <p:cNvSpPr txBox="1"/>
          <p:nvPr/>
        </p:nvSpPr>
        <p:spPr>
          <a:xfrm>
            <a:off x="11734800" y="4000500"/>
            <a:ext cx="4876800" cy="369331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ZA" sz="8000" b="1" i="0" u="none" strike="noStrike" cap="none">
                <a:solidFill>
                  <a:srgbClr val="000000"/>
                </a:solidFill>
                <a:latin typeface="Calibri"/>
                <a:ea typeface="Calibri"/>
                <a:cs typeface="Calibri"/>
                <a:sym typeface="Calibri"/>
              </a:rPr>
              <a:t>Thank You.</a:t>
            </a:r>
            <a:endParaRPr/>
          </a:p>
          <a:p>
            <a:pPr marL="0" marR="0" lvl="0" indent="0" algn="l" rtl="0">
              <a:lnSpc>
                <a:spcPct val="120000"/>
              </a:lnSpc>
              <a:spcBef>
                <a:spcPts val="0"/>
              </a:spcBef>
              <a:spcAft>
                <a:spcPts val="0"/>
              </a:spcAft>
              <a:buNone/>
            </a:pPr>
            <a:endParaRPr sz="8000" b="1"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None/>
            </a:pPr>
            <a:r>
              <a:rPr lang="en-ZA" sz="8000" b="1" i="0" u="none" strike="noStrike" cap="none">
                <a:solidFill>
                  <a:srgbClr val="000000"/>
                </a:solidFill>
                <a:latin typeface="Calibri"/>
                <a:ea typeface="Calibri"/>
                <a:cs typeface="Calibri"/>
                <a:sym typeface="Calibri"/>
              </a:rPr>
              <a:t>Questions?</a:t>
            </a:r>
            <a:endParaRPr/>
          </a:p>
        </p:txBody>
      </p:sp>
      <p:sp>
        <p:nvSpPr>
          <p:cNvPr id="30" name="Google Shape;30;p11"/>
          <p:cNvSpPr/>
          <p:nvPr/>
        </p:nvSpPr>
        <p:spPr>
          <a:xfrm rot="10800000">
            <a:off x="-5316" y="-3"/>
            <a:ext cx="9704630" cy="10553702"/>
          </a:xfrm>
          <a:prstGeom prst="rect">
            <a:avLst/>
          </a:prstGeom>
          <a:solidFill>
            <a:srgbClr val="091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11" descr="A picture containing drawing&#10;&#10;Description automatically generated"/>
          <p:cNvPicPr preferRelativeResize="0"/>
          <p:nvPr/>
        </p:nvPicPr>
        <p:blipFill rotWithShape="1">
          <a:blip r:embed="rId2">
            <a:alphaModFix/>
          </a:blip>
          <a:srcRect r="36400"/>
          <a:stretch/>
        </p:blipFill>
        <p:spPr>
          <a:xfrm>
            <a:off x="1676400" y="4426566"/>
            <a:ext cx="6172200" cy="28411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2"/>
        <p:cNvGrpSpPr/>
        <p:nvPr/>
      </p:nvGrpSpPr>
      <p:grpSpPr>
        <a:xfrm>
          <a:off x="0" y="0"/>
          <a:ext cx="0" cy="0"/>
          <a:chOff x="0" y="0"/>
          <a:chExt cx="0" cy="0"/>
        </a:xfrm>
      </p:grpSpPr>
      <p:sp>
        <p:nvSpPr>
          <p:cNvPr id="33" name="Google Shape;33;p12"/>
          <p:cNvSpPr txBox="1"/>
          <p:nvPr/>
        </p:nvSpPr>
        <p:spPr>
          <a:xfrm>
            <a:off x="1028700" y="9267825"/>
            <a:ext cx="8420615" cy="447751"/>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None/>
            </a:pPr>
            <a:r>
              <a:rPr lang="en-ZA" sz="2999" b="0" i="0" u="none" strike="noStrike" cap="none">
                <a:solidFill>
                  <a:schemeClr val="lt1"/>
                </a:solidFill>
                <a:latin typeface="Calibri"/>
                <a:ea typeface="Calibri"/>
                <a:cs typeface="Calibri"/>
                <a:sym typeface="Calibri"/>
              </a:rPr>
              <a:t>University of the Western Cape</a:t>
            </a:r>
            <a:endParaRPr/>
          </a:p>
        </p:txBody>
      </p:sp>
      <p:sp>
        <p:nvSpPr>
          <p:cNvPr id="34" name="Google Shape;34;p12"/>
          <p:cNvSpPr/>
          <p:nvPr/>
        </p:nvSpPr>
        <p:spPr>
          <a:xfrm>
            <a:off x="0" y="-114300"/>
            <a:ext cx="18288000" cy="4303165"/>
          </a:xfrm>
          <a:prstGeom prst="rect">
            <a:avLst/>
          </a:prstGeom>
          <a:solidFill>
            <a:srgbClr val="0F1C5F"/>
          </a:solidFill>
          <a:ln w="25400" cap="flat" cmpd="sng">
            <a:solidFill>
              <a:srgbClr val="4B4B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12" descr="A picture containing indoor, sitting, table, holding&#10;&#10;Description automatically generated"/>
          <p:cNvPicPr preferRelativeResize="0"/>
          <p:nvPr/>
        </p:nvPicPr>
        <p:blipFill rotWithShape="1">
          <a:blip r:embed="rId2">
            <a:alphaModFix/>
          </a:blip>
          <a:srcRect t="2447" b="17586"/>
          <a:stretch/>
        </p:blipFill>
        <p:spPr>
          <a:xfrm>
            <a:off x="0" y="1943100"/>
            <a:ext cx="18288000" cy="8343899"/>
          </a:xfrm>
          <a:prstGeom prst="rect">
            <a:avLst/>
          </a:prstGeom>
          <a:noFill/>
          <a:ln>
            <a:noFill/>
          </a:ln>
        </p:spPr>
      </p:pic>
      <p:sp>
        <p:nvSpPr>
          <p:cNvPr id="36" name="Google Shape;36;p12"/>
          <p:cNvSpPr txBox="1">
            <a:spLocks noGrp="1"/>
          </p:cNvSpPr>
          <p:nvPr>
            <p:ph type="title"/>
          </p:nvPr>
        </p:nvSpPr>
        <p:spPr>
          <a:xfrm>
            <a:off x="457200" y="274638"/>
            <a:ext cx="17221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8000"/>
              <a:buFont typeface="Calibri"/>
              <a:buNone/>
              <a:defRPr sz="8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37"/>
        <p:cNvGrpSpPr/>
        <p:nvPr/>
      </p:nvGrpSpPr>
      <p:grpSpPr>
        <a:xfrm>
          <a:off x="0" y="0"/>
          <a:ext cx="0" cy="0"/>
          <a:chOff x="0" y="0"/>
          <a:chExt cx="0" cy="0"/>
        </a:xfrm>
      </p:grpSpPr>
      <p:sp>
        <p:nvSpPr>
          <p:cNvPr id="38" name="Google Shape;38;p13"/>
          <p:cNvSpPr/>
          <p:nvPr/>
        </p:nvSpPr>
        <p:spPr>
          <a:xfrm>
            <a:off x="0" y="-38100"/>
            <a:ext cx="18288000" cy="187656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3"/>
          <p:cNvSpPr/>
          <p:nvPr/>
        </p:nvSpPr>
        <p:spPr>
          <a:xfrm>
            <a:off x="0" y="1943100"/>
            <a:ext cx="18288000" cy="8343900"/>
          </a:xfrm>
          <a:prstGeom prst="rect">
            <a:avLst/>
          </a:prstGeom>
          <a:solidFill>
            <a:srgbClr val="0F1C5F"/>
          </a:solidFill>
          <a:ln w="25400" cap="flat" cmpd="sng">
            <a:solidFill>
              <a:srgbClr val="4B4B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3"/>
          <p:cNvSpPr txBox="1">
            <a:spLocks noGrp="1"/>
          </p:cNvSpPr>
          <p:nvPr>
            <p:ph type="title"/>
          </p:nvPr>
        </p:nvSpPr>
        <p:spPr>
          <a:xfrm>
            <a:off x="2362200" y="3771900"/>
            <a:ext cx="13411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8000"/>
              <a:buFont typeface="Calibri"/>
              <a:buNone/>
              <a:defRPr sz="8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457200" y="6515100"/>
            <a:ext cx="17373600" cy="3352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a:solidFill>
                  <a:schemeClr val="lt1"/>
                </a:solidFill>
              </a:defRPr>
            </a:lvl1pPr>
            <a:lvl2pPr marL="914400" lvl="1" indent="-381000" algn="l">
              <a:spcBef>
                <a:spcPts val="480"/>
              </a:spcBef>
              <a:spcAft>
                <a:spcPts val="0"/>
              </a:spcAft>
              <a:buClr>
                <a:schemeClr val="lt1"/>
              </a:buClr>
              <a:buSzPts val="2400"/>
              <a:buChar char="–"/>
              <a:defRPr>
                <a:solidFill>
                  <a:schemeClr val="lt1"/>
                </a:solidFill>
              </a:defRPr>
            </a:lvl2pPr>
            <a:lvl3pPr marL="1371600" lvl="2" indent="-355600" algn="l">
              <a:spcBef>
                <a:spcPts val="400"/>
              </a:spcBef>
              <a:spcAft>
                <a:spcPts val="0"/>
              </a:spcAft>
              <a:buClr>
                <a:schemeClr val="lt1"/>
              </a:buClr>
              <a:buSzPts val="20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2" name="Google Shape;42;p13"/>
          <p:cNvPicPr preferRelativeResize="0"/>
          <p:nvPr/>
        </p:nvPicPr>
        <p:blipFill rotWithShape="1">
          <a:blip r:embed="rId2">
            <a:alphaModFix/>
          </a:blip>
          <a:srcRect/>
          <a:stretch/>
        </p:blipFill>
        <p:spPr>
          <a:xfrm>
            <a:off x="919686" y="300629"/>
            <a:ext cx="3361612" cy="12614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pic>
        <p:nvPicPr>
          <p:cNvPr id="44" name="Google Shape;44;p14"/>
          <p:cNvPicPr preferRelativeResize="0"/>
          <p:nvPr/>
        </p:nvPicPr>
        <p:blipFill rotWithShape="1">
          <a:blip r:embed="rId2">
            <a:alphaModFix/>
          </a:blip>
          <a:srcRect/>
          <a:stretch/>
        </p:blipFill>
        <p:spPr>
          <a:xfrm rot="5400000">
            <a:off x="16733280" y="9113280"/>
            <a:ext cx="526020" cy="5260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762000" y="2065339"/>
            <a:ext cx="17068800" cy="7802562"/>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p:nvPr/>
        </p:nvSpPr>
        <p:spPr>
          <a:xfrm>
            <a:off x="0" y="0"/>
            <a:ext cx="18288000" cy="1790700"/>
          </a:xfrm>
          <a:prstGeom prst="rect">
            <a:avLst/>
          </a:prstGeom>
          <a:solidFill>
            <a:srgbClr val="091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7"/>
          <p:cNvPicPr preferRelativeResize="0"/>
          <p:nvPr/>
        </p:nvPicPr>
        <p:blipFill rotWithShape="1">
          <a:blip r:embed="rId8">
            <a:alphaModFix/>
          </a:blip>
          <a:srcRect/>
          <a:stretch/>
        </p:blipFill>
        <p:spPr>
          <a:xfrm>
            <a:off x="919686" y="300629"/>
            <a:ext cx="3361612" cy="12614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subTitle" idx="1"/>
          </p:nvPr>
        </p:nvSpPr>
        <p:spPr>
          <a:xfrm>
            <a:off x="762000" y="3924300"/>
            <a:ext cx="10129314" cy="1443485"/>
          </a:xfrm>
          <a:prstGeom prst="rect">
            <a:avLst/>
          </a:prstGeom>
          <a:noFill/>
          <a:ln>
            <a:noFill/>
          </a:ln>
        </p:spPr>
        <p:txBody>
          <a:bodyPr spcFirstLastPara="1" wrap="square" lIns="91425" tIns="45700" rIns="91425" bIns="45700" anchor="t" anchorCtr="0">
            <a:noAutofit/>
          </a:bodyPr>
          <a:lstStyle/>
          <a:p>
            <a:pPr marL="0" lvl="0" indent="0"/>
            <a:endParaRPr lang="en-US" sz="3600" dirty="0"/>
          </a:p>
          <a:p>
            <a:pPr marL="0" lvl="0" indent="0"/>
            <a:r>
              <a:rPr lang="en-US" sz="3600" dirty="0"/>
              <a:t>FINANCIAL CAPABILITY DEVELOPMENT AS A DRIVER FOR POVERTY ALLEVIATION IN SOUTH AFRICA: THE NEED TO TRAIN SOCIAL SERVICE PROFESSIONALS</a:t>
            </a:r>
            <a:endParaRPr sz="3600" dirty="0"/>
          </a:p>
        </p:txBody>
      </p:sp>
      <p:sp>
        <p:nvSpPr>
          <p:cNvPr id="51" name="Google Shape;51;p1"/>
          <p:cNvSpPr txBox="1">
            <a:spLocks noGrp="1"/>
          </p:cNvSpPr>
          <p:nvPr>
            <p:ph type="body" idx="2"/>
          </p:nvPr>
        </p:nvSpPr>
        <p:spPr>
          <a:xfrm>
            <a:off x="685800" y="8191500"/>
            <a:ext cx="10129314" cy="4572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200"/>
              <a:buNone/>
            </a:pPr>
            <a:r>
              <a:rPr lang="en-ZA" sz="2400" dirty="0"/>
              <a:t>Marquin E. Smith &amp; Lambert Engelbrecht</a:t>
            </a:r>
            <a:endParaRPr sz="2400" dirty="0"/>
          </a:p>
        </p:txBody>
      </p:sp>
      <p:sp>
        <p:nvSpPr>
          <p:cNvPr id="52" name="Google Shape;52;p1"/>
          <p:cNvSpPr txBox="1">
            <a:spLocks noGrp="1"/>
          </p:cNvSpPr>
          <p:nvPr>
            <p:ph type="body" idx="3"/>
          </p:nvPr>
        </p:nvSpPr>
        <p:spPr>
          <a:xfrm>
            <a:off x="685800" y="8724900"/>
            <a:ext cx="10129838" cy="6096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100"/>
              <a:buNone/>
            </a:pPr>
            <a:r>
              <a:rPr lang="en-ZA" sz="2400" dirty="0"/>
              <a:t>ASASWEI CONFERENCE: 10 - 12 SEPTEMBER 2025</a:t>
            </a:r>
            <a:endParaRPr sz="2400" dirty="0"/>
          </a:p>
        </p:txBody>
      </p:sp>
      <p:pic>
        <p:nvPicPr>
          <p:cNvPr id="7" name="Picture 6">
            <a:extLst>
              <a:ext uri="{FF2B5EF4-FFF2-40B4-BE49-F238E27FC236}">
                <a16:creationId xmlns:a16="http://schemas.microsoft.com/office/drawing/2014/main" id="{A1EBFABA-86A5-45B9-88DA-0AA3A8615B70}"/>
              </a:ext>
            </a:extLst>
          </p:cNvPr>
          <p:cNvPicPr>
            <a:picLocks noChangeAspect="1"/>
          </p:cNvPicPr>
          <p:nvPr/>
        </p:nvPicPr>
        <p:blipFill>
          <a:blip r:embed="rId3"/>
          <a:stretch>
            <a:fillRect/>
          </a:stretch>
        </p:blipFill>
        <p:spPr>
          <a:xfrm>
            <a:off x="272845" y="347215"/>
            <a:ext cx="2762250" cy="1443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914400" y="2315028"/>
            <a:ext cx="15163800" cy="7620001"/>
          </a:xfrm>
          <a:prstGeom prst="rect">
            <a:avLst/>
          </a:prstGeom>
          <a:noFill/>
          <a:ln>
            <a:noFill/>
          </a:ln>
        </p:spPr>
        <p:txBody>
          <a:bodyPr spcFirstLastPara="1" wrap="square" lIns="91425" tIns="45700" rIns="91425" bIns="45700" anchor="t" anchorCtr="0">
            <a:normAutofit/>
          </a:bodyPr>
          <a:lstStyle/>
          <a:p>
            <a:pPr marL="571500" lvl="0" indent="-571500" algn="just">
              <a:spcBef>
                <a:spcPts val="0"/>
              </a:spcBef>
              <a:buSzPts val="3800"/>
              <a:buFont typeface="Wingdings" panose="05000000000000000000" pitchFamily="2" charset="2"/>
              <a:buChar char="q"/>
            </a:pPr>
            <a:r>
              <a:rPr lang="en-ZA" sz="2800" dirty="0">
                <a:solidFill>
                  <a:schemeClr val="tx1"/>
                </a:solidFill>
              </a:rPr>
              <a:t> </a:t>
            </a:r>
            <a:r>
              <a:rPr lang="en-US" sz="2800" dirty="0">
                <a:solidFill>
                  <a:schemeClr val="tx1"/>
                </a:solidFill>
              </a:rPr>
              <a:t>South Africans continue to be faced with </a:t>
            </a:r>
            <a:r>
              <a:rPr lang="en-US" sz="2800" b="1" dirty="0">
                <a:solidFill>
                  <a:schemeClr val="tx1"/>
                </a:solidFill>
              </a:rPr>
              <a:t>high levels of poverty, unemployment and vulnerability</a:t>
            </a:r>
            <a:r>
              <a:rPr lang="en-US" sz="2800" dirty="0">
                <a:solidFill>
                  <a:schemeClr val="tx1"/>
                </a:solidFill>
              </a:rPr>
              <a:t>, despite significant efforts from their government and decades of numerous offerings of international aid to overcome poverty.  </a:t>
            </a:r>
          </a:p>
          <a:p>
            <a:pPr marL="571500" lvl="0" indent="-571500" algn="just">
              <a:spcBef>
                <a:spcPts val="0"/>
              </a:spcBef>
              <a:buSzPts val="3800"/>
              <a:buFont typeface="Wingdings" panose="05000000000000000000" pitchFamily="2" charset="2"/>
              <a:buChar char="q"/>
            </a:pPr>
            <a:endParaRPr lang="en-US" sz="2800" dirty="0">
              <a:solidFill>
                <a:schemeClr val="tx1"/>
              </a:solidFill>
            </a:endParaRPr>
          </a:p>
          <a:p>
            <a:pPr marL="571500" lvl="0" indent="-571500" algn="just">
              <a:spcBef>
                <a:spcPts val="0"/>
              </a:spcBef>
              <a:buSzPts val="3800"/>
              <a:buFont typeface="Wingdings" panose="05000000000000000000" pitchFamily="2" charset="2"/>
              <a:buChar char="q"/>
            </a:pPr>
            <a:r>
              <a:rPr lang="en-US" sz="2800" dirty="0">
                <a:solidFill>
                  <a:schemeClr val="tx1"/>
                </a:solidFill>
              </a:rPr>
              <a:t>The figure on the next slide signals how unemployment increase over the years. </a:t>
            </a:r>
            <a:endParaRPr lang="en-ZA" sz="2800" dirty="0">
              <a:solidFill>
                <a:schemeClr val="tx1"/>
              </a:solidFill>
            </a:endParaRPr>
          </a:p>
          <a:p>
            <a:pPr marL="571500" lvl="0" indent="-571500" algn="just" rtl="0">
              <a:spcBef>
                <a:spcPts val="0"/>
              </a:spcBef>
              <a:spcAft>
                <a:spcPts val="0"/>
              </a:spcAft>
              <a:buClr>
                <a:srgbClr val="BE9434"/>
              </a:buClr>
              <a:buSzPts val="3800"/>
              <a:buFont typeface="Wingdings" panose="05000000000000000000" pitchFamily="2" charset="2"/>
              <a:buChar char="q"/>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r>
              <a:rPr lang="en-ZA" sz="2800" dirty="0">
                <a:solidFill>
                  <a:schemeClr val="tx1"/>
                </a:solidFill>
              </a:rPr>
              <a:t> </a:t>
            </a:r>
            <a:r>
              <a:rPr lang="en-US" sz="2800" dirty="0">
                <a:solidFill>
                  <a:schemeClr val="tx1"/>
                </a:solidFill>
              </a:rPr>
              <a:t>Poverty and vulnerability have recently worsened significantly for most people in the world, including South Africans, due to global economic shocks such as Covid-19, wars, and political instabilities. </a:t>
            </a:r>
            <a:endParaRPr lang="en-ZA" sz="2800" dirty="0">
              <a:solidFill>
                <a:schemeClr val="tx1"/>
              </a:solidFill>
            </a:endParaRPr>
          </a:p>
          <a:p>
            <a:pPr marL="571500" lvl="0" indent="-571500" algn="just" rtl="0">
              <a:spcBef>
                <a:spcPts val="0"/>
              </a:spcBef>
              <a:spcAft>
                <a:spcPts val="0"/>
              </a:spcAft>
              <a:buClr>
                <a:srgbClr val="BE9434"/>
              </a:buClr>
              <a:buSzPts val="3800"/>
              <a:buFont typeface="Wingdings" panose="05000000000000000000" pitchFamily="2" charset="2"/>
              <a:buChar char="q"/>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r>
              <a:rPr lang="en-ZA" sz="2800" b="1" dirty="0">
                <a:solidFill>
                  <a:schemeClr val="tx1"/>
                </a:solidFill>
              </a:rPr>
              <a:t> </a:t>
            </a:r>
            <a:r>
              <a:rPr lang="en-US" sz="2800" dirty="0">
                <a:solidFill>
                  <a:schemeClr val="tx1"/>
                </a:solidFill>
              </a:rPr>
              <a:t>To combat poverty and vulnerability, the South African Government has already adopted, more than two decades ago, </a:t>
            </a:r>
            <a:r>
              <a:rPr lang="en-US" sz="2800" b="1" dirty="0">
                <a:solidFill>
                  <a:schemeClr val="tx1"/>
                </a:solidFill>
              </a:rPr>
              <a:t>a developmental approach to social welfare </a:t>
            </a:r>
            <a:r>
              <a:rPr lang="en-US" sz="2800" dirty="0">
                <a:solidFill>
                  <a:schemeClr val="tx1"/>
                </a:solidFill>
              </a:rPr>
              <a:t>– as mandated by the White Paper for Social Welfare (RSA, 1997; RSA, 2016). </a:t>
            </a:r>
          </a:p>
          <a:p>
            <a:pPr marL="571500" lvl="0" indent="-571500" algn="just">
              <a:spcBef>
                <a:spcPts val="0"/>
              </a:spcBef>
              <a:buSzPts val="3800"/>
              <a:buFont typeface="Wingdings" panose="05000000000000000000" pitchFamily="2" charset="2"/>
              <a:buChar char="q"/>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r>
              <a:rPr lang="en-ZA" sz="2800" dirty="0">
                <a:solidFill>
                  <a:schemeClr val="tx1"/>
                </a:solidFill>
              </a:rPr>
              <a:t> </a:t>
            </a:r>
            <a:r>
              <a:rPr lang="en-US" sz="2800" dirty="0">
                <a:solidFill>
                  <a:schemeClr val="tx1"/>
                </a:solidFill>
              </a:rPr>
              <a:t>Thus, SSP’s </a:t>
            </a:r>
            <a:r>
              <a:rPr lang="en-US" sz="2800" dirty="0" err="1">
                <a:solidFill>
                  <a:schemeClr val="tx1"/>
                </a:solidFill>
              </a:rPr>
              <a:t>ommitted</a:t>
            </a:r>
            <a:r>
              <a:rPr lang="en-US" sz="2800" dirty="0">
                <a:solidFill>
                  <a:schemeClr val="tx1"/>
                </a:solidFill>
              </a:rPr>
              <a:t> themselves in principle to </a:t>
            </a:r>
            <a:r>
              <a:rPr lang="en-US" sz="2800" b="1" dirty="0">
                <a:solidFill>
                  <a:schemeClr val="tx1"/>
                </a:solidFill>
              </a:rPr>
              <a:t>social development</a:t>
            </a:r>
            <a:r>
              <a:rPr lang="en-US" sz="2800" dirty="0">
                <a:solidFill>
                  <a:schemeClr val="tx1"/>
                </a:solidFill>
              </a:rPr>
              <a:t>, which implies </a:t>
            </a:r>
            <a:r>
              <a:rPr lang="en-US" sz="2800" i="1" dirty="0">
                <a:solidFill>
                  <a:schemeClr val="tx1"/>
                </a:solidFill>
              </a:rPr>
              <a:t>“… promoting people’s welfare in conjunction with a comprehension process of economic development</a:t>
            </a:r>
            <a:r>
              <a:rPr lang="en-US" sz="2800" dirty="0">
                <a:solidFill>
                  <a:schemeClr val="tx1"/>
                </a:solidFill>
              </a:rPr>
              <a:t>” (Midgely, 1995, p.250). </a:t>
            </a:r>
          </a:p>
          <a:p>
            <a:pPr marL="571500" lvl="0" indent="-571500" algn="just">
              <a:spcBef>
                <a:spcPts val="0"/>
              </a:spcBef>
              <a:buSzPts val="3800"/>
              <a:buFont typeface="Wingdings" panose="05000000000000000000" pitchFamily="2" charset="2"/>
              <a:buChar char="q"/>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endParaRPr lang="en-ZA" sz="2800" dirty="0">
              <a:solidFill>
                <a:schemeClr val="tx1"/>
              </a:solidFill>
            </a:endParaRPr>
          </a:p>
          <a:p>
            <a:pPr marL="0" lvl="0" indent="0" algn="just">
              <a:spcBef>
                <a:spcPts val="0"/>
              </a:spcBef>
              <a:buSzPts val="3800"/>
              <a:buNone/>
            </a:pPr>
            <a:endParaRPr lang="en-ZA" sz="2800" b="1" dirty="0">
              <a:solidFill>
                <a:srgbClr val="FF0000"/>
              </a:solidFill>
            </a:endParaRPr>
          </a:p>
        </p:txBody>
      </p:sp>
      <p:sp>
        <p:nvSpPr>
          <p:cNvPr id="64" name="Google Shape;64;p3"/>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rtl="0">
              <a:spcBef>
                <a:spcPts val="0"/>
              </a:spcBef>
              <a:spcAft>
                <a:spcPts val="0"/>
              </a:spcAft>
              <a:buClr>
                <a:srgbClr val="BE9434"/>
              </a:buClr>
              <a:buSzPts val="3800"/>
            </a:pPr>
            <a:r>
              <a:rPr lang="en-ZA" dirty="0">
                <a:solidFill>
                  <a:schemeClr val="bg1"/>
                </a:solidFill>
              </a:rPr>
              <a:t>Introduction and Background</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914400" y="2315028"/>
            <a:ext cx="15163800" cy="7620001"/>
          </a:xfrm>
          <a:prstGeom prst="rect">
            <a:avLst/>
          </a:prstGeom>
          <a:noFill/>
          <a:ln>
            <a:noFill/>
          </a:ln>
        </p:spPr>
        <p:txBody>
          <a:bodyPr spcFirstLastPara="1" wrap="square" lIns="91425" tIns="45700" rIns="91425" bIns="45700" anchor="t" anchorCtr="0">
            <a:normAutofit/>
          </a:bodyPr>
          <a:lstStyle/>
          <a:p>
            <a:pPr marL="0" lvl="0" indent="0" algn="ctr">
              <a:spcBef>
                <a:spcPts val="0"/>
              </a:spcBef>
              <a:buSzPts val="3800"/>
              <a:buNone/>
            </a:pPr>
            <a:r>
              <a:rPr lang="en-US" sz="2800" b="1" dirty="0">
                <a:solidFill>
                  <a:schemeClr val="tx1"/>
                </a:solidFill>
              </a:rPr>
              <a:t>South African Unemployment Rate: 2004 – 2024</a:t>
            </a:r>
            <a:endParaRPr lang="en-ZA" sz="2800" b="1" dirty="0">
              <a:solidFill>
                <a:schemeClr val="tx1"/>
              </a:solidFill>
            </a:endParaRPr>
          </a:p>
        </p:txBody>
      </p:sp>
      <p:sp>
        <p:nvSpPr>
          <p:cNvPr id="64" name="Google Shape;64;p3"/>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rtl="0">
              <a:spcBef>
                <a:spcPts val="0"/>
              </a:spcBef>
              <a:spcAft>
                <a:spcPts val="0"/>
              </a:spcAft>
              <a:buClr>
                <a:srgbClr val="BE9434"/>
              </a:buClr>
              <a:buSzPts val="3800"/>
            </a:pPr>
            <a:r>
              <a:rPr lang="en-ZA" sz="6600" dirty="0">
                <a:solidFill>
                  <a:schemeClr val="bg1"/>
                </a:solidFill>
              </a:rPr>
              <a:t>Introduction and Background </a:t>
            </a:r>
            <a:r>
              <a:rPr lang="en-ZA" sz="6600" i="1" dirty="0">
                <a:solidFill>
                  <a:schemeClr val="bg1"/>
                </a:solidFill>
              </a:rPr>
              <a:t>cont.</a:t>
            </a:r>
            <a:endParaRPr sz="6600" i="1" dirty="0">
              <a:solidFill>
                <a:schemeClr val="bg1"/>
              </a:solidFill>
            </a:endParaRPr>
          </a:p>
        </p:txBody>
      </p:sp>
      <p:graphicFrame>
        <p:nvGraphicFramePr>
          <p:cNvPr id="4" name="Chart 3">
            <a:extLst>
              <a:ext uri="{FF2B5EF4-FFF2-40B4-BE49-F238E27FC236}">
                <a16:creationId xmlns:a16="http://schemas.microsoft.com/office/drawing/2014/main" id="{6BAF57E8-0C91-4ED4-8C38-89EAED0394AD}"/>
              </a:ext>
            </a:extLst>
          </p:cNvPr>
          <p:cNvGraphicFramePr/>
          <p:nvPr>
            <p:extLst>
              <p:ext uri="{D42A27DB-BD31-4B8C-83A1-F6EECF244321}">
                <p14:modId xmlns:p14="http://schemas.microsoft.com/office/powerpoint/2010/main" val="2874549242"/>
              </p:ext>
            </p:extLst>
          </p:nvPr>
        </p:nvGraphicFramePr>
        <p:xfrm>
          <a:off x="2315497" y="3406877"/>
          <a:ext cx="12536129" cy="6268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058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914400" y="2315028"/>
            <a:ext cx="15163800" cy="7620001"/>
          </a:xfrm>
          <a:prstGeom prst="rect">
            <a:avLst/>
          </a:prstGeom>
          <a:noFill/>
          <a:ln>
            <a:noFill/>
          </a:ln>
        </p:spPr>
        <p:txBody>
          <a:bodyPr spcFirstLastPara="1" wrap="square" lIns="91425" tIns="45700" rIns="91425" bIns="45700" anchor="t" anchorCtr="0">
            <a:normAutofit/>
          </a:bodyPr>
          <a:lstStyle/>
          <a:p>
            <a:pPr marL="571500" lvl="0" indent="-571500" algn="just">
              <a:spcBef>
                <a:spcPts val="0"/>
              </a:spcBef>
              <a:buSzPts val="3800"/>
              <a:buFont typeface="Wingdings" panose="05000000000000000000" pitchFamily="2" charset="2"/>
              <a:buChar char="q"/>
            </a:pPr>
            <a:r>
              <a:rPr lang="en-ZA" sz="2800" dirty="0">
                <a:solidFill>
                  <a:schemeClr val="tx1"/>
                </a:solidFill>
              </a:rPr>
              <a:t> </a:t>
            </a:r>
            <a:r>
              <a:rPr lang="en-US" sz="2800" dirty="0">
                <a:solidFill>
                  <a:schemeClr val="tx1"/>
                </a:solidFill>
              </a:rPr>
              <a:t>According to Weyers (2013), the social development approach is predicated on the idea that appropriately designed and implemented </a:t>
            </a:r>
            <a:r>
              <a:rPr lang="en-US" sz="2800" dirty="0" err="1">
                <a:solidFill>
                  <a:schemeClr val="tx1"/>
                </a:solidFill>
              </a:rPr>
              <a:t>programmes</a:t>
            </a:r>
            <a:r>
              <a:rPr lang="en-US" sz="2800" dirty="0">
                <a:solidFill>
                  <a:schemeClr val="tx1"/>
                </a:solidFill>
              </a:rPr>
              <a:t> </a:t>
            </a:r>
            <a:r>
              <a:rPr lang="en-US" sz="2800" b="1" dirty="0">
                <a:solidFill>
                  <a:schemeClr val="tx1"/>
                </a:solidFill>
              </a:rPr>
              <a:t>would enhance its economic development</a:t>
            </a:r>
            <a:r>
              <a:rPr lang="en-US" sz="2800" dirty="0">
                <a:solidFill>
                  <a:schemeClr val="tx1"/>
                </a:solidFill>
              </a:rPr>
              <a:t>, however both the </a:t>
            </a:r>
            <a:r>
              <a:rPr lang="en-US" sz="2800" b="1" dirty="0">
                <a:solidFill>
                  <a:schemeClr val="tx1"/>
                </a:solidFill>
              </a:rPr>
              <a:t>scope of social work practice </a:t>
            </a:r>
            <a:r>
              <a:rPr lang="en-US" sz="2800" dirty="0">
                <a:solidFill>
                  <a:schemeClr val="tx1"/>
                </a:solidFill>
              </a:rPr>
              <a:t>(RSA, 2022) and the </a:t>
            </a:r>
            <a:r>
              <a:rPr lang="en-US" sz="2800" b="1" dirty="0">
                <a:solidFill>
                  <a:schemeClr val="tx1"/>
                </a:solidFill>
              </a:rPr>
              <a:t>current standards for the Bachelor of Social Work (Council on Higher Education [CHE] </a:t>
            </a:r>
            <a:r>
              <a:rPr lang="en-US" sz="2800" dirty="0">
                <a:solidFill>
                  <a:schemeClr val="tx1"/>
                </a:solidFill>
              </a:rPr>
              <a:t>in South Africa </a:t>
            </a:r>
            <a:r>
              <a:rPr lang="en-US" sz="2800" dirty="0">
                <a:solidFill>
                  <a:srgbClr val="FF0000"/>
                </a:solidFill>
              </a:rPr>
              <a:t>is silent on economic development, financial literacy and </a:t>
            </a:r>
            <a:r>
              <a:rPr lang="en-US" sz="2800" b="1" dirty="0">
                <a:solidFill>
                  <a:srgbClr val="FF0000"/>
                </a:solidFill>
              </a:rPr>
              <a:t>financial capability development.</a:t>
            </a:r>
          </a:p>
          <a:p>
            <a:pPr marL="571500" lvl="0" indent="-571500" algn="just">
              <a:spcBef>
                <a:spcPts val="0"/>
              </a:spcBef>
              <a:buSzPts val="3800"/>
              <a:buFont typeface="Wingdings" panose="05000000000000000000" pitchFamily="2" charset="2"/>
              <a:buChar char="q"/>
            </a:pPr>
            <a:endParaRPr lang="en-ZA" sz="2800" b="1" dirty="0">
              <a:solidFill>
                <a:srgbClr val="FF0000"/>
              </a:solidFill>
            </a:endParaRPr>
          </a:p>
          <a:p>
            <a:pPr marL="571500" lvl="0" indent="-571500" algn="just">
              <a:spcBef>
                <a:spcPts val="0"/>
              </a:spcBef>
              <a:buSzPts val="3800"/>
              <a:buFont typeface="Wingdings" panose="05000000000000000000" pitchFamily="2" charset="2"/>
              <a:buChar char="q"/>
            </a:pPr>
            <a:r>
              <a:rPr lang="en-US" sz="2800" dirty="0">
                <a:solidFill>
                  <a:schemeClr val="tx1"/>
                </a:solidFill>
              </a:rPr>
              <a:t>More than two decades ago Hall and Midgley (2004) held the view that while human welfare </a:t>
            </a:r>
            <a:r>
              <a:rPr lang="en-US" sz="2800" b="1" dirty="0">
                <a:solidFill>
                  <a:schemeClr val="tx1"/>
                </a:solidFill>
              </a:rPr>
              <a:t>development is needed to lessen poverty, development has no meaning if it does not increase the income and well-being of all.</a:t>
            </a:r>
          </a:p>
          <a:p>
            <a:pPr marL="571500" lvl="0" indent="-571500" algn="just">
              <a:spcBef>
                <a:spcPts val="0"/>
              </a:spcBef>
              <a:buSzPts val="3800"/>
              <a:buFont typeface="Wingdings" panose="05000000000000000000" pitchFamily="2" charset="2"/>
              <a:buChar char="q"/>
            </a:pPr>
            <a:endParaRPr lang="en-ZA" sz="2800" b="1" dirty="0">
              <a:solidFill>
                <a:schemeClr val="tx1"/>
              </a:solidFill>
            </a:endParaRPr>
          </a:p>
          <a:p>
            <a:pPr marL="571500" lvl="0" indent="-571500" algn="just">
              <a:spcBef>
                <a:spcPts val="0"/>
              </a:spcBef>
              <a:buSzPts val="3800"/>
              <a:buFont typeface="Wingdings" panose="05000000000000000000" pitchFamily="2" charset="2"/>
              <a:buChar char="q"/>
            </a:pPr>
            <a:r>
              <a:rPr lang="en-ZA" sz="2800" dirty="0">
                <a:solidFill>
                  <a:schemeClr val="tx1"/>
                </a:solidFill>
              </a:rPr>
              <a:t>T</a:t>
            </a:r>
            <a:r>
              <a:rPr lang="en-US" sz="2800" dirty="0" err="1">
                <a:solidFill>
                  <a:schemeClr val="tx1"/>
                </a:solidFill>
              </a:rPr>
              <a:t>herefore</a:t>
            </a:r>
            <a:r>
              <a:rPr lang="en-US" sz="2800" dirty="0">
                <a:solidFill>
                  <a:schemeClr val="tx1"/>
                </a:solidFill>
              </a:rPr>
              <a:t>, </a:t>
            </a:r>
            <a:r>
              <a:rPr lang="en-US" sz="2800" b="1" dirty="0">
                <a:solidFill>
                  <a:schemeClr val="tx1"/>
                </a:solidFill>
              </a:rPr>
              <a:t>financial capability development could and should play a significant role in alleviating poverty</a:t>
            </a:r>
            <a:r>
              <a:rPr lang="en-US" sz="2800" dirty="0">
                <a:solidFill>
                  <a:schemeClr val="tx1"/>
                </a:solidFill>
              </a:rPr>
              <a:t> among poor households in South Africa and in increasing their overall wellbeing. </a:t>
            </a:r>
            <a:endParaRPr lang="en-ZA" sz="2800" dirty="0">
              <a:solidFill>
                <a:schemeClr val="tx1"/>
              </a:solidFill>
            </a:endParaRPr>
          </a:p>
          <a:p>
            <a:pPr marL="0" lvl="0" indent="0" algn="just">
              <a:spcBef>
                <a:spcPts val="0"/>
              </a:spcBef>
              <a:buSzPts val="3800"/>
              <a:buNone/>
            </a:pPr>
            <a:endParaRPr lang="en-ZA" sz="2800" b="1" dirty="0">
              <a:solidFill>
                <a:srgbClr val="FF0000"/>
              </a:solidFill>
            </a:endParaRPr>
          </a:p>
        </p:txBody>
      </p:sp>
      <p:sp>
        <p:nvSpPr>
          <p:cNvPr id="64" name="Google Shape;64;p3"/>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rtl="0">
              <a:spcBef>
                <a:spcPts val="0"/>
              </a:spcBef>
              <a:spcAft>
                <a:spcPts val="0"/>
              </a:spcAft>
              <a:buClr>
                <a:srgbClr val="BE9434"/>
              </a:buClr>
              <a:buSzPts val="3800"/>
            </a:pPr>
            <a:r>
              <a:rPr lang="en-ZA" sz="6600" dirty="0">
                <a:solidFill>
                  <a:schemeClr val="bg1"/>
                </a:solidFill>
              </a:rPr>
              <a:t>Introduction and Background </a:t>
            </a:r>
            <a:r>
              <a:rPr lang="en-ZA" sz="6600" i="1" dirty="0">
                <a:solidFill>
                  <a:schemeClr val="bg1"/>
                </a:solidFill>
              </a:rPr>
              <a:t>cont.</a:t>
            </a:r>
            <a:endParaRPr sz="6600" i="1" dirty="0">
              <a:solidFill>
                <a:schemeClr val="bg1"/>
              </a:solidFill>
            </a:endParaRPr>
          </a:p>
        </p:txBody>
      </p:sp>
    </p:spTree>
    <p:extLst>
      <p:ext uri="{BB962C8B-B14F-4D97-AF65-F5344CB8AC3E}">
        <p14:creationId xmlns:p14="http://schemas.microsoft.com/office/powerpoint/2010/main" val="331599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914400" y="2315028"/>
            <a:ext cx="15163800" cy="7620001"/>
          </a:xfrm>
          <a:prstGeom prst="rect">
            <a:avLst/>
          </a:prstGeom>
          <a:noFill/>
          <a:ln>
            <a:noFill/>
          </a:ln>
        </p:spPr>
        <p:txBody>
          <a:bodyPr spcFirstLastPara="1" wrap="square" lIns="91425" tIns="45700" rIns="91425" bIns="45700" anchor="t" anchorCtr="0">
            <a:normAutofit/>
          </a:bodyPr>
          <a:lstStyle/>
          <a:p>
            <a:pPr marL="571500" lvl="0" indent="-571500" algn="just">
              <a:spcBef>
                <a:spcPts val="0"/>
              </a:spcBef>
              <a:buSzPts val="3800"/>
              <a:buFont typeface="Wingdings" panose="05000000000000000000" pitchFamily="2" charset="2"/>
              <a:buChar char="q"/>
            </a:pPr>
            <a:r>
              <a:rPr lang="en-US" sz="2800" dirty="0">
                <a:solidFill>
                  <a:schemeClr val="tx1"/>
                </a:solidFill>
              </a:rPr>
              <a:t>Financial capability is defined as the combination of knowledge, skills, attitudes and </a:t>
            </a:r>
            <a:r>
              <a:rPr lang="en-US" sz="2800" dirty="0" err="1">
                <a:solidFill>
                  <a:schemeClr val="tx1"/>
                </a:solidFill>
              </a:rPr>
              <a:t>behaviour</a:t>
            </a:r>
            <a:r>
              <a:rPr lang="en-US" sz="2800" dirty="0">
                <a:solidFill>
                  <a:schemeClr val="tx1"/>
                </a:solidFill>
              </a:rPr>
              <a:t> that a person needs in order to make sound financial decisions to support financial wellbeing (Arnold &amp; Rhyne, 2016; Rousseau &amp; Venter, 2016; </a:t>
            </a:r>
            <a:r>
              <a:rPr lang="en-US" sz="2800" dirty="0" err="1">
                <a:solidFill>
                  <a:schemeClr val="tx1"/>
                </a:solidFill>
              </a:rPr>
              <a:t>Storchi</a:t>
            </a:r>
            <a:r>
              <a:rPr lang="en-US" sz="2800" dirty="0">
                <a:solidFill>
                  <a:schemeClr val="tx1"/>
                </a:solidFill>
              </a:rPr>
              <a:t> &amp; Johnson, 2016, Xiao et al., 2022). </a:t>
            </a:r>
          </a:p>
          <a:p>
            <a:pPr marL="571500" lvl="0" indent="-571500" algn="just">
              <a:spcBef>
                <a:spcPts val="0"/>
              </a:spcBef>
              <a:buSzPts val="3800"/>
              <a:buFont typeface="Wingdings" panose="05000000000000000000" pitchFamily="2" charset="2"/>
              <a:buChar char="q"/>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r>
              <a:rPr lang="en-US" sz="2800" dirty="0" err="1">
                <a:solidFill>
                  <a:schemeClr val="tx1"/>
                </a:solidFill>
              </a:rPr>
              <a:t>Sherraden</a:t>
            </a:r>
            <a:r>
              <a:rPr lang="en-US" sz="2800" dirty="0">
                <a:solidFill>
                  <a:schemeClr val="tx1"/>
                </a:solidFill>
              </a:rPr>
              <a:t> (2010) refers to financial capability as requiring both the </a:t>
            </a:r>
            <a:r>
              <a:rPr lang="en-US" sz="2800" b="1" dirty="0">
                <a:solidFill>
                  <a:schemeClr val="tx1"/>
                </a:solidFill>
              </a:rPr>
              <a:t>ability to act </a:t>
            </a:r>
            <a:r>
              <a:rPr lang="en-US" sz="2800" dirty="0">
                <a:solidFill>
                  <a:schemeClr val="tx1"/>
                </a:solidFill>
              </a:rPr>
              <a:t>(knowledge, skills, confidence and motivation) and the </a:t>
            </a:r>
            <a:r>
              <a:rPr lang="en-US" sz="2800" b="1" dirty="0">
                <a:solidFill>
                  <a:schemeClr val="tx1"/>
                </a:solidFill>
              </a:rPr>
              <a:t>opportunity to act </a:t>
            </a:r>
            <a:r>
              <a:rPr lang="en-US" sz="2800" dirty="0">
                <a:solidFill>
                  <a:schemeClr val="tx1"/>
                </a:solidFill>
              </a:rPr>
              <a:t>(through appropriate financial products and financial institutions). </a:t>
            </a:r>
          </a:p>
          <a:p>
            <a:pPr marL="571500" lvl="0" indent="-571500" algn="just">
              <a:spcBef>
                <a:spcPts val="0"/>
              </a:spcBef>
              <a:buSzPts val="3800"/>
              <a:buFont typeface="Wingdings" panose="05000000000000000000" pitchFamily="2" charset="2"/>
              <a:buChar char="q"/>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r>
              <a:rPr lang="en-ZA" sz="2800" dirty="0">
                <a:solidFill>
                  <a:schemeClr val="tx1"/>
                </a:solidFill>
              </a:rPr>
              <a:t> </a:t>
            </a:r>
            <a:r>
              <a:rPr lang="en-ZA" sz="2800" dirty="0" err="1">
                <a:solidFill>
                  <a:schemeClr val="tx1"/>
                </a:solidFill>
              </a:rPr>
              <a:t>Bambeni</a:t>
            </a:r>
            <a:r>
              <a:rPr lang="en-ZA" sz="2800" dirty="0">
                <a:solidFill>
                  <a:schemeClr val="tx1"/>
                </a:solidFill>
              </a:rPr>
              <a:t> (2021) notes that there are core elements that constitute financial capability: i.e. </a:t>
            </a:r>
            <a:r>
              <a:rPr lang="en-ZA" sz="2800" b="1" dirty="0">
                <a:solidFill>
                  <a:srgbClr val="FF0000"/>
                </a:solidFill>
              </a:rPr>
              <a:t>1) </a:t>
            </a:r>
            <a:r>
              <a:rPr lang="en-ZA" sz="2800" b="1" dirty="0">
                <a:solidFill>
                  <a:schemeClr val="tx1"/>
                </a:solidFill>
              </a:rPr>
              <a:t>financial literacy, </a:t>
            </a:r>
            <a:r>
              <a:rPr lang="en-ZA" sz="2800" b="1" dirty="0">
                <a:solidFill>
                  <a:srgbClr val="FF0000"/>
                </a:solidFill>
              </a:rPr>
              <a:t>2)</a:t>
            </a:r>
            <a:r>
              <a:rPr lang="en-ZA" sz="2800" b="1" dirty="0">
                <a:solidFill>
                  <a:schemeClr val="tx1"/>
                </a:solidFill>
              </a:rPr>
              <a:t> financial inclusion, </a:t>
            </a:r>
            <a:r>
              <a:rPr lang="en-ZA" sz="2800" b="1" dirty="0">
                <a:solidFill>
                  <a:srgbClr val="FF0000"/>
                </a:solidFill>
              </a:rPr>
              <a:t>3)</a:t>
            </a:r>
            <a:r>
              <a:rPr lang="en-ZA" sz="2800" b="1" dirty="0">
                <a:solidFill>
                  <a:schemeClr val="tx1"/>
                </a:solidFill>
              </a:rPr>
              <a:t> financial behaviour, </a:t>
            </a:r>
            <a:r>
              <a:rPr lang="en-ZA" sz="2800" b="1" dirty="0">
                <a:solidFill>
                  <a:srgbClr val="FF0000"/>
                </a:solidFill>
              </a:rPr>
              <a:t>4)</a:t>
            </a:r>
            <a:r>
              <a:rPr lang="en-ZA" sz="2800" b="1" dirty="0">
                <a:solidFill>
                  <a:schemeClr val="tx1"/>
                </a:solidFill>
              </a:rPr>
              <a:t> economic opportunities and </a:t>
            </a:r>
            <a:r>
              <a:rPr lang="en-ZA" sz="2800" b="1" dirty="0">
                <a:solidFill>
                  <a:srgbClr val="FF0000"/>
                </a:solidFill>
              </a:rPr>
              <a:t>5)</a:t>
            </a:r>
            <a:r>
              <a:rPr lang="en-ZA" sz="2800" b="1" dirty="0">
                <a:solidFill>
                  <a:schemeClr val="tx1"/>
                </a:solidFill>
              </a:rPr>
              <a:t> economic self-sufficiency</a:t>
            </a:r>
            <a:r>
              <a:rPr lang="en-ZA" sz="2800" dirty="0">
                <a:solidFill>
                  <a:schemeClr val="tx1"/>
                </a:solidFill>
              </a:rPr>
              <a:t> (cf. Engelbrecht, 2008b, 2009, 2011; </a:t>
            </a:r>
            <a:r>
              <a:rPr lang="en-ZA" sz="2800" dirty="0" err="1">
                <a:solidFill>
                  <a:schemeClr val="tx1"/>
                </a:solidFill>
              </a:rPr>
              <a:t>Jordaan</a:t>
            </a:r>
            <a:r>
              <a:rPr lang="en-ZA" sz="2800" dirty="0">
                <a:solidFill>
                  <a:schemeClr val="tx1"/>
                </a:solidFill>
              </a:rPr>
              <a:t>, 2020; </a:t>
            </a:r>
            <a:r>
              <a:rPr lang="en-ZA" sz="2800" dirty="0" err="1">
                <a:solidFill>
                  <a:schemeClr val="tx1"/>
                </a:solidFill>
              </a:rPr>
              <a:t>Jordaan</a:t>
            </a:r>
            <a:r>
              <a:rPr lang="en-ZA" sz="2800" dirty="0">
                <a:solidFill>
                  <a:schemeClr val="tx1"/>
                </a:solidFill>
              </a:rPr>
              <a:t>, 2023).</a:t>
            </a:r>
          </a:p>
          <a:p>
            <a:pPr marL="0" lvl="0" indent="0" algn="just">
              <a:spcBef>
                <a:spcPts val="0"/>
              </a:spcBef>
              <a:buSzPts val="3800"/>
              <a:buNone/>
            </a:pPr>
            <a:endParaRPr lang="en-ZA" sz="2800" dirty="0">
              <a:solidFill>
                <a:schemeClr val="tx1"/>
              </a:solidFill>
            </a:endParaRPr>
          </a:p>
          <a:p>
            <a:pPr marL="571500" lvl="0" indent="-571500" algn="just">
              <a:spcBef>
                <a:spcPts val="0"/>
              </a:spcBef>
              <a:buSzPts val="3800"/>
              <a:buFont typeface="Wingdings" panose="05000000000000000000" pitchFamily="2" charset="2"/>
              <a:buChar char="q"/>
            </a:pPr>
            <a:r>
              <a:rPr lang="en-US" sz="2800" dirty="0">
                <a:solidFill>
                  <a:schemeClr val="tx1"/>
                </a:solidFill>
              </a:rPr>
              <a:t>In Kenya financial capability practices are beneficial to the financial wellbeing of individuals. However, </a:t>
            </a:r>
            <a:r>
              <a:rPr lang="en-US" sz="2800" dirty="0" err="1">
                <a:solidFill>
                  <a:schemeClr val="tx1"/>
                </a:solidFill>
              </a:rPr>
              <a:t>Owuor</a:t>
            </a:r>
            <a:r>
              <a:rPr lang="en-US" sz="2800" dirty="0">
                <a:solidFill>
                  <a:schemeClr val="tx1"/>
                </a:solidFill>
              </a:rPr>
              <a:t> et al. (2023) admit that social workers in Kenya struggle to tackle service users’ increasingly complex financial problems due to </a:t>
            </a:r>
            <a:r>
              <a:rPr lang="en-US" sz="2800" dirty="0">
                <a:solidFill>
                  <a:srgbClr val="FF0000"/>
                </a:solidFill>
              </a:rPr>
              <a:t>lack of knowledge </a:t>
            </a:r>
            <a:r>
              <a:rPr lang="en-US" sz="2800" dirty="0">
                <a:solidFill>
                  <a:schemeClr val="tx1"/>
                </a:solidFill>
              </a:rPr>
              <a:t>on how to do so.</a:t>
            </a:r>
            <a:endParaRPr lang="en-ZA" sz="2800" dirty="0">
              <a:solidFill>
                <a:schemeClr val="tx1"/>
              </a:solidFill>
            </a:endParaRPr>
          </a:p>
          <a:p>
            <a:pPr marL="571500" lvl="0" indent="-571500" algn="just">
              <a:spcBef>
                <a:spcPts val="0"/>
              </a:spcBef>
              <a:buSzPts val="3800"/>
              <a:buFont typeface="Wingdings" panose="05000000000000000000" pitchFamily="2" charset="2"/>
              <a:buChar char="q"/>
            </a:pPr>
            <a:endParaRPr lang="en-US" sz="2800" dirty="0">
              <a:solidFill>
                <a:schemeClr val="tx1"/>
              </a:solidFill>
            </a:endParaRPr>
          </a:p>
        </p:txBody>
      </p:sp>
      <p:sp>
        <p:nvSpPr>
          <p:cNvPr id="64" name="Google Shape;64;p3"/>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rtl="0">
              <a:spcBef>
                <a:spcPts val="0"/>
              </a:spcBef>
              <a:spcAft>
                <a:spcPts val="0"/>
              </a:spcAft>
              <a:buClr>
                <a:srgbClr val="BE9434"/>
              </a:buClr>
              <a:buSzPts val="3800"/>
            </a:pPr>
            <a:r>
              <a:rPr lang="en-ZA" sz="7000" dirty="0">
                <a:solidFill>
                  <a:schemeClr val="bg1"/>
                </a:solidFill>
              </a:rPr>
              <a:t>What is financial capability?</a:t>
            </a:r>
            <a:endParaRPr sz="7000" dirty="0">
              <a:solidFill>
                <a:schemeClr val="bg1"/>
              </a:solidFill>
            </a:endParaRPr>
          </a:p>
        </p:txBody>
      </p:sp>
    </p:spTree>
    <p:extLst>
      <p:ext uri="{BB962C8B-B14F-4D97-AF65-F5344CB8AC3E}">
        <p14:creationId xmlns:p14="http://schemas.microsoft.com/office/powerpoint/2010/main" val="43423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B2029-16D0-4401-B5A0-7BD1174B0FF7}"/>
              </a:ext>
            </a:extLst>
          </p:cNvPr>
          <p:cNvPicPr>
            <a:picLocks noChangeAspect="1"/>
          </p:cNvPicPr>
          <p:nvPr/>
        </p:nvPicPr>
        <p:blipFill>
          <a:blip r:embed="rId2"/>
          <a:stretch>
            <a:fillRect/>
          </a:stretch>
        </p:blipFill>
        <p:spPr>
          <a:xfrm>
            <a:off x="1752600" y="2566218"/>
            <a:ext cx="13659465" cy="6430297"/>
          </a:xfrm>
          <a:prstGeom prst="rect">
            <a:avLst/>
          </a:prstGeom>
        </p:spPr>
      </p:pic>
      <p:sp>
        <p:nvSpPr>
          <p:cNvPr id="2" name="Text Placeholder 1">
            <a:extLst>
              <a:ext uri="{FF2B5EF4-FFF2-40B4-BE49-F238E27FC236}">
                <a16:creationId xmlns:a16="http://schemas.microsoft.com/office/drawing/2014/main" id="{A8A9EDE4-5D11-4036-9047-4161552D0373}"/>
              </a:ext>
            </a:extLst>
          </p:cNvPr>
          <p:cNvSpPr>
            <a:spLocks noGrp="1"/>
          </p:cNvSpPr>
          <p:nvPr>
            <p:ph type="body" idx="1"/>
          </p:nvPr>
        </p:nvSpPr>
        <p:spPr>
          <a:xfrm>
            <a:off x="1028700" y="2247900"/>
            <a:ext cx="15506700" cy="7620001"/>
          </a:xfrm>
        </p:spPr>
        <p:txBody>
          <a:bodyPr/>
          <a:lstStyle/>
          <a:p>
            <a:pPr marL="0" indent="0">
              <a:buNone/>
            </a:pPr>
            <a:endParaRPr lang="en-US" dirty="0"/>
          </a:p>
        </p:txBody>
      </p:sp>
      <p:sp>
        <p:nvSpPr>
          <p:cNvPr id="3" name="Title 2">
            <a:extLst>
              <a:ext uri="{FF2B5EF4-FFF2-40B4-BE49-F238E27FC236}">
                <a16:creationId xmlns:a16="http://schemas.microsoft.com/office/drawing/2014/main" id="{B04FAF3C-CFC6-4372-B98D-AF15C49A6A45}"/>
              </a:ext>
            </a:extLst>
          </p:cNvPr>
          <p:cNvSpPr>
            <a:spLocks noGrp="1"/>
          </p:cNvSpPr>
          <p:nvPr>
            <p:ph type="title"/>
          </p:nvPr>
        </p:nvSpPr>
        <p:spPr/>
        <p:txBody>
          <a:bodyPr/>
          <a:lstStyle/>
          <a:p>
            <a:r>
              <a:rPr lang="en-US" sz="4400" dirty="0"/>
              <a:t>Financial Capability Development as a response to the objectives of National and International Frameworks</a:t>
            </a:r>
          </a:p>
        </p:txBody>
      </p:sp>
    </p:spTree>
    <p:extLst>
      <p:ext uri="{BB962C8B-B14F-4D97-AF65-F5344CB8AC3E}">
        <p14:creationId xmlns:p14="http://schemas.microsoft.com/office/powerpoint/2010/main" val="299490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9597F-DBCF-4239-A2F1-BCF72323AAEB}"/>
              </a:ext>
            </a:extLst>
          </p:cNvPr>
          <p:cNvSpPr>
            <a:spLocks noGrp="1"/>
          </p:cNvSpPr>
          <p:nvPr>
            <p:ph type="body" idx="1"/>
          </p:nvPr>
        </p:nvSpPr>
        <p:spPr>
          <a:xfrm>
            <a:off x="280219" y="2309350"/>
            <a:ext cx="17727562" cy="7620001"/>
          </a:xfrm>
        </p:spPr>
        <p:txBody>
          <a:bodyPr>
            <a:normAutofit/>
          </a:bodyPr>
          <a:lstStyle/>
          <a:p>
            <a:pPr indent="-457200">
              <a:buFont typeface="Wingdings" panose="05000000000000000000" pitchFamily="2" charset="2"/>
              <a:buChar char="q"/>
            </a:pPr>
            <a:r>
              <a:rPr lang="en-ZA" sz="2800" dirty="0"/>
              <a:t>  </a:t>
            </a:r>
            <a:r>
              <a:rPr lang="en-US" sz="2800" dirty="0"/>
              <a:t>Financial capability cannot be understood or </a:t>
            </a:r>
            <a:r>
              <a:rPr lang="en-US" sz="2800" dirty="0" err="1"/>
              <a:t>operationalised</a:t>
            </a:r>
            <a:r>
              <a:rPr lang="en-US" sz="2800" dirty="0"/>
              <a:t> in isolation from the institutional context in which it operates. </a:t>
            </a:r>
          </a:p>
          <a:p>
            <a:pPr indent="-457200">
              <a:buFont typeface="Wingdings" panose="05000000000000000000" pitchFamily="2" charset="2"/>
              <a:buChar char="q"/>
            </a:pPr>
            <a:endParaRPr lang="en-ZA" sz="2800" dirty="0"/>
          </a:p>
          <a:p>
            <a:pPr indent="-457200">
              <a:buFont typeface="Wingdings" panose="05000000000000000000" pitchFamily="2" charset="2"/>
              <a:buChar char="q"/>
            </a:pPr>
            <a:r>
              <a:rPr lang="en-ZA" sz="2800" dirty="0"/>
              <a:t>Important to note and understand</a:t>
            </a:r>
            <a:r>
              <a:rPr lang="en-US" sz="2800" dirty="0"/>
              <a:t> are the key Policy and Legislative Framework for Financial Capability Development:  </a:t>
            </a:r>
            <a:endParaRPr lang="en-ZA" sz="2800" dirty="0"/>
          </a:p>
          <a:p>
            <a:pPr marL="0" indent="0" algn="just">
              <a:lnSpc>
                <a:spcPct val="150000"/>
              </a:lnSpc>
              <a:buNone/>
            </a:pPr>
            <a:endParaRPr lang="en-US" sz="2800" b="1" dirty="0"/>
          </a:p>
        </p:txBody>
      </p:sp>
      <p:sp>
        <p:nvSpPr>
          <p:cNvPr id="3" name="Title 2">
            <a:extLst>
              <a:ext uri="{FF2B5EF4-FFF2-40B4-BE49-F238E27FC236}">
                <a16:creationId xmlns:a16="http://schemas.microsoft.com/office/drawing/2014/main" id="{E2F73E73-D290-420A-B166-ED696FB0DF80}"/>
              </a:ext>
            </a:extLst>
          </p:cNvPr>
          <p:cNvSpPr>
            <a:spLocks noGrp="1"/>
          </p:cNvSpPr>
          <p:nvPr>
            <p:ph type="title"/>
          </p:nvPr>
        </p:nvSpPr>
        <p:spPr/>
        <p:txBody>
          <a:bodyPr/>
          <a:lstStyle/>
          <a:p>
            <a:r>
              <a:rPr lang="en-ZA" sz="5400" dirty="0"/>
              <a:t>Institutional Frameworks &amp; Financial Capability Development</a:t>
            </a:r>
            <a:endParaRPr lang="en-US" sz="5400" dirty="0"/>
          </a:p>
        </p:txBody>
      </p:sp>
      <p:graphicFrame>
        <p:nvGraphicFramePr>
          <p:cNvPr id="5" name="Table 4">
            <a:extLst>
              <a:ext uri="{FF2B5EF4-FFF2-40B4-BE49-F238E27FC236}">
                <a16:creationId xmlns:a16="http://schemas.microsoft.com/office/drawing/2014/main" id="{CC0598EE-9D1B-4AA0-B3F9-B5F0CE381C59}"/>
              </a:ext>
            </a:extLst>
          </p:cNvPr>
          <p:cNvGraphicFramePr>
            <a:graphicFrameLocks noGrp="1"/>
          </p:cNvGraphicFramePr>
          <p:nvPr>
            <p:extLst>
              <p:ext uri="{D42A27DB-BD31-4B8C-83A1-F6EECF244321}">
                <p14:modId xmlns:p14="http://schemas.microsoft.com/office/powerpoint/2010/main" val="2087247780"/>
              </p:ext>
            </p:extLst>
          </p:nvPr>
        </p:nvGraphicFramePr>
        <p:xfrm>
          <a:off x="398206" y="4778477"/>
          <a:ext cx="17447342" cy="4144297"/>
        </p:xfrm>
        <a:graphic>
          <a:graphicData uri="http://schemas.openxmlformats.org/drawingml/2006/table">
            <a:tbl>
              <a:tblPr firstRow="1" bandRow="1">
                <a:tableStyleId>{7DF18680-E054-41AD-8BC1-D1AEF772440D}</a:tableStyleId>
              </a:tblPr>
              <a:tblGrid>
                <a:gridCol w="8723671">
                  <a:extLst>
                    <a:ext uri="{9D8B030D-6E8A-4147-A177-3AD203B41FA5}">
                      <a16:colId xmlns:a16="http://schemas.microsoft.com/office/drawing/2014/main" val="1045935150"/>
                    </a:ext>
                  </a:extLst>
                </a:gridCol>
                <a:gridCol w="8723671">
                  <a:extLst>
                    <a:ext uri="{9D8B030D-6E8A-4147-A177-3AD203B41FA5}">
                      <a16:colId xmlns:a16="http://schemas.microsoft.com/office/drawing/2014/main" val="2809726840"/>
                    </a:ext>
                  </a:extLst>
                </a:gridCol>
              </a:tblGrid>
              <a:tr h="684146">
                <a:tc>
                  <a:txBody>
                    <a:bodyPr/>
                    <a:lstStyle/>
                    <a:p>
                      <a:pPr algn="ctr"/>
                      <a:r>
                        <a:rPr lang="en-ZA" sz="2400" dirty="0"/>
                        <a:t>Policy/Legislative Framework</a:t>
                      </a:r>
                      <a:endParaRPr lang="en-US" sz="2400" dirty="0"/>
                    </a:p>
                  </a:txBody>
                  <a:tcPr/>
                </a:tc>
                <a:tc>
                  <a:txBody>
                    <a:bodyPr/>
                    <a:lstStyle/>
                    <a:p>
                      <a:pPr algn="ctr"/>
                      <a:r>
                        <a:rPr lang="en-ZA" sz="2400" dirty="0"/>
                        <a:t>Purpose</a:t>
                      </a:r>
                      <a:endParaRPr lang="en-US" sz="2400" dirty="0"/>
                    </a:p>
                  </a:txBody>
                  <a:tcPr/>
                </a:tc>
                <a:extLst>
                  <a:ext uri="{0D108BD9-81ED-4DB2-BD59-A6C34878D82A}">
                    <a16:rowId xmlns:a16="http://schemas.microsoft.com/office/drawing/2014/main" val="3401306039"/>
                  </a:ext>
                </a:extLst>
              </a:tr>
              <a:tr h="1052886">
                <a:tc>
                  <a:txBody>
                    <a:bodyPr/>
                    <a:lstStyle/>
                    <a:p>
                      <a:pPr algn="ctr"/>
                      <a:endParaRPr lang="en-ZA" sz="2000" b="1" dirty="0"/>
                    </a:p>
                    <a:p>
                      <a:pPr algn="ctr"/>
                      <a:r>
                        <a:rPr lang="en-US" sz="2000" b="1" dirty="0"/>
                        <a:t>The National Credit Act (NCA) </a:t>
                      </a:r>
                    </a:p>
                  </a:txBody>
                  <a:tcPr/>
                </a:tc>
                <a:tc>
                  <a:txBody>
                    <a:bodyPr/>
                    <a:lstStyle/>
                    <a:p>
                      <a:pPr algn="just"/>
                      <a:r>
                        <a:rPr lang="en-US" sz="2000" dirty="0"/>
                        <a:t>Aiming to promote responsible borrowing, safeguard consumers, and curb predatory lending practices</a:t>
                      </a:r>
                    </a:p>
                  </a:txBody>
                  <a:tcPr/>
                </a:tc>
                <a:extLst>
                  <a:ext uri="{0D108BD9-81ED-4DB2-BD59-A6C34878D82A}">
                    <a16:rowId xmlns:a16="http://schemas.microsoft.com/office/drawing/2014/main" val="1729060071"/>
                  </a:ext>
                </a:extLst>
              </a:tr>
              <a:tr h="1354379">
                <a:tc>
                  <a:txBody>
                    <a:bodyPr/>
                    <a:lstStyle/>
                    <a:p>
                      <a:pPr algn="ctr"/>
                      <a:endParaRPr lang="en-ZA" sz="2000" b="1" dirty="0"/>
                    </a:p>
                    <a:p>
                      <a:pPr algn="ctr"/>
                      <a:r>
                        <a:rPr lang="en-US" sz="2000" b="1" dirty="0"/>
                        <a:t>The Consumer Protection Act (CPA)</a:t>
                      </a:r>
                    </a:p>
                  </a:txBody>
                  <a:tcPr/>
                </a:tc>
                <a:tc>
                  <a:txBody>
                    <a:bodyPr/>
                    <a:lstStyle/>
                    <a:p>
                      <a:pPr algn="just"/>
                      <a:r>
                        <a:rPr lang="en-US" sz="2000" dirty="0"/>
                        <a:t>Safeguarding consumers against unfair practices in goods and services markets. It guarantees rights to disclosure, fair value, and recourse mechanisms</a:t>
                      </a:r>
                    </a:p>
                  </a:txBody>
                  <a:tcPr/>
                </a:tc>
                <a:extLst>
                  <a:ext uri="{0D108BD9-81ED-4DB2-BD59-A6C34878D82A}">
                    <a16:rowId xmlns:a16="http://schemas.microsoft.com/office/drawing/2014/main" val="1322499033"/>
                  </a:ext>
                </a:extLst>
              </a:tr>
              <a:tr h="1052886">
                <a:tc>
                  <a:txBody>
                    <a:bodyPr/>
                    <a:lstStyle/>
                    <a:p>
                      <a:pPr algn="ctr"/>
                      <a:endParaRPr lang="en-ZA" sz="2000" b="1" dirty="0"/>
                    </a:p>
                    <a:p>
                      <a:pPr algn="ctr"/>
                      <a:r>
                        <a:rPr lang="en-US" sz="2000" b="1" dirty="0"/>
                        <a:t>Retirement Reform and the Two-Pot System</a:t>
                      </a:r>
                    </a:p>
                  </a:txBody>
                  <a:tcPr/>
                </a:tc>
                <a:tc>
                  <a:txBody>
                    <a:bodyPr/>
                    <a:lstStyle/>
                    <a:p>
                      <a:pPr algn="just"/>
                      <a:r>
                        <a:rPr lang="en-US" sz="2000" dirty="0"/>
                        <a:t>The reform aims to strike a balance between short-term liquidity needs and long-term retirement adequacy. </a:t>
                      </a:r>
                    </a:p>
                  </a:txBody>
                  <a:tcPr/>
                </a:tc>
                <a:extLst>
                  <a:ext uri="{0D108BD9-81ED-4DB2-BD59-A6C34878D82A}">
                    <a16:rowId xmlns:a16="http://schemas.microsoft.com/office/drawing/2014/main" val="3756949544"/>
                  </a:ext>
                </a:extLst>
              </a:tr>
            </a:tbl>
          </a:graphicData>
        </a:graphic>
      </p:graphicFrame>
    </p:spTree>
    <p:extLst>
      <p:ext uri="{BB962C8B-B14F-4D97-AF65-F5344CB8AC3E}">
        <p14:creationId xmlns:p14="http://schemas.microsoft.com/office/powerpoint/2010/main" val="258958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067E3-A8F6-4627-8FE0-A45B236B9D6D}"/>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7BEA1AF5-8AAB-43F7-82EE-ED733C9335E9}"/>
              </a:ext>
            </a:extLst>
          </p:cNvPr>
          <p:cNvSpPr>
            <a:spLocks noGrp="1"/>
          </p:cNvSpPr>
          <p:nvPr>
            <p:ph type="title"/>
          </p:nvPr>
        </p:nvSpPr>
        <p:spPr/>
        <p:txBody>
          <a:bodyPr/>
          <a:lstStyle/>
          <a:p>
            <a:r>
              <a:rPr lang="en-US" sz="4400" dirty="0"/>
              <a:t>Towards Core Content Areas for curricula in the training of Social Service professionals</a:t>
            </a:r>
          </a:p>
        </p:txBody>
      </p:sp>
      <p:graphicFrame>
        <p:nvGraphicFramePr>
          <p:cNvPr id="4" name="Table 3">
            <a:extLst>
              <a:ext uri="{FF2B5EF4-FFF2-40B4-BE49-F238E27FC236}">
                <a16:creationId xmlns:a16="http://schemas.microsoft.com/office/drawing/2014/main" id="{7C0F8E48-8F21-4995-9B9C-93073742BF2A}"/>
              </a:ext>
            </a:extLst>
          </p:cNvPr>
          <p:cNvGraphicFramePr>
            <a:graphicFrameLocks noGrp="1"/>
          </p:cNvGraphicFramePr>
          <p:nvPr>
            <p:extLst>
              <p:ext uri="{D42A27DB-BD31-4B8C-83A1-F6EECF244321}">
                <p14:modId xmlns:p14="http://schemas.microsoft.com/office/powerpoint/2010/main" val="2885426961"/>
              </p:ext>
            </p:extLst>
          </p:nvPr>
        </p:nvGraphicFramePr>
        <p:xfrm>
          <a:off x="1028699" y="2521973"/>
          <a:ext cx="15710720" cy="7435762"/>
        </p:xfrm>
        <a:graphic>
          <a:graphicData uri="http://schemas.openxmlformats.org/drawingml/2006/table">
            <a:tbl>
              <a:tblPr firstRow="1" bandRow="1">
                <a:tableStyleId>{35758FB7-9AC5-4552-8A53-C91805E547FA}</a:tableStyleId>
              </a:tblPr>
              <a:tblGrid>
                <a:gridCol w="7855360">
                  <a:extLst>
                    <a:ext uri="{9D8B030D-6E8A-4147-A177-3AD203B41FA5}">
                      <a16:colId xmlns:a16="http://schemas.microsoft.com/office/drawing/2014/main" val="2620205895"/>
                    </a:ext>
                  </a:extLst>
                </a:gridCol>
                <a:gridCol w="7855360">
                  <a:extLst>
                    <a:ext uri="{9D8B030D-6E8A-4147-A177-3AD203B41FA5}">
                      <a16:colId xmlns:a16="http://schemas.microsoft.com/office/drawing/2014/main" val="4271006477"/>
                    </a:ext>
                  </a:extLst>
                </a:gridCol>
              </a:tblGrid>
              <a:tr h="741544">
                <a:tc>
                  <a:txBody>
                    <a:bodyPr/>
                    <a:lstStyle/>
                    <a:p>
                      <a:pPr algn="ctr"/>
                      <a:r>
                        <a:rPr lang="en-ZA" sz="2800" dirty="0"/>
                        <a:t>Content Area</a:t>
                      </a:r>
                      <a:endParaRPr lang="en-US" sz="2800" dirty="0"/>
                    </a:p>
                  </a:txBody>
                  <a:tcPr/>
                </a:tc>
                <a:tc>
                  <a:txBody>
                    <a:bodyPr/>
                    <a:lstStyle/>
                    <a:p>
                      <a:pPr algn="ctr"/>
                      <a:r>
                        <a:rPr lang="en-ZA" sz="2800" dirty="0"/>
                        <a:t>Brief Description</a:t>
                      </a:r>
                      <a:endParaRPr lang="en-US" sz="2800" dirty="0"/>
                    </a:p>
                  </a:txBody>
                  <a:tcPr/>
                </a:tc>
                <a:extLst>
                  <a:ext uri="{0D108BD9-81ED-4DB2-BD59-A6C34878D82A}">
                    <a16:rowId xmlns:a16="http://schemas.microsoft.com/office/drawing/2014/main" val="2731916958"/>
                  </a:ext>
                </a:extLst>
              </a:tr>
              <a:tr h="962282">
                <a:tc>
                  <a:txBody>
                    <a:bodyPr/>
                    <a:lstStyle/>
                    <a:p>
                      <a:pPr algn="ctr"/>
                      <a:endParaRPr lang="en-US" sz="2400" b="1" dirty="0">
                        <a:solidFill>
                          <a:schemeClr val="bg1"/>
                        </a:solidFill>
                      </a:endParaRPr>
                    </a:p>
                    <a:p>
                      <a:pPr algn="ctr"/>
                      <a:r>
                        <a:rPr lang="en-US" sz="2400" b="1" dirty="0">
                          <a:solidFill>
                            <a:schemeClr val="bg1"/>
                          </a:solidFill>
                        </a:rPr>
                        <a:t>Money Management and Household Financial Resilience</a:t>
                      </a:r>
                    </a:p>
                  </a:txBody>
                  <a:tcPr/>
                </a:tc>
                <a:tc>
                  <a:txBody>
                    <a:bodyPr/>
                    <a:lstStyle/>
                    <a:p>
                      <a:pPr algn="just"/>
                      <a:r>
                        <a:rPr lang="en-US" sz="1600" dirty="0"/>
                        <a:t>Money management lies at the heart of financial capability (</a:t>
                      </a:r>
                      <a:r>
                        <a:rPr lang="en-US" sz="1600" dirty="0" err="1"/>
                        <a:t>Jordaan</a:t>
                      </a:r>
                      <a:r>
                        <a:rPr lang="en-US" sz="1600" dirty="0"/>
                        <a:t>, 2023). It encompasses cash-flow tracking, budgeting, managing irregular income, and building emergency savings. </a:t>
                      </a:r>
                    </a:p>
                  </a:txBody>
                  <a:tcPr/>
                </a:tc>
                <a:extLst>
                  <a:ext uri="{0D108BD9-81ED-4DB2-BD59-A6C34878D82A}">
                    <a16:rowId xmlns:a16="http://schemas.microsoft.com/office/drawing/2014/main" val="1984111067"/>
                  </a:ext>
                </a:extLst>
              </a:tr>
              <a:tr h="885972">
                <a:tc>
                  <a:txBody>
                    <a:bodyPr/>
                    <a:lstStyle/>
                    <a:p>
                      <a:pPr algn="ctr"/>
                      <a:endParaRPr lang="en-ZA" sz="2400" b="1" dirty="0">
                        <a:solidFill>
                          <a:schemeClr val="bg1"/>
                        </a:solidFill>
                      </a:endParaRPr>
                    </a:p>
                    <a:p>
                      <a:pPr algn="ctr"/>
                      <a:r>
                        <a:rPr lang="en-US" sz="2400" b="1" dirty="0">
                          <a:solidFill>
                            <a:schemeClr val="tx1"/>
                          </a:solidFill>
                        </a:rPr>
                        <a:t>Debt Literacy and Consumer Protection</a:t>
                      </a:r>
                    </a:p>
                  </a:txBody>
                  <a:tcPr/>
                </a:tc>
                <a:tc>
                  <a:txBody>
                    <a:bodyPr/>
                    <a:lstStyle/>
                    <a:p>
                      <a:pPr algn="just"/>
                      <a:r>
                        <a:rPr lang="en-US" sz="1600" dirty="0"/>
                        <a:t>Debt literacy involves understanding the costs, risks, and rights associated with credit, and the mechanisms available to address over-indebtedness. </a:t>
                      </a:r>
                    </a:p>
                  </a:txBody>
                  <a:tcPr/>
                </a:tc>
                <a:extLst>
                  <a:ext uri="{0D108BD9-81ED-4DB2-BD59-A6C34878D82A}">
                    <a16:rowId xmlns:a16="http://schemas.microsoft.com/office/drawing/2014/main" val="1885124960"/>
                  </a:ext>
                </a:extLst>
              </a:tr>
              <a:tr h="1532523">
                <a:tc>
                  <a:txBody>
                    <a:bodyPr/>
                    <a:lstStyle/>
                    <a:p>
                      <a:pPr algn="ctr"/>
                      <a:endParaRPr lang="en-ZA" sz="2400" b="1" dirty="0">
                        <a:solidFill>
                          <a:schemeClr val="bg1"/>
                        </a:solidFill>
                      </a:endParaRPr>
                    </a:p>
                    <a:p>
                      <a:pPr algn="ctr"/>
                      <a:r>
                        <a:rPr lang="en-US" sz="2400" b="1" dirty="0">
                          <a:solidFill>
                            <a:schemeClr val="bg1"/>
                          </a:solidFill>
                        </a:rPr>
                        <a:t>Savings, Asset-Building, and Retirement Planning</a:t>
                      </a:r>
                    </a:p>
                  </a:txBody>
                  <a:tcPr/>
                </a:tc>
                <a:tc>
                  <a:txBody>
                    <a:bodyPr/>
                    <a:lstStyle/>
                    <a:p>
                      <a:pPr algn="just"/>
                      <a:r>
                        <a:rPr lang="en-US" sz="1600" dirty="0"/>
                        <a:t>Savings and asset-building are critical to financial resilience and long-term security. The FCAB model </a:t>
                      </a:r>
                      <a:r>
                        <a:rPr lang="en-US" sz="1600" dirty="0" err="1"/>
                        <a:t>emphasises</a:t>
                      </a:r>
                      <a:r>
                        <a:rPr lang="en-US" sz="1600" dirty="0"/>
                        <a:t> that assets provide a buffer against shocks, facilitate investment in education and livelihoods, and contribute to intergenerational well-being </a:t>
                      </a:r>
                      <a:endParaRPr lang="en-ZA" sz="1600" dirty="0"/>
                    </a:p>
                    <a:p>
                      <a:pPr algn="ctr"/>
                      <a:endParaRPr lang="en-US" sz="1600" dirty="0"/>
                    </a:p>
                  </a:txBody>
                  <a:tcPr/>
                </a:tc>
                <a:extLst>
                  <a:ext uri="{0D108BD9-81ED-4DB2-BD59-A6C34878D82A}">
                    <a16:rowId xmlns:a16="http://schemas.microsoft.com/office/drawing/2014/main" val="4165220147"/>
                  </a:ext>
                </a:extLst>
              </a:tr>
              <a:tr h="1247402">
                <a:tc>
                  <a:txBody>
                    <a:bodyPr/>
                    <a:lstStyle/>
                    <a:p>
                      <a:pPr algn="ctr"/>
                      <a:endParaRPr lang="en-US" sz="2400" b="1" dirty="0">
                        <a:solidFill>
                          <a:schemeClr val="bg1"/>
                        </a:solidFill>
                      </a:endParaRPr>
                    </a:p>
                    <a:p>
                      <a:pPr algn="ctr"/>
                      <a:r>
                        <a:rPr lang="en-US" sz="2400" b="1" dirty="0">
                          <a:solidFill>
                            <a:schemeClr val="tx1"/>
                          </a:solidFill>
                        </a:rPr>
                        <a:t>Social Assistance Navigation</a:t>
                      </a:r>
                    </a:p>
                    <a:p>
                      <a:pPr algn="ctr"/>
                      <a:endParaRPr lang="en-US" sz="2400" b="1" dirty="0">
                        <a:solidFill>
                          <a:schemeClr val="bg1"/>
                        </a:solidFill>
                      </a:endParaRPr>
                    </a:p>
                    <a:p>
                      <a:pPr algn="ctr"/>
                      <a:endParaRPr lang="en-US" sz="2400" b="1" dirty="0">
                        <a:solidFill>
                          <a:schemeClr val="bg1"/>
                        </a:solidFill>
                      </a:endParaRPr>
                    </a:p>
                  </a:txBody>
                  <a:tcPr/>
                </a:tc>
                <a:tc>
                  <a:txBody>
                    <a:bodyPr/>
                    <a:lstStyle/>
                    <a:p>
                      <a:pPr algn="just"/>
                      <a:r>
                        <a:rPr lang="en-US" sz="1600" dirty="0"/>
                        <a:t>Social grants are not only a poverty-alleviation mechanism but also a cornerstone of household financial management in South Africa. Financial capability in this context requires knowledge of eligibility criteria, application processes, fraud risks, and budgeting with social grants. </a:t>
                      </a:r>
                    </a:p>
                  </a:txBody>
                  <a:tcPr/>
                </a:tc>
                <a:extLst>
                  <a:ext uri="{0D108BD9-81ED-4DB2-BD59-A6C34878D82A}">
                    <a16:rowId xmlns:a16="http://schemas.microsoft.com/office/drawing/2014/main" val="2422063316"/>
                  </a:ext>
                </a:extLst>
              </a:tr>
              <a:tr h="1532523">
                <a:tc>
                  <a:txBody>
                    <a:bodyPr/>
                    <a:lstStyle/>
                    <a:p>
                      <a:pPr algn="ctr"/>
                      <a:endParaRPr lang="en-ZA" sz="2400" b="1" dirty="0">
                        <a:solidFill>
                          <a:schemeClr val="bg1"/>
                        </a:solidFill>
                      </a:endParaRPr>
                    </a:p>
                    <a:p>
                      <a:pPr algn="ctr"/>
                      <a:r>
                        <a:rPr lang="en-US" sz="2400" b="1" dirty="0">
                          <a:solidFill>
                            <a:schemeClr val="bg1"/>
                          </a:solidFill>
                        </a:rPr>
                        <a:t>Livelihoods, Work, and Microenterprise Development</a:t>
                      </a:r>
                    </a:p>
                  </a:txBody>
                  <a:tcPr/>
                </a:tc>
                <a:tc>
                  <a:txBody>
                    <a:bodyPr/>
                    <a:lstStyle/>
                    <a:p>
                      <a:pPr algn="just"/>
                      <a:r>
                        <a:rPr lang="en-US" sz="1600" dirty="0"/>
                        <a:t>Combining financial training with asset transfers, livelihood coaching, and market linkages produces sustained improvements in income and financial resilience. South African evidence indicates that microenterprise initiatives often fail due to inadequate financial planning, poor record-keeping, and limited access to affordable credit. </a:t>
                      </a:r>
                    </a:p>
                  </a:txBody>
                  <a:tcPr/>
                </a:tc>
                <a:extLst>
                  <a:ext uri="{0D108BD9-81ED-4DB2-BD59-A6C34878D82A}">
                    <a16:rowId xmlns:a16="http://schemas.microsoft.com/office/drawing/2014/main" val="3660883252"/>
                  </a:ext>
                </a:extLst>
              </a:tr>
            </a:tbl>
          </a:graphicData>
        </a:graphic>
      </p:graphicFrame>
    </p:spTree>
    <p:extLst>
      <p:ext uri="{BB962C8B-B14F-4D97-AF65-F5344CB8AC3E}">
        <p14:creationId xmlns:p14="http://schemas.microsoft.com/office/powerpoint/2010/main" val="47188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F5C102-8A49-42D4-BD2C-8EB488A54356}"/>
              </a:ext>
            </a:extLst>
          </p:cNvPr>
          <p:cNvSpPr>
            <a:spLocks noGrp="1"/>
          </p:cNvSpPr>
          <p:nvPr>
            <p:ph type="body" idx="1"/>
          </p:nvPr>
        </p:nvSpPr>
        <p:spPr/>
        <p:txBody>
          <a:bodyPr/>
          <a:lstStyle/>
          <a:p>
            <a:pPr algn="just">
              <a:buFont typeface="Wingdings" panose="05000000000000000000" pitchFamily="2" charset="2"/>
              <a:buChar char="q"/>
            </a:pPr>
            <a:r>
              <a:rPr lang="en-ZA" dirty="0"/>
              <a:t> </a:t>
            </a:r>
            <a:r>
              <a:rPr lang="en-ZA" sz="2800" dirty="0"/>
              <a:t>Financial capability development is an essential skill for Social Service Professionals, in particular social work &amp; community development. </a:t>
            </a:r>
          </a:p>
          <a:p>
            <a:pPr algn="just">
              <a:buFont typeface="Wingdings" panose="05000000000000000000" pitchFamily="2" charset="2"/>
              <a:buChar char="q"/>
            </a:pPr>
            <a:endParaRPr lang="en-ZA" sz="2800" dirty="0"/>
          </a:p>
          <a:p>
            <a:pPr algn="just">
              <a:buFont typeface="Wingdings" panose="05000000000000000000" pitchFamily="2" charset="2"/>
              <a:buChar char="q"/>
            </a:pPr>
            <a:r>
              <a:rPr lang="en-ZA" sz="2800" dirty="0"/>
              <a:t>Despite the above, the current curricula is silent on financial capability – thus making it difficult for social service professionals to participate in financial capability development interventions and subsequently combating poverty. </a:t>
            </a:r>
          </a:p>
          <a:p>
            <a:pPr algn="just">
              <a:buFont typeface="Wingdings" panose="05000000000000000000" pitchFamily="2" charset="2"/>
              <a:buChar char="q"/>
            </a:pPr>
            <a:endParaRPr lang="en-ZA" sz="2800" dirty="0"/>
          </a:p>
          <a:p>
            <a:pPr algn="just">
              <a:buFont typeface="Wingdings" panose="05000000000000000000" pitchFamily="2" charset="2"/>
              <a:buChar char="q"/>
            </a:pPr>
            <a:r>
              <a:rPr lang="en-ZA" sz="2800" dirty="0"/>
              <a:t> Training social workers and community development in financial capability would position the profession to directly contribute to the advancement of the NDP (2030); Africa Agenda – Aspiration 1 and SDG’s.  </a:t>
            </a:r>
          </a:p>
          <a:p>
            <a:pPr algn="just">
              <a:buFont typeface="Wingdings" panose="05000000000000000000" pitchFamily="2" charset="2"/>
              <a:buChar char="q"/>
            </a:pPr>
            <a:endParaRPr lang="en-ZA" sz="2800" dirty="0"/>
          </a:p>
          <a:p>
            <a:pPr algn="just">
              <a:buFont typeface="Wingdings" panose="05000000000000000000" pitchFamily="2" charset="2"/>
              <a:buChar char="q"/>
            </a:pPr>
            <a:r>
              <a:rPr lang="en-ZA" sz="2800" dirty="0"/>
              <a:t> Knowledge and skills pertaining Financial Capability development is no longer optional but a necessity in order to respond to the contextual realities of the country.   </a:t>
            </a:r>
          </a:p>
          <a:p>
            <a:pPr algn="just">
              <a:buFont typeface="Wingdings" panose="05000000000000000000" pitchFamily="2" charset="2"/>
              <a:buChar char="q"/>
            </a:pPr>
            <a:endParaRPr lang="en-ZA" sz="2800" dirty="0"/>
          </a:p>
          <a:p>
            <a:pPr marL="0" indent="0" algn="just">
              <a:buNone/>
            </a:pPr>
            <a:endParaRPr lang="en-US" sz="2800" dirty="0"/>
          </a:p>
        </p:txBody>
      </p:sp>
      <p:sp>
        <p:nvSpPr>
          <p:cNvPr id="3" name="Title 2">
            <a:extLst>
              <a:ext uri="{FF2B5EF4-FFF2-40B4-BE49-F238E27FC236}">
                <a16:creationId xmlns:a16="http://schemas.microsoft.com/office/drawing/2014/main" id="{CB15257A-5451-4E58-AA7C-6DC9A7A6F69E}"/>
              </a:ext>
            </a:extLst>
          </p:cNvPr>
          <p:cNvSpPr>
            <a:spLocks noGrp="1"/>
          </p:cNvSpPr>
          <p:nvPr>
            <p:ph type="title"/>
          </p:nvPr>
        </p:nvSpPr>
        <p:spPr/>
        <p:txBody>
          <a:bodyPr/>
          <a:lstStyle/>
          <a:p>
            <a:r>
              <a:rPr lang="en-ZA" dirty="0"/>
              <a:t>Conclusion</a:t>
            </a:r>
            <a:endParaRPr lang="en-US" dirty="0"/>
          </a:p>
        </p:txBody>
      </p:sp>
    </p:spTree>
    <p:extLst>
      <p:ext uri="{BB962C8B-B14F-4D97-AF65-F5344CB8AC3E}">
        <p14:creationId xmlns:p14="http://schemas.microsoft.com/office/powerpoint/2010/main" val="135151001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FFC542"/>
      </a:lt2>
      <a:accent1>
        <a:srgbClr val="676767"/>
      </a:accent1>
      <a:accent2>
        <a:srgbClr val="D1D1D1"/>
      </a:accent2>
      <a:accent3>
        <a:srgbClr val="FAF6ED"/>
      </a:accent3>
      <a:accent4>
        <a:srgbClr val="ED1B30"/>
      </a:accent4>
      <a:accent5>
        <a:srgbClr val="0067B1"/>
      </a:accent5>
      <a:accent6>
        <a:srgbClr val="723B93"/>
      </a:accent6>
      <a:hlink>
        <a:srgbClr val="900A59"/>
      </a:hlink>
      <a:folHlink>
        <a:srgbClr val="395B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1604</TotalTime>
  <Words>1058</Words>
  <Application>Microsoft Office PowerPoint</Application>
  <PresentationFormat>Custom</PresentationFormat>
  <Paragraphs>76</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Noto Sans Symbols</vt:lpstr>
      <vt:lpstr>Wingdings</vt:lpstr>
      <vt:lpstr>Office Theme</vt:lpstr>
      <vt:lpstr>PowerPoint Presentation</vt:lpstr>
      <vt:lpstr>Introduction and Background</vt:lpstr>
      <vt:lpstr>Introduction and Background cont.</vt:lpstr>
      <vt:lpstr>Introduction and Background cont.</vt:lpstr>
      <vt:lpstr>What is financial capability?</vt:lpstr>
      <vt:lpstr>Financial Capability Development as a response to the objectives of National and International Frameworks</vt:lpstr>
      <vt:lpstr>Institutional Frameworks &amp; Financial Capability Development</vt:lpstr>
      <vt:lpstr>Towards Core Content Areas for curricula in the training of Social Service professionals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Marquin Smith</cp:lastModifiedBy>
  <cp:revision>56</cp:revision>
  <dcterms:created xsi:type="dcterms:W3CDTF">2006-08-16T00:00:00Z</dcterms:created>
  <dcterms:modified xsi:type="dcterms:W3CDTF">2025-09-10T09:36:33Z</dcterms:modified>
</cp:coreProperties>
</file>