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5" d="100"/>
          <a:sy n="55" d="100"/>
        </p:scale>
        <p:origin x="198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 Id="rId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6858002" cy="9906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1"/>
            <a:ext cx="1728788" cy="9906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425179" y="1621191"/>
            <a:ext cx="4945261" cy="3448756"/>
          </a:xfrm>
        </p:spPr>
        <p:txBody>
          <a:bodyPr anchor="b">
            <a:normAutofit/>
          </a:bodyPr>
          <a:lstStyle>
            <a:lvl1pPr algn="l">
              <a:defRPr sz="3600"/>
            </a:lvl1pPr>
          </a:lstStyle>
          <a:p>
            <a:r>
              <a:rPr lang="en-US"/>
              <a:t>Click to edit Master title style</a:t>
            </a:r>
            <a:endParaRPr lang="en-US" dirty="0"/>
          </a:p>
        </p:txBody>
      </p:sp>
      <p:sp>
        <p:nvSpPr>
          <p:cNvPr id="3" name="Subtitle 2"/>
          <p:cNvSpPr>
            <a:spLocks noGrp="1"/>
          </p:cNvSpPr>
          <p:nvPr>
            <p:ph type="subTitle" idx="1"/>
          </p:nvPr>
        </p:nvSpPr>
        <p:spPr>
          <a:xfrm>
            <a:off x="1425179" y="5202944"/>
            <a:ext cx="4945261" cy="2391656"/>
          </a:xfrm>
        </p:spPr>
        <p:txBody>
          <a:bodyPr>
            <a:normAutofit/>
          </a:bodyPr>
          <a:lstStyle>
            <a:lvl1pPr marL="0" indent="0" algn="l">
              <a:buNone/>
              <a:defRPr sz="1500" cap="all"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4350789" y="7814737"/>
            <a:ext cx="1543050" cy="527403"/>
          </a:xfrm>
        </p:spPr>
        <p:txBody>
          <a:bodyPr/>
          <a:lstStyle/>
          <a:p>
            <a:fld id="{48A87A34-81AB-432B-8DAE-1953F412C126}" type="datetimeFigureOut">
              <a:rPr lang="en-US" smtClean="0"/>
              <a:t>9/9/2025</a:t>
            </a:fld>
            <a:endParaRPr lang="en-US" dirty="0"/>
          </a:p>
        </p:txBody>
      </p:sp>
      <p:sp>
        <p:nvSpPr>
          <p:cNvPr id="5" name="Footer Placeholder 4"/>
          <p:cNvSpPr>
            <a:spLocks noGrp="1"/>
          </p:cNvSpPr>
          <p:nvPr>
            <p:ph type="ftr" sz="quarter" idx="11"/>
          </p:nvPr>
        </p:nvSpPr>
        <p:spPr>
          <a:xfrm>
            <a:off x="1425178" y="7814737"/>
            <a:ext cx="2882749" cy="527403"/>
          </a:xfrm>
        </p:spPr>
        <p:txBody>
          <a:bodyPr/>
          <a:lstStyle/>
          <a:p>
            <a:endParaRPr lang="en-US" dirty="0"/>
          </a:p>
        </p:txBody>
      </p:sp>
      <p:sp>
        <p:nvSpPr>
          <p:cNvPr id="6" name="Slide Number Placeholder 5"/>
          <p:cNvSpPr>
            <a:spLocks noGrp="1"/>
          </p:cNvSpPr>
          <p:nvPr>
            <p:ph type="sldNum" sz="quarter" idx="12"/>
          </p:nvPr>
        </p:nvSpPr>
        <p:spPr>
          <a:xfrm>
            <a:off x="5936703" y="7814734"/>
            <a:ext cx="433738" cy="527403"/>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046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43" y="6217850"/>
            <a:ext cx="5575700" cy="1183513"/>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42043" y="875949"/>
            <a:ext cx="5575700" cy="4766346"/>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4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642018" y="7401362"/>
            <a:ext cx="5574858" cy="985793"/>
          </a:xfrm>
        </p:spPr>
        <p:txBody>
          <a:bodyP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72028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70" y="880533"/>
            <a:ext cx="5572100" cy="4953000"/>
          </a:xfrm>
        </p:spPr>
        <p:txBody>
          <a:bodyPr anchor="ctr">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642044" y="6383867"/>
            <a:ext cx="5571258" cy="1981199"/>
          </a:xfrm>
        </p:spPr>
        <p:txBody>
          <a:bodyPr anchor="ctr">
            <a:normAutofit/>
          </a:bodyPr>
          <a:lstStyle>
            <a:lvl1pPr marL="0" indent="0">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95927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494" y="880534"/>
            <a:ext cx="5232798" cy="3969953"/>
          </a:xfrm>
        </p:spPr>
        <p:txBody>
          <a:bodyPr anchor="ctr">
            <a:normAutofit/>
          </a:bodyPr>
          <a:lstStyle>
            <a:lvl1pPr>
              <a:defRPr sz="2700"/>
            </a:lvl1pPr>
          </a:lstStyle>
          <a:p>
            <a:r>
              <a:rPr lang="en-US"/>
              <a:t>Click to edit Master title style</a:t>
            </a:r>
            <a:endParaRPr lang="en-US" dirty="0"/>
          </a:p>
        </p:txBody>
      </p:sp>
      <p:sp>
        <p:nvSpPr>
          <p:cNvPr id="12" name="Text Placeholder 3"/>
          <p:cNvSpPr>
            <a:spLocks noGrp="1"/>
          </p:cNvSpPr>
          <p:nvPr>
            <p:ph type="body" sz="half" idx="13"/>
          </p:nvPr>
        </p:nvSpPr>
        <p:spPr>
          <a:xfrm>
            <a:off x="967863" y="4861360"/>
            <a:ext cx="4923168" cy="792954"/>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42043" y="6225439"/>
            <a:ext cx="5572127" cy="2151494"/>
          </a:xfrm>
        </p:spPr>
        <p:txBody>
          <a:bodyPr anchor="ctr">
            <a:normAutofit/>
          </a:bodyPr>
          <a:lstStyle>
            <a:lvl1pPr marL="0" indent="0">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52" name="TextBox 51"/>
          <p:cNvSpPr txBox="1"/>
          <p:nvPr/>
        </p:nvSpPr>
        <p:spPr>
          <a:xfrm>
            <a:off x="522434" y="1037773"/>
            <a:ext cx="342900" cy="8446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53" name="TextBox 52"/>
          <p:cNvSpPr txBox="1"/>
          <p:nvPr/>
        </p:nvSpPr>
        <p:spPr>
          <a:xfrm>
            <a:off x="5863105" y="3993849"/>
            <a:ext cx="342900" cy="8446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Tree>
    <p:extLst>
      <p:ext uri="{BB962C8B-B14F-4D97-AF65-F5344CB8AC3E}">
        <p14:creationId xmlns:p14="http://schemas.microsoft.com/office/powerpoint/2010/main" val="1099554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42044" y="3082506"/>
            <a:ext cx="5572126" cy="3628206"/>
          </a:xfrm>
        </p:spPr>
        <p:txBody>
          <a:bodyPr anchor="b">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642018" y="6727724"/>
            <a:ext cx="5571284" cy="1647597"/>
          </a:xfrm>
        </p:spPr>
        <p:txBody>
          <a:bodyPr anchor="t">
            <a:normAutofit/>
          </a:bodyPr>
          <a:lstStyle>
            <a:lvl1pPr marL="0" indent="0">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226364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42046" y="880533"/>
            <a:ext cx="5572124" cy="27516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42043" y="3863113"/>
            <a:ext cx="1798256" cy="990600"/>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642044" y="4853713"/>
            <a:ext cx="1797324" cy="351135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2539557" y="3867695"/>
            <a:ext cx="1791217" cy="990600"/>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0" name="Text Placeholder 3"/>
          <p:cNvSpPr>
            <a:spLocks noGrp="1"/>
          </p:cNvSpPr>
          <p:nvPr>
            <p:ph type="body" sz="half" idx="16"/>
          </p:nvPr>
        </p:nvSpPr>
        <p:spPr>
          <a:xfrm>
            <a:off x="2539556" y="4858295"/>
            <a:ext cx="1791719" cy="351135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4416999" y="3863113"/>
            <a:ext cx="1797170" cy="990600"/>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2" name="Text Placeholder 3"/>
          <p:cNvSpPr>
            <a:spLocks noGrp="1"/>
          </p:cNvSpPr>
          <p:nvPr>
            <p:ph type="body" sz="half" idx="17"/>
          </p:nvPr>
        </p:nvSpPr>
        <p:spPr>
          <a:xfrm>
            <a:off x="4416999" y="4853713"/>
            <a:ext cx="1797170" cy="351135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969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42045" y="880533"/>
            <a:ext cx="5572124" cy="2751667"/>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42045" y="6362194"/>
            <a:ext cx="1797323" cy="832378"/>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642045" y="3852331"/>
            <a:ext cx="1797323" cy="2201333"/>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35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642045" y="7194575"/>
            <a:ext cx="1797323" cy="118132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2525093" y="6362194"/>
            <a:ext cx="1800225" cy="832378"/>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2525093" y="3852331"/>
            <a:ext cx="1799404" cy="2201333"/>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35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2524271" y="7194571"/>
            <a:ext cx="1800225" cy="117049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4417070" y="6362193"/>
            <a:ext cx="1794792" cy="832378"/>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4417000" y="3852331"/>
            <a:ext cx="1797170" cy="2201333"/>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35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4416999" y="7194569"/>
            <a:ext cx="1797170" cy="117049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4" name="Footer Placeholder 3"/>
          <p:cNvSpPr>
            <a:spLocks noGrp="1"/>
          </p:cNvSpPr>
          <p:nvPr>
            <p:ph type="ftr" sz="quarter" idx="11"/>
          </p:nvPr>
        </p:nvSpPr>
        <p:spPr/>
        <p:txBody>
          <a:bodyPr/>
          <a:lstStyle>
            <a:lvl1pPr>
              <a:defRPr cap="all" baseline="0"/>
            </a:lvl1p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3863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34501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86351" y="880534"/>
            <a:ext cx="1127819" cy="748453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2043" y="880534"/>
            <a:ext cx="4358582" cy="748453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2840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642046" y="893415"/>
            <a:ext cx="5572124" cy="2135712"/>
          </a:xfrm>
        </p:spPr>
        <p:txBody>
          <a:bodyPr/>
          <a:lstStyle/>
          <a:p>
            <a:r>
              <a:rPr lang="en-US"/>
              <a:t>Click to edit Master title style</a:t>
            </a:r>
            <a:endParaRPr lang="en-US" dirty="0"/>
          </a:p>
        </p:txBody>
      </p:sp>
      <p:sp>
        <p:nvSpPr>
          <p:cNvPr id="48" name="Content Placeholder 2"/>
          <p:cNvSpPr>
            <a:spLocks noGrp="1"/>
          </p:cNvSpPr>
          <p:nvPr>
            <p:ph idx="1"/>
          </p:nvPr>
        </p:nvSpPr>
        <p:spPr>
          <a:xfrm>
            <a:off x="642046" y="3249259"/>
            <a:ext cx="5572124" cy="51158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Date Placeholder 3"/>
          <p:cNvSpPr>
            <a:spLocks noGrp="1"/>
          </p:cNvSpPr>
          <p:nvPr>
            <p:ph type="dt" sz="half" idx="10"/>
          </p:nvPr>
        </p:nvSpPr>
        <p:spPr>
          <a:xfrm>
            <a:off x="4194518" y="8498067"/>
            <a:ext cx="1543050" cy="527403"/>
          </a:xfrm>
        </p:spPr>
        <p:txBody>
          <a:bodyPr/>
          <a:lstStyle/>
          <a:p>
            <a:fld id="{48A87A34-81AB-432B-8DAE-1953F412C126}" type="datetimeFigureOut">
              <a:rPr lang="en-US" smtClean="0"/>
              <a:t>9/9/2025</a:t>
            </a:fld>
            <a:endParaRPr lang="en-US" dirty="0"/>
          </a:p>
        </p:txBody>
      </p:sp>
      <p:sp>
        <p:nvSpPr>
          <p:cNvPr id="50" name="Footer Placeholder 4"/>
          <p:cNvSpPr>
            <a:spLocks noGrp="1"/>
          </p:cNvSpPr>
          <p:nvPr>
            <p:ph type="ftr" sz="quarter" idx="11"/>
          </p:nvPr>
        </p:nvSpPr>
        <p:spPr>
          <a:xfrm>
            <a:off x="642044" y="8498066"/>
            <a:ext cx="3509612" cy="527403"/>
          </a:xfrm>
        </p:spPr>
        <p:txBody>
          <a:bodyPr/>
          <a:lstStyle/>
          <a:p>
            <a:endParaRPr lang="en-US" dirty="0"/>
          </a:p>
        </p:txBody>
      </p:sp>
      <p:sp>
        <p:nvSpPr>
          <p:cNvPr id="51" name="Slide Number Placeholder 5"/>
          <p:cNvSpPr>
            <a:spLocks noGrp="1"/>
          </p:cNvSpPr>
          <p:nvPr>
            <p:ph type="sldNum" sz="quarter" idx="12"/>
          </p:nvPr>
        </p:nvSpPr>
        <p:spPr>
          <a:xfrm>
            <a:off x="5780431" y="8498065"/>
            <a:ext cx="433738" cy="527403"/>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2482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2044" y="2049995"/>
            <a:ext cx="5572125" cy="4120620"/>
          </a:xfrm>
        </p:spPr>
        <p:txBody>
          <a:bodyPr anchor="b">
            <a:normAutofit/>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a:xfrm>
            <a:off x="642044" y="6390745"/>
            <a:ext cx="5572125" cy="1985788"/>
          </a:xfrm>
        </p:spPr>
        <p:txBody>
          <a:bodyPr>
            <a:normAutofit/>
          </a:bodyPr>
          <a:lstStyle>
            <a:lvl1pPr marL="0" indent="0">
              <a:buNone/>
              <a:defRPr sz="1350" cap="all" baseline="0">
                <a:solidFill>
                  <a:schemeClr val="tx1">
                    <a:tint val="75000"/>
                  </a:schemeClr>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5388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2044" y="3249258"/>
            <a:ext cx="2744094" cy="51158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9258"/>
            <a:ext cx="2742306" cy="51158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66703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44" y="894295"/>
            <a:ext cx="5572125" cy="213483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09177" y="3249258"/>
            <a:ext cx="2576962" cy="1190095"/>
          </a:xfrm>
        </p:spPr>
        <p:txBody>
          <a:bodyPr anchor="b"/>
          <a:lstStyle>
            <a:lvl1pPr marL="0" indent="0">
              <a:lnSpc>
                <a:spcPct val="90000"/>
              </a:lnSpc>
              <a:buNone/>
              <a:defRPr sz="18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42044" y="4439353"/>
            <a:ext cx="2744095" cy="3925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38994" y="3249256"/>
            <a:ext cx="2575174" cy="1190095"/>
          </a:xfrm>
        </p:spPr>
        <p:txBody>
          <a:bodyPr anchor="b"/>
          <a:lstStyle>
            <a:lvl1pPr marL="0" indent="0">
              <a:lnSpc>
                <a:spcPct val="90000"/>
              </a:lnSpc>
              <a:buNone/>
              <a:defRPr sz="18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4439353"/>
            <a:ext cx="2742306" cy="3925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59327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853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3198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022" y="880535"/>
            <a:ext cx="2169021" cy="2368721"/>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00363" y="856073"/>
            <a:ext cx="3313805" cy="750899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5022" y="3249258"/>
            <a:ext cx="2169021" cy="511580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5252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46" y="880533"/>
            <a:ext cx="2815472" cy="2368724"/>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624650" y="880533"/>
            <a:ext cx="2589520" cy="7484536"/>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24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642044" y="3249258"/>
            <a:ext cx="2815473" cy="511580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05868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6858002" cy="9906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0716" y="1"/>
            <a:ext cx="6781331" cy="9906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642046" y="893415"/>
            <a:ext cx="5572124" cy="2135712"/>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642046" y="3249259"/>
            <a:ext cx="5572124" cy="511580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194518" y="8498067"/>
            <a:ext cx="1543050" cy="527403"/>
          </a:xfrm>
          <a:prstGeom prst="rect">
            <a:avLst/>
          </a:prstGeom>
        </p:spPr>
        <p:txBody>
          <a:bodyPr vert="horz" lIns="91440" tIns="45720" rIns="91440" bIns="45720" rtlCol="0" anchor="ctr"/>
          <a:lstStyle>
            <a:lvl1pPr algn="r">
              <a:defRPr sz="788">
                <a:solidFill>
                  <a:schemeClr val="tx1">
                    <a:tint val="75000"/>
                  </a:schemeClr>
                </a:solidFill>
              </a:defRPr>
            </a:lvl1pPr>
          </a:lstStyle>
          <a:p>
            <a:fld id="{48A87A34-81AB-432B-8DAE-1953F412C126}" type="datetimeFigureOut">
              <a:rPr lang="en-US" smtClean="0"/>
              <a:pPr/>
              <a:t>9/9/2025</a:t>
            </a:fld>
            <a:endParaRPr lang="en-US" dirty="0"/>
          </a:p>
        </p:txBody>
      </p:sp>
      <p:sp>
        <p:nvSpPr>
          <p:cNvPr id="5" name="Footer Placeholder 4"/>
          <p:cNvSpPr>
            <a:spLocks noGrp="1"/>
          </p:cNvSpPr>
          <p:nvPr>
            <p:ph type="ftr" sz="quarter" idx="3"/>
          </p:nvPr>
        </p:nvSpPr>
        <p:spPr>
          <a:xfrm>
            <a:off x="642044" y="8498066"/>
            <a:ext cx="3509612" cy="527403"/>
          </a:xfrm>
          <a:prstGeom prst="rect">
            <a:avLst/>
          </a:prstGeom>
        </p:spPr>
        <p:txBody>
          <a:bodyPr vert="horz" lIns="91440" tIns="45720" rIns="91440" bIns="45720" rtlCol="0" anchor="ctr"/>
          <a:lstStyle>
            <a:lvl1pPr algn="l">
              <a:defRPr sz="78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780431" y="8498065"/>
            <a:ext cx="433738" cy="527403"/>
          </a:xfrm>
          <a:prstGeom prst="rect">
            <a:avLst/>
          </a:prstGeom>
        </p:spPr>
        <p:txBody>
          <a:bodyPr vert="horz" lIns="91440" tIns="45720" rIns="91440" bIns="45720" rtlCol="0" anchor="ctr"/>
          <a:lstStyle>
            <a:lvl1pPr algn="r">
              <a:defRPr sz="788">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04691851"/>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685800" rtl="0" eaLnBrk="1" latinLnBrk="0" hangingPunct="1">
        <a:lnSpc>
          <a:spcPct val="90000"/>
        </a:lnSpc>
        <a:spcBef>
          <a:spcPct val="0"/>
        </a:spcBef>
        <a:buNone/>
        <a:defRPr sz="2700" kern="1200" cap="all" baseline="0">
          <a:solidFill>
            <a:schemeClr val="tx1"/>
          </a:solidFill>
          <a:latin typeface="+mj-lt"/>
          <a:ea typeface="+mj-ea"/>
          <a:cs typeface="+mj-cs"/>
        </a:defRPr>
      </a:lvl1pPr>
    </p:titleStyle>
    <p:bodyStyle>
      <a:lvl1pPr marL="171450" indent="-171450" algn="l" defTabSz="685800" rtl="0" eaLnBrk="1" latinLnBrk="0" hangingPunct="1">
        <a:lnSpc>
          <a:spcPct val="120000"/>
        </a:lnSpc>
        <a:spcBef>
          <a:spcPts val="750"/>
        </a:spcBef>
        <a:buSzPct val="125000"/>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120000"/>
        </a:lnSpc>
        <a:spcBef>
          <a:spcPts val="375"/>
        </a:spcBef>
        <a:buSzPct val="125000"/>
        <a:buFont typeface="Arial" panose="020B0604020202020204" pitchFamily="34" charset="0"/>
        <a:buChar char="•"/>
        <a:defRPr sz="1500" kern="1200">
          <a:solidFill>
            <a:schemeClr val="tx1"/>
          </a:solidFill>
          <a:latin typeface="+mn-lt"/>
          <a:ea typeface="+mn-ea"/>
          <a:cs typeface="+mn-cs"/>
        </a:defRPr>
      </a:lvl2pPr>
      <a:lvl3pPr marL="857250" indent="-171450" algn="l" defTabSz="685800" rtl="0" eaLnBrk="1" latinLnBrk="0" hangingPunct="1">
        <a:lnSpc>
          <a:spcPct val="120000"/>
        </a:lnSpc>
        <a:spcBef>
          <a:spcPts val="375"/>
        </a:spcBef>
        <a:buSzPct val="125000"/>
        <a:buFont typeface="Arial" panose="020B0604020202020204" pitchFamily="34" charset="0"/>
        <a:buChar char="•"/>
        <a:defRPr sz="1350" kern="1200">
          <a:solidFill>
            <a:schemeClr val="tx1"/>
          </a:solidFill>
          <a:latin typeface="+mn-lt"/>
          <a:ea typeface="+mn-ea"/>
          <a:cs typeface="+mn-cs"/>
        </a:defRPr>
      </a:lvl3pPr>
      <a:lvl4pPr marL="1200150" indent="-171450" algn="l" defTabSz="685800" rtl="0" eaLnBrk="1" latinLnBrk="0" hangingPunct="1">
        <a:lnSpc>
          <a:spcPct val="120000"/>
        </a:lnSpc>
        <a:spcBef>
          <a:spcPts val="375"/>
        </a:spcBef>
        <a:buSzPct val="125000"/>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120000"/>
        </a:lnSpc>
        <a:spcBef>
          <a:spcPts val="375"/>
        </a:spcBef>
        <a:buSzPct val="125000"/>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6pPr>
      <a:lvl7pPr marL="22288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7pPr>
      <a:lvl8pPr marL="25717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8pPr>
      <a:lvl9pPr marL="29146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FC545CB-26A5-4E91-A12E-6168C7C40928}"/>
              </a:ext>
            </a:extLst>
          </p:cNvPr>
          <p:cNvSpPr>
            <a:spLocks noGrp="1"/>
          </p:cNvSpPr>
          <p:nvPr>
            <p:ph type="ctrTitle"/>
          </p:nvPr>
        </p:nvSpPr>
        <p:spPr>
          <a:xfrm>
            <a:off x="1425179" y="1760087"/>
            <a:ext cx="4945261" cy="3448756"/>
          </a:xfrm>
        </p:spPr>
        <p:txBody>
          <a:bodyPr/>
          <a:lstStyle/>
          <a:p>
            <a:endParaRPr lang="en-ZA" dirty="0"/>
          </a:p>
        </p:txBody>
      </p:sp>
      <p:sp>
        <p:nvSpPr>
          <p:cNvPr id="5" name="Subtitle 4">
            <a:extLst>
              <a:ext uri="{FF2B5EF4-FFF2-40B4-BE49-F238E27FC236}">
                <a16:creationId xmlns:a16="http://schemas.microsoft.com/office/drawing/2014/main" id="{D17139B6-26F9-4AE2-B9C4-6637FD1F6756}"/>
              </a:ext>
            </a:extLst>
          </p:cNvPr>
          <p:cNvSpPr>
            <a:spLocks noGrp="1"/>
          </p:cNvSpPr>
          <p:nvPr>
            <p:ph type="subTitle" idx="1"/>
          </p:nvPr>
        </p:nvSpPr>
        <p:spPr/>
        <p:txBody>
          <a:bodyPr/>
          <a:lstStyle/>
          <a:p>
            <a:endParaRPr lang="en-ZA" dirty="0"/>
          </a:p>
        </p:txBody>
      </p:sp>
      <p:sp>
        <p:nvSpPr>
          <p:cNvPr id="6" name="Rectangle: Rounded Corners 5">
            <a:extLst>
              <a:ext uri="{FF2B5EF4-FFF2-40B4-BE49-F238E27FC236}">
                <a16:creationId xmlns:a16="http://schemas.microsoft.com/office/drawing/2014/main" id="{AA4A2A53-70A3-4637-B6EB-4A02D1678281}"/>
              </a:ext>
            </a:extLst>
          </p:cNvPr>
          <p:cNvSpPr/>
          <p:nvPr/>
        </p:nvSpPr>
        <p:spPr>
          <a:xfrm>
            <a:off x="659757" y="69449"/>
            <a:ext cx="5725152" cy="62277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400" dirty="0"/>
              <a:t>Emotions as silent contributor to the scourge of Domestic-</a:t>
            </a:r>
            <a:r>
              <a:rPr lang="en-GB" sz="1400" dirty="0" err="1"/>
              <a:t>violennce</a:t>
            </a:r>
            <a:r>
              <a:rPr lang="en-GB" sz="1400" dirty="0"/>
              <a:t>.</a:t>
            </a:r>
          </a:p>
          <a:p>
            <a:pPr algn="ctr"/>
            <a:r>
              <a:rPr lang="en-GB" sz="1400" dirty="0"/>
              <a:t>Author: JM </a:t>
            </a:r>
            <a:r>
              <a:rPr lang="en-GB" sz="1400" dirty="0" err="1"/>
              <a:t>Lichakane</a:t>
            </a:r>
            <a:r>
              <a:rPr lang="en-GB" sz="1400" dirty="0"/>
              <a:t>, department of social development</a:t>
            </a:r>
            <a:endParaRPr lang="en-ZA" sz="1400" dirty="0"/>
          </a:p>
        </p:txBody>
      </p:sp>
      <p:sp>
        <p:nvSpPr>
          <p:cNvPr id="8" name="Rectangle: Rounded Corners 7">
            <a:extLst>
              <a:ext uri="{FF2B5EF4-FFF2-40B4-BE49-F238E27FC236}">
                <a16:creationId xmlns:a16="http://schemas.microsoft.com/office/drawing/2014/main" id="{96929D5B-70A1-4E8E-8C8C-21F37E2D35A8}"/>
              </a:ext>
            </a:extLst>
          </p:cNvPr>
          <p:cNvSpPr/>
          <p:nvPr/>
        </p:nvSpPr>
        <p:spPr>
          <a:xfrm>
            <a:off x="675189" y="905366"/>
            <a:ext cx="5725152" cy="108479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200" dirty="0"/>
              <a:t>After the declaration of GBVF as a second pandemic by President </a:t>
            </a:r>
            <a:r>
              <a:rPr lang="en-GB" sz="1200" dirty="0" err="1"/>
              <a:t>Ramaphosa</a:t>
            </a:r>
            <a:r>
              <a:rPr lang="en-GB" sz="1200" dirty="0"/>
              <a:t> in 2022. accelerated prevention efforts were put in place to curb the scourge. To date the country is still experiencing the rise in such cases including domestic violence cases as one of the leading challenges.</a:t>
            </a:r>
            <a:endParaRPr lang="en-ZA" sz="1200" dirty="0"/>
          </a:p>
        </p:txBody>
      </p:sp>
      <p:sp>
        <p:nvSpPr>
          <p:cNvPr id="9" name="Rectangle: Rounded Corners 8">
            <a:extLst>
              <a:ext uri="{FF2B5EF4-FFF2-40B4-BE49-F238E27FC236}">
                <a16:creationId xmlns:a16="http://schemas.microsoft.com/office/drawing/2014/main" id="{19E2C2A0-5BA6-4169-AB0A-DD62FE2D9463}"/>
              </a:ext>
            </a:extLst>
          </p:cNvPr>
          <p:cNvSpPr/>
          <p:nvPr/>
        </p:nvSpPr>
        <p:spPr>
          <a:xfrm>
            <a:off x="645288" y="3206186"/>
            <a:ext cx="5725152" cy="376948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In their interactions people offend one another. Other offences are dealt with immediately, some are not addressed. When addressed they produce positive emotions of comradeship (love, care, support) and when not addressed they produces negative emotions (anger, hatred, revenge, and jealousy/insecurity). Negative emotions usually manifest themselves in forms of substance abuse, violent behaviour (toxic masculinity), adultery, financial deprivation. Emotionally troubled person consumes alcohol in an attempt to stop/reduce emotional burden. After drinking he/she becomes violent and disturbs the peace. One partner commits adultery which leads to financial suffering in the household.</a:t>
            </a:r>
          </a:p>
          <a:p>
            <a:pPr algn="ctr"/>
            <a:endParaRPr lang="en-GB" sz="1400" dirty="0"/>
          </a:p>
          <a:p>
            <a:pPr algn="ctr"/>
            <a:r>
              <a:rPr lang="en-GB" sz="1400" dirty="0"/>
              <a:t>Victims often endure abuse out of guilt or love (strong emotional bond), they stay until they psychologically condition themselves to abuse and once conditioned, it becomes acceptable behaviour. One woman reported that she would be satisfied if she died of the hand of her partner because she loves him. She uttered the words after being released from hospital and wanted to drop charges against her partner.</a:t>
            </a:r>
          </a:p>
        </p:txBody>
      </p:sp>
      <p:sp>
        <p:nvSpPr>
          <p:cNvPr id="10" name="Rectangle: Rounded Corners 9">
            <a:extLst>
              <a:ext uri="{FF2B5EF4-FFF2-40B4-BE49-F238E27FC236}">
                <a16:creationId xmlns:a16="http://schemas.microsoft.com/office/drawing/2014/main" id="{43D9597F-0D8E-4833-BE80-883BB56AE662}"/>
              </a:ext>
            </a:extLst>
          </p:cNvPr>
          <p:cNvSpPr/>
          <p:nvPr/>
        </p:nvSpPr>
        <p:spPr>
          <a:xfrm>
            <a:off x="630820" y="8986886"/>
            <a:ext cx="5696215" cy="48613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GB" dirty="0"/>
              <a:t>A household with damaged emotions don’t have peace. </a:t>
            </a:r>
            <a:endParaRPr lang="en-ZA" dirty="0"/>
          </a:p>
        </p:txBody>
      </p:sp>
      <p:sp>
        <p:nvSpPr>
          <p:cNvPr id="11" name="Rectangle: Rounded Corners 10">
            <a:extLst>
              <a:ext uri="{FF2B5EF4-FFF2-40B4-BE49-F238E27FC236}">
                <a16:creationId xmlns:a16="http://schemas.microsoft.com/office/drawing/2014/main" id="{15FAF68F-98AF-4F0F-94DA-E02693AE694F}"/>
              </a:ext>
            </a:extLst>
          </p:cNvPr>
          <p:cNvSpPr/>
          <p:nvPr/>
        </p:nvSpPr>
        <p:spPr>
          <a:xfrm>
            <a:off x="630820" y="7434569"/>
            <a:ext cx="2791429" cy="1264186"/>
          </a:xfrm>
          <a:prstGeom prst="roundRect">
            <a:avLst/>
          </a:prstGeom>
        </p:spPr>
        <p:style>
          <a:lnRef idx="1">
            <a:schemeClr val="dk1"/>
          </a:lnRef>
          <a:fillRef idx="3">
            <a:schemeClr val="dk1"/>
          </a:fillRef>
          <a:effectRef idx="2">
            <a:schemeClr val="dk1"/>
          </a:effectRef>
          <a:fontRef idx="minor">
            <a:schemeClr val="lt1"/>
          </a:fontRef>
        </p:style>
        <p:txBody>
          <a:bodyPr rtlCol="0" anchor="ctr"/>
          <a:lstStyle/>
          <a:p>
            <a:pPr marL="285750" indent="-285750" algn="ctr">
              <a:buFont typeface="Arial" panose="020B0604020202020204" pitchFamily="34" charset="0"/>
              <a:buChar char="•"/>
            </a:pPr>
            <a:r>
              <a:rPr lang="en-GB" sz="1400" dirty="0"/>
              <a:t>Emotional intelligence tips.</a:t>
            </a:r>
          </a:p>
          <a:p>
            <a:pPr marL="285750" indent="-285750" algn="ctr">
              <a:buFont typeface="Arial" panose="020B0604020202020204" pitchFamily="34" charset="0"/>
              <a:buChar char="•"/>
            </a:pPr>
            <a:r>
              <a:rPr lang="en-GB" sz="1400" dirty="0"/>
              <a:t>Anger management.</a:t>
            </a:r>
          </a:p>
          <a:p>
            <a:pPr marL="285750" indent="-285750" algn="ctr">
              <a:buFont typeface="Arial" panose="020B0604020202020204" pitchFamily="34" charset="0"/>
              <a:buChar char="•"/>
            </a:pPr>
            <a:r>
              <a:rPr lang="en-GB" sz="1400" dirty="0"/>
              <a:t>Mandatory psychosocial support.</a:t>
            </a:r>
          </a:p>
          <a:p>
            <a:pPr marL="285750" indent="-285750" algn="ctr">
              <a:buFont typeface="Arial" panose="020B0604020202020204" pitchFamily="34" charset="0"/>
              <a:buChar char="•"/>
            </a:pPr>
            <a:endParaRPr lang="en-ZA" dirty="0"/>
          </a:p>
        </p:txBody>
      </p:sp>
      <p:sp>
        <p:nvSpPr>
          <p:cNvPr id="12" name="Rectangle: Rounded Corners 11">
            <a:extLst>
              <a:ext uri="{FF2B5EF4-FFF2-40B4-BE49-F238E27FC236}">
                <a16:creationId xmlns:a16="http://schemas.microsoft.com/office/drawing/2014/main" id="{E3083FA6-CA4F-4ADC-AB99-DAFE931F2D6E}"/>
              </a:ext>
            </a:extLst>
          </p:cNvPr>
          <p:cNvSpPr/>
          <p:nvPr/>
        </p:nvSpPr>
        <p:spPr>
          <a:xfrm>
            <a:off x="3608913" y="7384648"/>
            <a:ext cx="2791428" cy="160223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lgn="ctr">
              <a:buClr>
                <a:schemeClr val="bg1"/>
              </a:buClr>
              <a:buFont typeface="Arial" panose="020B0604020202020204" pitchFamily="34" charset="0"/>
              <a:buChar char="•"/>
            </a:pPr>
            <a:r>
              <a:rPr lang="en-GB" sz="1200" dirty="0">
                <a:latin typeface="Arial" panose="020B0604020202020204" pitchFamily="34" charset="0"/>
                <a:cs typeface="Arial" panose="020B0604020202020204" pitchFamily="34" charset="0"/>
              </a:rPr>
              <a:t>Poor communication.</a:t>
            </a:r>
          </a:p>
          <a:p>
            <a:pPr marL="285750" indent="-285750" algn="ctr">
              <a:buClr>
                <a:schemeClr val="bg1"/>
              </a:buClr>
              <a:buFont typeface="Arial" panose="020B0604020202020204" pitchFamily="34" charset="0"/>
              <a:buChar char="•"/>
            </a:pPr>
            <a:r>
              <a:rPr lang="en-GB" sz="1200" dirty="0">
                <a:latin typeface="Arial" panose="020B0604020202020204" pitchFamily="34" charset="0"/>
                <a:cs typeface="Arial" panose="020B0604020202020204" pitchFamily="34" charset="0"/>
              </a:rPr>
              <a:t>Negative emotions fuels substance abuse, violent behaviour and adultery.</a:t>
            </a:r>
          </a:p>
          <a:p>
            <a:pPr marL="285750" indent="-285750" algn="ctr">
              <a:buClr>
                <a:schemeClr val="bg1"/>
              </a:buClr>
              <a:buFont typeface="Arial" panose="020B0604020202020204" pitchFamily="34" charset="0"/>
              <a:buChar char="•"/>
            </a:pPr>
            <a:r>
              <a:rPr lang="en-GB" sz="1200" dirty="0">
                <a:latin typeface="Arial" panose="020B0604020202020204" pitchFamily="34" charset="0"/>
                <a:cs typeface="Arial" panose="020B0604020202020204" pitchFamily="34" charset="0"/>
              </a:rPr>
              <a:t>Preventions only address the surface</a:t>
            </a:r>
            <a:endParaRPr lang="en-ZA" sz="1200"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86E8BF6A-3C31-4C6F-9FC3-7028A51D34B1}"/>
              </a:ext>
            </a:extLst>
          </p:cNvPr>
          <p:cNvSpPr/>
          <p:nvPr/>
        </p:nvSpPr>
        <p:spPr>
          <a:xfrm>
            <a:off x="630820" y="2183300"/>
            <a:ext cx="5725152" cy="829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200" dirty="0">
                <a:latin typeface="Calibri" panose="020F0502020204030204" pitchFamily="34" charset="0"/>
                <a:ea typeface="Calibri" panose="020F0502020204030204" pitchFamily="34" charset="0"/>
                <a:cs typeface="Times New Roman" panose="02020603050405020304" pitchFamily="18" charset="0"/>
              </a:rPr>
              <a:t>The author is working with victims of GBVF. They respond to reports of violent crimes/GBVF including Domestic-violence. Services offered includes trauma debriefing, counselling, and support.</a:t>
            </a:r>
            <a:endParaRPr lang="en-ZA"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B7815167-C6F3-44AB-BEC3-F685F2B5C207}"/>
              </a:ext>
            </a:extLst>
          </p:cNvPr>
          <p:cNvSpPr/>
          <p:nvPr/>
        </p:nvSpPr>
        <p:spPr>
          <a:xfrm>
            <a:off x="659757" y="7142111"/>
            <a:ext cx="1844210" cy="292458"/>
          </a:xfrm>
          <a:prstGeom prst="rect">
            <a:avLst/>
          </a:prstGeom>
          <a:solidFill>
            <a:schemeClr val="tx1"/>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recommendation</a:t>
            </a:r>
            <a:endParaRPr lang="en-ZA" dirty="0">
              <a:solidFill>
                <a:schemeClr val="bg1"/>
              </a:solidFill>
            </a:endParaRPr>
          </a:p>
        </p:txBody>
      </p:sp>
      <p:sp>
        <p:nvSpPr>
          <p:cNvPr id="17" name="Rectangle 16">
            <a:extLst>
              <a:ext uri="{FF2B5EF4-FFF2-40B4-BE49-F238E27FC236}">
                <a16:creationId xmlns:a16="http://schemas.microsoft.com/office/drawing/2014/main" id="{EDCDCE37-19FC-40B3-BE3B-AA4BBD64FCFF}"/>
              </a:ext>
            </a:extLst>
          </p:cNvPr>
          <p:cNvSpPr/>
          <p:nvPr/>
        </p:nvSpPr>
        <p:spPr>
          <a:xfrm>
            <a:off x="2262852" y="8718578"/>
            <a:ext cx="1354238" cy="298556"/>
          </a:xfrm>
          <a:prstGeom prst="rect">
            <a:avLst/>
          </a:prstGeom>
          <a:solidFill>
            <a:schemeClr val="tx1"/>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conclusion</a:t>
            </a:r>
            <a:endParaRPr lang="en-ZA" dirty="0">
              <a:solidFill>
                <a:schemeClr val="bg1"/>
              </a:solidFill>
            </a:endParaRPr>
          </a:p>
        </p:txBody>
      </p:sp>
      <p:sp>
        <p:nvSpPr>
          <p:cNvPr id="19" name="Rectangle 18">
            <a:extLst>
              <a:ext uri="{FF2B5EF4-FFF2-40B4-BE49-F238E27FC236}">
                <a16:creationId xmlns:a16="http://schemas.microsoft.com/office/drawing/2014/main" id="{8B6ECF52-3847-48FB-9724-58C4AD1CC349}"/>
              </a:ext>
            </a:extLst>
          </p:cNvPr>
          <p:cNvSpPr/>
          <p:nvPr/>
        </p:nvSpPr>
        <p:spPr>
          <a:xfrm>
            <a:off x="2643621" y="696868"/>
            <a:ext cx="1354238" cy="298556"/>
          </a:xfrm>
          <a:prstGeom prst="rect">
            <a:avLst/>
          </a:prstGeom>
          <a:solidFill>
            <a:schemeClr val="tx1"/>
          </a:solidFill>
          <a:effectLst>
            <a:glow rad="63500">
              <a:schemeClr val="accent1">
                <a:lumMod val="60000"/>
                <a:lumOff val="40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background</a:t>
            </a:r>
            <a:endParaRPr lang="en-ZA" dirty="0">
              <a:solidFill>
                <a:schemeClr val="bg1"/>
              </a:solidFill>
            </a:endParaRPr>
          </a:p>
        </p:txBody>
      </p:sp>
      <p:sp>
        <p:nvSpPr>
          <p:cNvPr id="20" name="Rectangle 19">
            <a:extLst>
              <a:ext uri="{FF2B5EF4-FFF2-40B4-BE49-F238E27FC236}">
                <a16:creationId xmlns:a16="http://schemas.microsoft.com/office/drawing/2014/main" id="{8A0EA126-2F8D-4919-8B58-1F609E604C59}"/>
              </a:ext>
            </a:extLst>
          </p:cNvPr>
          <p:cNvSpPr/>
          <p:nvPr/>
        </p:nvSpPr>
        <p:spPr>
          <a:xfrm>
            <a:off x="2647709" y="1904930"/>
            <a:ext cx="1354238" cy="298556"/>
          </a:xfrm>
          <a:prstGeom prst="rect">
            <a:avLst/>
          </a:prstGeom>
          <a:solidFill>
            <a:schemeClr val="tx1"/>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methods</a:t>
            </a:r>
            <a:endParaRPr lang="en-ZA" dirty="0">
              <a:solidFill>
                <a:schemeClr val="bg1"/>
              </a:solidFill>
            </a:endParaRPr>
          </a:p>
        </p:txBody>
      </p:sp>
      <p:sp>
        <p:nvSpPr>
          <p:cNvPr id="21" name="Rectangle 20">
            <a:extLst>
              <a:ext uri="{FF2B5EF4-FFF2-40B4-BE49-F238E27FC236}">
                <a16:creationId xmlns:a16="http://schemas.microsoft.com/office/drawing/2014/main" id="{23DF1804-9AF6-4F60-A51C-DAA37F3ECE38}"/>
              </a:ext>
            </a:extLst>
          </p:cNvPr>
          <p:cNvSpPr/>
          <p:nvPr/>
        </p:nvSpPr>
        <p:spPr>
          <a:xfrm>
            <a:off x="2643621" y="3018699"/>
            <a:ext cx="1354238" cy="214635"/>
          </a:xfrm>
          <a:prstGeom prst="rect">
            <a:avLst/>
          </a:prstGeom>
          <a:solidFill>
            <a:schemeClr val="tx1"/>
          </a:solidFill>
          <a:effectLst>
            <a:glow rad="63500">
              <a:schemeClr val="tx1">
                <a:lumMod val="9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findings</a:t>
            </a:r>
            <a:endParaRPr lang="en-ZA" dirty="0">
              <a:solidFill>
                <a:schemeClr val="bg1"/>
              </a:solidFill>
            </a:endParaRPr>
          </a:p>
        </p:txBody>
      </p:sp>
      <p:sp>
        <p:nvSpPr>
          <p:cNvPr id="22" name="Rectangle 21">
            <a:extLst>
              <a:ext uri="{FF2B5EF4-FFF2-40B4-BE49-F238E27FC236}">
                <a16:creationId xmlns:a16="http://schemas.microsoft.com/office/drawing/2014/main" id="{49996247-D913-4C3E-ACB0-DB065AB4DC17}"/>
              </a:ext>
            </a:extLst>
          </p:cNvPr>
          <p:cNvSpPr/>
          <p:nvPr/>
        </p:nvSpPr>
        <p:spPr>
          <a:xfrm>
            <a:off x="4354034" y="7055844"/>
            <a:ext cx="1676376" cy="292458"/>
          </a:xfrm>
          <a:prstGeom prst="rect">
            <a:avLst/>
          </a:prstGeom>
          <a:solidFill>
            <a:schemeClr val="tx1"/>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Lessons learnt</a:t>
            </a:r>
            <a:endParaRPr lang="en-ZA" dirty="0">
              <a:solidFill>
                <a:schemeClr val="bg1"/>
              </a:solidFill>
            </a:endParaRPr>
          </a:p>
        </p:txBody>
      </p:sp>
      <p:sp>
        <p:nvSpPr>
          <p:cNvPr id="23" name="Arrow: Down 22">
            <a:extLst>
              <a:ext uri="{FF2B5EF4-FFF2-40B4-BE49-F238E27FC236}">
                <a16:creationId xmlns:a16="http://schemas.microsoft.com/office/drawing/2014/main" id="{E85A5A65-4EDD-4EB8-AD27-A695F6C69572}"/>
              </a:ext>
            </a:extLst>
          </p:cNvPr>
          <p:cNvSpPr/>
          <p:nvPr/>
        </p:nvSpPr>
        <p:spPr>
          <a:xfrm>
            <a:off x="3745880" y="8702078"/>
            <a:ext cx="358815" cy="2985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4" name="Arrow: Down 23">
            <a:extLst>
              <a:ext uri="{FF2B5EF4-FFF2-40B4-BE49-F238E27FC236}">
                <a16:creationId xmlns:a16="http://schemas.microsoft.com/office/drawing/2014/main" id="{9403ACB5-34BF-406E-8C3B-7FCF4E19A78C}"/>
              </a:ext>
            </a:extLst>
          </p:cNvPr>
          <p:cNvSpPr/>
          <p:nvPr/>
        </p:nvSpPr>
        <p:spPr>
          <a:xfrm rot="10800000">
            <a:off x="1207165" y="8677577"/>
            <a:ext cx="358815" cy="2985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15055625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13378</TotalTime>
  <Words>336</Words>
  <Application>Microsoft Office PowerPoint</Application>
  <PresentationFormat>A4 Paper (210x297 mm)</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Circuit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Mokheti Lichakane</dc:creator>
  <cp:lastModifiedBy>Sannah Lichakane</cp:lastModifiedBy>
  <cp:revision>27</cp:revision>
  <dcterms:created xsi:type="dcterms:W3CDTF">2025-08-27T09:29:53Z</dcterms:created>
  <dcterms:modified xsi:type="dcterms:W3CDTF">2025-09-09T12:20:35Z</dcterms:modified>
</cp:coreProperties>
</file>