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Lst>
  <p:sldSz cx="21240750" cy="30240288"/>
  <p:notesSz cx="6858000" cy="9144000"/>
  <p:defaultTextStyle>
    <a:defPPr>
      <a:defRPr lang="en-US"/>
    </a:defPPr>
    <a:lvl1pPr marL="0" algn="l" defTabSz="2471075" rtl="0" eaLnBrk="1" latinLnBrk="0" hangingPunct="1">
      <a:defRPr sz="4864" kern="1200">
        <a:solidFill>
          <a:schemeClr val="tx1"/>
        </a:solidFill>
        <a:latin typeface="+mn-lt"/>
        <a:ea typeface="+mn-ea"/>
        <a:cs typeface="+mn-cs"/>
      </a:defRPr>
    </a:lvl1pPr>
    <a:lvl2pPr marL="1235537" algn="l" defTabSz="2471075" rtl="0" eaLnBrk="1" latinLnBrk="0" hangingPunct="1">
      <a:defRPr sz="4864" kern="1200">
        <a:solidFill>
          <a:schemeClr val="tx1"/>
        </a:solidFill>
        <a:latin typeface="+mn-lt"/>
        <a:ea typeface="+mn-ea"/>
        <a:cs typeface="+mn-cs"/>
      </a:defRPr>
    </a:lvl2pPr>
    <a:lvl3pPr marL="2471075" algn="l" defTabSz="2471075" rtl="0" eaLnBrk="1" latinLnBrk="0" hangingPunct="1">
      <a:defRPr sz="4864" kern="1200">
        <a:solidFill>
          <a:schemeClr val="tx1"/>
        </a:solidFill>
        <a:latin typeface="+mn-lt"/>
        <a:ea typeface="+mn-ea"/>
        <a:cs typeface="+mn-cs"/>
      </a:defRPr>
    </a:lvl3pPr>
    <a:lvl4pPr marL="3706612" algn="l" defTabSz="2471075" rtl="0" eaLnBrk="1" latinLnBrk="0" hangingPunct="1">
      <a:defRPr sz="4864" kern="1200">
        <a:solidFill>
          <a:schemeClr val="tx1"/>
        </a:solidFill>
        <a:latin typeface="+mn-lt"/>
        <a:ea typeface="+mn-ea"/>
        <a:cs typeface="+mn-cs"/>
      </a:defRPr>
    </a:lvl4pPr>
    <a:lvl5pPr marL="4942149" algn="l" defTabSz="2471075" rtl="0" eaLnBrk="1" latinLnBrk="0" hangingPunct="1">
      <a:defRPr sz="4864" kern="1200">
        <a:solidFill>
          <a:schemeClr val="tx1"/>
        </a:solidFill>
        <a:latin typeface="+mn-lt"/>
        <a:ea typeface="+mn-ea"/>
        <a:cs typeface="+mn-cs"/>
      </a:defRPr>
    </a:lvl5pPr>
    <a:lvl6pPr marL="6177686" algn="l" defTabSz="2471075" rtl="0" eaLnBrk="1" latinLnBrk="0" hangingPunct="1">
      <a:defRPr sz="4864" kern="1200">
        <a:solidFill>
          <a:schemeClr val="tx1"/>
        </a:solidFill>
        <a:latin typeface="+mn-lt"/>
        <a:ea typeface="+mn-ea"/>
        <a:cs typeface="+mn-cs"/>
      </a:defRPr>
    </a:lvl6pPr>
    <a:lvl7pPr marL="7413224" algn="l" defTabSz="2471075" rtl="0" eaLnBrk="1" latinLnBrk="0" hangingPunct="1">
      <a:defRPr sz="4864" kern="1200">
        <a:solidFill>
          <a:schemeClr val="tx1"/>
        </a:solidFill>
        <a:latin typeface="+mn-lt"/>
        <a:ea typeface="+mn-ea"/>
        <a:cs typeface="+mn-cs"/>
      </a:defRPr>
    </a:lvl7pPr>
    <a:lvl8pPr marL="8648761" algn="l" defTabSz="2471075" rtl="0" eaLnBrk="1" latinLnBrk="0" hangingPunct="1">
      <a:defRPr sz="4864" kern="1200">
        <a:solidFill>
          <a:schemeClr val="tx1"/>
        </a:solidFill>
        <a:latin typeface="+mn-lt"/>
        <a:ea typeface="+mn-ea"/>
        <a:cs typeface="+mn-cs"/>
      </a:defRPr>
    </a:lvl8pPr>
    <a:lvl9pPr marL="9884298" algn="l" defTabSz="2471075" rtl="0" eaLnBrk="1" latinLnBrk="0" hangingPunct="1">
      <a:defRPr sz="4864"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FFC2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p:scale>
          <a:sx n="60" d="100"/>
          <a:sy n="60" d="100"/>
        </p:scale>
        <p:origin x="-128" y="-11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55094" y="4949049"/>
            <a:ext cx="15930563" cy="10528100"/>
          </a:xfrm>
        </p:spPr>
        <p:txBody>
          <a:bodyPr anchor="b"/>
          <a:lstStyle>
            <a:lvl1pPr algn="ctr">
              <a:defRPr sz="10453"/>
            </a:lvl1pPr>
          </a:lstStyle>
          <a:p>
            <a:r>
              <a:rPr lang="en-US" smtClean="0"/>
              <a:t>Click to edit Master title style</a:t>
            </a:r>
            <a:endParaRPr lang="en-GB"/>
          </a:p>
        </p:txBody>
      </p:sp>
      <p:sp>
        <p:nvSpPr>
          <p:cNvPr id="3" name="Subtitle 2"/>
          <p:cNvSpPr>
            <a:spLocks noGrp="1"/>
          </p:cNvSpPr>
          <p:nvPr>
            <p:ph type="subTitle" idx="1"/>
          </p:nvPr>
        </p:nvSpPr>
        <p:spPr>
          <a:xfrm>
            <a:off x="2655094" y="15883154"/>
            <a:ext cx="15930563" cy="7301067"/>
          </a:xfrm>
        </p:spPr>
        <p:txBody>
          <a:bodyPr/>
          <a:lstStyle>
            <a:lvl1pPr marL="0" indent="0" algn="ctr">
              <a:buNone/>
              <a:defRPr sz="4181"/>
            </a:lvl1pPr>
            <a:lvl2pPr marL="796534" indent="0" algn="ctr">
              <a:buNone/>
              <a:defRPr sz="3484"/>
            </a:lvl2pPr>
            <a:lvl3pPr marL="1593068" indent="0" algn="ctr">
              <a:buNone/>
              <a:defRPr sz="3136"/>
            </a:lvl3pPr>
            <a:lvl4pPr marL="2389602" indent="0" algn="ctr">
              <a:buNone/>
              <a:defRPr sz="2788"/>
            </a:lvl4pPr>
            <a:lvl5pPr marL="3186135" indent="0" algn="ctr">
              <a:buNone/>
              <a:defRPr sz="2788"/>
            </a:lvl5pPr>
            <a:lvl6pPr marL="3982669" indent="0" algn="ctr">
              <a:buNone/>
              <a:defRPr sz="2788"/>
            </a:lvl6pPr>
            <a:lvl7pPr marL="4779203" indent="0" algn="ctr">
              <a:buNone/>
              <a:defRPr sz="2788"/>
            </a:lvl7pPr>
            <a:lvl8pPr marL="5575737" indent="0" algn="ctr">
              <a:buNone/>
              <a:defRPr sz="2788"/>
            </a:lvl8pPr>
            <a:lvl9pPr marL="6372271" indent="0" algn="ctr">
              <a:buNone/>
              <a:defRPr sz="2788"/>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9940616-8836-4BFB-BE1B-8045394E8731}" type="datetimeFigureOut">
              <a:rPr lang="en-GB" smtClean="0"/>
              <a:t>04/09/2025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E4BB7A-60EF-4017-B1BA-6BBAC1453E8A}" type="slidenum">
              <a:rPr lang="en-GB" smtClean="0"/>
              <a:t>‹#›</a:t>
            </a:fld>
            <a:endParaRPr lang="en-GB"/>
          </a:p>
        </p:txBody>
      </p:sp>
    </p:spTree>
    <p:extLst>
      <p:ext uri="{BB962C8B-B14F-4D97-AF65-F5344CB8AC3E}">
        <p14:creationId xmlns:p14="http://schemas.microsoft.com/office/powerpoint/2010/main" val="4096658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9940616-8836-4BFB-BE1B-8045394E8731}" type="datetimeFigureOut">
              <a:rPr lang="en-GB" smtClean="0"/>
              <a:t>04/09/2025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E4BB7A-60EF-4017-B1BA-6BBAC1453E8A}" type="slidenum">
              <a:rPr lang="en-GB" smtClean="0"/>
              <a:t>‹#›</a:t>
            </a:fld>
            <a:endParaRPr lang="en-GB"/>
          </a:p>
        </p:txBody>
      </p:sp>
    </p:spTree>
    <p:extLst>
      <p:ext uri="{BB962C8B-B14F-4D97-AF65-F5344CB8AC3E}">
        <p14:creationId xmlns:p14="http://schemas.microsoft.com/office/powerpoint/2010/main" val="4032979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200412" y="1610015"/>
            <a:ext cx="4580037" cy="25627246"/>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460301" y="1610015"/>
            <a:ext cx="13474601" cy="256272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9940616-8836-4BFB-BE1B-8045394E8731}" type="datetimeFigureOut">
              <a:rPr lang="en-GB" smtClean="0"/>
              <a:t>04/09/2025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E4BB7A-60EF-4017-B1BA-6BBAC1453E8A}" type="slidenum">
              <a:rPr lang="en-GB" smtClean="0"/>
              <a:t>‹#›</a:t>
            </a:fld>
            <a:endParaRPr lang="en-GB"/>
          </a:p>
        </p:txBody>
      </p:sp>
    </p:spTree>
    <p:extLst>
      <p:ext uri="{BB962C8B-B14F-4D97-AF65-F5344CB8AC3E}">
        <p14:creationId xmlns:p14="http://schemas.microsoft.com/office/powerpoint/2010/main" val="2040516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9940616-8836-4BFB-BE1B-8045394E8731}" type="datetimeFigureOut">
              <a:rPr lang="en-GB" smtClean="0"/>
              <a:t>04/09/2025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E4BB7A-60EF-4017-B1BA-6BBAC1453E8A}" type="slidenum">
              <a:rPr lang="en-GB" smtClean="0"/>
              <a:t>‹#›</a:t>
            </a:fld>
            <a:endParaRPr lang="en-GB"/>
          </a:p>
        </p:txBody>
      </p:sp>
    </p:spTree>
    <p:extLst>
      <p:ext uri="{BB962C8B-B14F-4D97-AF65-F5344CB8AC3E}">
        <p14:creationId xmlns:p14="http://schemas.microsoft.com/office/powerpoint/2010/main" val="2935517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9239" y="7539076"/>
            <a:ext cx="18320147" cy="12579118"/>
          </a:xfrm>
        </p:spPr>
        <p:txBody>
          <a:bodyPr anchor="b"/>
          <a:lstStyle>
            <a:lvl1pPr>
              <a:defRPr sz="10453"/>
            </a:lvl1pPr>
          </a:lstStyle>
          <a:p>
            <a:r>
              <a:rPr lang="en-US" smtClean="0"/>
              <a:t>Click to edit Master title style</a:t>
            </a:r>
            <a:endParaRPr lang="en-GB"/>
          </a:p>
        </p:txBody>
      </p:sp>
      <p:sp>
        <p:nvSpPr>
          <p:cNvPr id="3" name="Text Placeholder 2"/>
          <p:cNvSpPr>
            <a:spLocks noGrp="1"/>
          </p:cNvSpPr>
          <p:nvPr>
            <p:ph type="body" idx="1"/>
          </p:nvPr>
        </p:nvSpPr>
        <p:spPr>
          <a:xfrm>
            <a:off x="1449239" y="20237197"/>
            <a:ext cx="18320147" cy="6615061"/>
          </a:xfrm>
        </p:spPr>
        <p:txBody>
          <a:bodyPr/>
          <a:lstStyle>
            <a:lvl1pPr marL="0" indent="0">
              <a:buNone/>
              <a:defRPr sz="4181">
                <a:solidFill>
                  <a:schemeClr val="tx1">
                    <a:tint val="75000"/>
                  </a:schemeClr>
                </a:solidFill>
              </a:defRPr>
            </a:lvl1pPr>
            <a:lvl2pPr marL="796534" indent="0">
              <a:buNone/>
              <a:defRPr sz="3484">
                <a:solidFill>
                  <a:schemeClr val="tx1">
                    <a:tint val="75000"/>
                  </a:schemeClr>
                </a:solidFill>
              </a:defRPr>
            </a:lvl2pPr>
            <a:lvl3pPr marL="1593068" indent="0">
              <a:buNone/>
              <a:defRPr sz="3136">
                <a:solidFill>
                  <a:schemeClr val="tx1">
                    <a:tint val="75000"/>
                  </a:schemeClr>
                </a:solidFill>
              </a:defRPr>
            </a:lvl3pPr>
            <a:lvl4pPr marL="2389602" indent="0">
              <a:buNone/>
              <a:defRPr sz="2788">
                <a:solidFill>
                  <a:schemeClr val="tx1">
                    <a:tint val="75000"/>
                  </a:schemeClr>
                </a:solidFill>
              </a:defRPr>
            </a:lvl4pPr>
            <a:lvl5pPr marL="3186135" indent="0">
              <a:buNone/>
              <a:defRPr sz="2788">
                <a:solidFill>
                  <a:schemeClr val="tx1">
                    <a:tint val="75000"/>
                  </a:schemeClr>
                </a:solidFill>
              </a:defRPr>
            </a:lvl5pPr>
            <a:lvl6pPr marL="3982669" indent="0">
              <a:buNone/>
              <a:defRPr sz="2788">
                <a:solidFill>
                  <a:schemeClr val="tx1">
                    <a:tint val="75000"/>
                  </a:schemeClr>
                </a:solidFill>
              </a:defRPr>
            </a:lvl6pPr>
            <a:lvl7pPr marL="4779203" indent="0">
              <a:buNone/>
              <a:defRPr sz="2788">
                <a:solidFill>
                  <a:schemeClr val="tx1">
                    <a:tint val="75000"/>
                  </a:schemeClr>
                </a:solidFill>
              </a:defRPr>
            </a:lvl7pPr>
            <a:lvl8pPr marL="5575737" indent="0">
              <a:buNone/>
              <a:defRPr sz="2788">
                <a:solidFill>
                  <a:schemeClr val="tx1">
                    <a:tint val="75000"/>
                  </a:schemeClr>
                </a:solidFill>
              </a:defRPr>
            </a:lvl8pPr>
            <a:lvl9pPr marL="6372271" indent="0">
              <a:buNone/>
              <a:defRPr sz="2788">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940616-8836-4BFB-BE1B-8045394E8731}" type="datetimeFigureOut">
              <a:rPr lang="en-GB" smtClean="0"/>
              <a:t>04/09/2025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E4BB7A-60EF-4017-B1BA-6BBAC1453E8A}" type="slidenum">
              <a:rPr lang="en-GB" smtClean="0"/>
              <a:t>‹#›</a:t>
            </a:fld>
            <a:endParaRPr lang="en-GB"/>
          </a:p>
        </p:txBody>
      </p:sp>
    </p:spTree>
    <p:extLst>
      <p:ext uri="{BB962C8B-B14F-4D97-AF65-F5344CB8AC3E}">
        <p14:creationId xmlns:p14="http://schemas.microsoft.com/office/powerpoint/2010/main" val="3989141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460301" y="8050077"/>
            <a:ext cx="9027319" cy="1918718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10753130" y="8050077"/>
            <a:ext cx="9027319" cy="1918718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9940616-8836-4BFB-BE1B-8045394E8731}" type="datetimeFigureOut">
              <a:rPr lang="en-GB" smtClean="0"/>
              <a:t>04/09/2025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E4BB7A-60EF-4017-B1BA-6BBAC1453E8A}" type="slidenum">
              <a:rPr lang="en-GB" smtClean="0"/>
              <a:t>‹#›</a:t>
            </a:fld>
            <a:endParaRPr lang="en-GB"/>
          </a:p>
        </p:txBody>
      </p:sp>
    </p:spTree>
    <p:extLst>
      <p:ext uri="{BB962C8B-B14F-4D97-AF65-F5344CB8AC3E}">
        <p14:creationId xmlns:p14="http://schemas.microsoft.com/office/powerpoint/2010/main" val="2419647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63068" y="1610017"/>
            <a:ext cx="18320147" cy="5845058"/>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1463069" y="7413073"/>
            <a:ext cx="8985832" cy="3633032"/>
          </a:xfrm>
        </p:spPr>
        <p:txBody>
          <a:bodyPr anchor="b"/>
          <a:lstStyle>
            <a:lvl1pPr marL="0" indent="0">
              <a:buNone/>
              <a:defRPr sz="4181" b="1"/>
            </a:lvl1pPr>
            <a:lvl2pPr marL="796534" indent="0">
              <a:buNone/>
              <a:defRPr sz="3484" b="1"/>
            </a:lvl2pPr>
            <a:lvl3pPr marL="1593068" indent="0">
              <a:buNone/>
              <a:defRPr sz="3136" b="1"/>
            </a:lvl3pPr>
            <a:lvl4pPr marL="2389602" indent="0">
              <a:buNone/>
              <a:defRPr sz="2788" b="1"/>
            </a:lvl4pPr>
            <a:lvl5pPr marL="3186135" indent="0">
              <a:buNone/>
              <a:defRPr sz="2788" b="1"/>
            </a:lvl5pPr>
            <a:lvl6pPr marL="3982669" indent="0">
              <a:buNone/>
              <a:defRPr sz="2788" b="1"/>
            </a:lvl6pPr>
            <a:lvl7pPr marL="4779203" indent="0">
              <a:buNone/>
              <a:defRPr sz="2788" b="1"/>
            </a:lvl7pPr>
            <a:lvl8pPr marL="5575737" indent="0">
              <a:buNone/>
              <a:defRPr sz="2788" b="1"/>
            </a:lvl8pPr>
            <a:lvl9pPr marL="6372271" indent="0">
              <a:buNone/>
              <a:defRPr sz="2788" b="1"/>
            </a:lvl9pPr>
          </a:lstStyle>
          <a:p>
            <a:pPr lvl="0"/>
            <a:r>
              <a:rPr lang="en-US" smtClean="0"/>
              <a:t>Click to edit Master text styles</a:t>
            </a:r>
          </a:p>
        </p:txBody>
      </p:sp>
      <p:sp>
        <p:nvSpPr>
          <p:cNvPr id="4" name="Content Placeholder 3"/>
          <p:cNvSpPr>
            <a:spLocks noGrp="1"/>
          </p:cNvSpPr>
          <p:nvPr>
            <p:ph sz="half" idx="2"/>
          </p:nvPr>
        </p:nvSpPr>
        <p:spPr>
          <a:xfrm>
            <a:off x="1463069" y="11046105"/>
            <a:ext cx="8985832" cy="1624715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10753130" y="7413073"/>
            <a:ext cx="9030085" cy="3633032"/>
          </a:xfrm>
        </p:spPr>
        <p:txBody>
          <a:bodyPr anchor="b"/>
          <a:lstStyle>
            <a:lvl1pPr marL="0" indent="0">
              <a:buNone/>
              <a:defRPr sz="4181" b="1"/>
            </a:lvl1pPr>
            <a:lvl2pPr marL="796534" indent="0">
              <a:buNone/>
              <a:defRPr sz="3484" b="1"/>
            </a:lvl2pPr>
            <a:lvl3pPr marL="1593068" indent="0">
              <a:buNone/>
              <a:defRPr sz="3136" b="1"/>
            </a:lvl3pPr>
            <a:lvl4pPr marL="2389602" indent="0">
              <a:buNone/>
              <a:defRPr sz="2788" b="1"/>
            </a:lvl4pPr>
            <a:lvl5pPr marL="3186135" indent="0">
              <a:buNone/>
              <a:defRPr sz="2788" b="1"/>
            </a:lvl5pPr>
            <a:lvl6pPr marL="3982669" indent="0">
              <a:buNone/>
              <a:defRPr sz="2788" b="1"/>
            </a:lvl6pPr>
            <a:lvl7pPr marL="4779203" indent="0">
              <a:buNone/>
              <a:defRPr sz="2788" b="1"/>
            </a:lvl7pPr>
            <a:lvl8pPr marL="5575737" indent="0">
              <a:buNone/>
              <a:defRPr sz="2788" b="1"/>
            </a:lvl8pPr>
            <a:lvl9pPr marL="6372271" indent="0">
              <a:buNone/>
              <a:defRPr sz="2788" b="1"/>
            </a:lvl9pPr>
          </a:lstStyle>
          <a:p>
            <a:pPr lvl="0"/>
            <a:r>
              <a:rPr lang="en-US" smtClean="0"/>
              <a:t>Click to edit Master text styles</a:t>
            </a:r>
          </a:p>
        </p:txBody>
      </p:sp>
      <p:sp>
        <p:nvSpPr>
          <p:cNvPr id="6" name="Content Placeholder 5"/>
          <p:cNvSpPr>
            <a:spLocks noGrp="1"/>
          </p:cNvSpPr>
          <p:nvPr>
            <p:ph sz="quarter" idx="4"/>
          </p:nvPr>
        </p:nvSpPr>
        <p:spPr>
          <a:xfrm>
            <a:off x="10753130" y="11046105"/>
            <a:ext cx="9030085" cy="1624715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9940616-8836-4BFB-BE1B-8045394E8731}" type="datetimeFigureOut">
              <a:rPr lang="en-GB" smtClean="0"/>
              <a:t>04/09/2025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6E4BB7A-60EF-4017-B1BA-6BBAC1453E8A}" type="slidenum">
              <a:rPr lang="en-GB" smtClean="0"/>
              <a:t>‹#›</a:t>
            </a:fld>
            <a:endParaRPr lang="en-GB"/>
          </a:p>
        </p:txBody>
      </p:sp>
    </p:spTree>
    <p:extLst>
      <p:ext uri="{BB962C8B-B14F-4D97-AF65-F5344CB8AC3E}">
        <p14:creationId xmlns:p14="http://schemas.microsoft.com/office/powerpoint/2010/main" val="2766855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9940616-8836-4BFB-BE1B-8045394E8731}" type="datetimeFigureOut">
              <a:rPr lang="en-GB" smtClean="0"/>
              <a:t>04/09/2025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6E4BB7A-60EF-4017-B1BA-6BBAC1453E8A}" type="slidenum">
              <a:rPr lang="en-GB" smtClean="0"/>
              <a:t>‹#›</a:t>
            </a:fld>
            <a:endParaRPr lang="en-GB"/>
          </a:p>
        </p:txBody>
      </p:sp>
    </p:spTree>
    <p:extLst>
      <p:ext uri="{BB962C8B-B14F-4D97-AF65-F5344CB8AC3E}">
        <p14:creationId xmlns:p14="http://schemas.microsoft.com/office/powerpoint/2010/main" val="3846389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940616-8836-4BFB-BE1B-8045394E8731}" type="datetimeFigureOut">
              <a:rPr lang="en-GB" smtClean="0"/>
              <a:t>04/09/2025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6E4BB7A-60EF-4017-B1BA-6BBAC1453E8A}" type="slidenum">
              <a:rPr lang="en-GB" smtClean="0"/>
              <a:t>‹#›</a:t>
            </a:fld>
            <a:endParaRPr lang="en-GB"/>
          </a:p>
        </p:txBody>
      </p:sp>
    </p:spTree>
    <p:extLst>
      <p:ext uri="{BB962C8B-B14F-4D97-AF65-F5344CB8AC3E}">
        <p14:creationId xmlns:p14="http://schemas.microsoft.com/office/powerpoint/2010/main" val="1542711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69" y="2016019"/>
            <a:ext cx="6850694" cy="7056067"/>
          </a:xfrm>
        </p:spPr>
        <p:txBody>
          <a:bodyPr anchor="b"/>
          <a:lstStyle>
            <a:lvl1pPr>
              <a:defRPr sz="5575"/>
            </a:lvl1pPr>
          </a:lstStyle>
          <a:p>
            <a:r>
              <a:rPr lang="en-US" smtClean="0"/>
              <a:t>Click to edit Master title style</a:t>
            </a:r>
            <a:endParaRPr lang="en-GB"/>
          </a:p>
        </p:txBody>
      </p:sp>
      <p:sp>
        <p:nvSpPr>
          <p:cNvPr id="3" name="Content Placeholder 2"/>
          <p:cNvSpPr>
            <a:spLocks noGrp="1"/>
          </p:cNvSpPr>
          <p:nvPr>
            <p:ph idx="1"/>
          </p:nvPr>
        </p:nvSpPr>
        <p:spPr>
          <a:xfrm>
            <a:off x="9030085" y="4354044"/>
            <a:ext cx="10753130" cy="21490205"/>
          </a:xfrm>
        </p:spPr>
        <p:txBody>
          <a:bodyPr/>
          <a:lstStyle>
            <a:lvl1pPr>
              <a:defRPr sz="5575"/>
            </a:lvl1pPr>
            <a:lvl2pPr>
              <a:defRPr sz="4878"/>
            </a:lvl2pPr>
            <a:lvl3pPr>
              <a:defRPr sz="4181"/>
            </a:lvl3pPr>
            <a:lvl4pPr>
              <a:defRPr sz="3484"/>
            </a:lvl4pPr>
            <a:lvl5pPr>
              <a:defRPr sz="3484"/>
            </a:lvl5pPr>
            <a:lvl6pPr>
              <a:defRPr sz="3484"/>
            </a:lvl6pPr>
            <a:lvl7pPr>
              <a:defRPr sz="3484"/>
            </a:lvl7pPr>
            <a:lvl8pPr>
              <a:defRPr sz="3484"/>
            </a:lvl8pPr>
            <a:lvl9pPr>
              <a:defRPr sz="3484"/>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1463069" y="9072087"/>
            <a:ext cx="6850694" cy="16807162"/>
          </a:xfrm>
        </p:spPr>
        <p:txBody>
          <a:bodyPr/>
          <a:lstStyle>
            <a:lvl1pPr marL="0" indent="0">
              <a:buNone/>
              <a:defRPr sz="2788"/>
            </a:lvl1pPr>
            <a:lvl2pPr marL="796534" indent="0">
              <a:buNone/>
              <a:defRPr sz="2439"/>
            </a:lvl2pPr>
            <a:lvl3pPr marL="1593068" indent="0">
              <a:buNone/>
              <a:defRPr sz="2091"/>
            </a:lvl3pPr>
            <a:lvl4pPr marL="2389602" indent="0">
              <a:buNone/>
              <a:defRPr sz="1742"/>
            </a:lvl4pPr>
            <a:lvl5pPr marL="3186135" indent="0">
              <a:buNone/>
              <a:defRPr sz="1742"/>
            </a:lvl5pPr>
            <a:lvl6pPr marL="3982669" indent="0">
              <a:buNone/>
              <a:defRPr sz="1742"/>
            </a:lvl6pPr>
            <a:lvl7pPr marL="4779203" indent="0">
              <a:buNone/>
              <a:defRPr sz="1742"/>
            </a:lvl7pPr>
            <a:lvl8pPr marL="5575737" indent="0">
              <a:buNone/>
              <a:defRPr sz="1742"/>
            </a:lvl8pPr>
            <a:lvl9pPr marL="6372271" indent="0">
              <a:buNone/>
              <a:defRPr sz="1742"/>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940616-8836-4BFB-BE1B-8045394E8731}" type="datetimeFigureOut">
              <a:rPr lang="en-GB" smtClean="0"/>
              <a:t>04/09/2025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E4BB7A-60EF-4017-B1BA-6BBAC1453E8A}" type="slidenum">
              <a:rPr lang="en-GB" smtClean="0"/>
              <a:t>‹#›</a:t>
            </a:fld>
            <a:endParaRPr lang="en-GB"/>
          </a:p>
        </p:txBody>
      </p:sp>
    </p:spTree>
    <p:extLst>
      <p:ext uri="{BB962C8B-B14F-4D97-AF65-F5344CB8AC3E}">
        <p14:creationId xmlns:p14="http://schemas.microsoft.com/office/powerpoint/2010/main" val="1144726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69" y="2016019"/>
            <a:ext cx="6850694" cy="7056067"/>
          </a:xfrm>
        </p:spPr>
        <p:txBody>
          <a:bodyPr anchor="b"/>
          <a:lstStyle>
            <a:lvl1pPr>
              <a:defRPr sz="5575"/>
            </a:lvl1pPr>
          </a:lstStyle>
          <a:p>
            <a:r>
              <a:rPr lang="en-US" smtClean="0"/>
              <a:t>Click to edit Master title style</a:t>
            </a:r>
            <a:endParaRPr lang="en-GB"/>
          </a:p>
        </p:txBody>
      </p:sp>
      <p:sp>
        <p:nvSpPr>
          <p:cNvPr id="3" name="Picture Placeholder 2"/>
          <p:cNvSpPr>
            <a:spLocks noGrp="1"/>
          </p:cNvSpPr>
          <p:nvPr>
            <p:ph type="pic" idx="1"/>
          </p:nvPr>
        </p:nvSpPr>
        <p:spPr>
          <a:xfrm>
            <a:off x="9030085" y="4354044"/>
            <a:ext cx="10753130" cy="21490205"/>
          </a:xfrm>
        </p:spPr>
        <p:txBody>
          <a:bodyPr/>
          <a:lstStyle>
            <a:lvl1pPr marL="0" indent="0">
              <a:buNone/>
              <a:defRPr sz="5575"/>
            </a:lvl1pPr>
            <a:lvl2pPr marL="796534" indent="0">
              <a:buNone/>
              <a:defRPr sz="4878"/>
            </a:lvl2pPr>
            <a:lvl3pPr marL="1593068" indent="0">
              <a:buNone/>
              <a:defRPr sz="4181"/>
            </a:lvl3pPr>
            <a:lvl4pPr marL="2389602" indent="0">
              <a:buNone/>
              <a:defRPr sz="3484"/>
            </a:lvl4pPr>
            <a:lvl5pPr marL="3186135" indent="0">
              <a:buNone/>
              <a:defRPr sz="3484"/>
            </a:lvl5pPr>
            <a:lvl6pPr marL="3982669" indent="0">
              <a:buNone/>
              <a:defRPr sz="3484"/>
            </a:lvl6pPr>
            <a:lvl7pPr marL="4779203" indent="0">
              <a:buNone/>
              <a:defRPr sz="3484"/>
            </a:lvl7pPr>
            <a:lvl8pPr marL="5575737" indent="0">
              <a:buNone/>
              <a:defRPr sz="3484"/>
            </a:lvl8pPr>
            <a:lvl9pPr marL="6372271" indent="0">
              <a:buNone/>
              <a:defRPr sz="3484"/>
            </a:lvl9pPr>
          </a:lstStyle>
          <a:p>
            <a:endParaRPr lang="en-GB"/>
          </a:p>
        </p:txBody>
      </p:sp>
      <p:sp>
        <p:nvSpPr>
          <p:cNvPr id="4" name="Text Placeholder 3"/>
          <p:cNvSpPr>
            <a:spLocks noGrp="1"/>
          </p:cNvSpPr>
          <p:nvPr>
            <p:ph type="body" sz="half" idx="2"/>
          </p:nvPr>
        </p:nvSpPr>
        <p:spPr>
          <a:xfrm>
            <a:off x="1463069" y="9072087"/>
            <a:ext cx="6850694" cy="16807162"/>
          </a:xfrm>
        </p:spPr>
        <p:txBody>
          <a:bodyPr/>
          <a:lstStyle>
            <a:lvl1pPr marL="0" indent="0">
              <a:buNone/>
              <a:defRPr sz="2788"/>
            </a:lvl1pPr>
            <a:lvl2pPr marL="796534" indent="0">
              <a:buNone/>
              <a:defRPr sz="2439"/>
            </a:lvl2pPr>
            <a:lvl3pPr marL="1593068" indent="0">
              <a:buNone/>
              <a:defRPr sz="2091"/>
            </a:lvl3pPr>
            <a:lvl4pPr marL="2389602" indent="0">
              <a:buNone/>
              <a:defRPr sz="1742"/>
            </a:lvl4pPr>
            <a:lvl5pPr marL="3186135" indent="0">
              <a:buNone/>
              <a:defRPr sz="1742"/>
            </a:lvl5pPr>
            <a:lvl6pPr marL="3982669" indent="0">
              <a:buNone/>
              <a:defRPr sz="1742"/>
            </a:lvl6pPr>
            <a:lvl7pPr marL="4779203" indent="0">
              <a:buNone/>
              <a:defRPr sz="1742"/>
            </a:lvl7pPr>
            <a:lvl8pPr marL="5575737" indent="0">
              <a:buNone/>
              <a:defRPr sz="1742"/>
            </a:lvl8pPr>
            <a:lvl9pPr marL="6372271" indent="0">
              <a:buNone/>
              <a:defRPr sz="1742"/>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940616-8836-4BFB-BE1B-8045394E8731}" type="datetimeFigureOut">
              <a:rPr lang="en-GB" smtClean="0"/>
              <a:t>04/09/2025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E4BB7A-60EF-4017-B1BA-6BBAC1453E8A}" type="slidenum">
              <a:rPr lang="en-GB" smtClean="0"/>
              <a:t>‹#›</a:t>
            </a:fld>
            <a:endParaRPr lang="en-GB"/>
          </a:p>
        </p:txBody>
      </p:sp>
    </p:spTree>
    <p:extLst>
      <p:ext uri="{BB962C8B-B14F-4D97-AF65-F5344CB8AC3E}">
        <p14:creationId xmlns:p14="http://schemas.microsoft.com/office/powerpoint/2010/main" val="816230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60302" y="1610017"/>
            <a:ext cx="18320147" cy="5845058"/>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1460302" y="8050077"/>
            <a:ext cx="18320147" cy="1918718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1460301" y="28028269"/>
            <a:ext cx="4779169" cy="1610015"/>
          </a:xfrm>
          <a:prstGeom prst="rect">
            <a:avLst/>
          </a:prstGeom>
        </p:spPr>
        <p:txBody>
          <a:bodyPr vert="horz" lIns="91440" tIns="45720" rIns="91440" bIns="45720" rtlCol="0" anchor="ctr"/>
          <a:lstStyle>
            <a:lvl1pPr algn="l">
              <a:defRPr sz="2091">
                <a:solidFill>
                  <a:schemeClr val="tx1">
                    <a:tint val="75000"/>
                  </a:schemeClr>
                </a:solidFill>
              </a:defRPr>
            </a:lvl1pPr>
          </a:lstStyle>
          <a:p>
            <a:fld id="{39940616-8836-4BFB-BE1B-8045394E8731}" type="datetimeFigureOut">
              <a:rPr lang="en-GB" smtClean="0"/>
              <a:t>04/09/2025</a:t>
            </a:fld>
            <a:endParaRPr lang="en-GB"/>
          </a:p>
        </p:txBody>
      </p:sp>
      <p:sp>
        <p:nvSpPr>
          <p:cNvPr id="5" name="Footer Placeholder 4"/>
          <p:cNvSpPr>
            <a:spLocks noGrp="1"/>
          </p:cNvSpPr>
          <p:nvPr>
            <p:ph type="ftr" sz="quarter" idx="3"/>
          </p:nvPr>
        </p:nvSpPr>
        <p:spPr>
          <a:xfrm>
            <a:off x="7035999" y="28028269"/>
            <a:ext cx="7168753" cy="1610015"/>
          </a:xfrm>
          <a:prstGeom prst="rect">
            <a:avLst/>
          </a:prstGeom>
        </p:spPr>
        <p:txBody>
          <a:bodyPr vert="horz" lIns="91440" tIns="45720" rIns="91440" bIns="45720" rtlCol="0" anchor="ctr"/>
          <a:lstStyle>
            <a:lvl1pPr algn="ctr">
              <a:defRPr sz="2091">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5001280" y="28028269"/>
            <a:ext cx="4779169" cy="1610015"/>
          </a:xfrm>
          <a:prstGeom prst="rect">
            <a:avLst/>
          </a:prstGeom>
        </p:spPr>
        <p:txBody>
          <a:bodyPr vert="horz" lIns="91440" tIns="45720" rIns="91440" bIns="45720" rtlCol="0" anchor="ctr"/>
          <a:lstStyle>
            <a:lvl1pPr algn="r">
              <a:defRPr sz="2091">
                <a:solidFill>
                  <a:schemeClr val="tx1">
                    <a:tint val="75000"/>
                  </a:schemeClr>
                </a:solidFill>
              </a:defRPr>
            </a:lvl1pPr>
          </a:lstStyle>
          <a:p>
            <a:fld id="{B6E4BB7A-60EF-4017-B1BA-6BBAC1453E8A}" type="slidenum">
              <a:rPr lang="en-GB" smtClean="0"/>
              <a:t>‹#›</a:t>
            </a:fld>
            <a:endParaRPr lang="en-GB"/>
          </a:p>
        </p:txBody>
      </p:sp>
    </p:spTree>
    <p:extLst>
      <p:ext uri="{BB962C8B-B14F-4D97-AF65-F5344CB8AC3E}">
        <p14:creationId xmlns:p14="http://schemas.microsoft.com/office/powerpoint/2010/main" val="1650788284"/>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1593068" rtl="0" eaLnBrk="1" latinLnBrk="0" hangingPunct="1">
        <a:lnSpc>
          <a:spcPct val="90000"/>
        </a:lnSpc>
        <a:spcBef>
          <a:spcPct val="0"/>
        </a:spcBef>
        <a:buNone/>
        <a:defRPr sz="7666" kern="1200">
          <a:solidFill>
            <a:schemeClr val="tx1"/>
          </a:solidFill>
          <a:latin typeface="+mj-lt"/>
          <a:ea typeface="+mj-ea"/>
          <a:cs typeface="+mj-cs"/>
        </a:defRPr>
      </a:lvl1pPr>
    </p:titleStyle>
    <p:bodyStyle>
      <a:lvl1pPr marL="398267" indent="-398267" algn="l" defTabSz="1593068" rtl="0" eaLnBrk="1" latinLnBrk="0" hangingPunct="1">
        <a:lnSpc>
          <a:spcPct val="90000"/>
        </a:lnSpc>
        <a:spcBef>
          <a:spcPts val="1742"/>
        </a:spcBef>
        <a:buFont typeface="Arial" panose="020B0604020202020204" pitchFamily="34" charset="0"/>
        <a:buChar char="•"/>
        <a:defRPr sz="4878" kern="1200">
          <a:solidFill>
            <a:schemeClr val="tx1"/>
          </a:solidFill>
          <a:latin typeface="+mn-lt"/>
          <a:ea typeface="+mn-ea"/>
          <a:cs typeface="+mn-cs"/>
        </a:defRPr>
      </a:lvl1pPr>
      <a:lvl2pPr marL="1194801" indent="-398267" algn="l" defTabSz="1593068" rtl="0" eaLnBrk="1" latinLnBrk="0" hangingPunct="1">
        <a:lnSpc>
          <a:spcPct val="90000"/>
        </a:lnSpc>
        <a:spcBef>
          <a:spcPts val="871"/>
        </a:spcBef>
        <a:buFont typeface="Arial" panose="020B0604020202020204" pitchFamily="34" charset="0"/>
        <a:buChar char="•"/>
        <a:defRPr sz="4181" kern="1200">
          <a:solidFill>
            <a:schemeClr val="tx1"/>
          </a:solidFill>
          <a:latin typeface="+mn-lt"/>
          <a:ea typeface="+mn-ea"/>
          <a:cs typeface="+mn-cs"/>
        </a:defRPr>
      </a:lvl2pPr>
      <a:lvl3pPr marL="1991335" indent="-398267" algn="l" defTabSz="1593068" rtl="0" eaLnBrk="1" latinLnBrk="0" hangingPunct="1">
        <a:lnSpc>
          <a:spcPct val="90000"/>
        </a:lnSpc>
        <a:spcBef>
          <a:spcPts val="871"/>
        </a:spcBef>
        <a:buFont typeface="Arial" panose="020B0604020202020204" pitchFamily="34" charset="0"/>
        <a:buChar char="•"/>
        <a:defRPr sz="3484" kern="1200">
          <a:solidFill>
            <a:schemeClr val="tx1"/>
          </a:solidFill>
          <a:latin typeface="+mn-lt"/>
          <a:ea typeface="+mn-ea"/>
          <a:cs typeface="+mn-cs"/>
        </a:defRPr>
      </a:lvl3pPr>
      <a:lvl4pPr marL="2787868" indent="-398267" algn="l" defTabSz="1593068" rtl="0" eaLnBrk="1" latinLnBrk="0" hangingPunct="1">
        <a:lnSpc>
          <a:spcPct val="90000"/>
        </a:lnSpc>
        <a:spcBef>
          <a:spcPts val="871"/>
        </a:spcBef>
        <a:buFont typeface="Arial" panose="020B0604020202020204" pitchFamily="34" charset="0"/>
        <a:buChar char="•"/>
        <a:defRPr sz="3136" kern="1200">
          <a:solidFill>
            <a:schemeClr val="tx1"/>
          </a:solidFill>
          <a:latin typeface="+mn-lt"/>
          <a:ea typeface="+mn-ea"/>
          <a:cs typeface="+mn-cs"/>
        </a:defRPr>
      </a:lvl4pPr>
      <a:lvl5pPr marL="3584402" indent="-398267" algn="l" defTabSz="1593068" rtl="0" eaLnBrk="1" latinLnBrk="0" hangingPunct="1">
        <a:lnSpc>
          <a:spcPct val="90000"/>
        </a:lnSpc>
        <a:spcBef>
          <a:spcPts val="871"/>
        </a:spcBef>
        <a:buFont typeface="Arial" panose="020B0604020202020204" pitchFamily="34" charset="0"/>
        <a:buChar char="•"/>
        <a:defRPr sz="3136" kern="1200">
          <a:solidFill>
            <a:schemeClr val="tx1"/>
          </a:solidFill>
          <a:latin typeface="+mn-lt"/>
          <a:ea typeface="+mn-ea"/>
          <a:cs typeface="+mn-cs"/>
        </a:defRPr>
      </a:lvl5pPr>
      <a:lvl6pPr marL="4380936" indent="-398267" algn="l" defTabSz="1593068" rtl="0" eaLnBrk="1" latinLnBrk="0" hangingPunct="1">
        <a:lnSpc>
          <a:spcPct val="90000"/>
        </a:lnSpc>
        <a:spcBef>
          <a:spcPts val="871"/>
        </a:spcBef>
        <a:buFont typeface="Arial" panose="020B0604020202020204" pitchFamily="34" charset="0"/>
        <a:buChar char="•"/>
        <a:defRPr sz="3136" kern="1200">
          <a:solidFill>
            <a:schemeClr val="tx1"/>
          </a:solidFill>
          <a:latin typeface="+mn-lt"/>
          <a:ea typeface="+mn-ea"/>
          <a:cs typeface="+mn-cs"/>
        </a:defRPr>
      </a:lvl6pPr>
      <a:lvl7pPr marL="5177470" indent="-398267" algn="l" defTabSz="1593068" rtl="0" eaLnBrk="1" latinLnBrk="0" hangingPunct="1">
        <a:lnSpc>
          <a:spcPct val="90000"/>
        </a:lnSpc>
        <a:spcBef>
          <a:spcPts val="871"/>
        </a:spcBef>
        <a:buFont typeface="Arial" panose="020B0604020202020204" pitchFamily="34" charset="0"/>
        <a:buChar char="•"/>
        <a:defRPr sz="3136" kern="1200">
          <a:solidFill>
            <a:schemeClr val="tx1"/>
          </a:solidFill>
          <a:latin typeface="+mn-lt"/>
          <a:ea typeface="+mn-ea"/>
          <a:cs typeface="+mn-cs"/>
        </a:defRPr>
      </a:lvl7pPr>
      <a:lvl8pPr marL="5974004" indent="-398267" algn="l" defTabSz="1593068" rtl="0" eaLnBrk="1" latinLnBrk="0" hangingPunct="1">
        <a:lnSpc>
          <a:spcPct val="90000"/>
        </a:lnSpc>
        <a:spcBef>
          <a:spcPts val="871"/>
        </a:spcBef>
        <a:buFont typeface="Arial" panose="020B0604020202020204" pitchFamily="34" charset="0"/>
        <a:buChar char="•"/>
        <a:defRPr sz="3136" kern="1200">
          <a:solidFill>
            <a:schemeClr val="tx1"/>
          </a:solidFill>
          <a:latin typeface="+mn-lt"/>
          <a:ea typeface="+mn-ea"/>
          <a:cs typeface="+mn-cs"/>
        </a:defRPr>
      </a:lvl8pPr>
      <a:lvl9pPr marL="6770538" indent="-398267" algn="l" defTabSz="1593068" rtl="0" eaLnBrk="1" latinLnBrk="0" hangingPunct="1">
        <a:lnSpc>
          <a:spcPct val="90000"/>
        </a:lnSpc>
        <a:spcBef>
          <a:spcPts val="871"/>
        </a:spcBef>
        <a:buFont typeface="Arial" panose="020B0604020202020204" pitchFamily="34" charset="0"/>
        <a:buChar char="•"/>
        <a:defRPr sz="3136" kern="1200">
          <a:solidFill>
            <a:schemeClr val="tx1"/>
          </a:solidFill>
          <a:latin typeface="+mn-lt"/>
          <a:ea typeface="+mn-ea"/>
          <a:cs typeface="+mn-cs"/>
        </a:defRPr>
      </a:lvl9pPr>
    </p:bodyStyle>
    <p:otherStyle>
      <a:defPPr>
        <a:defRPr lang="en-US"/>
      </a:defPPr>
      <a:lvl1pPr marL="0" algn="l" defTabSz="1593068" rtl="0" eaLnBrk="1" latinLnBrk="0" hangingPunct="1">
        <a:defRPr sz="3136" kern="1200">
          <a:solidFill>
            <a:schemeClr val="tx1"/>
          </a:solidFill>
          <a:latin typeface="+mn-lt"/>
          <a:ea typeface="+mn-ea"/>
          <a:cs typeface="+mn-cs"/>
        </a:defRPr>
      </a:lvl1pPr>
      <a:lvl2pPr marL="796534" algn="l" defTabSz="1593068" rtl="0" eaLnBrk="1" latinLnBrk="0" hangingPunct="1">
        <a:defRPr sz="3136" kern="1200">
          <a:solidFill>
            <a:schemeClr val="tx1"/>
          </a:solidFill>
          <a:latin typeface="+mn-lt"/>
          <a:ea typeface="+mn-ea"/>
          <a:cs typeface="+mn-cs"/>
        </a:defRPr>
      </a:lvl2pPr>
      <a:lvl3pPr marL="1593068" algn="l" defTabSz="1593068" rtl="0" eaLnBrk="1" latinLnBrk="0" hangingPunct="1">
        <a:defRPr sz="3136" kern="1200">
          <a:solidFill>
            <a:schemeClr val="tx1"/>
          </a:solidFill>
          <a:latin typeface="+mn-lt"/>
          <a:ea typeface="+mn-ea"/>
          <a:cs typeface="+mn-cs"/>
        </a:defRPr>
      </a:lvl3pPr>
      <a:lvl4pPr marL="2389602" algn="l" defTabSz="1593068" rtl="0" eaLnBrk="1" latinLnBrk="0" hangingPunct="1">
        <a:defRPr sz="3136" kern="1200">
          <a:solidFill>
            <a:schemeClr val="tx1"/>
          </a:solidFill>
          <a:latin typeface="+mn-lt"/>
          <a:ea typeface="+mn-ea"/>
          <a:cs typeface="+mn-cs"/>
        </a:defRPr>
      </a:lvl4pPr>
      <a:lvl5pPr marL="3186135" algn="l" defTabSz="1593068" rtl="0" eaLnBrk="1" latinLnBrk="0" hangingPunct="1">
        <a:defRPr sz="3136" kern="1200">
          <a:solidFill>
            <a:schemeClr val="tx1"/>
          </a:solidFill>
          <a:latin typeface="+mn-lt"/>
          <a:ea typeface="+mn-ea"/>
          <a:cs typeface="+mn-cs"/>
        </a:defRPr>
      </a:lvl5pPr>
      <a:lvl6pPr marL="3982669" algn="l" defTabSz="1593068" rtl="0" eaLnBrk="1" latinLnBrk="0" hangingPunct="1">
        <a:defRPr sz="3136" kern="1200">
          <a:solidFill>
            <a:schemeClr val="tx1"/>
          </a:solidFill>
          <a:latin typeface="+mn-lt"/>
          <a:ea typeface="+mn-ea"/>
          <a:cs typeface="+mn-cs"/>
        </a:defRPr>
      </a:lvl6pPr>
      <a:lvl7pPr marL="4779203" algn="l" defTabSz="1593068" rtl="0" eaLnBrk="1" latinLnBrk="0" hangingPunct="1">
        <a:defRPr sz="3136" kern="1200">
          <a:solidFill>
            <a:schemeClr val="tx1"/>
          </a:solidFill>
          <a:latin typeface="+mn-lt"/>
          <a:ea typeface="+mn-ea"/>
          <a:cs typeface="+mn-cs"/>
        </a:defRPr>
      </a:lvl7pPr>
      <a:lvl8pPr marL="5575737" algn="l" defTabSz="1593068" rtl="0" eaLnBrk="1" latinLnBrk="0" hangingPunct="1">
        <a:defRPr sz="3136" kern="1200">
          <a:solidFill>
            <a:schemeClr val="tx1"/>
          </a:solidFill>
          <a:latin typeface="+mn-lt"/>
          <a:ea typeface="+mn-ea"/>
          <a:cs typeface="+mn-cs"/>
        </a:defRPr>
      </a:lvl8pPr>
      <a:lvl9pPr marL="6372271" algn="l" defTabSz="1593068" rtl="0" eaLnBrk="1" latinLnBrk="0" hangingPunct="1">
        <a:defRPr sz="313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73795" y="516802"/>
            <a:ext cx="18824576" cy="3498394"/>
          </a:xfrm>
          <a:prstGeom prst="rect">
            <a:avLst/>
          </a:prstGeom>
          <a:solidFill>
            <a:schemeClr val="accent2"/>
          </a:solidFill>
        </p:spPr>
        <p:txBody>
          <a:bodyPr wrap="square">
            <a:spAutoFit/>
          </a:bodyPr>
          <a:lstStyle/>
          <a:p>
            <a:pPr algn="ctr"/>
            <a:r>
              <a:rPr lang="en-US" sz="4400" b="1" dirty="0" smtClean="0">
                <a:solidFill>
                  <a:schemeClr val="bg1"/>
                </a:solidFill>
                <a:latin typeface="Bell MT" panose="02020503060305020303" pitchFamily="18" charset="0"/>
              </a:rPr>
              <a:t>NAVIGATING MARRIAGE POST-INFIDELITY: LIVED EXPERIENCES OF MARRIED WOMEN AND THEIR NEED FOR SOCIAL WORK </a:t>
            </a:r>
            <a:r>
              <a:rPr lang="en-US" sz="4400" b="1" dirty="0" smtClean="0">
                <a:solidFill>
                  <a:schemeClr val="bg1"/>
                </a:solidFill>
                <a:latin typeface="Bell MT" panose="02020503060305020303" pitchFamily="18" charset="0"/>
              </a:rPr>
              <a:t>SERVICE</a:t>
            </a:r>
            <a:endParaRPr lang="en-US" sz="4400" dirty="0" smtClean="0"/>
          </a:p>
          <a:p>
            <a:pPr algn="ctr"/>
            <a:r>
              <a:rPr lang="en-US" sz="2000" b="1" u="sng" dirty="0" err="1" smtClean="0">
                <a:latin typeface="Arial" panose="020B0604020202020204" pitchFamily="34" charset="0"/>
                <a:cs typeface="Arial" panose="020B0604020202020204" pitchFamily="34" charset="0"/>
              </a:rPr>
              <a:t>Ms</a:t>
            </a:r>
            <a:r>
              <a:rPr lang="en-US" sz="2000" b="1" u="sng" dirty="0" smtClean="0">
                <a:latin typeface="Arial" panose="020B0604020202020204" pitchFamily="34" charset="0"/>
                <a:cs typeface="Arial" panose="020B0604020202020204" pitchFamily="34" charset="0"/>
              </a:rPr>
              <a:t> </a:t>
            </a:r>
            <a:r>
              <a:rPr lang="en-US" sz="2000" b="1" u="sng" dirty="0" err="1" smtClean="0">
                <a:latin typeface="Arial" panose="020B0604020202020204" pitchFamily="34" charset="0"/>
                <a:cs typeface="Arial" panose="020B0604020202020204" pitchFamily="34" charset="0"/>
              </a:rPr>
              <a:t>Manare</a:t>
            </a:r>
            <a:r>
              <a:rPr lang="en-US" sz="2000" b="1" u="sng" dirty="0" smtClean="0">
                <a:latin typeface="Arial" panose="020B0604020202020204" pitchFamily="34" charset="0"/>
                <a:cs typeface="Arial" panose="020B0604020202020204" pitchFamily="34" charset="0"/>
              </a:rPr>
              <a:t> </a:t>
            </a:r>
            <a:r>
              <a:rPr lang="en-US" sz="2000" b="1" u="sng" dirty="0" err="1" smtClean="0">
                <a:latin typeface="Arial" panose="020B0604020202020204" pitchFamily="34" charset="0"/>
                <a:cs typeface="Arial" panose="020B0604020202020204" pitchFamily="34" charset="0"/>
              </a:rPr>
              <a:t>Belsie</a:t>
            </a:r>
            <a:r>
              <a:rPr lang="en-US" sz="2000" b="1" u="sng" dirty="0" smtClean="0">
                <a:latin typeface="Arial" panose="020B0604020202020204" pitchFamily="34" charset="0"/>
                <a:cs typeface="Arial" panose="020B0604020202020204" pitchFamily="34" charset="0"/>
              </a:rPr>
              <a:t> Ngwasheng</a:t>
            </a:r>
            <a:r>
              <a:rPr lang="en-US" sz="2000" b="1" baseline="30000" dirty="0" smtClean="0">
                <a:latin typeface="Arial" panose="020B0604020202020204" pitchFamily="34" charset="0"/>
                <a:cs typeface="Arial" panose="020B0604020202020204" pitchFamily="34" charset="0"/>
              </a:rPr>
              <a:t>1</a:t>
            </a:r>
            <a:r>
              <a:rPr lang="en-US" sz="2000" b="1" dirty="0" smtClean="0">
                <a:latin typeface="Arial" panose="020B0604020202020204" pitchFamily="34" charset="0"/>
                <a:cs typeface="Arial" panose="020B0604020202020204" pitchFamily="34" charset="0"/>
              </a:rPr>
              <a:t> and </a:t>
            </a:r>
            <a:r>
              <a:rPr lang="en-US" sz="2000" b="1" dirty="0" smtClean="0">
                <a:latin typeface="Arial" panose="020B0604020202020204" pitchFamily="34" charset="0"/>
                <a:cs typeface="Arial" panose="020B0604020202020204" pitchFamily="34" charset="0"/>
              </a:rPr>
              <a:t>Prof. </a:t>
            </a:r>
            <a:r>
              <a:rPr lang="en-US" sz="2000" b="1" dirty="0" err="1" smtClean="0">
                <a:latin typeface="Arial" panose="020B0604020202020204" pitchFamily="34" charset="0"/>
                <a:cs typeface="Arial" panose="020B0604020202020204" pitchFamily="34" charset="0"/>
              </a:rPr>
              <a:t>Rembuluwani</a:t>
            </a:r>
            <a:r>
              <a:rPr lang="en-US" sz="2000" b="1" dirty="0" smtClean="0">
                <a:latin typeface="Arial" panose="020B0604020202020204" pitchFamily="34" charset="0"/>
                <a:cs typeface="Arial" panose="020B0604020202020204" pitchFamily="34" charset="0"/>
              </a:rPr>
              <a:t> </a:t>
            </a:r>
            <a:r>
              <a:rPr lang="en-US" sz="2000" b="1" dirty="0" smtClean="0">
                <a:latin typeface="Arial" panose="020B0604020202020204" pitchFamily="34" charset="0"/>
                <a:cs typeface="Arial" panose="020B0604020202020204" pitchFamily="34" charset="0"/>
              </a:rPr>
              <a:t>Paul Mbedzi</a:t>
            </a:r>
            <a:r>
              <a:rPr lang="en-US" sz="2000" b="1" baseline="30000" dirty="0" smtClean="0">
                <a:latin typeface="Arial" panose="020B0604020202020204" pitchFamily="34" charset="0"/>
                <a:cs typeface="Arial" panose="020B0604020202020204" pitchFamily="34" charset="0"/>
              </a:rPr>
              <a:t>2</a:t>
            </a:r>
          </a:p>
          <a:p>
            <a:pPr algn="ctr"/>
            <a:endParaRPr lang="en-US" sz="2000" b="1" baseline="30000" dirty="0" smtClean="0">
              <a:latin typeface="Arial" panose="020B0604020202020204" pitchFamily="34" charset="0"/>
              <a:cs typeface="Arial" panose="020B0604020202020204" pitchFamily="34" charset="0"/>
            </a:endParaRPr>
          </a:p>
          <a:p>
            <a:pPr algn="ctr"/>
            <a:r>
              <a:rPr lang="en-US" sz="2000" b="1" baseline="30000" dirty="0" smtClean="0">
                <a:latin typeface="Arial" panose="020B0604020202020204" pitchFamily="34" charset="0"/>
                <a:cs typeface="Arial" panose="020B0604020202020204" pitchFamily="34" charset="0"/>
              </a:rPr>
              <a:t>1&amp;2</a:t>
            </a:r>
            <a:r>
              <a:rPr lang="en-US" sz="2000" b="1" dirty="0" smtClean="0">
                <a:latin typeface="Arial" panose="020B0604020202020204" pitchFamily="34" charset="0"/>
                <a:cs typeface="Arial" panose="020B0604020202020204" pitchFamily="34" charset="0"/>
              </a:rPr>
              <a:t> </a:t>
            </a:r>
            <a:r>
              <a:rPr lang="en-US" sz="2000" b="1" dirty="0" smtClean="0">
                <a:latin typeface="Arial" panose="020B0604020202020204" pitchFamily="34" charset="0"/>
                <a:cs typeface="Arial" panose="020B0604020202020204" pitchFamily="34" charset="0"/>
              </a:rPr>
              <a:t>Department of Social Work, University of South Africa, Pretoria, South Africa</a:t>
            </a:r>
          </a:p>
          <a:p>
            <a:pPr algn="ctr"/>
            <a:endParaRPr lang="en-GB" sz="3600" dirty="0"/>
          </a:p>
        </p:txBody>
      </p:sp>
      <p:sp>
        <p:nvSpPr>
          <p:cNvPr id="5" name="Rectangle 4"/>
          <p:cNvSpPr/>
          <p:nvPr/>
        </p:nvSpPr>
        <p:spPr>
          <a:xfrm>
            <a:off x="1097280" y="5076432"/>
            <a:ext cx="18608040" cy="3539430"/>
          </a:xfrm>
          <a:prstGeom prst="rect">
            <a:avLst/>
          </a:prstGeom>
          <a:ln>
            <a:solidFill>
              <a:schemeClr val="bg1"/>
            </a:solidFill>
          </a:ln>
        </p:spPr>
        <p:style>
          <a:lnRef idx="2">
            <a:schemeClr val="accent2"/>
          </a:lnRef>
          <a:fillRef idx="1">
            <a:schemeClr val="lt1"/>
          </a:fillRef>
          <a:effectRef idx="0">
            <a:schemeClr val="accent2"/>
          </a:effectRef>
          <a:fontRef idx="minor">
            <a:schemeClr val="dk1"/>
          </a:fontRef>
        </p:style>
        <p:txBody>
          <a:bodyPr wrap="square">
            <a:spAutoFit/>
          </a:bodyPr>
          <a:lstStyle/>
          <a:p>
            <a:pPr marL="342900" indent="-342900" algn="just">
              <a:buFont typeface="Arial" panose="020B0604020202020204" pitchFamily="34" charset="0"/>
              <a:buChar char="•"/>
            </a:pPr>
            <a:r>
              <a:rPr lang="en-US" sz="2000" dirty="0" smtClean="0">
                <a:latin typeface="Arial" panose="020B0604020202020204" pitchFamily="34" charset="0"/>
                <a:cs typeface="Arial" panose="020B0604020202020204" pitchFamily="34" charset="0"/>
              </a:rPr>
              <a:t>Infidelity remains a significant challenge in marital relationships, often resulting in emotional distress, trust issues, and even marital </a:t>
            </a:r>
            <a:r>
              <a:rPr lang="en-US" sz="2000" dirty="0" smtClean="0">
                <a:latin typeface="Arial" panose="020B0604020202020204" pitchFamily="34" charset="0"/>
                <a:cs typeface="Arial" panose="020B0604020202020204" pitchFamily="34" charset="0"/>
              </a:rPr>
              <a:t>dissolution</a:t>
            </a:r>
            <a:r>
              <a:rPr lang="en-US" sz="2000" dirty="0" smtClean="0">
                <a:solidFill>
                  <a:schemeClr val="tx1"/>
                </a:solidFill>
                <a:latin typeface="Arial" panose="020B0604020202020204" pitchFamily="34" charset="0"/>
                <a:cs typeface="Arial" panose="020B0604020202020204" pitchFamily="34" charset="0"/>
              </a:rPr>
              <a:t> </a:t>
            </a:r>
            <a:r>
              <a:rPr lang="en-US" sz="2000" baseline="30000" dirty="0" smtClean="0">
                <a:solidFill>
                  <a:schemeClr val="tx1"/>
                </a:solidFill>
                <a:latin typeface="Arial" panose="020B0604020202020204" pitchFamily="34" charset="0"/>
                <a:cs typeface="Arial" panose="020B0604020202020204" pitchFamily="34" charset="0"/>
              </a:rPr>
              <a:t>[</a:t>
            </a:r>
            <a:r>
              <a:rPr lang="en-US" sz="2000" baseline="30000" dirty="0" smtClean="0">
                <a:solidFill>
                  <a:schemeClr val="accent1"/>
                </a:solidFill>
                <a:latin typeface="Arial" panose="020B0604020202020204" pitchFamily="34" charset="0"/>
                <a:cs typeface="Arial" panose="020B0604020202020204" pitchFamily="34" charset="0"/>
              </a:rPr>
              <a:t>1</a:t>
            </a:r>
            <a:r>
              <a:rPr lang="en-US" sz="2000" baseline="30000" dirty="0" smtClean="0">
                <a:solidFill>
                  <a:schemeClr val="tx1"/>
                </a:solidFill>
                <a:latin typeface="Arial" panose="020B0604020202020204" pitchFamily="34" charset="0"/>
                <a:cs typeface="Arial" panose="020B0604020202020204" pitchFamily="34" charset="0"/>
              </a:rPr>
              <a:t>]</a:t>
            </a:r>
            <a:r>
              <a:rPr lang="en-US" sz="2000" dirty="0" smtClean="0">
                <a:solidFill>
                  <a:schemeClr val="tx1"/>
                </a:solidFill>
                <a:latin typeface="Arial" panose="020B0604020202020204" pitchFamily="34" charset="0"/>
                <a:cs typeface="Arial" panose="020B0604020202020204" pitchFamily="34" charset="0"/>
              </a:rPr>
              <a:t>.</a:t>
            </a:r>
            <a:endParaRPr lang="en-US" sz="2000" baseline="30000" dirty="0" smtClean="0">
              <a:solidFill>
                <a:schemeClr val="tx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n-US" sz="2000" dirty="0">
                <a:latin typeface="Arial" panose="020B0604020202020204" pitchFamily="34" charset="0"/>
                <a:cs typeface="Arial" panose="020B0604020202020204" pitchFamily="34" charset="0"/>
              </a:rPr>
              <a:t>S</a:t>
            </a:r>
            <a:r>
              <a:rPr lang="en-US" sz="2000" dirty="0" smtClean="0">
                <a:latin typeface="Arial" panose="020B0604020202020204" pitchFamily="34" charset="0"/>
                <a:cs typeface="Arial" panose="020B0604020202020204" pitchFamily="34" charset="0"/>
              </a:rPr>
              <a:t>everal marriages may overcome the betrayal of infidelity, many others fail immediately after the unfaithfulness is realized, leading to separation of the married </a:t>
            </a:r>
            <a:r>
              <a:rPr lang="en-US" sz="2000" dirty="0" smtClean="0">
                <a:latin typeface="Arial" panose="020B0604020202020204" pitchFamily="34" charset="0"/>
                <a:cs typeface="Arial" panose="020B0604020202020204" pitchFamily="34" charset="0"/>
              </a:rPr>
              <a:t>partners</a:t>
            </a:r>
            <a:r>
              <a:rPr lang="en-US" sz="2000" baseline="30000" dirty="0" smtClean="0">
                <a:solidFill>
                  <a:schemeClr val="accent1"/>
                </a:solidFill>
                <a:latin typeface="Arial" panose="020B0604020202020204" pitchFamily="34" charset="0"/>
                <a:cs typeface="Arial" panose="020B0604020202020204" pitchFamily="34" charset="0"/>
              </a:rPr>
              <a:t> </a:t>
            </a:r>
            <a:r>
              <a:rPr lang="en-US" sz="2000" baseline="30000" dirty="0" smtClean="0">
                <a:solidFill>
                  <a:schemeClr val="tx1"/>
                </a:solidFill>
                <a:latin typeface="Arial" panose="020B0604020202020204" pitchFamily="34" charset="0"/>
                <a:cs typeface="Arial" panose="020B0604020202020204" pitchFamily="34" charset="0"/>
              </a:rPr>
              <a:t>[</a:t>
            </a:r>
            <a:r>
              <a:rPr lang="en-US" sz="2000" baseline="30000" dirty="0" smtClean="0">
                <a:solidFill>
                  <a:schemeClr val="accent1"/>
                </a:solidFill>
                <a:latin typeface="Arial" panose="020B0604020202020204" pitchFamily="34" charset="0"/>
                <a:cs typeface="Arial" panose="020B0604020202020204" pitchFamily="34" charset="0"/>
              </a:rPr>
              <a:t>2</a:t>
            </a:r>
            <a:r>
              <a:rPr lang="en-US" sz="2000" baseline="30000" dirty="0" smtClean="0">
                <a:solidFill>
                  <a:schemeClr val="tx1"/>
                </a:solidFill>
                <a:latin typeface="Arial" panose="020B0604020202020204" pitchFamily="34" charset="0"/>
                <a:cs typeface="Arial" panose="020B0604020202020204" pitchFamily="34" charset="0"/>
              </a:rPr>
              <a:t>]</a:t>
            </a:r>
            <a:r>
              <a:rPr lang="en-US" sz="2000" dirty="0" smtClean="0">
                <a:solidFill>
                  <a:schemeClr val="tx1"/>
                </a:solidFill>
                <a:latin typeface="Arial" panose="020B0604020202020204" pitchFamily="34" charset="0"/>
                <a:cs typeface="Arial" panose="020B0604020202020204" pitchFamily="34" charset="0"/>
              </a:rPr>
              <a:t>.</a:t>
            </a:r>
            <a:endParaRPr lang="en-US" sz="2000" baseline="30000" dirty="0" smtClean="0">
              <a:solidFill>
                <a:schemeClr val="tx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n-US" sz="2000" dirty="0" smtClean="0">
                <a:latin typeface="Arial" panose="020B0604020202020204" pitchFamily="34" charset="0"/>
                <a:cs typeface="Arial" panose="020B0604020202020204" pitchFamily="34" charset="0"/>
              </a:rPr>
              <a:t>While some choose to end their marriage following infidelity </a:t>
            </a:r>
            <a:r>
              <a:rPr lang="en-US" sz="2000" baseline="30000" dirty="0" smtClean="0">
                <a:solidFill>
                  <a:schemeClr val="tx1"/>
                </a:solidFill>
                <a:latin typeface="Arial" panose="020B0604020202020204" pitchFamily="34" charset="0"/>
                <a:cs typeface="Arial" panose="020B0604020202020204" pitchFamily="34" charset="0"/>
              </a:rPr>
              <a:t>[</a:t>
            </a:r>
            <a:r>
              <a:rPr lang="en-US" sz="2000" baseline="30000" dirty="0" smtClean="0">
                <a:solidFill>
                  <a:schemeClr val="accent1"/>
                </a:solidFill>
                <a:latin typeface="Arial" panose="020B0604020202020204" pitchFamily="34" charset="0"/>
                <a:cs typeface="Arial" panose="020B0604020202020204" pitchFamily="34" charset="0"/>
              </a:rPr>
              <a:t>3</a:t>
            </a:r>
            <a:r>
              <a:rPr lang="en-US" sz="2000" baseline="30000" dirty="0" smtClean="0">
                <a:solidFill>
                  <a:schemeClr val="tx1"/>
                </a:solidFill>
                <a:latin typeface="Arial" panose="020B0604020202020204" pitchFamily="34" charset="0"/>
                <a:cs typeface="Arial" panose="020B0604020202020204" pitchFamily="34" charset="0"/>
              </a:rPr>
              <a:t>]</a:t>
            </a:r>
            <a:r>
              <a:rPr lang="en-US" sz="2000" dirty="0" smtClean="0">
                <a:latin typeface="Arial" panose="020B0604020202020204" pitchFamily="34" charset="0"/>
                <a:cs typeface="Arial" panose="020B0604020202020204" pitchFamily="34" charset="0"/>
              </a:rPr>
              <a:t>, others decide to remain and attempt to rebuild their relationship </a:t>
            </a:r>
            <a:r>
              <a:rPr lang="en-US" sz="2000" baseline="30000" dirty="0" smtClean="0">
                <a:solidFill>
                  <a:schemeClr val="tx1"/>
                </a:solidFill>
                <a:latin typeface="Arial" panose="020B0604020202020204" pitchFamily="34" charset="0"/>
                <a:cs typeface="Arial" panose="020B0604020202020204" pitchFamily="34" charset="0"/>
              </a:rPr>
              <a:t>[</a:t>
            </a:r>
            <a:r>
              <a:rPr lang="en-US" sz="2000" baseline="30000" dirty="0" smtClean="0">
                <a:solidFill>
                  <a:schemeClr val="accent1"/>
                </a:solidFill>
                <a:latin typeface="Arial" panose="020B0604020202020204" pitchFamily="34" charset="0"/>
                <a:cs typeface="Arial" panose="020B0604020202020204" pitchFamily="34" charset="0"/>
              </a:rPr>
              <a:t>4</a:t>
            </a:r>
            <a:r>
              <a:rPr lang="en-US" sz="2000" baseline="30000" dirty="0" smtClean="0">
                <a:solidFill>
                  <a:schemeClr val="tx1"/>
                </a:solidFill>
                <a:latin typeface="Arial" panose="020B0604020202020204" pitchFamily="34" charset="0"/>
                <a:cs typeface="Arial" panose="020B0604020202020204" pitchFamily="34" charset="0"/>
              </a:rPr>
              <a:t>]</a:t>
            </a:r>
            <a:r>
              <a:rPr lang="en-US" sz="2000" dirty="0" smtClean="0">
                <a:solidFill>
                  <a:schemeClr val="tx1"/>
                </a:solidFill>
                <a:latin typeface="Arial" panose="020B0604020202020204" pitchFamily="34" charset="0"/>
                <a:cs typeface="Arial" panose="020B0604020202020204" pitchFamily="34" charset="0"/>
              </a:rPr>
              <a:t>.</a:t>
            </a:r>
          </a:p>
          <a:p>
            <a:pPr marL="342900" indent="-342900" algn="just">
              <a:buFont typeface="Arial" panose="020B0604020202020204" pitchFamily="34" charset="0"/>
              <a:buChar char="•"/>
            </a:pPr>
            <a:r>
              <a:rPr lang="en-US" sz="2000" dirty="0" smtClean="0">
                <a:latin typeface="Arial" panose="020B0604020202020204" pitchFamily="34" charset="0"/>
                <a:cs typeface="Arial" panose="020B0604020202020204" pitchFamily="34" charset="0"/>
              </a:rPr>
              <a:t>The </a:t>
            </a:r>
            <a:r>
              <a:rPr lang="en-US" sz="2000" dirty="0" smtClean="0">
                <a:latin typeface="Arial" panose="020B0604020202020204" pitchFamily="34" charset="0"/>
                <a:cs typeface="Arial" panose="020B0604020202020204" pitchFamily="34" charset="0"/>
              </a:rPr>
              <a:t>decision to stay in a marriage post-infidelity is complex and influenced by various emotional, psychological, cultural, and social </a:t>
            </a:r>
            <a:r>
              <a:rPr lang="en-US" sz="2000" dirty="0" smtClean="0">
                <a:latin typeface="Arial" panose="020B0604020202020204" pitchFamily="34" charset="0"/>
                <a:cs typeface="Arial" panose="020B0604020202020204" pitchFamily="34" charset="0"/>
              </a:rPr>
              <a:t>factors </a:t>
            </a:r>
            <a:r>
              <a:rPr lang="en-US" sz="2000" baseline="30000" dirty="0" smtClean="0">
                <a:latin typeface="Arial" panose="020B0604020202020204" pitchFamily="34" charset="0"/>
                <a:cs typeface="Arial" panose="020B0604020202020204" pitchFamily="34" charset="0"/>
              </a:rPr>
              <a:t>[</a:t>
            </a:r>
            <a:r>
              <a:rPr lang="en-US" sz="2000" baseline="30000" dirty="0" smtClean="0">
                <a:solidFill>
                  <a:schemeClr val="accent1"/>
                </a:solidFill>
                <a:latin typeface="Arial" panose="020B0604020202020204" pitchFamily="34" charset="0"/>
                <a:cs typeface="Arial" panose="020B0604020202020204" pitchFamily="34" charset="0"/>
              </a:rPr>
              <a:t>5</a:t>
            </a:r>
            <a:r>
              <a:rPr lang="en-US" sz="2000" baseline="30000" dirty="0" smtClean="0">
                <a:solidFill>
                  <a:schemeClr val="tx1"/>
                </a:solidFill>
                <a:latin typeface="Arial" panose="020B0604020202020204" pitchFamily="34" charset="0"/>
                <a:cs typeface="Arial" panose="020B0604020202020204" pitchFamily="34" charset="0"/>
              </a:rPr>
              <a:t>]</a:t>
            </a:r>
            <a:r>
              <a:rPr lang="en-US" sz="2000" dirty="0" smtClean="0">
                <a:solidFill>
                  <a:schemeClr val="tx1"/>
                </a:solidFill>
                <a:latin typeface="Arial" panose="020B0604020202020204" pitchFamily="34" charset="0"/>
                <a:cs typeface="Arial" panose="020B0604020202020204" pitchFamily="34" charset="0"/>
              </a:rPr>
              <a:t>.</a:t>
            </a:r>
            <a:endParaRPr lang="en-US" sz="2000" dirty="0">
              <a:solidFill>
                <a:schemeClr val="tx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n-US" sz="2000" dirty="0" smtClean="0">
                <a:latin typeface="Arial" panose="020B0604020202020204" pitchFamily="34" charset="0"/>
                <a:cs typeface="Arial" panose="020B0604020202020204" pitchFamily="34" charset="0"/>
              </a:rPr>
              <a:t>Social </a:t>
            </a:r>
            <a:r>
              <a:rPr lang="en-US" sz="2000" dirty="0" smtClean="0">
                <a:latin typeface="Arial" panose="020B0604020202020204" pitchFamily="34" charset="0"/>
                <a:cs typeface="Arial" panose="020B0604020202020204" pitchFamily="34" charset="0"/>
              </a:rPr>
              <a:t>workers play a crucial role in assisting married women post-infidelity as they provide emotional support, facilitate communication, and help them develop coping strategies to navigate their relationship challenges. </a:t>
            </a:r>
          </a:p>
          <a:p>
            <a:pPr marL="342900" indent="-342900" algn="just">
              <a:buFont typeface="Arial" panose="020B0604020202020204" pitchFamily="34" charset="0"/>
              <a:buChar char="•"/>
            </a:pPr>
            <a:r>
              <a:rPr lang="en-US" sz="2000" dirty="0" smtClean="0">
                <a:latin typeface="Arial" panose="020B0604020202020204" pitchFamily="34" charset="0"/>
                <a:cs typeface="Arial" panose="020B0604020202020204" pitchFamily="34" charset="0"/>
              </a:rPr>
              <a:t>However, the effectiveness of social work interventions in post-infidelity marriages is not well documented, leaving a gap in understanding the specific needs of married women and the best practices for </a:t>
            </a:r>
            <a:r>
              <a:rPr lang="en-US" sz="2000" dirty="0" smtClean="0">
                <a:latin typeface="Arial" panose="020B0604020202020204" pitchFamily="34" charset="0"/>
                <a:cs typeface="Arial" panose="020B0604020202020204" pitchFamily="34" charset="0"/>
              </a:rPr>
              <a:t>intervention </a:t>
            </a:r>
            <a:r>
              <a:rPr lang="en-US" sz="2000" baseline="30000" dirty="0" smtClean="0">
                <a:latin typeface="Arial" panose="020B0604020202020204" pitchFamily="34" charset="0"/>
                <a:cs typeface="Arial" panose="020B0604020202020204" pitchFamily="34" charset="0"/>
              </a:rPr>
              <a:t>[</a:t>
            </a:r>
            <a:r>
              <a:rPr lang="en-US" sz="2000" baseline="30000" dirty="0" smtClean="0">
                <a:solidFill>
                  <a:schemeClr val="accent1"/>
                </a:solidFill>
                <a:latin typeface="Arial" panose="020B0604020202020204" pitchFamily="34" charset="0"/>
                <a:cs typeface="Arial" panose="020B0604020202020204" pitchFamily="34" charset="0"/>
              </a:rPr>
              <a:t>6</a:t>
            </a:r>
            <a:r>
              <a:rPr lang="en-US" sz="2000" baseline="30000" dirty="0" smtClean="0">
                <a:solidFill>
                  <a:schemeClr val="tx1"/>
                </a:solidFill>
                <a:latin typeface="Arial" panose="020B0604020202020204" pitchFamily="34" charset="0"/>
                <a:cs typeface="Arial" panose="020B0604020202020204" pitchFamily="34" charset="0"/>
              </a:rPr>
              <a:t>]</a:t>
            </a:r>
            <a:r>
              <a:rPr lang="en-US" sz="2000" dirty="0" smtClean="0">
                <a:latin typeface="Arial" panose="020B0604020202020204" pitchFamily="34" charset="0"/>
                <a:cs typeface="Arial" panose="020B0604020202020204" pitchFamily="34" charset="0"/>
              </a:rPr>
              <a:t>. </a:t>
            </a:r>
            <a:endParaRPr lang="en-US" sz="2000" dirty="0" smtClean="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n-US" sz="2000" dirty="0" smtClean="0">
                <a:latin typeface="Arial" panose="020B0604020202020204" pitchFamily="34" charset="0"/>
                <a:cs typeface="Arial" panose="020B0604020202020204" pitchFamily="34" charset="0"/>
              </a:rPr>
              <a:t>This study aimed to explore the lived experiences of married women on how they navigate their marriages </a:t>
            </a:r>
            <a:r>
              <a:rPr lang="en-US" sz="2000" dirty="0" smtClean="0">
                <a:latin typeface="Arial" panose="020B0604020202020204" pitchFamily="34" charset="0"/>
                <a:cs typeface="Arial" panose="020B0604020202020204" pitchFamily="34" charset="0"/>
              </a:rPr>
              <a:t>post</a:t>
            </a:r>
            <a:r>
              <a:rPr lang="en-US" sz="2000" dirty="0">
                <a:latin typeface="Arial" panose="020B0604020202020204" pitchFamily="34" charset="0"/>
                <a:cs typeface="Arial" panose="020B0604020202020204" pitchFamily="34" charset="0"/>
              </a:rPr>
              <a:t>-</a:t>
            </a:r>
            <a:r>
              <a:rPr lang="en-US" sz="2000" dirty="0" smtClean="0">
                <a:latin typeface="Arial" panose="020B0604020202020204" pitchFamily="34" charset="0"/>
                <a:cs typeface="Arial" panose="020B0604020202020204" pitchFamily="34" charset="0"/>
              </a:rPr>
              <a:t>infidelity </a:t>
            </a:r>
            <a:r>
              <a:rPr lang="en-US" sz="2000" dirty="0" smtClean="0">
                <a:latin typeface="Arial" panose="020B0604020202020204" pitchFamily="34" charset="0"/>
                <a:cs typeface="Arial" panose="020B0604020202020204" pitchFamily="34" charset="0"/>
              </a:rPr>
              <a:t>and their need for social work services. </a:t>
            </a:r>
          </a:p>
          <a:p>
            <a:pPr marL="342900" indent="-342900" algn="just">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p:txBody>
      </p:sp>
      <p:sp>
        <p:nvSpPr>
          <p:cNvPr id="7" name="Rectangle 6"/>
          <p:cNvSpPr/>
          <p:nvPr/>
        </p:nvSpPr>
        <p:spPr>
          <a:xfrm>
            <a:off x="1334612" y="9783247"/>
            <a:ext cx="7597458" cy="461665"/>
          </a:xfrm>
          <a:prstGeom prst="rect">
            <a:avLst/>
          </a:prstGeom>
        </p:spPr>
        <p:txBody>
          <a:bodyPr wrap="square">
            <a:spAutoFit/>
          </a:bodyPr>
          <a:lstStyle/>
          <a:p>
            <a:r>
              <a:rPr lang="en-US" sz="2400" dirty="0" smtClean="0">
                <a:latin typeface="Arial" panose="020B0604020202020204" pitchFamily="34" charset="0"/>
                <a:cs typeface="Arial" panose="020B0604020202020204" pitchFamily="34" charset="0"/>
              </a:rPr>
              <a:t>	</a:t>
            </a:r>
            <a:endParaRPr lang="en-US" sz="2400" b="1" dirty="0" smtClean="0">
              <a:latin typeface="Bell MT" panose="02020503060305020303" pitchFamily="18" charset="0"/>
              <a:cs typeface="Arial" panose="020B0604020202020204" pitchFamily="34" charset="0"/>
            </a:endParaRPr>
          </a:p>
        </p:txBody>
      </p:sp>
      <p:sp>
        <p:nvSpPr>
          <p:cNvPr id="8" name="Rectangle 7"/>
          <p:cNvSpPr/>
          <p:nvPr/>
        </p:nvSpPr>
        <p:spPr>
          <a:xfrm>
            <a:off x="1097280" y="8920182"/>
            <a:ext cx="9128601" cy="6863417"/>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numCol="1">
            <a:spAutoFit/>
          </a:bodyPr>
          <a:lstStyle/>
          <a:p>
            <a:endParaRPr lang="en-US" sz="200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n-US" sz="2000" b="1" dirty="0" smtClean="0">
                <a:latin typeface="Arial" panose="020B0604020202020204" pitchFamily="34" charset="0"/>
                <a:cs typeface="Arial" panose="020B0604020202020204" pitchFamily="34" charset="0"/>
              </a:rPr>
              <a:t>Approach: </a:t>
            </a:r>
            <a:r>
              <a:rPr lang="en-US" sz="2000" dirty="0" smtClean="0">
                <a:latin typeface="Arial" panose="020B0604020202020204" pitchFamily="34" charset="0"/>
                <a:cs typeface="Arial" panose="020B0604020202020204" pitchFamily="34" charset="0"/>
              </a:rPr>
              <a:t>Qualitative research approach </a:t>
            </a:r>
            <a:r>
              <a:rPr lang="en-US" sz="2000" dirty="0" smtClean="0">
                <a:latin typeface="Arial" panose="020B0604020202020204" pitchFamily="34" charset="0"/>
                <a:cs typeface="Arial" panose="020B0604020202020204" pitchFamily="34" charset="0"/>
              </a:rPr>
              <a:t>was used to </a:t>
            </a:r>
            <a:r>
              <a:rPr lang="en-US" sz="2000" dirty="0" smtClean="0">
                <a:latin typeface="Arial" panose="020B0604020202020204" pitchFamily="34" charset="0"/>
                <a:cs typeface="Arial" panose="020B0604020202020204" pitchFamily="34" charset="0"/>
              </a:rPr>
              <a:t>explore meanings, emotions, perceptions, and experiences. </a:t>
            </a:r>
          </a:p>
          <a:p>
            <a:pPr marL="342900" indent="-342900" algn="just">
              <a:buFont typeface="Arial" panose="020B0604020202020204" pitchFamily="34" charset="0"/>
              <a:buChar char="•"/>
            </a:pPr>
            <a:r>
              <a:rPr lang="en-US" sz="2000" b="1" dirty="0" smtClean="0">
                <a:latin typeface="Arial" panose="020B0604020202020204" pitchFamily="34" charset="0"/>
                <a:cs typeface="Arial" panose="020B0604020202020204" pitchFamily="34" charset="0"/>
              </a:rPr>
              <a:t>Data Collection: </a:t>
            </a:r>
            <a:r>
              <a:rPr lang="en-US" sz="2000" dirty="0" smtClean="0">
                <a:latin typeface="Arial" panose="020B0604020202020204" pitchFamily="34" charset="0"/>
                <a:cs typeface="Arial" panose="020B0604020202020204" pitchFamily="34" charset="0"/>
              </a:rPr>
              <a:t>Semi-structured interviews offered flexibility to explore participants’ perspectives.</a:t>
            </a:r>
          </a:p>
          <a:p>
            <a:pPr marL="342900" indent="-342900" algn="just">
              <a:buFont typeface="Arial" panose="020B0604020202020204" pitchFamily="34" charset="0"/>
              <a:buChar char="•"/>
            </a:pPr>
            <a:r>
              <a:rPr lang="en-US" sz="2000" b="1" dirty="0" smtClean="0">
                <a:latin typeface="Arial" panose="020B0604020202020204" pitchFamily="34" charset="0"/>
                <a:cs typeface="Arial" panose="020B0604020202020204" pitchFamily="34" charset="0"/>
              </a:rPr>
              <a:t>Research Designs:</a:t>
            </a:r>
            <a:r>
              <a:rPr lang="en-US" sz="2000" b="1"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P</a:t>
            </a:r>
            <a:r>
              <a:rPr lang="en-US" sz="2000" dirty="0" smtClean="0">
                <a:latin typeface="Arial" panose="020B0604020202020204" pitchFamily="34" charset="0"/>
                <a:cs typeface="Arial" panose="020B0604020202020204" pitchFamily="34" charset="0"/>
              </a:rPr>
              <a:t>henomenological approach examined participants’ lived experiences and how they assigned meaning to their situations; Exploratory design investigated this under-researched area to uncover new insights; </a:t>
            </a:r>
            <a:r>
              <a:rPr lang="en-US" sz="2000" dirty="0">
                <a:latin typeface="Arial" panose="020B0604020202020204" pitchFamily="34" charset="0"/>
                <a:cs typeface="Arial" panose="020B0604020202020204" pitchFamily="34" charset="0"/>
              </a:rPr>
              <a:t>D</a:t>
            </a:r>
            <a:r>
              <a:rPr lang="en-US" sz="2000" dirty="0" smtClean="0">
                <a:latin typeface="Arial" panose="020B0604020202020204" pitchFamily="34" charset="0"/>
                <a:cs typeface="Arial" panose="020B0604020202020204" pitchFamily="34" charset="0"/>
              </a:rPr>
              <a:t>escriptive approach provided a detailed account of participants’ perspectives without focusing on causality; and Contextual design </a:t>
            </a:r>
            <a:r>
              <a:rPr lang="en-US" sz="2000" dirty="0" err="1" smtClean="0">
                <a:latin typeface="Arial" panose="020B0604020202020204" pitchFamily="34" charset="0"/>
                <a:cs typeface="Arial" panose="020B0604020202020204" pitchFamily="34" charset="0"/>
              </a:rPr>
              <a:t>analysed</a:t>
            </a:r>
            <a:r>
              <a:rPr lang="en-US" sz="2000" dirty="0" smtClean="0">
                <a:latin typeface="Arial" panose="020B0604020202020204" pitchFamily="34" charset="0"/>
                <a:cs typeface="Arial" panose="020B0604020202020204" pitchFamily="34" charset="0"/>
              </a:rPr>
              <a:t> experiences within natural settings, </a:t>
            </a:r>
            <a:r>
              <a:rPr lang="en-US" sz="2000" dirty="0" err="1" smtClean="0">
                <a:latin typeface="Arial" panose="020B0604020202020204" pitchFamily="34" charset="0"/>
                <a:cs typeface="Arial" panose="020B0604020202020204" pitchFamily="34" charset="0"/>
              </a:rPr>
              <a:t>emphasising</a:t>
            </a:r>
            <a:r>
              <a:rPr lang="en-US" sz="2000" dirty="0" smtClean="0">
                <a:latin typeface="Arial" panose="020B0604020202020204" pitchFamily="34" charset="0"/>
                <a:cs typeface="Arial" panose="020B0604020202020204" pitchFamily="34" charset="0"/>
              </a:rPr>
              <a:t> social and personal influences. </a:t>
            </a:r>
          </a:p>
          <a:p>
            <a:pPr marL="342900" indent="-342900" algn="just">
              <a:buFont typeface="Arial" panose="020B0604020202020204" pitchFamily="34" charset="0"/>
              <a:buChar char="•"/>
            </a:pPr>
            <a:r>
              <a:rPr lang="en-US" sz="2000" b="1" dirty="0" smtClean="0">
                <a:latin typeface="Arial" panose="020B0604020202020204" pitchFamily="34" charset="0"/>
                <a:cs typeface="Arial" panose="020B0604020202020204" pitchFamily="34" charset="0"/>
              </a:rPr>
              <a:t>Theoretical Framework: </a:t>
            </a:r>
            <a:r>
              <a:rPr lang="en-US" sz="2000" dirty="0" smtClean="0">
                <a:latin typeface="Arial" panose="020B0604020202020204" pitchFamily="34" charset="0"/>
                <a:cs typeface="Arial" panose="020B0604020202020204" pitchFamily="34" charset="0"/>
              </a:rPr>
              <a:t>Resilience theory and Strength-based theory.</a:t>
            </a:r>
          </a:p>
          <a:p>
            <a:pPr marL="342900" indent="-342900" algn="just">
              <a:buFont typeface="Arial" panose="020B0604020202020204" pitchFamily="34" charset="0"/>
              <a:buChar char="•"/>
            </a:pPr>
            <a:r>
              <a:rPr lang="en-US" sz="2000" b="1" dirty="0" smtClean="0">
                <a:latin typeface="Arial" panose="020B0604020202020204" pitchFamily="34" charset="0"/>
                <a:cs typeface="Arial" panose="020B0604020202020204" pitchFamily="34" charset="0"/>
              </a:rPr>
              <a:t>Data analysis: </a:t>
            </a:r>
            <a:r>
              <a:rPr lang="en-US" sz="2000" dirty="0" err="1" smtClean="0">
                <a:latin typeface="Arial" panose="020B0604020202020204" pitchFamily="34" charset="0"/>
                <a:cs typeface="Arial" panose="020B0604020202020204" pitchFamily="34" charset="0"/>
              </a:rPr>
              <a:t>Tesch’s</a:t>
            </a:r>
            <a:r>
              <a:rPr lang="en-US" sz="2000" dirty="0" smtClean="0">
                <a:latin typeface="Arial" panose="020B0604020202020204" pitchFamily="34" charset="0"/>
                <a:cs typeface="Arial" panose="020B0604020202020204" pitchFamily="34" charset="0"/>
              </a:rPr>
              <a:t> eight-step process for qualitative analysis and independent </a:t>
            </a:r>
            <a:r>
              <a:rPr lang="en-US" sz="2000" dirty="0" smtClean="0">
                <a:latin typeface="Arial" panose="020B0604020202020204" pitchFamily="34" charset="0"/>
                <a:cs typeface="Arial" panose="020B0604020202020204" pitchFamily="34" charset="0"/>
              </a:rPr>
              <a:t>coder</a:t>
            </a:r>
            <a:r>
              <a:rPr lang="en-US" sz="2000" baseline="30000" dirty="0" smtClean="0">
                <a:latin typeface="Arial" panose="020B0604020202020204" pitchFamily="34" charset="0"/>
                <a:cs typeface="Arial" panose="020B0604020202020204" pitchFamily="34" charset="0"/>
              </a:rPr>
              <a:t> [</a:t>
            </a:r>
            <a:r>
              <a:rPr lang="en-US" sz="2000" baseline="30000" dirty="0" smtClean="0">
                <a:solidFill>
                  <a:schemeClr val="accent1"/>
                </a:solidFill>
                <a:latin typeface="Arial" panose="020B0604020202020204" pitchFamily="34" charset="0"/>
                <a:cs typeface="Arial" panose="020B0604020202020204" pitchFamily="34" charset="0"/>
              </a:rPr>
              <a:t>7</a:t>
            </a:r>
            <a:r>
              <a:rPr lang="en-US" sz="2000" baseline="30000" dirty="0" smtClean="0">
                <a:solidFill>
                  <a:schemeClr val="tx1"/>
                </a:solidFill>
                <a:latin typeface="Arial" panose="020B0604020202020204" pitchFamily="34" charset="0"/>
                <a:cs typeface="Arial" panose="020B0604020202020204" pitchFamily="34" charset="0"/>
              </a:rPr>
              <a:t>]</a:t>
            </a:r>
            <a:r>
              <a:rPr lang="en-US" sz="2000" baseline="30000" dirty="0" smtClean="0">
                <a:solidFill>
                  <a:schemeClr val="accent1"/>
                </a:solidFill>
                <a:latin typeface="Arial" panose="020B0604020202020204" pitchFamily="34" charset="0"/>
                <a:cs typeface="Arial" panose="020B0604020202020204" pitchFamily="34" charset="0"/>
              </a:rPr>
              <a:t> </a:t>
            </a:r>
            <a:r>
              <a:rPr lang="en-US" sz="2000" dirty="0" smtClean="0">
                <a:solidFill>
                  <a:schemeClr val="tx1"/>
                </a:solidFill>
                <a:latin typeface="Arial" panose="020B0604020202020204" pitchFamily="34" charset="0"/>
                <a:cs typeface="Arial" panose="020B0604020202020204" pitchFamily="34" charset="0"/>
              </a:rPr>
              <a:t>.</a:t>
            </a:r>
            <a:endParaRPr lang="en-US" sz="2000" dirty="0">
              <a:solidFill>
                <a:schemeClr val="tx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n-US" sz="2000" b="1" dirty="0" smtClean="0">
                <a:latin typeface="Arial" panose="020B0604020202020204" pitchFamily="34" charset="0"/>
                <a:cs typeface="Arial" panose="020B0604020202020204" pitchFamily="34" charset="0"/>
              </a:rPr>
              <a:t>Trustworthiness</a:t>
            </a:r>
            <a:r>
              <a:rPr lang="en-US" sz="2000" b="1" dirty="0" smtClean="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The study adhered to credibility, transferability, dependability, and </a:t>
            </a:r>
            <a:r>
              <a:rPr lang="en-US" sz="2000" dirty="0" smtClean="0">
                <a:latin typeface="Arial" panose="020B0604020202020204" pitchFamily="34" charset="0"/>
                <a:cs typeface="Arial" panose="020B0604020202020204" pitchFamily="34" charset="0"/>
              </a:rPr>
              <a:t>confirmability </a:t>
            </a:r>
            <a:r>
              <a:rPr lang="en-US" sz="2000" baseline="30000" dirty="0" smtClean="0">
                <a:latin typeface="Arial" panose="020B0604020202020204" pitchFamily="34" charset="0"/>
                <a:cs typeface="Arial" panose="020B0604020202020204" pitchFamily="34" charset="0"/>
              </a:rPr>
              <a:t>[</a:t>
            </a:r>
            <a:r>
              <a:rPr lang="en-US" sz="2000" baseline="30000" dirty="0" smtClean="0">
                <a:solidFill>
                  <a:schemeClr val="accent1"/>
                </a:solidFill>
                <a:latin typeface="Arial" panose="020B0604020202020204" pitchFamily="34" charset="0"/>
                <a:cs typeface="Arial" panose="020B0604020202020204" pitchFamily="34" charset="0"/>
              </a:rPr>
              <a:t>8</a:t>
            </a:r>
            <a:r>
              <a:rPr lang="en-US" sz="2000" baseline="30000" dirty="0" smtClean="0">
                <a:latin typeface="Arial" panose="020B0604020202020204" pitchFamily="34" charset="0"/>
                <a:cs typeface="Arial" panose="020B0604020202020204" pitchFamily="34" charset="0"/>
              </a:rPr>
              <a:t>]</a:t>
            </a:r>
            <a:r>
              <a:rPr lang="en-US" sz="2000" dirty="0" smtClean="0">
                <a:latin typeface="Arial" panose="020B0604020202020204" pitchFamily="34" charset="0"/>
                <a:cs typeface="Arial" panose="020B0604020202020204" pitchFamily="34" charset="0"/>
              </a:rPr>
              <a:t>.</a:t>
            </a:r>
            <a:r>
              <a:rPr lang="en-US" sz="2000" dirty="0" smtClean="0">
                <a:solidFill>
                  <a:schemeClr val="accent1"/>
                </a:solidFill>
                <a:latin typeface="Arial" panose="020B0604020202020204" pitchFamily="34" charset="0"/>
                <a:cs typeface="Arial" panose="020B0604020202020204" pitchFamily="34" charset="0"/>
              </a:rPr>
              <a:t> </a:t>
            </a:r>
            <a:endParaRPr lang="en-US" sz="2000" baseline="30000" dirty="0" smtClean="0">
              <a:solidFill>
                <a:schemeClr val="accent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n-US" sz="2000" b="1" dirty="0">
                <a:latin typeface="Arial" panose="020B0604020202020204" pitchFamily="34" charset="0"/>
                <a:cs typeface="Arial" panose="020B0604020202020204" pitchFamily="34" charset="0"/>
              </a:rPr>
              <a:t>E</a:t>
            </a:r>
            <a:r>
              <a:rPr lang="en-US" sz="2000" b="1" dirty="0" smtClean="0">
                <a:latin typeface="Arial" panose="020B0604020202020204" pitchFamily="34" charset="0"/>
                <a:cs typeface="Arial" panose="020B0604020202020204" pitchFamily="34" charset="0"/>
              </a:rPr>
              <a:t>thical considerations: </a:t>
            </a:r>
            <a:r>
              <a:rPr lang="en-US" sz="2000" dirty="0" smtClean="0">
                <a:latin typeface="Arial" panose="020B0604020202020204" pitchFamily="34" charset="0"/>
                <a:cs typeface="Arial" panose="020B0604020202020204" pitchFamily="34" charset="0"/>
              </a:rPr>
              <a:t>Informed consent, Confidentiality, Anonymity, Debriefing, Beneficence, and Ensuring no harm to participants were </a:t>
            </a:r>
            <a:r>
              <a:rPr lang="en-US" sz="2000" dirty="0" err="1" smtClean="0">
                <a:latin typeface="Arial" panose="020B0604020202020204" pitchFamily="34" charset="0"/>
                <a:cs typeface="Arial" panose="020B0604020202020204" pitchFamily="34" charset="0"/>
              </a:rPr>
              <a:t>prioritised</a:t>
            </a:r>
            <a:r>
              <a:rPr lang="en-US" sz="2000" dirty="0" smtClean="0">
                <a:latin typeface="Arial" panose="020B0604020202020204" pitchFamily="34" charset="0"/>
                <a:cs typeface="Arial" panose="020B0604020202020204" pitchFamily="34" charset="0"/>
              </a:rPr>
              <a:t> throughout the research.</a:t>
            </a:r>
          </a:p>
          <a:p>
            <a:pPr marL="685800" indent="-6858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sp>
        <p:nvSpPr>
          <p:cNvPr id="9" name="Rectangle 8"/>
          <p:cNvSpPr/>
          <p:nvPr/>
        </p:nvSpPr>
        <p:spPr>
          <a:xfrm>
            <a:off x="10983433" y="16012633"/>
            <a:ext cx="9050249" cy="400110"/>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numCol="1">
            <a:spAutoFit/>
          </a:bodyPr>
          <a:lstStyle/>
          <a:p>
            <a:pPr marL="342900" indent="-342900" algn="just">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p:txBody>
      </p:sp>
      <p:sp>
        <p:nvSpPr>
          <p:cNvPr id="10" name="Rectangle 9"/>
          <p:cNvSpPr/>
          <p:nvPr/>
        </p:nvSpPr>
        <p:spPr>
          <a:xfrm>
            <a:off x="10788448" y="20023250"/>
            <a:ext cx="9206869" cy="2862322"/>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a:spAutoFit/>
          </a:bodyPr>
          <a:lstStyle/>
          <a:p>
            <a:pPr marL="342900" indent="-342900" algn="just">
              <a:buFont typeface="Arial" panose="020B0604020202020204" pitchFamily="34" charset="0"/>
              <a:buChar char="•"/>
            </a:pPr>
            <a:r>
              <a:rPr lang="en-US" sz="2000" dirty="0" smtClean="0">
                <a:latin typeface="Arial" panose="020B0604020202020204" pitchFamily="34" charset="0"/>
                <a:cs typeface="Arial" panose="020B0604020202020204" pitchFamily="34" charset="0"/>
              </a:rPr>
              <a:t>Married women </a:t>
            </a:r>
            <a:r>
              <a:rPr lang="en-US" sz="2000" dirty="0" err="1" smtClean="0">
                <a:latin typeface="Arial" panose="020B0604020202020204" pitchFamily="34" charset="0"/>
                <a:cs typeface="Arial" panose="020B0604020202020204" pitchFamily="34" charset="0"/>
              </a:rPr>
              <a:t>emphasised</a:t>
            </a:r>
            <a:r>
              <a:rPr lang="en-US" sz="2000" dirty="0" smtClean="0">
                <a:latin typeface="Arial" panose="020B0604020202020204" pitchFamily="34" charset="0"/>
                <a:cs typeface="Arial" panose="020B0604020202020204" pitchFamily="34" charset="0"/>
              </a:rPr>
              <a:t> the importance of accessible, flexible, and </a:t>
            </a:r>
            <a:r>
              <a:rPr lang="en-US" sz="2000" dirty="0" err="1" smtClean="0">
                <a:latin typeface="Arial" panose="020B0604020202020204" pitchFamily="34" charset="0"/>
                <a:cs typeface="Arial" panose="020B0604020202020204" pitchFamily="34" charset="0"/>
              </a:rPr>
              <a:t>personalised</a:t>
            </a:r>
            <a:r>
              <a:rPr lang="en-US" sz="2000" dirty="0" smtClean="0">
                <a:latin typeface="Arial" panose="020B0604020202020204" pitchFamily="34" charset="0"/>
                <a:cs typeface="Arial" panose="020B0604020202020204" pitchFamily="34" charset="0"/>
              </a:rPr>
              <a:t> support services, highlighting the need for emotional support, </a:t>
            </a:r>
            <a:r>
              <a:rPr lang="en-US" sz="2000" dirty="0" err="1" smtClean="0">
                <a:latin typeface="Arial" panose="020B0604020202020204" pitchFamily="34" charset="0"/>
                <a:cs typeface="Arial" panose="020B0604020202020204" pitchFamily="34" charset="0"/>
              </a:rPr>
              <a:t>specialised</a:t>
            </a:r>
            <a:r>
              <a:rPr lang="en-US" sz="2000" dirty="0" smtClean="0">
                <a:latin typeface="Arial" panose="020B0604020202020204" pitchFamily="34" charset="0"/>
                <a:cs typeface="Arial" panose="020B0604020202020204" pitchFamily="34" charset="0"/>
              </a:rPr>
              <a:t> counseling, and community engagement. </a:t>
            </a:r>
          </a:p>
          <a:p>
            <a:pPr marL="342900" indent="-342900" algn="just">
              <a:buFont typeface="Arial" panose="020B0604020202020204" pitchFamily="34" charset="0"/>
              <a:buChar char="•"/>
            </a:pPr>
            <a:r>
              <a:rPr lang="en-US" sz="2000" dirty="0" smtClean="0">
                <a:latin typeface="Arial" panose="020B0604020202020204" pitchFamily="34" charset="0"/>
                <a:cs typeface="Arial" panose="020B0604020202020204" pitchFamily="34" charset="0"/>
              </a:rPr>
              <a:t>They advocated for reducing stigma around therapy, addressing financial barriers, and offering both individual and joint sessions to facilitate healing and trust-building. </a:t>
            </a:r>
          </a:p>
          <a:p>
            <a:pPr marL="342900" indent="-342900" algn="just">
              <a:buFont typeface="Arial" panose="020B0604020202020204" pitchFamily="34" charset="0"/>
              <a:buChar char="•"/>
            </a:pPr>
            <a:r>
              <a:rPr lang="en-US" sz="2000" dirty="0" smtClean="0">
                <a:latin typeface="Arial" panose="020B0604020202020204" pitchFamily="34" charset="0"/>
                <a:cs typeface="Arial" panose="020B0604020202020204" pitchFamily="34" charset="0"/>
              </a:rPr>
              <a:t>These insights provide valuable guidance for social workers in enhancing their approach to supporting women who have chosen to stay in their marriage post-infidelity.</a:t>
            </a:r>
            <a:endParaRPr lang="en-GB" sz="2000" dirty="0">
              <a:latin typeface="Arial" panose="020B0604020202020204" pitchFamily="34" charset="0"/>
              <a:cs typeface="Arial" panose="020B0604020202020204" pitchFamily="34" charset="0"/>
            </a:endParaRPr>
          </a:p>
        </p:txBody>
      </p:sp>
      <p:sp>
        <p:nvSpPr>
          <p:cNvPr id="11" name="Rectangle 10"/>
          <p:cNvSpPr/>
          <p:nvPr/>
        </p:nvSpPr>
        <p:spPr>
          <a:xfrm>
            <a:off x="1044680" y="16159813"/>
            <a:ext cx="9293992" cy="10987623"/>
          </a:xfrm>
          <a:prstGeom prst="rect">
            <a:avLst/>
          </a:prstGeom>
          <a:ln>
            <a:solidFill>
              <a:schemeClr val="bg1"/>
            </a:solidFill>
          </a:ln>
        </p:spPr>
        <p:style>
          <a:lnRef idx="2">
            <a:schemeClr val="accent2"/>
          </a:lnRef>
          <a:fillRef idx="1">
            <a:schemeClr val="lt1"/>
          </a:fillRef>
          <a:effectRef idx="0">
            <a:schemeClr val="accent2"/>
          </a:effectRef>
          <a:fontRef idx="minor">
            <a:schemeClr val="dk1"/>
          </a:fontRef>
        </p:style>
        <p:txBody>
          <a:bodyPr wrap="square" numCol="1">
            <a:spAutoFit/>
          </a:bodyPr>
          <a:lstStyle/>
          <a:p>
            <a:pPr marL="342900" indent="-342900" algn="just">
              <a:buFont typeface="Arial" panose="020B0604020202020204" pitchFamily="34" charset="0"/>
              <a:buChar char="•"/>
            </a:pPr>
            <a:r>
              <a:rPr lang="en-US" sz="2000" dirty="0" smtClean="0">
                <a:latin typeface="Arial" panose="020B0604020202020204" pitchFamily="34" charset="0"/>
                <a:cs typeface="Arial" panose="020B0604020202020204" pitchFamily="34" charset="0"/>
              </a:rPr>
              <a:t>All participants were female, aged between 29 and 48 years, representing a diverse range of life stages and marital experiences. </a:t>
            </a:r>
          </a:p>
          <a:p>
            <a:pPr marL="342900" indent="-342900" algn="just">
              <a:buFont typeface="Arial" panose="020B0604020202020204" pitchFamily="34" charset="0"/>
              <a:buChar char="•"/>
            </a:pPr>
            <a:r>
              <a:rPr lang="en-US" sz="2000" dirty="0" smtClean="0">
                <a:latin typeface="Arial" panose="020B0604020202020204" pitchFamily="34" charset="0"/>
                <a:cs typeface="Arial" panose="020B0604020202020204" pitchFamily="34" charset="0"/>
              </a:rPr>
              <a:t>They all identified as African, with their residences spanning both urban and rural areas in and around Polokwane (Capricorn district, Limpopo Province). </a:t>
            </a:r>
          </a:p>
          <a:p>
            <a:endParaRPr lang="en-US" sz="2400" dirty="0" smtClean="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n-US" sz="2000" b="1" dirty="0" smtClean="0">
                <a:latin typeface="Arial" panose="020B0604020202020204" pitchFamily="34" charset="0"/>
                <a:cs typeface="Arial" panose="020B0604020202020204" pitchFamily="34" charset="0"/>
              </a:rPr>
              <a:t>Discovery of infidelity: </a:t>
            </a:r>
            <a:r>
              <a:rPr lang="en-US" sz="2000" dirty="0" smtClean="0">
                <a:latin typeface="Arial" panose="020B0604020202020204" pitchFamily="34" charset="0"/>
                <a:cs typeface="Arial" panose="020B0604020202020204" pitchFamily="34" charset="0"/>
              </a:rPr>
              <a:t>Discovered through </a:t>
            </a:r>
            <a:r>
              <a:rPr lang="en-US" sz="2000" dirty="0">
                <a:latin typeface="Arial" panose="020B0604020202020204" pitchFamily="34" charset="0"/>
                <a:cs typeface="Arial" panose="020B0604020202020204" pitchFamily="34" charset="0"/>
              </a:rPr>
              <a:t>p</a:t>
            </a:r>
            <a:r>
              <a:rPr lang="en-US" sz="2000" dirty="0" smtClean="0">
                <a:latin typeface="Arial" panose="020B0604020202020204" pitchFamily="34" charset="0"/>
                <a:cs typeface="Arial" panose="020B0604020202020204" pitchFamily="34" charset="0"/>
              </a:rPr>
              <a:t>hone messages, calls, friends, colleagues and </a:t>
            </a:r>
            <a:r>
              <a:rPr lang="en-US" sz="2000" dirty="0" err="1" smtClean="0">
                <a:latin typeface="Arial" panose="020B0604020202020204" pitchFamily="34" charset="0"/>
                <a:cs typeface="Arial" panose="020B0604020202020204" pitchFamily="34" charset="0"/>
              </a:rPr>
              <a:t>rumours</a:t>
            </a:r>
            <a:r>
              <a:rPr lang="en-US" sz="2000" dirty="0" smtClean="0">
                <a:latin typeface="Arial" panose="020B0604020202020204" pitchFamily="34" charset="0"/>
                <a:cs typeface="Arial" panose="020B0604020202020204" pitchFamily="34" charset="0"/>
              </a:rPr>
              <a:t>.</a:t>
            </a:r>
          </a:p>
          <a:p>
            <a:pPr marL="342900" indent="-342900" algn="just">
              <a:buFont typeface="Arial" panose="020B0604020202020204" pitchFamily="34" charset="0"/>
              <a:buChar char="•"/>
            </a:pPr>
            <a:r>
              <a:rPr lang="en-US" sz="2000" b="1" dirty="0" smtClean="0">
                <a:latin typeface="Arial" panose="020B0604020202020204" pitchFamily="34" charset="0"/>
                <a:cs typeface="Arial" panose="020B0604020202020204" pitchFamily="34" charset="0"/>
              </a:rPr>
              <a:t>Reasons for staying: </a:t>
            </a:r>
            <a:r>
              <a:rPr lang="en-US" sz="2000" dirty="0" smtClean="0">
                <a:latin typeface="Arial" panose="020B0604020202020204" pitchFamily="34" charset="0"/>
                <a:cs typeface="Arial" panose="020B0604020202020204" pitchFamily="34" charset="0"/>
              </a:rPr>
              <a:t>Love &amp; commitment for each other, children, financial dependence &amp; entanglement, loneliness, stigma, religious and cultural reasons.</a:t>
            </a:r>
          </a:p>
          <a:p>
            <a:pPr marL="342900" indent="-342900" algn="just">
              <a:buFont typeface="Arial" panose="020B0604020202020204" pitchFamily="34" charset="0"/>
              <a:buChar char="•"/>
            </a:pPr>
            <a:r>
              <a:rPr lang="en-US" sz="2000" b="1" dirty="0" smtClean="0">
                <a:latin typeface="Arial" panose="020B0604020202020204" pitchFamily="34" charset="0"/>
                <a:cs typeface="Arial" panose="020B0604020202020204" pitchFamily="34" charset="0"/>
              </a:rPr>
              <a:t>Life experience post-infidelity: </a:t>
            </a:r>
            <a:r>
              <a:rPr lang="en-US" sz="2000" dirty="0" smtClean="0">
                <a:latin typeface="Arial" panose="020B0604020202020204" pitchFamily="34" charset="0"/>
                <a:cs typeface="Arial" panose="020B0604020202020204" pitchFamily="34" charset="0"/>
              </a:rPr>
              <a:t>Experience</a:t>
            </a:r>
            <a:r>
              <a:rPr lang="en-US" sz="2000" b="1" dirty="0" smtClean="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low self-esteem, insecurity, lost trust for husband, lack of communication, and self-blame.</a:t>
            </a:r>
          </a:p>
          <a:p>
            <a:pPr marL="342900" indent="-342900" algn="just">
              <a:buFont typeface="Arial" panose="020B0604020202020204" pitchFamily="34" charset="0"/>
              <a:buChar char="•"/>
            </a:pPr>
            <a:r>
              <a:rPr lang="en-US" sz="2000" b="1" dirty="0" smtClean="0">
                <a:latin typeface="Arial" panose="020B0604020202020204" pitchFamily="34" charset="0"/>
                <a:cs typeface="Arial" panose="020B0604020202020204" pitchFamily="34" charset="0"/>
              </a:rPr>
              <a:t>Coping strategies: </a:t>
            </a:r>
            <a:r>
              <a:rPr lang="en-US" sz="2000" dirty="0">
                <a:latin typeface="Arial" panose="020B0604020202020204" pitchFamily="34" charset="0"/>
                <a:cs typeface="Arial" panose="020B0604020202020204" pitchFamily="34" charset="0"/>
              </a:rPr>
              <a:t>C</a:t>
            </a:r>
            <a:r>
              <a:rPr lang="en-US" sz="2000" dirty="0" smtClean="0">
                <a:latin typeface="Arial" panose="020B0604020202020204" pitchFamily="34" charset="0"/>
                <a:cs typeface="Arial" panose="020B0604020202020204" pitchFamily="34" charset="0"/>
              </a:rPr>
              <a:t>ounselling/therapy, talks to friends/family, self-care (hiking, exercising, meditation etc.), flirt with a few guys/cheat back, cry and pray.</a:t>
            </a:r>
          </a:p>
          <a:p>
            <a:pPr marL="342900" indent="-342900" algn="just">
              <a:buFont typeface="Arial" panose="020B0604020202020204" pitchFamily="34" charset="0"/>
              <a:buChar char="•"/>
            </a:pPr>
            <a:r>
              <a:rPr lang="en-US" sz="2000" b="1" dirty="0" smtClean="0">
                <a:latin typeface="Arial" panose="020B0604020202020204" pitchFamily="34" charset="0"/>
                <a:cs typeface="Arial" panose="020B0604020202020204" pitchFamily="34" charset="0"/>
              </a:rPr>
              <a:t>Services sought from social workers: </a:t>
            </a:r>
            <a:r>
              <a:rPr lang="en-US" sz="2000" dirty="0" smtClean="0">
                <a:latin typeface="Arial" panose="020B0604020202020204" pitchFamily="34" charset="0"/>
                <a:cs typeface="Arial" panose="020B0604020202020204" pitchFamily="34" charset="0"/>
              </a:rPr>
              <a:t>Individual counselling and counselling.</a:t>
            </a:r>
          </a:p>
          <a:p>
            <a:pPr marL="342900" indent="-342900" algn="just">
              <a:buFont typeface="Arial" panose="020B0604020202020204" pitchFamily="34" charset="0"/>
              <a:buChar char="•"/>
            </a:pPr>
            <a:r>
              <a:rPr lang="en-US" sz="2000" b="1" dirty="0" smtClean="0">
                <a:latin typeface="Arial" panose="020B0604020202020204" pitchFamily="34" charset="0"/>
                <a:cs typeface="Arial" panose="020B0604020202020204" pitchFamily="34" charset="0"/>
              </a:rPr>
              <a:t>Gaps identified in service: </a:t>
            </a:r>
            <a:r>
              <a:rPr lang="en-US" sz="2000" dirty="0" smtClean="0">
                <a:latin typeface="Arial" panose="020B0604020202020204" pitchFamily="34" charset="0"/>
                <a:cs typeface="Arial" panose="020B0604020202020204" pitchFamily="34" charset="0"/>
              </a:rPr>
              <a:t>Some indicated the services were effective, others found them ineffective, most highlighted that social workers had no understanding of complexities or cultural context, they lacked training, empathy and understanding of the reasons they remain in marriage post-infidelity.</a:t>
            </a:r>
            <a:endParaRPr lang="en-US" sz="2000" dirty="0">
              <a:latin typeface="Arial" panose="020B0604020202020204" pitchFamily="34" charset="0"/>
              <a:cs typeface="Arial" panose="020B0604020202020204" pitchFamily="34" charset="0"/>
            </a:endParaRPr>
          </a:p>
        </p:txBody>
      </p:sp>
      <p:sp>
        <p:nvSpPr>
          <p:cNvPr id="13" name="Rectangle 12"/>
          <p:cNvSpPr/>
          <p:nvPr/>
        </p:nvSpPr>
        <p:spPr>
          <a:xfrm>
            <a:off x="10822512" y="10224269"/>
            <a:ext cx="9087120" cy="3170099"/>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numCol="2">
            <a:spAutoFit/>
          </a:bodyPr>
          <a:lstStyle/>
          <a:p>
            <a:pPr marL="342900" indent="-342900">
              <a:buFont typeface="Arial" panose="020B0604020202020204" pitchFamily="34" charset="0"/>
              <a:buChar char="•"/>
            </a:pPr>
            <a:r>
              <a:rPr lang="en-US" sz="2000" dirty="0" smtClean="0">
                <a:latin typeface="Arial" panose="020B0604020202020204" pitchFamily="34" charset="0"/>
                <a:cs typeface="Arial" panose="020B0604020202020204" pitchFamily="34" charset="0"/>
              </a:rPr>
              <a:t>Men should be encouraged to use services.</a:t>
            </a:r>
          </a:p>
          <a:p>
            <a:pPr marL="342900" indent="-342900">
              <a:buFont typeface="Arial" panose="020B0604020202020204" pitchFamily="34" charset="0"/>
              <a:buChar char="•"/>
            </a:pPr>
            <a:r>
              <a:rPr lang="en-US" sz="2000" dirty="0" smtClean="0">
                <a:latin typeface="Arial" panose="020B0604020202020204" pitchFamily="34" charset="0"/>
                <a:cs typeface="Arial" panose="020B0604020202020204" pitchFamily="34" charset="0"/>
              </a:rPr>
              <a:t>Social workers should offer counselling to children and families.</a:t>
            </a:r>
          </a:p>
          <a:p>
            <a:pPr marL="342900" indent="-342900">
              <a:buFont typeface="Arial" panose="020B0604020202020204" pitchFamily="34" charset="0"/>
              <a:buChar char="•"/>
            </a:pPr>
            <a:r>
              <a:rPr lang="en-US" sz="2000" dirty="0" smtClean="0">
                <a:latin typeface="Arial" panose="020B0604020202020204" pitchFamily="34" charset="0"/>
                <a:cs typeface="Arial" panose="020B0604020202020204" pitchFamily="34" charset="0"/>
              </a:rPr>
              <a:t>Hold separate counselling sessions.</a:t>
            </a:r>
          </a:p>
          <a:p>
            <a:pPr marL="342900" indent="-342900">
              <a:buFont typeface="Arial" panose="020B0604020202020204" pitchFamily="34" charset="0"/>
              <a:buChar char="•"/>
            </a:pPr>
            <a:r>
              <a:rPr lang="en-US" sz="2000" dirty="0" smtClean="0">
                <a:latin typeface="Arial" panose="020B0604020202020204" pitchFamily="34" charset="0"/>
                <a:cs typeface="Arial" panose="020B0604020202020204" pitchFamily="34" charset="0"/>
              </a:rPr>
              <a:t>Hold support groups.</a:t>
            </a:r>
          </a:p>
          <a:p>
            <a:pPr marL="342900" indent="-342900">
              <a:buFont typeface="Arial" panose="020B0604020202020204" pitchFamily="34" charset="0"/>
              <a:buChar char="•"/>
            </a:pPr>
            <a:r>
              <a:rPr lang="en-US" sz="2000" dirty="0" smtClean="0">
                <a:latin typeface="Arial" panose="020B0604020202020204" pitchFamily="34" charset="0"/>
                <a:cs typeface="Arial" panose="020B0604020202020204" pitchFamily="34" charset="0"/>
              </a:rPr>
              <a:t>Guide or help them learn how to cope.</a:t>
            </a:r>
          </a:p>
          <a:p>
            <a:pPr marL="342900" indent="-342900">
              <a:buFont typeface="Arial" panose="020B0604020202020204" pitchFamily="34" charset="0"/>
              <a:buChar char="•"/>
            </a:pPr>
            <a:r>
              <a:rPr lang="en-US" sz="2000" dirty="0" smtClean="0">
                <a:latin typeface="Arial" panose="020B0604020202020204" pitchFamily="34" charset="0"/>
                <a:cs typeface="Arial" panose="020B0604020202020204" pitchFamily="34" charset="0"/>
              </a:rPr>
              <a:t>There should be regular follow-up through home visitations and use of technology for better access to the services.</a:t>
            </a:r>
          </a:p>
          <a:p>
            <a:pPr marL="342900" indent="-342900">
              <a:buFont typeface="Arial" panose="020B0604020202020204" pitchFamily="34" charset="0"/>
              <a:buChar char="•"/>
            </a:pPr>
            <a:r>
              <a:rPr lang="en-US" sz="2000" dirty="0" smtClean="0">
                <a:latin typeface="Arial" panose="020B0604020202020204" pitchFamily="34" charset="0"/>
                <a:cs typeface="Arial" panose="020B0604020202020204" pitchFamily="34" charset="0"/>
              </a:rPr>
              <a:t>Promote awareness in communities</a:t>
            </a:r>
          </a:p>
          <a:p>
            <a:pPr marL="342900" indent="-342900">
              <a:buFont typeface="Arial" panose="020B0604020202020204" pitchFamily="34" charset="0"/>
              <a:buChar char="•"/>
            </a:pPr>
            <a:r>
              <a:rPr lang="en-US" sz="2000" dirty="0" smtClean="0">
                <a:latin typeface="Arial" panose="020B0604020202020204" pitchFamily="34" charset="0"/>
                <a:cs typeface="Arial" panose="020B0604020202020204" pitchFamily="34" charset="0"/>
              </a:rPr>
              <a:t>Reduce fees.</a:t>
            </a: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B</a:t>
            </a:r>
            <a:r>
              <a:rPr lang="en-US" sz="2000" dirty="0" smtClean="0">
                <a:latin typeface="Arial" panose="020B0604020202020204" pitchFamily="34" charset="0"/>
                <a:cs typeface="Arial" panose="020B0604020202020204" pitchFamily="34" charset="0"/>
              </a:rPr>
              <a:t>e empowered to provide tailored support for each individual.</a:t>
            </a:r>
          </a:p>
        </p:txBody>
      </p:sp>
      <p:pic>
        <p:nvPicPr>
          <p:cNvPr id="15" name="Picture 14"/>
          <p:cNvPicPr>
            <a:picLocks noChangeAspect="1"/>
          </p:cNvPicPr>
          <p:nvPr/>
        </p:nvPicPr>
        <p:blipFill>
          <a:blip r:embed="rId2"/>
          <a:stretch>
            <a:fillRect/>
          </a:stretch>
        </p:blipFill>
        <p:spPr>
          <a:xfrm>
            <a:off x="5436805" y="28657892"/>
            <a:ext cx="4846320" cy="788453"/>
          </a:xfrm>
          <a:prstGeom prst="rect">
            <a:avLst/>
          </a:prstGeom>
        </p:spPr>
      </p:pic>
      <p:pic>
        <p:nvPicPr>
          <p:cNvPr id="19" name="Picture 18"/>
          <p:cNvPicPr>
            <a:picLocks noChangeAspect="1"/>
          </p:cNvPicPr>
          <p:nvPr/>
        </p:nvPicPr>
        <p:blipFill>
          <a:blip r:embed="rId3"/>
          <a:stretch>
            <a:fillRect/>
          </a:stretch>
        </p:blipFill>
        <p:spPr>
          <a:xfrm>
            <a:off x="2608357" y="17423198"/>
            <a:ext cx="5251608" cy="3525187"/>
          </a:xfrm>
          <a:prstGeom prst="rect">
            <a:avLst/>
          </a:prstGeom>
        </p:spPr>
      </p:pic>
      <p:sp>
        <p:nvSpPr>
          <p:cNvPr id="20" name="Rectangle 19"/>
          <p:cNvSpPr/>
          <p:nvPr/>
        </p:nvSpPr>
        <p:spPr>
          <a:xfrm>
            <a:off x="3072691" y="20934241"/>
            <a:ext cx="5426552" cy="338554"/>
          </a:xfrm>
          <a:prstGeom prst="rect">
            <a:avLst/>
          </a:prstGeom>
        </p:spPr>
        <p:txBody>
          <a:bodyPr wrap="square" numCol="2">
            <a:spAutoFit/>
          </a:bodyPr>
          <a:lstStyle/>
          <a:p>
            <a:r>
              <a:rPr lang="en-US" sz="1600" dirty="0" err="1" smtClean="0">
                <a:latin typeface="Arial" panose="020B0604020202020204" pitchFamily="34" charset="0"/>
                <a:cs typeface="Arial" panose="020B0604020202020204" pitchFamily="34" charset="0"/>
              </a:rPr>
              <a:t>Source:https</a:t>
            </a:r>
            <a:r>
              <a:rPr lang="en-US" sz="1600" dirty="0" smtClean="0">
                <a:latin typeface="Arial" panose="020B0604020202020204" pitchFamily="34" charset="0"/>
                <a:cs typeface="Arial" panose="020B0604020202020204" pitchFamily="34" charset="0"/>
              </a:rPr>
              <a:t>://www.micoope.com.gt</a:t>
            </a:r>
            <a:endParaRPr lang="en-GB" sz="2400" dirty="0"/>
          </a:p>
        </p:txBody>
      </p:sp>
      <p:sp>
        <p:nvSpPr>
          <p:cNvPr id="21" name="Rectangle 20"/>
          <p:cNvSpPr/>
          <p:nvPr/>
        </p:nvSpPr>
        <p:spPr>
          <a:xfrm>
            <a:off x="10983433" y="22921982"/>
            <a:ext cx="9036820" cy="646331"/>
          </a:xfrm>
          <a:prstGeom prst="rect">
            <a:avLst/>
          </a:prstGeom>
          <a:solidFill>
            <a:schemeClr val="accent2"/>
          </a:solidFill>
        </p:spPr>
        <p:txBody>
          <a:bodyPr wrap="square">
            <a:spAutoFit/>
          </a:bodyPr>
          <a:lstStyle/>
          <a:p>
            <a:pPr algn="ctr"/>
            <a:r>
              <a:rPr lang="en-GB" sz="3600" b="1" dirty="0" smtClean="0">
                <a:latin typeface="Bell MT" panose="02020503060305020303" pitchFamily="18" charset="0"/>
              </a:rPr>
              <a:t>REFERENCES</a:t>
            </a:r>
            <a:endParaRPr lang="en-GB" sz="3600" b="1" dirty="0">
              <a:latin typeface="Bell MT" panose="02020503060305020303" pitchFamily="18" charset="0"/>
            </a:endParaRPr>
          </a:p>
        </p:txBody>
      </p:sp>
      <p:sp>
        <p:nvSpPr>
          <p:cNvPr id="22" name="Rectangle 21"/>
          <p:cNvSpPr/>
          <p:nvPr/>
        </p:nvSpPr>
        <p:spPr>
          <a:xfrm>
            <a:off x="1157472" y="8399690"/>
            <a:ext cx="9068409" cy="646331"/>
          </a:xfrm>
          <a:prstGeom prst="rect">
            <a:avLst/>
          </a:prstGeom>
          <a:solidFill>
            <a:srgbClr val="FFFF00"/>
          </a:solidFill>
        </p:spPr>
        <p:txBody>
          <a:bodyPr wrap="square">
            <a:spAutoFit/>
          </a:bodyPr>
          <a:lstStyle/>
          <a:p>
            <a:pPr algn="ctr"/>
            <a:r>
              <a:rPr lang="en-GB" sz="3600" b="1" dirty="0" smtClean="0">
                <a:latin typeface="Bell MT" panose="02020503060305020303" pitchFamily="18" charset="0"/>
              </a:rPr>
              <a:t>RESEARCH METHODOLOGY </a:t>
            </a:r>
            <a:endParaRPr lang="en-GB" sz="3600" b="1" dirty="0">
              <a:latin typeface="Bell MT" panose="02020503060305020303" pitchFamily="18" charset="0"/>
            </a:endParaRPr>
          </a:p>
        </p:txBody>
      </p:sp>
      <p:sp>
        <p:nvSpPr>
          <p:cNvPr id="24" name="Rectangle 23"/>
          <p:cNvSpPr/>
          <p:nvPr/>
        </p:nvSpPr>
        <p:spPr>
          <a:xfrm>
            <a:off x="6702660" y="4250642"/>
            <a:ext cx="9068400" cy="646331"/>
          </a:xfrm>
          <a:prstGeom prst="rect">
            <a:avLst/>
          </a:prstGeom>
          <a:solidFill>
            <a:srgbClr val="FF0000"/>
          </a:solidFill>
        </p:spPr>
        <p:txBody>
          <a:bodyPr wrap="square">
            <a:spAutoFit/>
          </a:bodyPr>
          <a:lstStyle/>
          <a:p>
            <a:pPr algn="ctr"/>
            <a:r>
              <a:rPr lang="en-GB" sz="3600" b="1" dirty="0" smtClean="0">
                <a:latin typeface="Bell MT" panose="02020503060305020303" pitchFamily="18" charset="0"/>
              </a:rPr>
              <a:t>INTRODUCTION AND BACKGROUND</a:t>
            </a:r>
            <a:endParaRPr lang="en-GB" sz="3600" b="1" dirty="0">
              <a:latin typeface="Bell MT" panose="02020503060305020303" pitchFamily="18" charset="0"/>
            </a:endParaRPr>
          </a:p>
        </p:txBody>
      </p:sp>
      <p:sp>
        <p:nvSpPr>
          <p:cNvPr id="26" name="Rectangle 25"/>
          <p:cNvSpPr/>
          <p:nvPr/>
        </p:nvSpPr>
        <p:spPr>
          <a:xfrm>
            <a:off x="10931569" y="8399690"/>
            <a:ext cx="9093466" cy="1754326"/>
          </a:xfrm>
          <a:prstGeom prst="rect">
            <a:avLst/>
          </a:prstGeom>
          <a:solidFill>
            <a:srgbClr val="00B050"/>
          </a:solidFill>
        </p:spPr>
        <p:txBody>
          <a:bodyPr wrap="square">
            <a:spAutoFit/>
          </a:bodyPr>
          <a:lstStyle/>
          <a:p>
            <a:pPr algn="ctr"/>
            <a:r>
              <a:rPr lang="en-US" sz="3600" b="1" dirty="0" smtClean="0">
                <a:latin typeface="Bell MT" panose="02020503060305020303" pitchFamily="18" charset="0"/>
              </a:rPr>
              <a:t>SUGGESTIONS FOR SOCIAL WORKERS REGARDING SUPPORT SERVICES TO MARRIED WOMEN POST-INFIDELITY</a:t>
            </a:r>
            <a:endParaRPr lang="en-US" sz="3600" b="1" dirty="0">
              <a:latin typeface="Bell MT" panose="02020503060305020303" pitchFamily="18" charset="0"/>
            </a:endParaRPr>
          </a:p>
        </p:txBody>
      </p:sp>
      <p:sp>
        <p:nvSpPr>
          <p:cNvPr id="27" name="Rectangle 26"/>
          <p:cNvSpPr/>
          <p:nvPr/>
        </p:nvSpPr>
        <p:spPr>
          <a:xfrm>
            <a:off x="10886083" y="13478587"/>
            <a:ext cx="9134169" cy="646331"/>
          </a:xfrm>
          <a:prstGeom prst="rect">
            <a:avLst/>
          </a:prstGeom>
          <a:solidFill>
            <a:srgbClr val="00B0F0"/>
          </a:solidFill>
        </p:spPr>
        <p:txBody>
          <a:bodyPr wrap="square">
            <a:spAutoFit/>
          </a:bodyPr>
          <a:lstStyle/>
          <a:p>
            <a:pPr algn="ctr"/>
            <a:r>
              <a:rPr lang="en-GB" sz="3600" b="1" dirty="0" smtClean="0">
                <a:latin typeface="Bell MT" panose="02020503060305020303" pitchFamily="18" charset="0"/>
              </a:rPr>
              <a:t>RECOMMENDATIONS</a:t>
            </a:r>
            <a:endParaRPr lang="en-GB" sz="3600" b="1" dirty="0">
              <a:latin typeface="Bell MT" panose="02020503060305020303" pitchFamily="18" charset="0"/>
            </a:endParaRPr>
          </a:p>
        </p:txBody>
      </p:sp>
      <p:sp>
        <p:nvSpPr>
          <p:cNvPr id="28" name="Rectangle 27"/>
          <p:cNvSpPr/>
          <p:nvPr/>
        </p:nvSpPr>
        <p:spPr>
          <a:xfrm>
            <a:off x="10931569" y="19112708"/>
            <a:ext cx="9088684" cy="646331"/>
          </a:xfrm>
          <a:prstGeom prst="rect">
            <a:avLst/>
          </a:prstGeom>
          <a:solidFill>
            <a:schemeClr val="accent6">
              <a:lumMod val="60000"/>
              <a:lumOff val="40000"/>
            </a:schemeClr>
          </a:solidFill>
        </p:spPr>
        <p:txBody>
          <a:bodyPr wrap="square">
            <a:spAutoFit/>
          </a:bodyPr>
          <a:lstStyle/>
          <a:p>
            <a:pPr algn="ctr"/>
            <a:r>
              <a:rPr lang="en-GB" sz="3600" b="1" dirty="0" smtClean="0">
                <a:latin typeface="Bell MT" panose="02020503060305020303" pitchFamily="18" charset="0"/>
              </a:rPr>
              <a:t>CONCLUSION</a:t>
            </a:r>
            <a:endParaRPr lang="en-GB" sz="3600" b="1" dirty="0">
              <a:latin typeface="Bell MT" panose="02020503060305020303" pitchFamily="18" charset="0"/>
            </a:endParaRPr>
          </a:p>
        </p:txBody>
      </p:sp>
      <p:sp>
        <p:nvSpPr>
          <p:cNvPr id="30" name="Rectangle 29"/>
          <p:cNvSpPr/>
          <p:nvPr/>
        </p:nvSpPr>
        <p:spPr>
          <a:xfrm>
            <a:off x="1206678" y="15266411"/>
            <a:ext cx="9158578" cy="646331"/>
          </a:xfrm>
          <a:prstGeom prst="rect">
            <a:avLst/>
          </a:prstGeom>
          <a:solidFill>
            <a:srgbClr val="FFC2C1"/>
          </a:solidFill>
        </p:spPr>
        <p:txBody>
          <a:bodyPr wrap="square">
            <a:spAutoFit/>
          </a:bodyPr>
          <a:lstStyle/>
          <a:p>
            <a:pPr algn="ctr"/>
            <a:r>
              <a:rPr lang="en-GB" sz="3600" b="1" dirty="0" smtClean="0">
                <a:latin typeface="Bell MT" panose="02020503060305020303" pitchFamily="18" charset="0"/>
              </a:rPr>
              <a:t>RESEARCH FINDINGS AND DISCUSSION</a:t>
            </a:r>
            <a:endParaRPr lang="en-GB" sz="3600" b="1" dirty="0">
              <a:latin typeface="Bell MT" panose="02020503060305020303" pitchFamily="18" charset="0"/>
            </a:endParaRPr>
          </a:p>
        </p:txBody>
      </p:sp>
      <p:sp>
        <p:nvSpPr>
          <p:cNvPr id="31" name="Rectangle 30"/>
          <p:cNvSpPr/>
          <p:nvPr/>
        </p:nvSpPr>
        <p:spPr>
          <a:xfrm>
            <a:off x="10931569" y="23641134"/>
            <a:ext cx="9063748" cy="5078313"/>
          </a:xfrm>
          <a:prstGeom prst="rect">
            <a:avLst/>
          </a:prstGeom>
        </p:spPr>
        <p:txBody>
          <a:bodyPr wrap="square">
            <a:spAutoFit/>
          </a:bodyPr>
          <a:lstStyle/>
          <a:p>
            <a:pPr marL="457200" indent="-457200">
              <a:buAutoNum type="arabicPeriod"/>
            </a:pPr>
            <a:r>
              <a:rPr lang="en-US" sz="1800" dirty="0" smtClean="0">
                <a:latin typeface="Arial" panose="020B0604020202020204" pitchFamily="34" charset="0"/>
                <a:cs typeface="Arial" panose="020B0604020202020204" pitchFamily="34" charset="0"/>
              </a:rPr>
              <a:t>Rokach, A. &amp; Chan, S.H. (2023). Love and infidelity: Causes and consequences. </a:t>
            </a:r>
            <a:r>
              <a:rPr lang="en-US" sz="1800" i="1" dirty="0" smtClean="0">
                <a:latin typeface="Arial" panose="020B0604020202020204" pitchFamily="34" charset="0"/>
                <a:cs typeface="Arial" panose="020B0604020202020204" pitchFamily="34" charset="0"/>
              </a:rPr>
              <a:t>International Journal of Environmental Research and Public Health </a:t>
            </a:r>
            <a:r>
              <a:rPr lang="en-US" sz="1800" dirty="0" smtClean="0">
                <a:latin typeface="Arial" panose="020B0604020202020204" pitchFamily="34" charset="0"/>
                <a:cs typeface="Arial" panose="020B0604020202020204" pitchFamily="34" charset="0"/>
              </a:rPr>
              <a:t>20(5):3904.</a:t>
            </a:r>
          </a:p>
          <a:p>
            <a:pPr marL="457200" indent="-457200">
              <a:buAutoNum type="arabicPeriod"/>
            </a:pPr>
            <a:r>
              <a:rPr lang="en-GB" sz="1800" dirty="0" smtClean="0">
                <a:latin typeface="Arial" panose="020B0604020202020204" pitchFamily="34" charset="0"/>
                <a:cs typeface="Arial" panose="020B0604020202020204" pitchFamily="34" charset="0"/>
              </a:rPr>
              <a:t>Watson. (2019). </a:t>
            </a:r>
            <a:r>
              <a:rPr lang="en-US" sz="1800" dirty="0">
                <a:latin typeface="Arial" panose="020B0604020202020204" pitchFamily="34" charset="0"/>
                <a:cs typeface="Arial" panose="020B0604020202020204" pitchFamily="34" charset="0"/>
              </a:rPr>
              <a:t>Unfaithfulness in marriage: what is infidelity?. https://www.bookwriters.com/unfaithfulness-in-marriage-what-is-infidelity/. (Accessed on 12/12/2023). </a:t>
            </a:r>
            <a:r>
              <a:rPr lang="en-GB" sz="1800" dirty="0" smtClean="0">
                <a:latin typeface="Arial" panose="020B0604020202020204" pitchFamily="34" charset="0"/>
                <a:cs typeface="Arial" panose="020B0604020202020204" pitchFamily="34" charset="0"/>
              </a:rPr>
              <a:t> </a:t>
            </a:r>
            <a:endParaRPr lang="en-GB" sz="1800" dirty="0" smtClean="0">
              <a:latin typeface="Arial" panose="020B0604020202020204" pitchFamily="34" charset="0"/>
              <a:cs typeface="Arial" panose="020B0604020202020204" pitchFamily="34" charset="0"/>
            </a:endParaRPr>
          </a:p>
          <a:p>
            <a:pPr marL="457200" indent="-457200">
              <a:buAutoNum type="arabicPeriod"/>
            </a:pPr>
            <a:r>
              <a:rPr lang="en-US" sz="1800" dirty="0" smtClean="0">
                <a:latin typeface="Arial" panose="020B0604020202020204" pitchFamily="34" charset="0"/>
                <a:cs typeface="Arial" panose="020B0604020202020204" pitchFamily="34" charset="0"/>
              </a:rPr>
              <a:t>Coburn, H. (2018). </a:t>
            </a:r>
            <a:r>
              <a:rPr lang="en-US" sz="1800" i="1" dirty="0" smtClean="0">
                <a:latin typeface="Arial" panose="020B0604020202020204" pitchFamily="34" charset="0"/>
                <a:cs typeface="Arial" panose="020B0604020202020204" pitchFamily="34" charset="0"/>
              </a:rPr>
              <a:t>Together after infidelity: A relational story of moving forward.</a:t>
            </a:r>
            <a:r>
              <a:rPr lang="en-US" sz="1800" dirty="0" smtClean="0">
                <a:latin typeface="Arial" panose="020B0604020202020204" pitchFamily="34" charset="0"/>
                <a:cs typeface="Arial" panose="020B0604020202020204" pitchFamily="34" charset="0"/>
              </a:rPr>
              <a:t> (PhD thesis). </a:t>
            </a:r>
            <a:r>
              <a:rPr lang="en-US" sz="1800" dirty="0" err="1" smtClean="0">
                <a:latin typeface="Arial" panose="020B0604020202020204" pitchFamily="34" charset="0"/>
                <a:cs typeface="Arial" panose="020B0604020202020204" pitchFamily="34" charset="0"/>
              </a:rPr>
              <a:t>Vrije</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Universiteit</a:t>
            </a:r>
            <a:r>
              <a:rPr lang="en-US" sz="1800" dirty="0" smtClean="0">
                <a:latin typeface="Arial" panose="020B0604020202020204" pitchFamily="34" charset="0"/>
                <a:cs typeface="Arial" panose="020B0604020202020204" pitchFamily="34" charset="0"/>
              </a:rPr>
              <a:t> Brussel.</a:t>
            </a:r>
          </a:p>
          <a:p>
            <a:pPr marL="457200" indent="-457200">
              <a:buAutoNum type="arabicPeriod"/>
            </a:pPr>
            <a:r>
              <a:rPr lang="de-DE" sz="1800" dirty="0" smtClean="0">
                <a:latin typeface="Arial" panose="020B0604020202020204" pitchFamily="34" charset="0"/>
                <a:cs typeface="Arial" panose="020B0604020202020204" pitchFamily="34" charset="0"/>
              </a:rPr>
              <a:t>Wenger </a:t>
            </a:r>
            <a:r>
              <a:rPr lang="de-DE" sz="1800" dirty="0" smtClean="0">
                <a:latin typeface="Arial" panose="020B0604020202020204" pitchFamily="34" charset="0"/>
                <a:cs typeface="Arial" panose="020B0604020202020204" pitchFamily="34" charset="0"/>
              </a:rPr>
              <a:t>&amp; </a:t>
            </a:r>
            <a:r>
              <a:rPr lang="de-DE" sz="1800" dirty="0" smtClean="0">
                <a:latin typeface="Arial" panose="020B0604020202020204" pitchFamily="34" charset="0"/>
                <a:cs typeface="Arial" panose="020B0604020202020204" pitchFamily="34" charset="0"/>
              </a:rPr>
              <a:t>Frisco. (2021). </a:t>
            </a:r>
            <a:r>
              <a:rPr lang="en-US" sz="1800" dirty="0" err="1">
                <a:latin typeface="Arial" panose="020B0604020202020204" pitchFamily="34" charset="0"/>
                <a:cs typeface="Arial" panose="020B0604020202020204" pitchFamily="34" charset="0"/>
              </a:rPr>
              <a:t>Extradyadic</a:t>
            </a:r>
            <a:r>
              <a:rPr lang="en-US" sz="1800" dirty="0">
                <a:latin typeface="Arial" panose="020B0604020202020204" pitchFamily="34" charset="0"/>
                <a:cs typeface="Arial" panose="020B0604020202020204" pitchFamily="34" charset="0"/>
              </a:rPr>
              <a:t> sex and psychological distress among married and cohabiting young adults: an examination of internalized and externalized responses. Journal of family issues 42(4):785-812</a:t>
            </a:r>
            <a:endParaRPr lang="de-DE" sz="1800" dirty="0" smtClean="0">
              <a:latin typeface="Arial" panose="020B0604020202020204" pitchFamily="34" charset="0"/>
              <a:cs typeface="Arial" panose="020B0604020202020204" pitchFamily="34" charset="0"/>
            </a:endParaRPr>
          </a:p>
          <a:p>
            <a:pPr marL="457200" indent="-457200">
              <a:buAutoNum type="arabicPeriod"/>
            </a:pPr>
            <a:r>
              <a:rPr lang="en-US" sz="1800" dirty="0" err="1" smtClean="0">
                <a:latin typeface="Arial" panose="020B0604020202020204" pitchFamily="34" charset="0"/>
                <a:cs typeface="Arial" panose="020B0604020202020204" pitchFamily="34" charset="0"/>
              </a:rPr>
              <a:t>Wampler</a:t>
            </a:r>
            <a:r>
              <a:rPr lang="en-US" sz="1800" dirty="0" smtClean="0">
                <a:latin typeface="Arial" panose="020B0604020202020204" pitchFamily="34" charset="0"/>
                <a:cs typeface="Arial" panose="020B0604020202020204" pitchFamily="34" charset="0"/>
              </a:rPr>
              <a:t>, K. &amp; Blow, A. (2020). </a:t>
            </a:r>
            <a:r>
              <a:rPr lang="en-US" sz="1800" i="1" dirty="0" smtClean="0">
                <a:latin typeface="Arial" panose="020B0604020202020204" pitchFamily="34" charset="0"/>
                <a:cs typeface="Arial" panose="020B0604020202020204" pitchFamily="34" charset="0"/>
              </a:rPr>
              <a:t>The handbook of systemic family therapy: Volume 3</a:t>
            </a:r>
            <a:r>
              <a:rPr lang="en-US" sz="1800" dirty="0" smtClean="0">
                <a:latin typeface="Arial" panose="020B0604020202020204" pitchFamily="34" charset="0"/>
                <a:cs typeface="Arial" panose="020B0604020202020204" pitchFamily="34" charset="0"/>
              </a:rPr>
              <a:t>. John Wiley &amp; Sons.</a:t>
            </a:r>
          </a:p>
          <a:p>
            <a:pPr marL="457200" indent="-457200">
              <a:buAutoNum type="arabicPeriod"/>
            </a:pPr>
            <a:r>
              <a:rPr lang="de-DE" sz="1800" dirty="0" smtClean="0">
                <a:latin typeface="Arial" panose="020B0604020202020204" pitchFamily="34" charset="0"/>
                <a:cs typeface="Arial" panose="020B0604020202020204" pitchFamily="34" charset="0"/>
              </a:rPr>
              <a:t>Hertlein, K.M., Chang, J., VanYperen, A., Fatkin, K. &amp; Nakamura, S. (2022). Experiences after infidelity via internet communication: Surveillance, ambivalence, and termination. </a:t>
            </a:r>
            <a:r>
              <a:rPr lang="de-DE" sz="1800" i="1" dirty="0" smtClean="0">
                <a:latin typeface="Arial" panose="020B0604020202020204" pitchFamily="34" charset="0"/>
                <a:cs typeface="Arial" panose="020B0604020202020204" pitchFamily="34" charset="0"/>
              </a:rPr>
              <a:t>Sexual and Relationship Therapy </a:t>
            </a:r>
            <a:r>
              <a:rPr lang="de-DE" sz="1800" dirty="0" smtClean="0">
                <a:latin typeface="Arial" panose="020B0604020202020204" pitchFamily="34" charset="0"/>
                <a:cs typeface="Arial" panose="020B0604020202020204" pitchFamily="34" charset="0"/>
              </a:rPr>
              <a:t>37(4):537-556. https://psycnet.apa.org/doi/10.1080/14681994.2021.1907568. </a:t>
            </a:r>
          </a:p>
          <a:p>
            <a:pPr marL="457200" indent="-457200">
              <a:buAutoNum type="arabicPeriod"/>
            </a:pPr>
            <a:r>
              <a:rPr lang="en-US" sz="1800" dirty="0" err="1" smtClean="0">
                <a:latin typeface="Arial" panose="020B0604020202020204" pitchFamily="34" charset="0"/>
                <a:cs typeface="Arial" panose="020B0604020202020204" pitchFamily="34" charset="0"/>
              </a:rPr>
              <a:t>Tesch</a:t>
            </a:r>
            <a:r>
              <a:rPr lang="en-US" sz="1800" dirty="0" smtClean="0">
                <a:latin typeface="Arial" panose="020B0604020202020204" pitchFamily="34" charset="0"/>
                <a:cs typeface="Arial" panose="020B0604020202020204" pitchFamily="34" charset="0"/>
              </a:rPr>
              <a:t>, R. (1990). </a:t>
            </a:r>
            <a:r>
              <a:rPr lang="en-US" sz="1800" i="1" dirty="0" smtClean="0">
                <a:latin typeface="Arial" panose="020B0604020202020204" pitchFamily="34" charset="0"/>
                <a:cs typeface="Arial" panose="020B0604020202020204" pitchFamily="34" charset="0"/>
              </a:rPr>
              <a:t>Qualitative research</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Falmer</a:t>
            </a:r>
            <a:r>
              <a:rPr lang="en-US" sz="1800" dirty="0" smtClean="0">
                <a:latin typeface="Arial" panose="020B0604020202020204" pitchFamily="34" charset="0"/>
                <a:cs typeface="Arial" panose="020B0604020202020204" pitchFamily="34" charset="0"/>
              </a:rPr>
              <a:t> Press. </a:t>
            </a:r>
          </a:p>
          <a:p>
            <a:pPr marL="457200" indent="-457200">
              <a:buAutoNum type="arabicPeriod"/>
            </a:pPr>
            <a:r>
              <a:rPr lang="en-US" sz="1800" dirty="0" smtClean="0">
                <a:latin typeface="Arial" panose="020B0604020202020204" pitchFamily="34" charset="0"/>
                <a:cs typeface="Arial" panose="020B0604020202020204" pitchFamily="34" charset="0"/>
              </a:rPr>
              <a:t>Bryman, A. (2016). </a:t>
            </a:r>
            <a:r>
              <a:rPr lang="en-US" sz="1800" i="1" dirty="0" smtClean="0">
                <a:latin typeface="Arial" panose="020B0604020202020204" pitchFamily="34" charset="0"/>
                <a:cs typeface="Arial" panose="020B0604020202020204" pitchFamily="34" charset="0"/>
              </a:rPr>
              <a:t>Social research methods</a:t>
            </a:r>
            <a:r>
              <a:rPr lang="en-US" sz="1800" dirty="0" smtClean="0">
                <a:latin typeface="Arial" panose="020B0604020202020204" pitchFamily="34" charset="0"/>
                <a:cs typeface="Arial" panose="020B0604020202020204" pitchFamily="34" charset="0"/>
              </a:rPr>
              <a:t>. Oxford University Press.</a:t>
            </a:r>
            <a:endParaRPr lang="en-GB" sz="1800" dirty="0">
              <a:latin typeface="Arial" panose="020B0604020202020204" pitchFamily="34"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705591918"/>
              </p:ext>
            </p:extLst>
          </p:nvPr>
        </p:nvGraphicFramePr>
        <p:xfrm>
          <a:off x="10816603" y="14211213"/>
          <a:ext cx="9178715" cy="4754880"/>
        </p:xfrm>
        <a:graphic>
          <a:graphicData uri="http://schemas.openxmlformats.org/drawingml/2006/table">
            <a:tbl>
              <a:tblPr firstRow="1" bandRow="1">
                <a:tableStyleId>{5C22544A-7EE6-4342-B048-85BDC9FD1C3A}</a:tableStyleId>
              </a:tblPr>
              <a:tblGrid>
                <a:gridCol w="1835743"/>
                <a:gridCol w="1835743"/>
                <a:gridCol w="1835743"/>
                <a:gridCol w="1835743"/>
                <a:gridCol w="1835743"/>
              </a:tblGrid>
              <a:tr h="1004699">
                <a:tc>
                  <a:txBody>
                    <a:bodyPr/>
                    <a:lstStyle/>
                    <a:p>
                      <a:r>
                        <a:rPr lang="en-US" sz="2000" dirty="0" smtClean="0">
                          <a:solidFill>
                            <a:schemeClr val="tx1"/>
                          </a:solidFill>
                          <a:latin typeface="Arial" panose="020B0604020202020204" pitchFamily="34" charset="0"/>
                          <a:cs typeface="Arial" panose="020B0604020202020204" pitchFamily="34" charset="0"/>
                        </a:rPr>
                        <a:t>Practice Guidelines</a:t>
                      </a:r>
                      <a:endParaRPr lang="en-GB" sz="2000" dirty="0">
                        <a:solidFill>
                          <a:schemeClr val="tx1"/>
                        </a:solidFill>
                        <a:latin typeface="Arial" panose="020B0604020202020204" pitchFamily="34" charset="0"/>
                        <a:cs typeface="Arial" panose="020B0604020202020204" pitchFamily="34" charset="0"/>
                      </a:endParaRPr>
                    </a:p>
                  </a:txBody>
                  <a:tcPr>
                    <a:solidFill>
                      <a:schemeClr val="accent1">
                        <a:lumMod val="75000"/>
                      </a:schemeClr>
                    </a:solidFill>
                  </a:tcPr>
                </a:tc>
                <a:tc>
                  <a:txBody>
                    <a:bodyPr/>
                    <a:lstStyle/>
                    <a:p>
                      <a:r>
                        <a:rPr lang="en-US" sz="2000" dirty="0" smtClean="0">
                          <a:solidFill>
                            <a:schemeClr val="tx1"/>
                          </a:solidFill>
                          <a:latin typeface="Arial" panose="020B0604020202020204" pitchFamily="34" charset="0"/>
                          <a:cs typeface="Arial" panose="020B0604020202020204" pitchFamily="34" charset="0"/>
                        </a:rPr>
                        <a:t>Social Work Education</a:t>
                      </a:r>
                      <a:endParaRPr lang="en-GB" sz="2000" dirty="0">
                        <a:solidFill>
                          <a:schemeClr val="tx1"/>
                        </a:solidFill>
                        <a:latin typeface="Arial" panose="020B0604020202020204" pitchFamily="34" charset="0"/>
                        <a:cs typeface="Arial" panose="020B0604020202020204" pitchFamily="34" charset="0"/>
                      </a:endParaRPr>
                    </a:p>
                  </a:txBody>
                  <a:tcPr>
                    <a:solidFill>
                      <a:schemeClr val="accent1">
                        <a:lumMod val="75000"/>
                      </a:schemeClr>
                    </a:solidFill>
                  </a:tcPr>
                </a:tc>
                <a:tc>
                  <a:txBody>
                    <a:bodyPr/>
                    <a:lstStyle/>
                    <a:p>
                      <a:r>
                        <a:rPr lang="en-US" sz="2000" dirty="0" smtClean="0">
                          <a:solidFill>
                            <a:schemeClr val="tx1"/>
                          </a:solidFill>
                          <a:latin typeface="Arial" panose="020B0604020202020204" pitchFamily="34" charset="0"/>
                          <a:cs typeface="Arial" panose="020B0604020202020204" pitchFamily="34" charset="0"/>
                        </a:rPr>
                        <a:t>Social Work</a:t>
                      </a:r>
                      <a:r>
                        <a:rPr lang="en-US" sz="2000" baseline="0" dirty="0" smtClean="0">
                          <a:solidFill>
                            <a:schemeClr val="tx1"/>
                          </a:solidFill>
                          <a:latin typeface="Arial" panose="020B0604020202020204" pitchFamily="34" charset="0"/>
                          <a:cs typeface="Arial" panose="020B0604020202020204" pitchFamily="34" charset="0"/>
                        </a:rPr>
                        <a:t> Training</a:t>
                      </a:r>
                      <a:endParaRPr lang="en-GB" sz="2000" dirty="0">
                        <a:solidFill>
                          <a:schemeClr val="tx1"/>
                        </a:solidFill>
                        <a:latin typeface="Arial" panose="020B0604020202020204" pitchFamily="34" charset="0"/>
                        <a:cs typeface="Arial" panose="020B0604020202020204" pitchFamily="34" charset="0"/>
                      </a:endParaRPr>
                    </a:p>
                  </a:txBody>
                  <a:tcPr>
                    <a:solidFill>
                      <a:schemeClr val="accent1">
                        <a:lumMod val="75000"/>
                      </a:schemeClr>
                    </a:solidFill>
                  </a:tcPr>
                </a:tc>
                <a:tc>
                  <a:txBody>
                    <a:bodyPr/>
                    <a:lstStyle/>
                    <a:p>
                      <a:r>
                        <a:rPr lang="en-US" sz="2000" dirty="0" smtClean="0">
                          <a:solidFill>
                            <a:schemeClr val="tx1"/>
                          </a:solidFill>
                          <a:latin typeface="Arial" panose="020B0604020202020204" pitchFamily="34" charset="0"/>
                          <a:cs typeface="Arial" panose="020B0604020202020204" pitchFamily="34" charset="0"/>
                        </a:rPr>
                        <a:t>Social Welfare Policy</a:t>
                      </a:r>
                      <a:endParaRPr lang="en-GB" sz="2000" dirty="0">
                        <a:solidFill>
                          <a:schemeClr val="tx1"/>
                        </a:solidFill>
                        <a:latin typeface="Arial" panose="020B0604020202020204" pitchFamily="34" charset="0"/>
                        <a:cs typeface="Arial" panose="020B0604020202020204" pitchFamily="34" charset="0"/>
                      </a:endParaRPr>
                    </a:p>
                  </a:txBody>
                  <a:tcPr>
                    <a:solidFill>
                      <a:schemeClr val="accent1">
                        <a:lumMod val="75000"/>
                      </a:schemeClr>
                    </a:solidFill>
                  </a:tcPr>
                </a:tc>
                <a:tc>
                  <a:txBody>
                    <a:bodyPr/>
                    <a:lstStyle/>
                    <a:p>
                      <a:r>
                        <a:rPr lang="en-US" sz="2000" dirty="0" smtClean="0">
                          <a:solidFill>
                            <a:schemeClr val="tx1"/>
                          </a:solidFill>
                          <a:latin typeface="Arial" panose="020B0604020202020204" pitchFamily="34" charset="0"/>
                          <a:cs typeface="Arial" panose="020B0604020202020204" pitchFamily="34" charset="0"/>
                        </a:rPr>
                        <a:t>Future</a:t>
                      </a:r>
                      <a:r>
                        <a:rPr lang="en-US" sz="2000" baseline="0" dirty="0" smtClean="0">
                          <a:solidFill>
                            <a:schemeClr val="tx1"/>
                          </a:solidFill>
                          <a:latin typeface="Arial" panose="020B0604020202020204" pitchFamily="34" charset="0"/>
                          <a:cs typeface="Arial" panose="020B0604020202020204" pitchFamily="34" charset="0"/>
                        </a:rPr>
                        <a:t> Research</a:t>
                      </a:r>
                      <a:endParaRPr lang="en-GB" sz="2000" dirty="0">
                        <a:solidFill>
                          <a:schemeClr val="tx1"/>
                        </a:solidFill>
                        <a:latin typeface="Arial" panose="020B0604020202020204" pitchFamily="34" charset="0"/>
                        <a:cs typeface="Arial" panose="020B0604020202020204" pitchFamily="34" charset="0"/>
                      </a:endParaRPr>
                    </a:p>
                  </a:txBody>
                  <a:tcPr>
                    <a:solidFill>
                      <a:schemeClr val="accent1">
                        <a:lumMod val="75000"/>
                      </a:schemeClr>
                    </a:solidFill>
                  </a:tcPr>
                </a:tc>
              </a:tr>
              <a:tr h="3744789">
                <a:tc>
                  <a:txBody>
                    <a:bodyPr/>
                    <a:lstStyle/>
                    <a:p>
                      <a:pPr algn="l"/>
                      <a:r>
                        <a:rPr lang="en-US" sz="2000" dirty="0" smtClean="0">
                          <a:latin typeface="Arial" panose="020B0604020202020204" pitchFamily="34" charset="0"/>
                          <a:cs typeface="Arial" panose="020B0604020202020204" pitchFamily="34" charset="0"/>
                        </a:rPr>
                        <a:t>Develop clear guidelines for social work services that address married women’s post-infidelity needs and perspectives</a:t>
                      </a:r>
                      <a:endParaRPr lang="en-GB" sz="2000" dirty="0">
                        <a:latin typeface="Arial" panose="020B0604020202020204" pitchFamily="34" charset="0"/>
                        <a:cs typeface="Arial" panose="020B0604020202020204" pitchFamily="34" charset="0"/>
                      </a:endParaRPr>
                    </a:p>
                  </a:txBody>
                  <a:tcPr>
                    <a:solidFill>
                      <a:schemeClr val="accent1">
                        <a:lumMod val="40000"/>
                        <a:lumOff val="60000"/>
                      </a:schemeClr>
                    </a:solidFill>
                  </a:tcPr>
                </a:tc>
                <a:tc>
                  <a:txBody>
                    <a:bodyPr/>
                    <a:lstStyle/>
                    <a:p>
                      <a:r>
                        <a:rPr lang="en-US" sz="2000" dirty="0" smtClean="0">
                          <a:latin typeface="Arial" panose="020B0604020202020204" pitchFamily="34" charset="0"/>
                          <a:cs typeface="Arial" panose="020B0604020202020204" pitchFamily="34" charset="0"/>
                        </a:rPr>
                        <a:t>Include infidelity and its impact on married women in social work curricula to equip future practitioners.</a:t>
                      </a:r>
                      <a:endParaRPr lang="en-GB" sz="2000" dirty="0">
                        <a:latin typeface="Arial" panose="020B0604020202020204" pitchFamily="34" charset="0"/>
                        <a:cs typeface="Arial" panose="020B0604020202020204" pitchFamily="34" charset="0"/>
                      </a:endParaRPr>
                    </a:p>
                  </a:txBody>
                  <a:tcPr>
                    <a:solidFill>
                      <a:schemeClr val="accent1">
                        <a:lumMod val="40000"/>
                        <a:lumOff val="60000"/>
                      </a:schemeClr>
                    </a:solidFill>
                  </a:tcPr>
                </a:tc>
                <a:tc>
                  <a:txBody>
                    <a:bodyPr/>
                    <a:lstStyle/>
                    <a:p>
                      <a:r>
                        <a:rPr lang="en-US" sz="2000" dirty="0" smtClean="0">
                          <a:latin typeface="Arial" panose="020B0604020202020204" pitchFamily="34" charset="0"/>
                          <a:cs typeface="Arial" panose="020B0604020202020204" pitchFamily="34" charset="0"/>
                        </a:rPr>
                        <a:t>Implement DSD training programs to strengthen services for married women post- infidelity.</a:t>
                      </a:r>
                      <a:endParaRPr lang="en-GB" sz="2000" dirty="0">
                        <a:latin typeface="Arial" panose="020B0604020202020204" pitchFamily="34" charset="0"/>
                        <a:cs typeface="Arial" panose="020B0604020202020204" pitchFamily="34" charset="0"/>
                      </a:endParaRPr>
                    </a:p>
                  </a:txBody>
                  <a:tcPr>
                    <a:solidFill>
                      <a:schemeClr val="accent1">
                        <a:lumMod val="40000"/>
                        <a:lumOff val="60000"/>
                      </a:schemeClr>
                    </a:solidFill>
                  </a:tcPr>
                </a:tc>
                <a:tc>
                  <a:txBody>
                    <a:bodyPr/>
                    <a:lstStyle/>
                    <a:p>
                      <a:r>
                        <a:rPr lang="en-US" sz="2000" dirty="0" smtClean="0">
                          <a:latin typeface="Arial" panose="020B0604020202020204" pitchFamily="34" charset="0"/>
                          <a:cs typeface="Arial" panose="020B0604020202020204" pitchFamily="34" charset="0"/>
                        </a:rPr>
                        <a:t>Enhance policies to support married women with counseling, legal/financial recognition, community support, and awareness campaigns.</a:t>
                      </a:r>
                      <a:endParaRPr lang="en-GB" sz="2000" dirty="0">
                        <a:latin typeface="Arial" panose="020B0604020202020204" pitchFamily="34" charset="0"/>
                        <a:cs typeface="Arial" panose="020B0604020202020204" pitchFamily="34" charset="0"/>
                      </a:endParaRPr>
                    </a:p>
                  </a:txBody>
                  <a:tcPr>
                    <a:solidFill>
                      <a:schemeClr val="accent1">
                        <a:lumMod val="40000"/>
                        <a:lumOff val="60000"/>
                      </a:schemeClr>
                    </a:solidFill>
                  </a:tcPr>
                </a:tc>
                <a:tc>
                  <a:txBody>
                    <a:bodyPr/>
                    <a:lstStyle/>
                    <a:p>
                      <a:r>
                        <a:rPr lang="en-US" sz="2000" dirty="0" smtClean="0">
                          <a:latin typeface="Arial" panose="020B0604020202020204" pitchFamily="34" charset="0"/>
                          <a:cs typeface="Arial" panose="020B0604020202020204" pitchFamily="34" charset="0"/>
                        </a:rPr>
                        <a:t>Expand studies to other provinces to better understand married women’s post-infidelity needs and services.</a:t>
                      </a:r>
                      <a:endParaRPr lang="en-GB" sz="2000" dirty="0">
                        <a:latin typeface="Arial" panose="020B0604020202020204" pitchFamily="34" charset="0"/>
                        <a:cs typeface="Arial" panose="020B0604020202020204" pitchFamily="34" charset="0"/>
                      </a:endParaRPr>
                    </a:p>
                  </a:txBody>
                  <a:tcPr>
                    <a:solidFill>
                      <a:schemeClr val="accent1">
                        <a:lumMod val="40000"/>
                        <a:lumOff val="60000"/>
                      </a:schemeClr>
                    </a:solidFill>
                  </a:tcPr>
                </a:tc>
              </a:tr>
            </a:tbl>
          </a:graphicData>
        </a:graphic>
      </p:graphicFrame>
      <p:pic>
        <p:nvPicPr>
          <p:cNvPr id="3" name="Picture 2"/>
          <p:cNvPicPr>
            <a:picLocks noChangeAspect="1"/>
          </p:cNvPicPr>
          <p:nvPr/>
        </p:nvPicPr>
        <p:blipFill>
          <a:blip r:embed="rId4"/>
          <a:stretch>
            <a:fillRect/>
          </a:stretch>
        </p:blipFill>
        <p:spPr>
          <a:xfrm>
            <a:off x="1157472" y="27541345"/>
            <a:ext cx="3362325" cy="1905000"/>
          </a:xfrm>
          <a:prstGeom prst="rect">
            <a:avLst/>
          </a:prstGeom>
        </p:spPr>
      </p:pic>
    </p:spTree>
    <p:extLst>
      <p:ext uri="{BB962C8B-B14F-4D97-AF65-F5344CB8AC3E}">
        <p14:creationId xmlns:p14="http://schemas.microsoft.com/office/powerpoint/2010/main" val="30613607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533</TotalTime>
  <Words>1089</Words>
  <Application>Microsoft Office PowerPoint</Application>
  <PresentationFormat>Custom</PresentationFormat>
  <Paragraphs>77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Bell MT</vt:lpstr>
      <vt:lpstr>Calibri</vt:lpstr>
      <vt:lpstr>Calibri Light</vt:lpstr>
      <vt:lpstr>Office Theme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Microsoft account</cp:lastModifiedBy>
  <cp:revision>43</cp:revision>
  <dcterms:created xsi:type="dcterms:W3CDTF">2025-09-02T18:51:46Z</dcterms:created>
  <dcterms:modified xsi:type="dcterms:W3CDTF">2025-09-04T13:09:07Z</dcterms:modified>
</cp:coreProperties>
</file>