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2"/>
  </p:notesMasterIdLst>
  <p:sldIdLst>
    <p:sldId id="256" r:id="rId6"/>
    <p:sldId id="438" r:id="rId7"/>
    <p:sldId id="259" r:id="rId8"/>
    <p:sldId id="460" r:id="rId9"/>
    <p:sldId id="473" r:id="rId10"/>
    <p:sldId id="476" r:id="rId11"/>
    <p:sldId id="440" r:id="rId12"/>
    <p:sldId id="262" r:id="rId13"/>
    <p:sldId id="461" r:id="rId14"/>
    <p:sldId id="462" r:id="rId15"/>
    <p:sldId id="465" r:id="rId16"/>
    <p:sldId id="479" r:id="rId17"/>
    <p:sldId id="469" r:id="rId18"/>
    <p:sldId id="468" r:id="rId19"/>
    <p:sldId id="478" r:id="rId20"/>
    <p:sldId id="3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AEE9A-3021-74FA-AD4F-86B4D2912F36}" name="Reviewer" initials="R" userId="Review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89659" autoAdjust="0"/>
  </p:normalViewPr>
  <p:slideViewPr>
    <p:cSldViewPr snapToGrid="0">
      <p:cViewPr varScale="1">
        <p:scale>
          <a:sx n="56" d="100"/>
          <a:sy n="56" d="100"/>
        </p:scale>
        <p:origin x="12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F7498-7794-4166-A592-13EA171E26C2}" type="datetimeFigureOut">
              <a:rPr lang="en-ZA" smtClean="0"/>
              <a:t>2025/09/10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7DAA8-4A97-4E71-B6B8-B80FDFF954F5}" type="slidenum">
              <a:rPr lang="en-ZA" smtClean="0"/>
              <a:t>‹#›</a:t>
            </a:fld>
            <a:endParaRPr lang="en-ZA"/>
          </a:p>
        </p:txBody>
      </p:sp>
    </p:spTree>
    <p:extLst>
      <p:ext uri="{BB962C8B-B14F-4D97-AF65-F5344CB8AC3E}">
        <p14:creationId xmlns:p14="http://schemas.microsoft.com/office/powerpoint/2010/main" val="28713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A37DAA8-4A97-4E71-B6B8-B80FDFF954F5}" type="slidenum">
              <a:rPr lang="en-ZA" smtClean="0"/>
              <a:t>13</a:t>
            </a:fld>
            <a:endParaRPr lang="en-ZA"/>
          </a:p>
        </p:txBody>
      </p:sp>
    </p:spTree>
    <p:extLst>
      <p:ext uri="{BB962C8B-B14F-4D97-AF65-F5344CB8AC3E}">
        <p14:creationId xmlns:p14="http://schemas.microsoft.com/office/powerpoint/2010/main" val="45785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A37DAA8-4A97-4E71-B6B8-B80FDFF954F5}" type="slidenum">
              <a:rPr lang="en-ZA" smtClean="0"/>
              <a:t>15</a:t>
            </a:fld>
            <a:endParaRPr lang="en-ZA"/>
          </a:p>
        </p:txBody>
      </p:sp>
    </p:spTree>
    <p:extLst>
      <p:ext uri="{BB962C8B-B14F-4D97-AF65-F5344CB8AC3E}">
        <p14:creationId xmlns:p14="http://schemas.microsoft.com/office/powerpoint/2010/main" val="422292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C05A-F672-4FB1-9DB1-862ECEB66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D7FB3A3-E2E2-4881-9FD9-C596C30CC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2E64D6A-9099-4845-86D0-D4E6DD02F48C}"/>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03B6B64B-7449-4451-9E30-51B1E3B8F1C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D51D2E9-536D-4B8D-AD48-D71AB2C10B36}"/>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11211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22C2-85D5-4CAA-877C-E7EC29BF031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CC1387E-2935-4131-AD38-84699B48B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29C7997-0B51-49A2-8E2F-266B2EAA0941}"/>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A19EBFEF-E74C-4795-A803-04E11D9C65E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6EB469F7-D1A0-424E-AE4C-67A5B18548F5}"/>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151447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6FCC8A-9E25-45EC-8451-E8FF19C946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ACC8A9-2636-46F0-9652-27C98CD182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E0A184F-0046-4334-9E87-81A57119CDA4}"/>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CEDECA1D-6AA8-40A0-8B03-05898CC7B25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125BCDF-3598-4AD5-841D-F3FCBE1A7071}"/>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714307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635" y="278297"/>
            <a:ext cx="6845936" cy="2405271"/>
          </a:xfrm>
        </p:spPr>
        <p:txBody>
          <a:bodyPr anchor="t">
            <a:normAutofit/>
          </a:bodyPr>
          <a:lstStyle>
            <a:lvl1pPr algn="l">
              <a:defRPr sz="3200" b="1"/>
            </a:lvl1pPr>
          </a:lstStyle>
          <a:p>
            <a:r>
              <a:rPr lang="en-US" dirty="0"/>
              <a:t>Click to edit Master title style</a:t>
            </a:r>
          </a:p>
        </p:txBody>
      </p:sp>
      <p:sp>
        <p:nvSpPr>
          <p:cNvPr id="3" name="Subtitle 2"/>
          <p:cNvSpPr>
            <a:spLocks noGrp="1"/>
          </p:cNvSpPr>
          <p:nvPr>
            <p:ph type="subTitle" idx="1"/>
          </p:nvPr>
        </p:nvSpPr>
        <p:spPr>
          <a:xfrm>
            <a:off x="383636" y="2941985"/>
            <a:ext cx="2870284" cy="2315817"/>
          </a:xfrm>
        </p:spPr>
        <p:txBody>
          <a:bodyPr rtlCol="0">
            <a:normAutofit/>
          </a:bodyPr>
          <a:lstStyle>
            <a:lvl1pPr marL="0" indent="0" algn="l" defTabSz="457200" rtl="0" eaLnBrk="1" latinLnBrk="0" hangingPunct="1">
              <a:spcBef>
                <a:spcPct val="0"/>
              </a:spcBef>
              <a:buNone/>
              <a:defRPr lang="en-US" sz="2400" b="1" kern="1200">
                <a:solidFill>
                  <a:schemeClr val="tx1">
                    <a:lumMod val="50000"/>
                    <a:lumOff val="50000"/>
                  </a:schemeClr>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6DA29D0E-565A-444E-9AF5-12CD0E2404AB}"/>
              </a:ext>
            </a:extLst>
          </p:cNvPr>
          <p:cNvSpPr>
            <a:spLocks noGrp="1"/>
          </p:cNvSpPr>
          <p:nvPr>
            <p:ph type="dt" sz="half" idx="10"/>
          </p:nvPr>
        </p:nvSpPr>
        <p:spPr/>
        <p:txBody>
          <a:bodyPr/>
          <a:lstStyle>
            <a:lvl1pPr>
              <a:defRPr/>
            </a:lvl1pPr>
          </a:lstStyle>
          <a:p>
            <a:pPr>
              <a:defRPr/>
            </a:pPr>
            <a:fld id="{8CE0063F-8532-4E10-90BA-01ABC6DA2F1E}" type="datetimeFigureOut">
              <a:rPr lang="en-ZA"/>
              <a:pPr>
                <a:defRPr/>
              </a:pPr>
              <a:t>2025/09/10</a:t>
            </a:fld>
            <a:endParaRPr lang="en-ZA"/>
          </a:p>
        </p:txBody>
      </p:sp>
      <p:sp>
        <p:nvSpPr>
          <p:cNvPr id="5" name="Footer Placeholder 4">
            <a:extLst>
              <a:ext uri="{FF2B5EF4-FFF2-40B4-BE49-F238E27FC236}">
                <a16:creationId xmlns:a16="http://schemas.microsoft.com/office/drawing/2014/main" id="{25E5ADD7-BCCB-42CD-BFCB-2A1B455C3691}"/>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3FA414C7-7E34-444A-B765-0CD7CB733CC5}"/>
              </a:ext>
            </a:extLst>
          </p:cNvPr>
          <p:cNvSpPr>
            <a:spLocks noGrp="1"/>
          </p:cNvSpPr>
          <p:nvPr>
            <p:ph type="sldNum" sz="quarter" idx="12"/>
          </p:nvPr>
        </p:nvSpPr>
        <p:spPr/>
        <p:txBody>
          <a:bodyPr/>
          <a:lstStyle>
            <a:lvl1pPr>
              <a:defRPr/>
            </a:lvl1pPr>
          </a:lstStyle>
          <a:p>
            <a:pPr>
              <a:defRPr/>
            </a:pPr>
            <a:fld id="{5E7D0B93-15CE-4EC4-843E-EC1E27C90C61}" type="slidenum">
              <a:rPr lang="en-ZA"/>
              <a:pPr>
                <a:defRPr/>
              </a:pPr>
              <a:t>‹#›</a:t>
            </a:fld>
            <a:endParaRPr lang="en-ZA"/>
          </a:p>
        </p:txBody>
      </p:sp>
    </p:spTree>
    <p:extLst>
      <p:ext uri="{BB962C8B-B14F-4D97-AF65-F5344CB8AC3E}">
        <p14:creationId xmlns:p14="http://schemas.microsoft.com/office/powerpoint/2010/main" val="4193666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E68F3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2FE5E7-F9E8-4496-BD60-1B9B15EB40B8}"/>
              </a:ext>
            </a:extLst>
          </p:cNvPr>
          <p:cNvSpPr>
            <a:spLocks noGrp="1"/>
          </p:cNvSpPr>
          <p:nvPr>
            <p:ph type="dt" sz="half" idx="10"/>
          </p:nvPr>
        </p:nvSpPr>
        <p:spPr/>
        <p:txBody>
          <a:bodyPr/>
          <a:lstStyle>
            <a:lvl1pPr>
              <a:defRPr/>
            </a:lvl1pPr>
          </a:lstStyle>
          <a:p>
            <a:pPr>
              <a:defRPr/>
            </a:pPr>
            <a:fld id="{2DE5774D-F762-44E7-81D1-79916EF7F5A1}" type="datetimeFigureOut">
              <a:rPr lang="en-ZA"/>
              <a:pPr>
                <a:defRPr/>
              </a:pPr>
              <a:t>2025/09/10</a:t>
            </a:fld>
            <a:endParaRPr lang="en-ZA"/>
          </a:p>
        </p:txBody>
      </p:sp>
      <p:sp>
        <p:nvSpPr>
          <p:cNvPr id="5" name="Footer Placeholder 4">
            <a:extLst>
              <a:ext uri="{FF2B5EF4-FFF2-40B4-BE49-F238E27FC236}">
                <a16:creationId xmlns:a16="http://schemas.microsoft.com/office/drawing/2014/main" id="{8942AC44-35FE-4653-9376-CE6893E4ED8B}"/>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0311A79B-3D7A-4F44-AC9C-5346EF244493}"/>
              </a:ext>
            </a:extLst>
          </p:cNvPr>
          <p:cNvSpPr>
            <a:spLocks noGrp="1"/>
          </p:cNvSpPr>
          <p:nvPr>
            <p:ph type="sldNum" sz="quarter" idx="12"/>
          </p:nvPr>
        </p:nvSpPr>
        <p:spPr/>
        <p:txBody>
          <a:bodyPr/>
          <a:lstStyle>
            <a:lvl1pPr>
              <a:defRPr/>
            </a:lvl1pPr>
          </a:lstStyle>
          <a:p>
            <a:pPr>
              <a:defRPr/>
            </a:pPr>
            <a:fld id="{6EA0636D-FD55-44DD-BA68-187D1A5D421D}" type="slidenum">
              <a:rPr lang="en-ZA"/>
              <a:pPr>
                <a:defRPr/>
              </a:pPr>
              <a:t>‹#›</a:t>
            </a:fld>
            <a:endParaRPr lang="en-ZA"/>
          </a:p>
        </p:txBody>
      </p:sp>
    </p:spTree>
    <p:extLst>
      <p:ext uri="{BB962C8B-B14F-4D97-AF65-F5344CB8AC3E}">
        <p14:creationId xmlns:p14="http://schemas.microsoft.com/office/powerpoint/2010/main" val="99072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tcure &amp;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E68F30"/>
                </a:solidFill>
              </a:defRPr>
            </a:lvl1pPr>
          </a:lstStyle>
          <a:p>
            <a:r>
              <a:rPr lang="en-US" dirty="0"/>
              <a:t>Click to edit Master title style</a:t>
            </a:r>
          </a:p>
        </p:txBody>
      </p:sp>
      <p:sp>
        <p:nvSpPr>
          <p:cNvPr id="3" name="Content Placeholder 2"/>
          <p:cNvSpPr>
            <a:spLocks noGrp="1"/>
          </p:cNvSpPr>
          <p:nvPr>
            <p:ph idx="1"/>
          </p:nvPr>
        </p:nvSpPr>
        <p:spPr>
          <a:xfrm>
            <a:off x="8026400" y="1600204"/>
            <a:ext cx="3556000" cy="4184373"/>
          </a:xfrm>
        </p:spPr>
        <p:txBody>
          <a:bodyPr>
            <a:normAutofit/>
          </a:bodyPr>
          <a:lstStyle>
            <a:lvl1pPr marL="0" indent="0">
              <a:lnSpc>
                <a:spcPct val="150000"/>
              </a:lnSpc>
              <a:buFontTx/>
              <a:buNone/>
              <a:defRPr sz="1600"/>
            </a:lvl1pPr>
            <a:lvl2pPr marL="0" indent="0">
              <a:lnSpc>
                <a:spcPct val="150000"/>
              </a:lnSpc>
              <a:buFontTx/>
              <a:buNone/>
              <a:defRPr sz="1600"/>
            </a:lvl2pPr>
            <a:lvl3pPr marL="0" indent="0">
              <a:lnSpc>
                <a:spcPct val="150000"/>
              </a:lnSpc>
              <a:buFontTx/>
              <a:buNone/>
              <a:defRPr sz="1600"/>
            </a:lvl3pPr>
            <a:lvl4pPr marL="0" indent="0">
              <a:lnSpc>
                <a:spcPct val="150000"/>
              </a:lnSpc>
              <a:buFontTx/>
              <a:buNone/>
              <a:defRPr sz="1600"/>
            </a:lvl4pPr>
            <a:lvl5pPr marL="0" indent="0">
              <a:lnSpc>
                <a:spcPct val="150000"/>
              </a:lnSpc>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3"/>
          </p:nvPr>
        </p:nvSpPr>
        <p:spPr>
          <a:xfrm>
            <a:off x="609600" y="1600203"/>
            <a:ext cx="7315200" cy="4184373"/>
          </a:xfrm>
          <a:solidFill>
            <a:schemeClr val="bg1">
              <a:lumMod val="85000"/>
            </a:schemeClr>
          </a:solidFill>
        </p:spPr>
        <p:txBody>
          <a:bodyPr rtlCol="0">
            <a:normAutofit/>
          </a:bodyPr>
          <a:lstStyle>
            <a:lvl1pPr marL="0" indent="0">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5" name="Date Placeholder 3">
            <a:extLst>
              <a:ext uri="{FF2B5EF4-FFF2-40B4-BE49-F238E27FC236}">
                <a16:creationId xmlns:a16="http://schemas.microsoft.com/office/drawing/2014/main" id="{8E112E28-AEDF-4576-A83A-1D5B32B910B5}"/>
              </a:ext>
            </a:extLst>
          </p:cNvPr>
          <p:cNvSpPr>
            <a:spLocks noGrp="1"/>
          </p:cNvSpPr>
          <p:nvPr>
            <p:ph type="dt" sz="half" idx="14"/>
          </p:nvPr>
        </p:nvSpPr>
        <p:spPr/>
        <p:txBody>
          <a:bodyPr/>
          <a:lstStyle>
            <a:lvl1pPr>
              <a:defRPr/>
            </a:lvl1pPr>
          </a:lstStyle>
          <a:p>
            <a:pPr>
              <a:defRPr/>
            </a:pPr>
            <a:fld id="{B3233B8E-20D5-4F1E-9838-18F6AB919F4F}" type="datetimeFigureOut">
              <a:rPr lang="en-ZA"/>
              <a:pPr>
                <a:defRPr/>
              </a:pPr>
              <a:t>2025/09/10</a:t>
            </a:fld>
            <a:endParaRPr lang="en-ZA"/>
          </a:p>
        </p:txBody>
      </p:sp>
      <p:sp>
        <p:nvSpPr>
          <p:cNvPr id="6" name="Footer Placeholder 4">
            <a:extLst>
              <a:ext uri="{FF2B5EF4-FFF2-40B4-BE49-F238E27FC236}">
                <a16:creationId xmlns:a16="http://schemas.microsoft.com/office/drawing/2014/main" id="{B1BEB826-882B-4763-A0FA-D1FD45D270EE}"/>
              </a:ext>
            </a:extLst>
          </p:cNvPr>
          <p:cNvSpPr>
            <a:spLocks noGrp="1"/>
          </p:cNvSpPr>
          <p:nvPr>
            <p:ph type="ftr" sz="quarter" idx="15"/>
          </p:nvPr>
        </p:nvSpPr>
        <p:spPr/>
        <p:txBody>
          <a:bodyPr/>
          <a:lstStyle>
            <a:lvl1pPr>
              <a:defRPr/>
            </a:lvl1pPr>
          </a:lstStyle>
          <a:p>
            <a:pPr>
              <a:defRPr/>
            </a:pPr>
            <a:endParaRPr lang="en-ZA"/>
          </a:p>
        </p:txBody>
      </p:sp>
      <p:sp>
        <p:nvSpPr>
          <p:cNvPr id="8" name="Slide Number Placeholder 5">
            <a:extLst>
              <a:ext uri="{FF2B5EF4-FFF2-40B4-BE49-F238E27FC236}">
                <a16:creationId xmlns:a16="http://schemas.microsoft.com/office/drawing/2014/main" id="{9233817A-E76E-4149-BE87-50A7D22A89EE}"/>
              </a:ext>
            </a:extLst>
          </p:cNvPr>
          <p:cNvSpPr>
            <a:spLocks noGrp="1"/>
          </p:cNvSpPr>
          <p:nvPr>
            <p:ph type="sldNum" sz="quarter" idx="16"/>
          </p:nvPr>
        </p:nvSpPr>
        <p:spPr/>
        <p:txBody>
          <a:bodyPr/>
          <a:lstStyle>
            <a:lvl1pPr>
              <a:defRPr/>
            </a:lvl1pPr>
          </a:lstStyle>
          <a:p>
            <a:pPr>
              <a:defRPr/>
            </a:pPr>
            <a:fld id="{025883A4-4197-41BD-B498-D8E7A41B2225}" type="slidenum">
              <a:rPr lang="en-ZA"/>
              <a:pPr>
                <a:defRPr/>
              </a:pPr>
              <a:t>‹#›</a:t>
            </a:fld>
            <a:endParaRPr lang="en-ZA"/>
          </a:p>
        </p:txBody>
      </p:sp>
    </p:spTree>
    <p:extLst>
      <p:ext uri="{BB962C8B-B14F-4D97-AF65-F5344CB8AC3E}">
        <p14:creationId xmlns:p14="http://schemas.microsoft.com/office/powerpoint/2010/main" val="422336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mp; caption 2">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solidFill>
            <a:schemeClr val="bg1">
              <a:lumMod val="85000"/>
            </a:schemeClr>
          </a:solidFill>
        </p:spPr>
        <p:txBody>
          <a:bodyPr rtlCol="0">
            <a:normAutofit/>
          </a:bodyPr>
          <a:lstStyle>
            <a:lvl1pPr marL="0" indent="0">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5961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87ED61-4D08-488E-9042-77937E2E1C2A}"/>
              </a:ext>
            </a:extLst>
          </p:cNvPr>
          <p:cNvSpPr>
            <a:spLocks noGrp="1"/>
          </p:cNvSpPr>
          <p:nvPr>
            <p:ph type="dt" sz="half" idx="10"/>
          </p:nvPr>
        </p:nvSpPr>
        <p:spPr/>
        <p:txBody>
          <a:bodyPr/>
          <a:lstStyle>
            <a:lvl1pPr>
              <a:defRPr/>
            </a:lvl1pPr>
          </a:lstStyle>
          <a:p>
            <a:pPr>
              <a:defRPr/>
            </a:pPr>
            <a:fld id="{1A758236-60E0-4C9A-AE9D-350CE2510172}" type="datetimeFigureOut">
              <a:rPr lang="en-ZA"/>
              <a:pPr>
                <a:defRPr/>
              </a:pPr>
              <a:t>2025/09/10</a:t>
            </a:fld>
            <a:endParaRPr lang="en-ZA"/>
          </a:p>
        </p:txBody>
      </p:sp>
      <p:sp>
        <p:nvSpPr>
          <p:cNvPr id="6" name="Footer Placeholder 4">
            <a:extLst>
              <a:ext uri="{FF2B5EF4-FFF2-40B4-BE49-F238E27FC236}">
                <a16:creationId xmlns:a16="http://schemas.microsoft.com/office/drawing/2014/main" id="{A3974E58-7B5E-44BE-AE51-BD54A929A0ED}"/>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3355CC2A-E6C2-4F0A-ACFB-4C9279BBCFAE}"/>
              </a:ext>
            </a:extLst>
          </p:cNvPr>
          <p:cNvSpPr>
            <a:spLocks noGrp="1"/>
          </p:cNvSpPr>
          <p:nvPr>
            <p:ph type="sldNum" sz="quarter" idx="12"/>
          </p:nvPr>
        </p:nvSpPr>
        <p:spPr/>
        <p:txBody>
          <a:bodyPr/>
          <a:lstStyle>
            <a:lvl1pPr>
              <a:defRPr/>
            </a:lvl1pPr>
          </a:lstStyle>
          <a:p>
            <a:pPr>
              <a:defRPr/>
            </a:pPr>
            <a:fld id="{D35415FC-C894-4EEF-BD1E-D74AE7F57D3D}" type="slidenum">
              <a:rPr lang="en-ZA"/>
              <a:pPr>
                <a:defRPr/>
              </a:pPr>
              <a:t>‹#›</a:t>
            </a:fld>
            <a:endParaRPr lang="en-ZA"/>
          </a:p>
        </p:txBody>
      </p:sp>
    </p:spTree>
    <p:extLst>
      <p:ext uri="{BB962C8B-B14F-4D97-AF65-F5344CB8AC3E}">
        <p14:creationId xmlns:p14="http://schemas.microsoft.com/office/powerpoint/2010/main" val="3963526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E68F30"/>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66F55759-1686-465B-B43F-AD10B50832F1}"/>
              </a:ext>
            </a:extLst>
          </p:cNvPr>
          <p:cNvSpPr>
            <a:spLocks noGrp="1"/>
          </p:cNvSpPr>
          <p:nvPr>
            <p:ph type="dt" sz="half" idx="10"/>
          </p:nvPr>
        </p:nvSpPr>
        <p:spPr/>
        <p:txBody>
          <a:bodyPr/>
          <a:lstStyle>
            <a:lvl1pPr>
              <a:defRPr/>
            </a:lvl1pPr>
          </a:lstStyle>
          <a:p>
            <a:pPr>
              <a:defRPr/>
            </a:pPr>
            <a:fld id="{BE200F59-DB4E-4D9B-84B8-356A1FC1183C}" type="datetimeFigureOut">
              <a:rPr lang="en-ZA"/>
              <a:pPr>
                <a:defRPr/>
              </a:pPr>
              <a:t>2025/09/10</a:t>
            </a:fld>
            <a:endParaRPr lang="en-ZA"/>
          </a:p>
        </p:txBody>
      </p:sp>
      <p:sp>
        <p:nvSpPr>
          <p:cNvPr id="4" name="Footer Placeholder 4">
            <a:extLst>
              <a:ext uri="{FF2B5EF4-FFF2-40B4-BE49-F238E27FC236}">
                <a16:creationId xmlns:a16="http://schemas.microsoft.com/office/drawing/2014/main" id="{BD7DDB7D-65E0-44F9-B318-D76E3BD5CCE6}"/>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BDADC49D-C19F-490D-B5D1-6127596FB4AD}"/>
              </a:ext>
            </a:extLst>
          </p:cNvPr>
          <p:cNvSpPr>
            <a:spLocks noGrp="1"/>
          </p:cNvSpPr>
          <p:nvPr>
            <p:ph type="sldNum" sz="quarter" idx="12"/>
          </p:nvPr>
        </p:nvSpPr>
        <p:spPr/>
        <p:txBody>
          <a:bodyPr/>
          <a:lstStyle>
            <a:lvl1pPr>
              <a:defRPr/>
            </a:lvl1pPr>
          </a:lstStyle>
          <a:p>
            <a:pPr>
              <a:defRPr/>
            </a:pPr>
            <a:fld id="{1C8436D2-DC6B-46B2-8BC2-A3A4D21DDF3B}" type="slidenum">
              <a:rPr lang="en-ZA"/>
              <a:pPr>
                <a:defRPr/>
              </a:pPr>
              <a:t>‹#›</a:t>
            </a:fld>
            <a:endParaRPr lang="en-ZA"/>
          </a:p>
        </p:txBody>
      </p:sp>
    </p:spTree>
    <p:extLst>
      <p:ext uri="{BB962C8B-B14F-4D97-AF65-F5344CB8AC3E}">
        <p14:creationId xmlns:p14="http://schemas.microsoft.com/office/powerpoint/2010/main" val="73290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lvl1pPr>
              <a:defRPr kumimoji="0" lang="en-US" sz="3600" b="1" i="0" u="none" strike="noStrike" kern="1200" cap="none" spc="0" normalizeH="0" baseline="0" noProof="0">
                <a:ln>
                  <a:noFill/>
                </a:ln>
                <a:solidFill>
                  <a:srgbClr val="E68F30"/>
                </a:solidFill>
                <a:effectLst/>
                <a:uLnTx/>
                <a:uFillTx/>
                <a:latin typeface="Arial" pitchFamily="34" charset="0"/>
                <a:ea typeface="+mj-ea"/>
                <a:cs typeface="Arial" pitchFamily="34" charset="0"/>
              </a:defRPr>
            </a:lvl1pPr>
          </a:lstStyle>
          <a:p>
            <a:pPr lvl="0"/>
            <a:r>
              <a:rPr lang="en-US"/>
              <a:t>Click to edit Master title style</a:t>
            </a:r>
          </a:p>
        </p:txBody>
      </p:sp>
      <p:sp>
        <p:nvSpPr>
          <p:cNvPr id="3" name="Content Placeholder 2"/>
          <p:cNvSpPr>
            <a:spLocks noGrp="1"/>
          </p:cNvSpPr>
          <p:nvPr>
            <p:ph sz="half" idx="1"/>
          </p:nvPr>
        </p:nvSpPr>
        <p:spPr>
          <a:xfrm>
            <a:off x="660402" y="1600204"/>
            <a:ext cx="53091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0440" y="1600204"/>
            <a:ext cx="53119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4C13F4-FE53-4AE8-A913-A2DFD7AB2B16}"/>
              </a:ext>
            </a:extLst>
          </p:cNvPr>
          <p:cNvSpPr>
            <a:spLocks noGrp="1"/>
          </p:cNvSpPr>
          <p:nvPr>
            <p:ph type="dt" sz="half" idx="10"/>
          </p:nvPr>
        </p:nvSpPr>
        <p:spPr/>
        <p:txBody>
          <a:bodyPr/>
          <a:lstStyle>
            <a:lvl1pPr>
              <a:defRPr/>
            </a:lvl1pPr>
          </a:lstStyle>
          <a:p>
            <a:pPr>
              <a:defRPr/>
            </a:pPr>
            <a:fld id="{B25BF8D3-DC6C-4595-B778-22A3CF100FF4}" type="datetimeFigureOut">
              <a:rPr lang="en-ZA"/>
              <a:pPr>
                <a:defRPr/>
              </a:pPr>
              <a:t>2025/09/10</a:t>
            </a:fld>
            <a:endParaRPr lang="en-ZA"/>
          </a:p>
        </p:txBody>
      </p:sp>
      <p:sp>
        <p:nvSpPr>
          <p:cNvPr id="6" name="Footer Placeholder 4">
            <a:extLst>
              <a:ext uri="{FF2B5EF4-FFF2-40B4-BE49-F238E27FC236}">
                <a16:creationId xmlns:a16="http://schemas.microsoft.com/office/drawing/2014/main" id="{75962339-F73C-4455-A7D0-5FA4CC43F308}"/>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6B6E338A-CEF6-4A9A-96FC-2801A22C5E9D}"/>
              </a:ext>
            </a:extLst>
          </p:cNvPr>
          <p:cNvSpPr>
            <a:spLocks noGrp="1"/>
          </p:cNvSpPr>
          <p:nvPr>
            <p:ph type="sldNum" sz="quarter" idx="12"/>
          </p:nvPr>
        </p:nvSpPr>
        <p:spPr/>
        <p:txBody>
          <a:bodyPr/>
          <a:lstStyle>
            <a:lvl1pPr>
              <a:defRPr/>
            </a:lvl1pPr>
          </a:lstStyle>
          <a:p>
            <a:pPr>
              <a:defRPr/>
            </a:pPr>
            <a:fld id="{C09265A1-A899-47BC-9F81-BF02A39E1C7F}" type="slidenum">
              <a:rPr lang="en-ZA"/>
              <a:pPr>
                <a:defRPr/>
              </a:pPr>
              <a:t>‹#›</a:t>
            </a:fld>
            <a:endParaRPr lang="en-ZA"/>
          </a:p>
        </p:txBody>
      </p:sp>
    </p:spTree>
    <p:extLst>
      <p:ext uri="{BB962C8B-B14F-4D97-AF65-F5344CB8AC3E}">
        <p14:creationId xmlns:p14="http://schemas.microsoft.com/office/powerpoint/2010/main" val="275532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rtlCol="0">
            <a:normAutofit/>
          </a:bodyPr>
          <a:lstStyle>
            <a:lvl1pPr>
              <a:defRPr kumimoji="0" lang="en-US" sz="3600" b="1" i="0" u="none" strike="noStrike" kern="1200" cap="none" spc="0" normalizeH="0" baseline="0" noProof="0">
                <a:ln>
                  <a:noFill/>
                </a:ln>
                <a:solidFill>
                  <a:srgbClr val="E68F30"/>
                </a:solidFill>
                <a:effectLst/>
                <a:uLnTx/>
                <a:uFillTx/>
                <a:latin typeface="Arial" pitchFamily="34" charset="0"/>
                <a:ea typeface="+mj-ea"/>
                <a:cs typeface="Arial" pitchFamily="34" charset="0"/>
              </a:defRPr>
            </a:lvl1pPr>
          </a:lstStyle>
          <a:p>
            <a:pPr lvl="0"/>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6554928-7087-4DF0-B54F-E18A2D5C18F4}"/>
              </a:ext>
            </a:extLst>
          </p:cNvPr>
          <p:cNvSpPr>
            <a:spLocks noGrp="1"/>
          </p:cNvSpPr>
          <p:nvPr>
            <p:ph type="dt" sz="half" idx="10"/>
          </p:nvPr>
        </p:nvSpPr>
        <p:spPr/>
        <p:txBody>
          <a:bodyPr/>
          <a:lstStyle>
            <a:lvl1pPr>
              <a:defRPr/>
            </a:lvl1pPr>
          </a:lstStyle>
          <a:p>
            <a:pPr>
              <a:defRPr/>
            </a:pPr>
            <a:fld id="{E282CBD0-961E-476F-97F7-BA96218E7603}" type="datetimeFigureOut">
              <a:rPr lang="en-ZA"/>
              <a:pPr>
                <a:defRPr/>
              </a:pPr>
              <a:t>2025/09/10</a:t>
            </a:fld>
            <a:endParaRPr lang="en-ZA"/>
          </a:p>
        </p:txBody>
      </p:sp>
      <p:sp>
        <p:nvSpPr>
          <p:cNvPr id="8" name="Footer Placeholder 4">
            <a:extLst>
              <a:ext uri="{FF2B5EF4-FFF2-40B4-BE49-F238E27FC236}">
                <a16:creationId xmlns:a16="http://schemas.microsoft.com/office/drawing/2014/main" id="{0EFBF8F1-5921-4DE8-8A80-463EDCF34ECF}"/>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ABA68E8D-E2CE-4B46-A74F-B863D0063435}"/>
              </a:ext>
            </a:extLst>
          </p:cNvPr>
          <p:cNvSpPr>
            <a:spLocks noGrp="1"/>
          </p:cNvSpPr>
          <p:nvPr>
            <p:ph type="sldNum" sz="quarter" idx="12"/>
          </p:nvPr>
        </p:nvSpPr>
        <p:spPr/>
        <p:txBody>
          <a:bodyPr/>
          <a:lstStyle>
            <a:lvl1pPr>
              <a:defRPr/>
            </a:lvl1pPr>
          </a:lstStyle>
          <a:p>
            <a:pPr>
              <a:defRPr/>
            </a:pPr>
            <a:fld id="{F3A08B3C-5B37-4166-B912-D3E17CB0F4E6}" type="slidenum">
              <a:rPr lang="en-ZA"/>
              <a:pPr>
                <a:defRPr/>
              </a:pPr>
              <a:t>‹#›</a:t>
            </a:fld>
            <a:endParaRPr lang="en-ZA"/>
          </a:p>
        </p:txBody>
      </p:sp>
    </p:spTree>
    <p:extLst>
      <p:ext uri="{BB962C8B-B14F-4D97-AF65-F5344CB8AC3E}">
        <p14:creationId xmlns:p14="http://schemas.microsoft.com/office/powerpoint/2010/main" val="1128328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D93F69-F70F-4BA6-ABFC-27BBA83778A3}"/>
              </a:ext>
            </a:extLst>
          </p:cNvPr>
          <p:cNvSpPr>
            <a:spLocks noGrp="1"/>
          </p:cNvSpPr>
          <p:nvPr>
            <p:ph type="dt" sz="half" idx="10"/>
          </p:nvPr>
        </p:nvSpPr>
        <p:spPr/>
        <p:txBody>
          <a:bodyPr/>
          <a:lstStyle>
            <a:lvl1pPr>
              <a:defRPr/>
            </a:lvl1pPr>
          </a:lstStyle>
          <a:p>
            <a:pPr>
              <a:defRPr/>
            </a:pPr>
            <a:fld id="{C9D66DAC-2654-4D8D-BCBC-897F7519DB6C}" type="datetimeFigureOut">
              <a:rPr lang="en-ZA"/>
              <a:pPr>
                <a:defRPr/>
              </a:pPr>
              <a:t>2025/09/10</a:t>
            </a:fld>
            <a:endParaRPr lang="en-ZA"/>
          </a:p>
        </p:txBody>
      </p:sp>
      <p:sp>
        <p:nvSpPr>
          <p:cNvPr id="3" name="Footer Placeholder 4">
            <a:extLst>
              <a:ext uri="{FF2B5EF4-FFF2-40B4-BE49-F238E27FC236}">
                <a16:creationId xmlns:a16="http://schemas.microsoft.com/office/drawing/2014/main" id="{4BB0162F-0287-4725-B2D5-6F715C1D2C54}"/>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04AF4C1C-F009-464A-953F-4B747FE313E5}"/>
              </a:ext>
            </a:extLst>
          </p:cNvPr>
          <p:cNvSpPr>
            <a:spLocks noGrp="1"/>
          </p:cNvSpPr>
          <p:nvPr>
            <p:ph type="sldNum" sz="quarter" idx="12"/>
          </p:nvPr>
        </p:nvSpPr>
        <p:spPr/>
        <p:txBody>
          <a:bodyPr/>
          <a:lstStyle>
            <a:lvl1pPr>
              <a:defRPr/>
            </a:lvl1pPr>
          </a:lstStyle>
          <a:p>
            <a:pPr>
              <a:defRPr/>
            </a:pPr>
            <a:fld id="{9EC7F1C2-1842-4AFE-8B07-3926FC6ADB80}" type="slidenum">
              <a:rPr lang="en-ZA"/>
              <a:pPr>
                <a:defRPr/>
              </a:pPr>
              <a:t>‹#›</a:t>
            </a:fld>
            <a:endParaRPr lang="en-ZA"/>
          </a:p>
        </p:txBody>
      </p:sp>
    </p:spTree>
    <p:extLst>
      <p:ext uri="{BB962C8B-B14F-4D97-AF65-F5344CB8AC3E}">
        <p14:creationId xmlns:p14="http://schemas.microsoft.com/office/powerpoint/2010/main" val="120658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7BEC-FB04-4F22-901E-01F2B827CE9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5428157-D2FC-41E3-A0C4-00D4160C2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94F91B7-B0C6-4047-A0DF-AC4303DFE939}"/>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9589A8A6-83DB-495D-9663-833895BA8C9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5748D3B-6A16-4362-ABDE-549556066E19}"/>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60774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9A26FE6E-A69A-4CF6-980C-7559C5B3CE99}"/>
              </a:ext>
            </a:extLst>
          </p:cNvPr>
          <p:cNvSpPr>
            <a:spLocks noGrp="1"/>
          </p:cNvSpPr>
          <p:nvPr>
            <p:ph type="dt" sz="half" idx="10"/>
          </p:nvPr>
        </p:nvSpPr>
        <p:spPr/>
        <p:txBody>
          <a:bodyPr/>
          <a:lstStyle>
            <a:lvl1pPr>
              <a:defRPr smtClean="0"/>
            </a:lvl1pPr>
          </a:lstStyle>
          <a:p>
            <a:pPr>
              <a:defRPr/>
            </a:pPr>
            <a:fld id="{55B19E95-6B92-40A3-A515-E6833F895E12}" type="datetimeFigureOut">
              <a:rPr lang="en-ZA"/>
              <a:pPr>
                <a:defRPr/>
              </a:pPr>
              <a:t>2025/09/10</a:t>
            </a:fld>
            <a:endParaRPr lang="en-ZA"/>
          </a:p>
        </p:txBody>
      </p:sp>
      <p:sp>
        <p:nvSpPr>
          <p:cNvPr id="6" name="Footer Placeholder 4">
            <a:extLst>
              <a:ext uri="{FF2B5EF4-FFF2-40B4-BE49-F238E27FC236}">
                <a16:creationId xmlns:a16="http://schemas.microsoft.com/office/drawing/2014/main" id="{F968DD14-4804-45EF-9900-33B354516754}"/>
              </a:ext>
            </a:extLst>
          </p:cNvPr>
          <p:cNvSpPr>
            <a:spLocks noGrp="1"/>
          </p:cNvSpPr>
          <p:nvPr>
            <p:ph type="ftr" sz="quarter" idx="11"/>
          </p:nvPr>
        </p:nvSpPr>
        <p:spPr>
          <a:xfrm>
            <a:off x="4741985" y="6323014"/>
            <a:ext cx="6299200" cy="274637"/>
          </a:xfrm>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F81B739D-3194-42DC-BE64-30232F7E25BA}"/>
              </a:ext>
            </a:extLst>
          </p:cNvPr>
          <p:cNvSpPr>
            <a:spLocks noGrp="1"/>
          </p:cNvSpPr>
          <p:nvPr>
            <p:ph type="sldNum" sz="quarter" idx="12"/>
          </p:nvPr>
        </p:nvSpPr>
        <p:spPr/>
        <p:txBody>
          <a:bodyPr/>
          <a:lstStyle>
            <a:lvl1pPr>
              <a:defRPr smtClean="0"/>
            </a:lvl1pPr>
          </a:lstStyle>
          <a:p>
            <a:pPr>
              <a:defRPr/>
            </a:pPr>
            <a:fld id="{3404D7B8-9772-4CE2-A1F0-6CA74C86EC81}" type="slidenum">
              <a:rPr lang="en-ZA"/>
              <a:pPr>
                <a:defRPr/>
              </a:pPr>
              <a:t>‹#›</a:t>
            </a:fld>
            <a:endParaRPr lang="en-ZA"/>
          </a:p>
        </p:txBody>
      </p:sp>
    </p:spTree>
    <p:extLst>
      <p:ext uri="{BB962C8B-B14F-4D97-AF65-F5344CB8AC3E}">
        <p14:creationId xmlns:p14="http://schemas.microsoft.com/office/powerpoint/2010/main" val="201308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FFA-D452-48F1-9595-D7D265C84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45D3BE3-40E5-4F0C-A32E-E323EE697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45560-5DC0-45A7-BC63-425931581C25}"/>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7F4BDB14-FF03-4A97-997E-6BA21D1140F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5F70B88-7735-4D1B-BA66-AC585FF8AEFF}"/>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299179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DDA8-6F10-450D-BD63-AF06EF7F3FE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D58D264-920F-495E-8141-FC7EE01949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6680EE3-0CBC-4AEB-A920-630232BA3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207349B-0B87-4B82-86DA-A582FDE9F4A0}"/>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6" name="Footer Placeholder 5">
            <a:extLst>
              <a:ext uri="{FF2B5EF4-FFF2-40B4-BE49-F238E27FC236}">
                <a16:creationId xmlns:a16="http://schemas.microsoft.com/office/drawing/2014/main" id="{8DB0421E-B42C-40FE-95E3-0451804D411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A0634AC-6689-4725-90FE-DCCBC695076F}"/>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35433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DB75-53A4-4D76-99A4-10AC8D6E013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AD26F6A-CD5E-4749-BEAA-0C7004587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23301-B61E-4D54-8A89-8B52D72939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9448427-DFEF-438C-93C2-022878F72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53BD80-DA7F-43CA-8E1A-D0D292C46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82DB0C7-374C-41D7-89D5-2016C2867BD3}"/>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8" name="Footer Placeholder 7">
            <a:extLst>
              <a:ext uri="{FF2B5EF4-FFF2-40B4-BE49-F238E27FC236}">
                <a16:creationId xmlns:a16="http://schemas.microsoft.com/office/drawing/2014/main" id="{01993404-73B2-49E7-91B0-5C61A59E4773}"/>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5B2F42D6-9CD7-4F95-901C-5C8F3021C300}"/>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225857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BE70-0690-4827-BFB8-DF6805FDAA4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C052451-6D77-420F-9558-4B333F397368}"/>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4" name="Footer Placeholder 3">
            <a:extLst>
              <a:ext uri="{FF2B5EF4-FFF2-40B4-BE49-F238E27FC236}">
                <a16:creationId xmlns:a16="http://schemas.microsoft.com/office/drawing/2014/main" id="{A805D591-D592-4AAF-B5EF-8139E8CED378}"/>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08A2E41C-E065-44A6-9276-E8A96E2031A5}"/>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683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C22DF-6F7C-40A8-8666-C4C46E4E9F80}"/>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3" name="Footer Placeholder 2">
            <a:extLst>
              <a:ext uri="{FF2B5EF4-FFF2-40B4-BE49-F238E27FC236}">
                <a16:creationId xmlns:a16="http://schemas.microsoft.com/office/drawing/2014/main" id="{1502DCD7-D849-481A-8B92-57E1523327F9}"/>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60D057B6-A681-4677-AB6D-655973E58F9F}"/>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351930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140E-8108-4CBB-9BFC-7CBFF2CBE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A25B098-03CE-4E5A-83CE-9E01A823C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3172324-532D-466A-A82C-FD2EDAA5A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596B1-0BE0-48D6-8ED2-F1C6F3DA1E63}"/>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6" name="Footer Placeholder 5">
            <a:extLst>
              <a:ext uri="{FF2B5EF4-FFF2-40B4-BE49-F238E27FC236}">
                <a16:creationId xmlns:a16="http://schemas.microsoft.com/office/drawing/2014/main" id="{438E59D3-2CA1-4CDF-8FC3-6BCE3D860452}"/>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8D20AD63-97D1-4858-87B1-190EDC4BDF0D}"/>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8676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3B74-7F69-4AAE-9C3F-8E0DBBEE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2E1CCF6-31E0-4B97-9A23-27E37D329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4CF9C2B8-FE9B-4125-81A8-73FE53294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9AE7F-68FC-48D0-AA72-F07C850B4D13}"/>
              </a:ext>
            </a:extLst>
          </p:cNvPr>
          <p:cNvSpPr>
            <a:spLocks noGrp="1"/>
          </p:cNvSpPr>
          <p:nvPr>
            <p:ph type="dt" sz="half" idx="10"/>
          </p:nvPr>
        </p:nvSpPr>
        <p:spPr/>
        <p:txBody>
          <a:bodyPr/>
          <a:lstStyle/>
          <a:p>
            <a:fld id="{DD026BEF-D02B-49BA-9D2F-606A59E2AFAF}" type="datetimeFigureOut">
              <a:rPr lang="en-ZA" smtClean="0"/>
              <a:t>2025/09/10</a:t>
            </a:fld>
            <a:endParaRPr lang="en-ZA" dirty="0"/>
          </a:p>
        </p:txBody>
      </p:sp>
      <p:sp>
        <p:nvSpPr>
          <p:cNvPr id="6" name="Footer Placeholder 5">
            <a:extLst>
              <a:ext uri="{FF2B5EF4-FFF2-40B4-BE49-F238E27FC236}">
                <a16:creationId xmlns:a16="http://schemas.microsoft.com/office/drawing/2014/main" id="{7D977782-8093-44F2-AFE0-B1316AFF7EE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EDB72373-C2BD-43D4-B65E-244F5B4C8101}"/>
              </a:ext>
            </a:extLst>
          </p:cNvPr>
          <p:cNvSpPr>
            <a:spLocks noGrp="1"/>
          </p:cNvSpPr>
          <p:nvPr>
            <p:ph type="sldNum" sz="quarter" idx="12"/>
          </p:nvPr>
        </p:nvSpPr>
        <p:spPr/>
        <p:txBody>
          <a:bodyPr/>
          <a:lstStyle/>
          <a:p>
            <a:fld id="{36BA39FA-523A-492D-9518-6665A0F8ED49}" type="slidenum">
              <a:rPr lang="en-ZA" smtClean="0"/>
              <a:t>‹#›</a:t>
            </a:fld>
            <a:endParaRPr lang="en-ZA" dirty="0"/>
          </a:p>
        </p:txBody>
      </p:sp>
    </p:spTree>
    <p:extLst>
      <p:ext uri="{BB962C8B-B14F-4D97-AF65-F5344CB8AC3E}">
        <p14:creationId xmlns:p14="http://schemas.microsoft.com/office/powerpoint/2010/main" val="120528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3A06A-87A0-4AF4-913C-D7DB5DCE2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10227AD-1769-4823-9576-6052174ED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D8AD95A-F83B-4DEE-8861-4C2722024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26BEF-D02B-49BA-9D2F-606A59E2AFAF}" type="datetimeFigureOut">
              <a:rPr lang="en-ZA" smtClean="0"/>
              <a:t>2025/09/10</a:t>
            </a:fld>
            <a:endParaRPr lang="en-ZA" dirty="0"/>
          </a:p>
        </p:txBody>
      </p:sp>
      <p:sp>
        <p:nvSpPr>
          <p:cNvPr id="5" name="Footer Placeholder 4">
            <a:extLst>
              <a:ext uri="{FF2B5EF4-FFF2-40B4-BE49-F238E27FC236}">
                <a16:creationId xmlns:a16="http://schemas.microsoft.com/office/drawing/2014/main" id="{50F61D1B-BDBD-4D53-A316-9CD92D021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76F3AAD3-ADD7-4BB7-824B-1020F7E2B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A39FA-523A-492D-9518-6665A0F8ED49}" type="slidenum">
              <a:rPr lang="en-ZA" smtClean="0"/>
              <a:t>‹#›</a:t>
            </a:fld>
            <a:endParaRPr lang="en-ZA" dirty="0"/>
          </a:p>
        </p:txBody>
      </p:sp>
    </p:spTree>
    <p:extLst>
      <p:ext uri="{BB962C8B-B14F-4D97-AF65-F5344CB8AC3E}">
        <p14:creationId xmlns:p14="http://schemas.microsoft.com/office/powerpoint/2010/main" val="3398221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85DADD9-AA3C-4F5B-8AAF-E0DC98500A1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AA65771A-8717-4901-A7B1-DA023CA1DE3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559149-76D2-437E-AD23-E5E1B80FE20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C389C614-084A-4749-9947-C90D94CC1823}" type="datetimeFigureOut">
              <a:rPr lang="en-ZA"/>
              <a:pPr>
                <a:defRPr/>
              </a:pPr>
              <a:t>2025/09/10</a:t>
            </a:fld>
            <a:endParaRPr lang="en-ZA"/>
          </a:p>
        </p:txBody>
      </p:sp>
      <p:sp>
        <p:nvSpPr>
          <p:cNvPr id="5" name="Footer Placeholder 4">
            <a:extLst>
              <a:ext uri="{FF2B5EF4-FFF2-40B4-BE49-F238E27FC236}">
                <a16:creationId xmlns:a16="http://schemas.microsoft.com/office/drawing/2014/main" id="{DD783798-E69F-484A-A013-5F101EBBC89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841B6236-C2BF-44BA-805D-9656F923AF18}"/>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81D6206C-3257-4419-9499-D038F7BEF424}" type="slidenum">
              <a:rPr lang="en-ZA"/>
              <a:pPr>
                <a:defRPr/>
              </a:pPr>
              <a:t>‹#›</a:t>
            </a:fld>
            <a:endParaRPr lang="en-ZA"/>
          </a:p>
        </p:txBody>
      </p:sp>
      <p:pic>
        <p:nvPicPr>
          <p:cNvPr id="3079" name="Picture 12">
            <a:extLst>
              <a:ext uri="{FF2B5EF4-FFF2-40B4-BE49-F238E27FC236}">
                <a16:creationId xmlns:a16="http://schemas.microsoft.com/office/drawing/2014/main" id="{A927B122-50D3-4127-862F-C15F1BE943D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631" y="0"/>
            <a:ext cx="12223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6269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457200"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itchFamily="34" charset="0"/>
          <a:cs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cs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cs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defTabSz="457200" rtl="0" fontAlgn="base">
        <a:spcBef>
          <a:spcPct val="0"/>
        </a:spcBef>
        <a:spcAft>
          <a:spcPct val="0"/>
        </a:spcAft>
        <a:defRPr sz="4400">
          <a:solidFill>
            <a:schemeClr val="tx1"/>
          </a:solidFill>
          <a:latin typeface="Arial" pitchFamily="34" charset="0"/>
          <a:cs typeface="Arial" pitchFamily="34" charset="0"/>
        </a:defRPr>
      </a:lvl6pPr>
      <a:lvl7pPr marL="914400" algn="ctr" defTabSz="457200" rtl="0" fontAlgn="base">
        <a:spcBef>
          <a:spcPct val="0"/>
        </a:spcBef>
        <a:spcAft>
          <a:spcPct val="0"/>
        </a:spcAft>
        <a:defRPr sz="4400">
          <a:solidFill>
            <a:schemeClr val="tx1"/>
          </a:solidFill>
          <a:latin typeface="Arial" pitchFamily="34" charset="0"/>
          <a:cs typeface="Arial" pitchFamily="34" charset="0"/>
        </a:defRPr>
      </a:lvl7pPr>
      <a:lvl8pPr marL="1371600" algn="ctr" defTabSz="457200" rtl="0" fontAlgn="base">
        <a:spcBef>
          <a:spcPct val="0"/>
        </a:spcBef>
        <a:spcAft>
          <a:spcPct val="0"/>
        </a:spcAft>
        <a:defRPr sz="4400">
          <a:solidFill>
            <a:schemeClr val="tx1"/>
          </a:solidFill>
          <a:latin typeface="Arial" pitchFamily="34" charset="0"/>
          <a:cs typeface="Arial" pitchFamily="34" charset="0"/>
        </a:defRPr>
      </a:lvl8pPr>
      <a:lvl9pPr marL="1828800" algn="ctr" defTabSz="457200"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EEB2-12A6-4BA8-898A-C5C849B1FC3A}"/>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531F5836-236F-4057-9B71-5622D5C77FEC}"/>
              </a:ext>
            </a:extLst>
          </p:cNvPr>
          <p:cNvSpPr>
            <a:spLocks noGrp="1"/>
          </p:cNvSpPr>
          <p:nvPr>
            <p:ph type="subTitle" idx="1"/>
          </p:nvPr>
        </p:nvSpPr>
        <p:spPr/>
        <p:txBody>
          <a:bodyPr/>
          <a:lstStyle/>
          <a:p>
            <a:endParaRPr lang="en-ZA" dirty="0"/>
          </a:p>
        </p:txBody>
      </p:sp>
      <p:pic>
        <p:nvPicPr>
          <p:cNvPr id="5" name="Picture 4" descr="A picture containing diagram&#10;&#10;Description automatically generated">
            <a:extLst>
              <a:ext uri="{FF2B5EF4-FFF2-40B4-BE49-F238E27FC236}">
                <a16:creationId xmlns:a16="http://schemas.microsoft.com/office/drawing/2014/main" id="{6D69B21C-C744-466E-A545-9A6DC8DDF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 y="0"/>
            <a:ext cx="12157363" cy="6858000"/>
          </a:xfrm>
          <a:prstGeom prst="rect">
            <a:avLst/>
          </a:prstGeom>
          <a:effectLst>
            <a:softEdge rad="190500"/>
          </a:effectLst>
          <a:scene3d>
            <a:camera prst="orthographicFront"/>
            <a:lightRig rig="threePt" dir="t"/>
          </a:scene3d>
          <a:sp3d>
            <a:bevelT/>
            <a:bevelB/>
          </a:sp3d>
        </p:spPr>
      </p:pic>
      <p:sp>
        <p:nvSpPr>
          <p:cNvPr id="7" name="TextBox 6">
            <a:extLst>
              <a:ext uri="{FF2B5EF4-FFF2-40B4-BE49-F238E27FC236}">
                <a16:creationId xmlns:a16="http://schemas.microsoft.com/office/drawing/2014/main" id="{4A8DBF22-6524-83A1-38B0-A883AC142525}"/>
              </a:ext>
            </a:extLst>
          </p:cNvPr>
          <p:cNvSpPr txBox="1"/>
          <p:nvPr/>
        </p:nvSpPr>
        <p:spPr>
          <a:xfrm>
            <a:off x="1028700" y="594360"/>
            <a:ext cx="8869680" cy="4519892"/>
          </a:xfrm>
          <a:prstGeom prst="rect">
            <a:avLst/>
          </a:prstGeom>
          <a:noFill/>
        </p:spPr>
        <p:txBody>
          <a:bodyPr wrap="square">
            <a:spAutoFit/>
          </a:bodyPr>
          <a:lstStyle/>
          <a:p>
            <a:pPr>
              <a:lnSpc>
                <a:spcPct val="115000"/>
              </a:lnSpc>
              <a:spcAft>
                <a:spcPts val="1000"/>
              </a:spcAft>
              <a:buNone/>
            </a:pPr>
            <a:endParaRPr lang="en-ZA"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Title: The Psychosocial Experiences, Challenges and Needs of University Students Studying under a</a:t>
            </a:r>
            <a:r>
              <a:rPr lang="en-US" sz="24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cademic probation</a:t>
            </a:r>
            <a:r>
              <a:rPr lang="en-US"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Programme in the Free State Province: Suggested Guidelines for Enhanced Psychosocial Support</a:t>
            </a:r>
          </a:p>
          <a:p>
            <a:pPr>
              <a:lnSpc>
                <a:spcPct val="115000"/>
              </a:lnSpc>
              <a:spcAft>
                <a:spcPts val="1000"/>
              </a:spcAft>
              <a:buNone/>
            </a:pPr>
            <a:endParaRPr lang="en-ZA"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4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By Neo Ravhuhali</a:t>
            </a:r>
            <a:endParaRPr lang="en-ZA"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Institution: University of South Africa (UNISA)</a:t>
            </a:r>
            <a:endParaRPr lang="en-ZA"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Supervisors: Prof. B.J. Mohapi &amp; Dr. M.P. </a:t>
            </a:r>
            <a:r>
              <a:rPr lang="en-US" sz="2400" dirty="0" err="1">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Dipela</a:t>
            </a:r>
            <a:endParaRPr lang="en-ZA" sz="24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5627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43B5C-9B9C-206E-44F2-D765A9824844}"/>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1A2D4D1-247D-6AFA-24D0-0995BE357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 y="21003"/>
            <a:ext cx="12151141" cy="6858000"/>
          </a:xfrm>
          <a:prstGeom prst="rect">
            <a:avLst/>
          </a:prstGeom>
        </p:spPr>
      </p:pic>
      <p:sp>
        <p:nvSpPr>
          <p:cNvPr id="4" name="TextBox 3">
            <a:extLst>
              <a:ext uri="{FF2B5EF4-FFF2-40B4-BE49-F238E27FC236}">
                <a16:creationId xmlns:a16="http://schemas.microsoft.com/office/drawing/2014/main" id="{1FE51DED-C0B0-D6C5-3D47-30EC8B0E43E7}"/>
              </a:ext>
            </a:extLst>
          </p:cNvPr>
          <p:cNvSpPr txBox="1"/>
          <p:nvPr/>
        </p:nvSpPr>
        <p:spPr>
          <a:xfrm>
            <a:off x="1059980" y="191357"/>
            <a:ext cx="10345783" cy="769441"/>
          </a:xfrm>
          <a:prstGeom prst="rect">
            <a:avLst/>
          </a:prstGeom>
          <a:gradFill>
            <a:gsLst>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Findings continued…</a:t>
            </a:r>
          </a:p>
        </p:txBody>
      </p:sp>
      <p:sp>
        <p:nvSpPr>
          <p:cNvPr id="5" name="TextBox 4">
            <a:extLst>
              <a:ext uri="{FF2B5EF4-FFF2-40B4-BE49-F238E27FC236}">
                <a16:creationId xmlns:a16="http://schemas.microsoft.com/office/drawing/2014/main" id="{B521A79D-7513-D783-A05F-1F1043E800AB}"/>
              </a:ext>
            </a:extLst>
          </p:cNvPr>
          <p:cNvSpPr txBox="1"/>
          <p:nvPr/>
        </p:nvSpPr>
        <p:spPr>
          <a:xfrm>
            <a:off x="40859" y="884931"/>
            <a:ext cx="11779297" cy="369332"/>
          </a:xfrm>
          <a:prstGeom prst="rect">
            <a:avLst/>
          </a:prstGeom>
          <a:solidFill>
            <a:schemeClr val="accent4">
              <a:lumMod val="20000"/>
              <a:lumOff val="80000"/>
              <a:alpha val="82000"/>
            </a:schemeClr>
          </a:solidFill>
        </p:spPr>
        <p:txBody>
          <a:bodyPr wrap="square" rtlCol="0">
            <a:spAutoFit/>
          </a:bodyPr>
          <a:lstStyle/>
          <a:p>
            <a:pPr marL="285750" indent="-285750">
              <a:buFontTx/>
              <a:buChar char="-"/>
            </a:pPr>
            <a:endParaRPr lang="en-ZA" dirty="0"/>
          </a:p>
        </p:txBody>
      </p:sp>
      <p:sp>
        <p:nvSpPr>
          <p:cNvPr id="6" name="TextBox 5">
            <a:extLst>
              <a:ext uri="{FF2B5EF4-FFF2-40B4-BE49-F238E27FC236}">
                <a16:creationId xmlns:a16="http://schemas.microsoft.com/office/drawing/2014/main" id="{5E9CC249-DDF4-0B1C-768B-E54BBF7E3DC4}"/>
              </a:ext>
            </a:extLst>
          </p:cNvPr>
          <p:cNvSpPr txBox="1"/>
          <p:nvPr/>
        </p:nvSpPr>
        <p:spPr>
          <a:xfrm>
            <a:off x="40859" y="884931"/>
            <a:ext cx="8963977" cy="6516207"/>
          </a:xfrm>
          <a:prstGeom prst="rect">
            <a:avLst/>
          </a:prstGeom>
          <a:noFill/>
        </p:spPr>
        <p:txBody>
          <a:bodyPr wrap="square">
            <a:spAutoFit/>
          </a:bodyPr>
          <a:lstStyle/>
          <a:p>
            <a:pPr>
              <a:lnSpc>
                <a:spcPct val="115000"/>
              </a:lnSpc>
              <a:spcAft>
                <a:spcPts val="1000"/>
              </a:spcAft>
            </a:pPr>
            <a:r>
              <a:rPr lang="en-US" b="1" dirty="0">
                <a:latin typeface="Cambria" panose="02040503050406030204" pitchFamily="18" charset="0"/>
                <a:ea typeface="Cambria" panose="02040503050406030204" pitchFamily="18" charset="0"/>
              </a:rPr>
              <a:t>Theme 4 – Coping Mechanisms</a:t>
            </a:r>
            <a:endParaRPr lang="en-ZA" b="1" dirty="0">
              <a:latin typeface="Cambria" panose="02040503050406030204" pitchFamily="18" charset="0"/>
              <a:ea typeface="Cambria" panose="02040503050406030204" pitchFamily="18" charset="0"/>
            </a:endParaRPr>
          </a:p>
          <a:p>
            <a:pPr>
              <a:lnSpc>
                <a:spcPct val="115000"/>
              </a:lnSpc>
              <a:spcAft>
                <a:spcPts val="1000"/>
              </a:spcAft>
            </a:pPr>
            <a:r>
              <a:rPr lang="en-ZA" b="1"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Adaptive: Peer support, Support from significant others (for students who disclosed)     spirituality, discipline by way of managing time differently.</a:t>
            </a:r>
            <a:endParaRPr lang="en-ZA" dirty="0">
              <a:latin typeface="Cambria" panose="02040503050406030204" pitchFamily="18" charset="0"/>
              <a:ea typeface="Cambria" panose="02040503050406030204" pitchFamily="18" charset="0"/>
            </a:endParaRPr>
          </a:p>
          <a:p>
            <a:pPr>
              <a:lnSpc>
                <a:spcPct val="115000"/>
              </a:lnSpc>
              <a:spcAft>
                <a:spcPts val="1000"/>
              </a:spcAft>
            </a:pPr>
            <a:r>
              <a:rPr lang="en-US" dirty="0">
                <a:latin typeface="Cambria" panose="02040503050406030204" pitchFamily="18" charset="0"/>
                <a:ea typeface="Cambria" panose="02040503050406030204" pitchFamily="18" charset="0"/>
              </a:rPr>
              <a:t>Maladaptive: Withdrawal owing to diminished sense of self worth, avoidance, substance use.</a:t>
            </a:r>
            <a:endParaRPr lang="en-ZA" dirty="0">
              <a:latin typeface="Cambria" panose="02040503050406030204" pitchFamily="18" charset="0"/>
              <a:ea typeface="Cambria" panose="02040503050406030204" pitchFamily="18" charset="0"/>
            </a:endParaRPr>
          </a:p>
          <a:p>
            <a:pPr marL="285750" indent="-285750">
              <a:buFontTx/>
              <a:buChar char="-"/>
            </a:pPr>
            <a:r>
              <a:rPr lang="en-US" dirty="0">
                <a:latin typeface="Cambria" panose="02040503050406030204" pitchFamily="18" charset="0"/>
                <a:ea typeface="Cambria" panose="02040503050406030204" pitchFamily="18" charset="0"/>
              </a:rPr>
              <a:t>Literature: Coping depends on situation, self, support, and strategies (Schlossberg, 2011).</a:t>
            </a:r>
          </a:p>
          <a:p>
            <a:r>
              <a:rPr lang="en-US" b="1" dirty="0">
                <a:latin typeface="Cambria" panose="02040503050406030204" pitchFamily="18" charset="0"/>
                <a:ea typeface="Cambria" panose="02040503050406030204" pitchFamily="18" charset="0"/>
              </a:rPr>
              <a:t>Theme 5 – University Support</a:t>
            </a:r>
          </a:p>
          <a:p>
            <a:endParaRPr lang="en-ZA" b="1"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-Strengths: access to academic advising services.</a:t>
            </a:r>
            <a:endParaRPr lang="en-ZA"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Weaknesses: poor referral systems, no follow-up, perception of overstretched services.</a:t>
            </a:r>
            <a:endParaRPr lang="en-ZA"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-Literature: Holistic support required (Barouch-Gilbert, 2016).</a:t>
            </a:r>
          </a:p>
          <a:p>
            <a:endParaRPr lang="en-US"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Theme 6 – Suggestions for Improvement</a:t>
            </a:r>
            <a:endParaRPr lang="en-ZA" b="1"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Students recommend compassionate, timely communication by way of additional different platforms (SMS, WhatsApp), orientation </a:t>
            </a:r>
            <a:r>
              <a:rPr lang="en-US" dirty="0" err="1">
                <a:latin typeface="Cambria" panose="02040503050406030204" pitchFamily="18" charset="0"/>
                <a:ea typeface="Cambria" panose="02040503050406030204" pitchFamily="18" charset="0"/>
              </a:rPr>
              <a:t>i.t.o</a:t>
            </a:r>
            <a:r>
              <a:rPr lang="en-US" dirty="0">
                <a:latin typeface="Cambria" panose="02040503050406030204" pitchFamily="18" charset="0"/>
                <a:ea typeface="Cambria" panose="02040503050406030204" pitchFamily="18" charset="0"/>
              </a:rPr>
              <a:t> existence of EC, visibility of services by way of intentional reaching out by support service providers.</a:t>
            </a:r>
            <a:endParaRPr lang="en-ZA"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Practitioners recommend structured support programmes and policy reforms.</a:t>
            </a:r>
            <a:endParaRPr lang="en-ZA"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Literature: Supportive probation programmes improve retention (Hoover, 2014).</a:t>
            </a:r>
            <a:endParaRPr lang="en-ZA" dirty="0">
              <a:latin typeface="Cambria" panose="02040503050406030204" pitchFamily="18" charset="0"/>
              <a:ea typeface="Cambria" panose="02040503050406030204" pitchFamily="18" charset="0"/>
            </a:endParaRPr>
          </a:p>
          <a:p>
            <a:pPr marL="285750" indent="-285750">
              <a:buFontTx/>
              <a:buChar char="-"/>
            </a:pPr>
            <a:endParaRPr lang="en-ZA" dirty="0">
              <a:latin typeface="Cambria" panose="02040503050406030204" pitchFamily="18" charset="0"/>
              <a:ea typeface="Cambria" panose="02040503050406030204" pitchFamily="18" charset="0"/>
            </a:endParaRPr>
          </a:p>
          <a:p>
            <a:pPr marL="285750" indent="-285750">
              <a:lnSpc>
                <a:spcPct val="115000"/>
              </a:lnSpc>
              <a:spcAft>
                <a:spcPts val="1000"/>
              </a:spcAft>
              <a:buFontTx/>
              <a:buChar char="-"/>
            </a:pPr>
            <a:endParaRPr lang="en-Z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2963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042B5E3-A361-A6E9-969D-9EE8A95BDB3C}"/>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5A5F06B-8E46-B5D3-CB0E-37AFF14B9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4" y="0"/>
            <a:ext cx="12151141" cy="6858000"/>
          </a:xfrm>
          <a:prstGeom prst="rect">
            <a:avLst/>
          </a:prstGeom>
        </p:spPr>
      </p:pic>
      <p:sp>
        <p:nvSpPr>
          <p:cNvPr id="4" name="TextBox 3">
            <a:extLst>
              <a:ext uri="{FF2B5EF4-FFF2-40B4-BE49-F238E27FC236}">
                <a16:creationId xmlns:a16="http://schemas.microsoft.com/office/drawing/2014/main" id="{DBE0B36A-5A5A-0612-B52F-DA9ACB879D62}"/>
              </a:ext>
            </a:extLst>
          </p:cNvPr>
          <p:cNvSpPr txBox="1"/>
          <p:nvPr/>
        </p:nvSpPr>
        <p:spPr>
          <a:xfrm>
            <a:off x="1093437" y="99188"/>
            <a:ext cx="10345783" cy="769441"/>
          </a:xfrm>
          <a:prstGeom prst="rect">
            <a:avLst/>
          </a:prstGeom>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r>
              <a:rPr lang="en-US" sz="4400" b="1" dirty="0">
                <a:latin typeface="Arial" panose="020B0604020202020204" pitchFamily="34" charset="0"/>
                <a:cs typeface="Arial" panose="020B0604020202020204" pitchFamily="34" charset="0"/>
              </a:rPr>
              <a:t>Conclusion</a:t>
            </a:r>
            <a:endParaRPr lang="en-ZA" sz="44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09702D89-CD41-684B-FEF2-0C318B375C64}"/>
              </a:ext>
            </a:extLst>
          </p:cNvPr>
          <p:cNvGraphicFramePr>
            <a:graphicFrameLocks noGrp="1"/>
          </p:cNvGraphicFramePr>
          <p:nvPr>
            <p:extLst>
              <p:ext uri="{D42A27DB-BD31-4B8C-83A1-F6EECF244321}">
                <p14:modId xmlns:p14="http://schemas.microsoft.com/office/powerpoint/2010/main" val="406519012"/>
              </p:ext>
            </p:extLst>
          </p:nvPr>
        </p:nvGraphicFramePr>
        <p:xfrm>
          <a:off x="31895" y="967817"/>
          <a:ext cx="12151140" cy="7482840"/>
        </p:xfrm>
        <a:graphic>
          <a:graphicData uri="http://schemas.openxmlformats.org/drawingml/2006/table">
            <a:tbl>
              <a:tblPr firstRow="1" bandRow="1">
                <a:tableStyleId>{5C22544A-7EE6-4342-B048-85BDC9FD1C3A}</a:tableStyleId>
              </a:tblPr>
              <a:tblGrid>
                <a:gridCol w="12151140">
                  <a:extLst>
                    <a:ext uri="{9D8B030D-6E8A-4147-A177-3AD203B41FA5}">
                      <a16:colId xmlns:a16="http://schemas.microsoft.com/office/drawing/2014/main" val="153107243"/>
                    </a:ext>
                  </a:extLst>
                </a:gridCol>
              </a:tblGrid>
              <a:tr h="26361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09590339"/>
                  </a:ext>
                </a:extLst>
              </a:tr>
              <a:tr h="3369650">
                <a:tc>
                  <a:txBody>
                    <a:bodyPr/>
                    <a:lstStyle/>
                    <a:p>
                      <a:endParaRPr lang="en-ZA" sz="1800" b="1" kern="1200" dirty="0">
                        <a:solidFill>
                          <a:schemeClr val="dk1"/>
                        </a:solidFill>
                        <a:effectLst/>
                        <a:latin typeface="+mn-lt"/>
                        <a:ea typeface="+mn-ea"/>
                        <a:cs typeface="+mn-cs"/>
                      </a:endParaRPr>
                    </a:p>
                    <a:p>
                      <a:pPr marL="457200" indent="-45720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AP represents both an opportunity and a challenge (dangerous opportunity).</a:t>
                      </a:r>
                    </a:p>
                    <a:p>
                      <a:pPr marL="457200" indent="-45720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Academic underperformance cannot be separated from psychosocial struggles emotional wellbeing, family dynamics, financial pressure, and health all shape outcomes.</a:t>
                      </a:r>
                    </a:p>
                    <a:p>
                      <a:pPr marL="285750" indent="-28575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    While intended to support students, current institutional responses fail to address psychosocial needs   adequately. </a:t>
                      </a:r>
                    </a:p>
                    <a:p>
                      <a:pPr marL="457200" indent="-45720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Current interventions are fragmented, with poor communication and limited psychosocial integration. Many students remain unaware of available services or avoid them due to stigma.</a:t>
                      </a:r>
                    </a:p>
                    <a:p>
                      <a:pPr marL="457200" indent="-45720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This study contributes evidence-based guidelines for student-centered, holistic psychosocial support in higher education, particularly significant as the University under study strives to achieve its strategic objective of being student centered, and research led.</a:t>
                      </a:r>
                    </a:p>
                    <a:p>
                      <a:pPr marL="457200" indent="-457200" algn="just">
                        <a:buFont typeface="Arial" panose="020B0604020202020204" pitchFamily="34" charset="0"/>
                        <a:buChar char="•"/>
                      </a:pPr>
                      <a:r>
                        <a:rPr lang="en-US" sz="2000" kern="1200" dirty="0">
                          <a:solidFill>
                            <a:schemeClr val="dk1"/>
                          </a:solidFill>
                          <a:effectLst/>
                          <a:latin typeface="Cambria" panose="02040503050406030204" pitchFamily="18" charset="0"/>
                          <a:ea typeface="Cambria" panose="02040503050406030204" pitchFamily="18" charset="0"/>
                          <a:cs typeface="+mn-cs"/>
                        </a:rPr>
                        <a:t>Universities must recognize that retention is not just about grades it’s about the whole student. Adopting integrated psychosocial support systems is key to improving throughput, protecting student wellbeing, and aligning with global education and health goals.</a:t>
                      </a:r>
                      <a:endParaRPr lang="en-ZA" sz="2000" kern="1200" dirty="0">
                        <a:solidFill>
                          <a:schemeClr val="dk1"/>
                        </a:solidFill>
                        <a:effectLst/>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7192386"/>
                  </a:ext>
                </a:extLst>
              </a:tr>
              <a:tr h="275073">
                <a:tc>
                  <a:txBody>
                    <a:bodyPr/>
                    <a:lstStyle/>
                    <a:p>
                      <a:pPr marL="285750" indent="-285750">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75582057"/>
                  </a:ext>
                </a:extLst>
              </a:tr>
              <a:tr h="275073">
                <a:tc>
                  <a:txBody>
                    <a:bodyPr/>
                    <a:lstStyle/>
                    <a:p>
                      <a:pPr marL="285750" indent="-285750">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80625040"/>
                  </a:ext>
                </a:extLst>
              </a:tr>
              <a:tr h="275073">
                <a:tc>
                  <a:txBody>
                    <a:bodyPr/>
                    <a:lstStyle/>
                    <a:p>
                      <a:pPr marL="285750" indent="-285750">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824283776"/>
                  </a:ext>
                </a:extLst>
              </a:tr>
              <a:tr h="275073">
                <a:tc>
                  <a:txBody>
                    <a:bodyPr/>
                    <a:lstStyle/>
                    <a:p>
                      <a:pPr marL="285750" indent="-285750">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45606449"/>
                  </a:ext>
                </a:extLst>
              </a:tr>
              <a:tr h="275073">
                <a:tc>
                  <a:txBody>
                    <a:bodyPr/>
                    <a:lstStyle/>
                    <a:p>
                      <a:pPr marL="285750" indent="-285750">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26340550"/>
                  </a:ext>
                </a:extLst>
              </a:tr>
              <a:tr h="26361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93148671"/>
                  </a:ext>
                </a:extLst>
              </a:tr>
              <a:tr h="26361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41486784"/>
                  </a:ext>
                </a:extLst>
              </a:tr>
            </a:tbl>
          </a:graphicData>
        </a:graphic>
      </p:graphicFrame>
    </p:spTree>
    <p:extLst>
      <p:ext uri="{BB962C8B-B14F-4D97-AF65-F5344CB8AC3E}">
        <p14:creationId xmlns:p14="http://schemas.microsoft.com/office/powerpoint/2010/main" val="22146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5EBA35F-D171-8B2B-60B6-6DAFC5483341}"/>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AB020E6-189C-6482-87F7-7DEC90A65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4" y="0"/>
            <a:ext cx="12151141" cy="6858000"/>
          </a:xfrm>
          <a:prstGeom prst="rect">
            <a:avLst/>
          </a:prstGeom>
        </p:spPr>
      </p:pic>
      <p:sp>
        <p:nvSpPr>
          <p:cNvPr id="4" name="TextBox 3">
            <a:extLst>
              <a:ext uri="{FF2B5EF4-FFF2-40B4-BE49-F238E27FC236}">
                <a16:creationId xmlns:a16="http://schemas.microsoft.com/office/drawing/2014/main" id="{39B97641-A566-AB78-77FC-60F7A01AF325}"/>
              </a:ext>
            </a:extLst>
          </p:cNvPr>
          <p:cNvSpPr txBox="1"/>
          <p:nvPr/>
        </p:nvSpPr>
        <p:spPr>
          <a:xfrm>
            <a:off x="1093437" y="99188"/>
            <a:ext cx="10345783" cy="769441"/>
          </a:xfrm>
          <a:prstGeom prst="rect">
            <a:avLst/>
          </a:prstGeom>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r>
              <a:rPr lang="en-US" sz="4400" b="1" dirty="0">
                <a:latin typeface="Arial" panose="020B0604020202020204" pitchFamily="34" charset="0"/>
                <a:cs typeface="Arial" panose="020B0604020202020204" pitchFamily="34" charset="0"/>
              </a:rPr>
              <a:t>Way forward  </a:t>
            </a:r>
            <a:endParaRPr lang="en-ZA" sz="44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8A77261-225D-1157-E3FB-6567A3689887}"/>
              </a:ext>
            </a:extLst>
          </p:cNvPr>
          <p:cNvGraphicFramePr>
            <a:graphicFrameLocks noGrp="1"/>
          </p:cNvGraphicFramePr>
          <p:nvPr>
            <p:extLst>
              <p:ext uri="{D42A27DB-BD31-4B8C-83A1-F6EECF244321}">
                <p14:modId xmlns:p14="http://schemas.microsoft.com/office/powerpoint/2010/main" val="2619541653"/>
              </p:ext>
            </p:extLst>
          </p:nvPr>
        </p:nvGraphicFramePr>
        <p:xfrm>
          <a:off x="31895" y="967817"/>
          <a:ext cx="12151140" cy="9747498"/>
        </p:xfrm>
        <a:graphic>
          <a:graphicData uri="http://schemas.openxmlformats.org/drawingml/2006/table">
            <a:tbl>
              <a:tblPr firstRow="1" bandRow="1">
                <a:tableStyleId>{5C22544A-7EE6-4342-B048-85BDC9FD1C3A}</a:tableStyleId>
              </a:tblPr>
              <a:tblGrid>
                <a:gridCol w="12151140">
                  <a:extLst>
                    <a:ext uri="{9D8B030D-6E8A-4147-A177-3AD203B41FA5}">
                      <a16:colId xmlns:a16="http://schemas.microsoft.com/office/drawing/2014/main" val="153107243"/>
                    </a:ext>
                  </a:extLst>
                </a:gridCol>
              </a:tblGrid>
              <a:tr h="35783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09590339"/>
                  </a:ext>
                </a:extLst>
              </a:tr>
              <a:tr h="5542895">
                <a:tc>
                  <a:txBody>
                    <a:bodyPr/>
                    <a:lstStyle/>
                    <a:p>
                      <a:endParaRPr lang="en-ZA" sz="1800" b="1"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Shift the institutional mindset from treating probation as a punitive measure to recognizing it as both an academic and psychosocial transition that requires structured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Establish joint intervention models where social workers, academic advisors, and lecturers collaborate to provide holistic, student-centered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Replace impersonal notifications (e.g., emails only) with multi-channel, supportive communication that explains probation terms clearly and connects students directly to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Run awareness campaigns, peer-led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programmes</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and student ambassador initiatives to normalize counselling, reduce stigma, and encourage early use of psychosocial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Develop regular check-ins, progress tracking, and crisis referral mechanisms to identify and support at-risk students before issues escalate.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Embed psychosocial support protocols into university policy frameworks and align them with national higher education standards</a:t>
                      </a:r>
                      <a:endParaRPr lang="en-ZA" sz="2400"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7192386"/>
                  </a:ext>
                </a:extLst>
              </a:tr>
              <a:tr h="35783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75582057"/>
                  </a:ext>
                </a:extLst>
              </a:tr>
              <a:tr h="62621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80625040"/>
                  </a:ext>
                </a:extLst>
              </a:tr>
              <a:tr h="62621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824283776"/>
                  </a:ext>
                </a:extLst>
              </a:tr>
              <a:tr h="35783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45606449"/>
                  </a:ext>
                </a:extLst>
              </a:tr>
              <a:tr h="894597">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26340550"/>
                  </a:ext>
                </a:extLst>
              </a:tr>
              <a:tr h="62621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93148671"/>
                  </a:ext>
                </a:extLst>
              </a:tr>
              <a:tr h="357838">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41486784"/>
                  </a:ext>
                </a:extLst>
              </a:tr>
            </a:tbl>
          </a:graphicData>
        </a:graphic>
      </p:graphicFrame>
    </p:spTree>
    <p:extLst>
      <p:ext uri="{BB962C8B-B14F-4D97-AF65-F5344CB8AC3E}">
        <p14:creationId xmlns:p14="http://schemas.microsoft.com/office/powerpoint/2010/main" val="19123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E9EA823-63EA-6B2B-A9E6-A2C760D303A8}"/>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E1A23E-02FE-D804-B199-D36DC959F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94" y="0"/>
            <a:ext cx="12151141" cy="6858000"/>
          </a:xfrm>
          <a:prstGeom prst="rect">
            <a:avLst/>
          </a:prstGeom>
        </p:spPr>
      </p:pic>
      <p:sp>
        <p:nvSpPr>
          <p:cNvPr id="4" name="TextBox 3">
            <a:extLst>
              <a:ext uri="{FF2B5EF4-FFF2-40B4-BE49-F238E27FC236}">
                <a16:creationId xmlns:a16="http://schemas.microsoft.com/office/drawing/2014/main" id="{BC8E61E3-C2E2-FDA7-3917-86E5AB296A5A}"/>
              </a:ext>
            </a:extLst>
          </p:cNvPr>
          <p:cNvSpPr txBox="1"/>
          <p:nvPr/>
        </p:nvSpPr>
        <p:spPr>
          <a:xfrm>
            <a:off x="1093437" y="99188"/>
            <a:ext cx="10345783" cy="1046440"/>
          </a:xfrm>
          <a:prstGeom prst="rect">
            <a:avLst/>
          </a:prstGeom>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r>
              <a:rPr lang="en-US" sz="4400" b="1" dirty="0"/>
              <a:t>ACKNOWLEDGEMENTS </a:t>
            </a:r>
          </a:p>
          <a:p>
            <a:endParaRPr lang="en-ZA" b="1" dirty="0"/>
          </a:p>
        </p:txBody>
      </p:sp>
      <p:graphicFrame>
        <p:nvGraphicFramePr>
          <p:cNvPr id="2" name="Table 4">
            <a:extLst>
              <a:ext uri="{FF2B5EF4-FFF2-40B4-BE49-F238E27FC236}">
                <a16:creationId xmlns:a16="http://schemas.microsoft.com/office/drawing/2014/main" id="{3D642AE3-9076-499C-7A53-029EE6930B59}"/>
              </a:ext>
            </a:extLst>
          </p:cNvPr>
          <p:cNvGraphicFramePr>
            <a:graphicFrameLocks noGrp="1"/>
          </p:cNvGraphicFramePr>
          <p:nvPr>
            <p:extLst>
              <p:ext uri="{D42A27DB-BD31-4B8C-83A1-F6EECF244321}">
                <p14:modId xmlns:p14="http://schemas.microsoft.com/office/powerpoint/2010/main" val="1361440338"/>
              </p:ext>
            </p:extLst>
          </p:nvPr>
        </p:nvGraphicFramePr>
        <p:xfrm>
          <a:off x="199722" y="857250"/>
          <a:ext cx="12151140" cy="13903302"/>
        </p:xfrm>
        <a:graphic>
          <a:graphicData uri="http://schemas.openxmlformats.org/drawingml/2006/table">
            <a:tbl>
              <a:tblPr firstRow="1" bandRow="1">
                <a:tableStyleId>{5C22544A-7EE6-4342-B048-85BDC9FD1C3A}</a:tableStyleId>
              </a:tblPr>
              <a:tblGrid>
                <a:gridCol w="12151140">
                  <a:extLst>
                    <a:ext uri="{9D8B030D-6E8A-4147-A177-3AD203B41FA5}">
                      <a16:colId xmlns:a16="http://schemas.microsoft.com/office/drawing/2014/main" val="153107243"/>
                    </a:ext>
                  </a:extLst>
                </a:gridCol>
              </a:tblGrid>
              <a:tr h="426301">
                <a:tc>
                  <a:txBody>
                    <a:bodyPr/>
                    <a:lstStyle/>
                    <a:p>
                      <a:pPr marL="285750" indent="-285750">
                        <a:buFont typeface="Arial" panose="020B0604020202020204" pitchFamily="34" charset="0"/>
                        <a:buChar char="•"/>
                      </a:pPr>
                      <a:endParaRPr lang="en-ZA" sz="1700" dirty="0">
                        <a:solidFill>
                          <a:schemeClr val="tx1"/>
                        </a:solidFill>
                        <a:highlight>
                          <a:srgbClr val="FFFF00"/>
                        </a:highlight>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09590339"/>
                  </a:ext>
                </a:extLst>
              </a:tr>
              <a:tr h="9668677">
                <a:tc>
                  <a:txBody>
                    <a:bodyPr/>
                    <a:lstStyle/>
                    <a:p>
                      <a:endParaRPr lang="en-US" sz="1800" kern="1200" dirty="0">
                        <a:solidFill>
                          <a:schemeClr val="dk1"/>
                        </a:solidFill>
                        <a:effectLst/>
                        <a:highlight>
                          <a:srgbClr val="FFFF00"/>
                        </a:highlight>
                        <a:latin typeface="Cambria" panose="02040503050406030204" pitchFamily="18" charset="0"/>
                        <a:ea typeface="Cambria" panose="02040503050406030204" pitchFamily="18" charset="0"/>
                        <a:cs typeface="+mn-cs"/>
                      </a:endParaRPr>
                    </a:p>
                    <a:p>
                      <a:endParaRPr lang="en-ZA" sz="1800" kern="1200" dirty="0">
                        <a:solidFill>
                          <a:schemeClr val="dk1"/>
                        </a:solidFill>
                        <a:effectLst/>
                        <a:highlight>
                          <a:srgbClr val="FFFF00"/>
                        </a:highlight>
                        <a:latin typeface="Cambria" panose="02040503050406030204" pitchFamily="18" charset="0"/>
                        <a:ea typeface="Cambria" panose="02040503050406030204" pitchFamily="18" charset="0"/>
                        <a:cs typeface="+mn-cs"/>
                      </a:endParaRPr>
                    </a:p>
                    <a:p>
                      <a:endParaRPr lang="en-ZA" sz="1800" kern="1200" dirty="0">
                        <a:solidFill>
                          <a:schemeClr val="dk1"/>
                        </a:solidFill>
                        <a:effectLst/>
                        <a:highlight>
                          <a:srgbClr val="FFFF00"/>
                        </a:highlight>
                        <a:latin typeface="Cambria" panose="02040503050406030204" pitchFamily="18" charset="0"/>
                        <a:ea typeface="Cambria" panose="02040503050406030204" pitchFamily="18" charset="0"/>
                        <a:cs typeface="+mn-cs"/>
                      </a:endParaRPr>
                    </a:p>
                    <a:p>
                      <a:endParaRPr lang="en-ZA" sz="1800" kern="1200" dirty="0">
                        <a:solidFill>
                          <a:schemeClr val="dk1"/>
                        </a:solidFill>
                        <a:effectLst/>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schemeClr val="tx1"/>
                          </a:solidFill>
                          <a:latin typeface="Cambria" panose="02040503050406030204" pitchFamily="18" charset="0"/>
                          <a:ea typeface="Cambria" panose="02040503050406030204" pitchFamily="18" charset="0"/>
                          <a:cs typeface="Arial" panose="020B0604020202020204" pitchFamily="34" charset="0"/>
                        </a:rPr>
                        <a:t>University  of South Africa for partially sponsoring the study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schemeClr val="tx1"/>
                          </a:solidFill>
                          <a:latin typeface="Cambria" panose="02040503050406030204" pitchFamily="18" charset="0"/>
                          <a:ea typeface="Cambria" panose="02040503050406030204" pitchFamily="18" charset="0"/>
                          <a:cs typeface="Arial" panose="020B0604020202020204" pitchFamily="34" charset="0"/>
                        </a:rPr>
                        <a:t>University of Free state ethics committee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schemeClr val="tx1"/>
                          </a:solidFill>
                          <a:latin typeface="Cambria" panose="02040503050406030204" pitchFamily="18" charset="0"/>
                          <a:ea typeface="Cambria" panose="02040503050406030204" pitchFamily="18" charset="0"/>
                          <a:cs typeface="Arial" panose="020B0604020202020204" pitchFamily="34" charset="0"/>
                        </a:rPr>
                        <a:t>Participants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solidFill>
                            <a:schemeClr val="tx1"/>
                          </a:solidFill>
                          <a:latin typeface="Cambria" panose="02040503050406030204" pitchFamily="18" charset="0"/>
                          <a:ea typeface="Cambria" panose="02040503050406030204" pitchFamily="18" charset="0"/>
                          <a:cs typeface="Arial" panose="020B0604020202020204" pitchFamily="34" charset="0"/>
                        </a:rPr>
                        <a:t>Supervisors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7192386"/>
                  </a:ext>
                </a:extLst>
              </a:tr>
              <a:tr h="426301">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75582057"/>
                  </a:ext>
                </a:extLst>
              </a:tr>
              <a:tr h="571160">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80625040"/>
                  </a:ext>
                </a:extLst>
              </a:tr>
              <a:tr h="571160">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824283776"/>
                  </a:ext>
                </a:extLst>
              </a:tr>
              <a:tr h="426301">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45606449"/>
                  </a:ext>
                </a:extLst>
              </a:tr>
              <a:tr h="815941">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26340550"/>
                  </a:ext>
                </a:extLst>
              </a:tr>
              <a:tr h="571160">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93148671"/>
                  </a:ext>
                </a:extLst>
              </a:tr>
              <a:tr h="426301">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41486784"/>
                  </a:ext>
                </a:extLst>
              </a:tr>
            </a:tbl>
          </a:graphicData>
        </a:graphic>
      </p:graphicFrame>
    </p:spTree>
    <p:extLst>
      <p:ext uri="{BB962C8B-B14F-4D97-AF65-F5344CB8AC3E}">
        <p14:creationId xmlns:p14="http://schemas.microsoft.com/office/powerpoint/2010/main" val="325641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9ECE879-832B-0BC3-A5FF-01516968DCC1}"/>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F5ED2D4-DA3D-669D-A5F3-DC6B113B0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4" y="0"/>
            <a:ext cx="12151141" cy="6858000"/>
          </a:xfrm>
          <a:prstGeom prst="rect">
            <a:avLst/>
          </a:prstGeom>
        </p:spPr>
      </p:pic>
      <p:graphicFrame>
        <p:nvGraphicFramePr>
          <p:cNvPr id="2" name="Table 4">
            <a:extLst>
              <a:ext uri="{FF2B5EF4-FFF2-40B4-BE49-F238E27FC236}">
                <a16:creationId xmlns:a16="http://schemas.microsoft.com/office/drawing/2014/main" id="{BBDC989A-7E31-E9DD-F591-2573A5EB1410}"/>
              </a:ext>
            </a:extLst>
          </p:cNvPr>
          <p:cNvGraphicFramePr>
            <a:graphicFrameLocks noGrp="1"/>
          </p:cNvGraphicFramePr>
          <p:nvPr>
            <p:extLst>
              <p:ext uri="{D42A27DB-BD31-4B8C-83A1-F6EECF244321}">
                <p14:modId xmlns:p14="http://schemas.microsoft.com/office/powerpoint/2010/main" val="1977826843"/>
              </p:ext>
            </p:extLst>
          </p:nvPr>
        </p:nvGraphicFramePr>
        <p:xfrm>
          <a:off x="181794" y="285750"/>
          <a:ext cx="12151141" cy="10241936"/>
        </p:xfrm>
        <a:graphic>
          <a:graphicData uri="http://schemas.openxmlformats.org/drawingml/2006/table">
            <a:tbl>
              <a:tblPr firstRow="1" bandRow="1">
                <a:tableStyleId>{5C22544A-7EE6-4342-B048-85BDC9FD1C3A}</a:tableStyleId>
              </a:tblPr>
              <a:tblGrid>
                <a:gridCol w="12151141">
                  <a:extLst>
                    <a:ext uri="{9D8B030D-6E8A-4147-A177-3AD203B41FA5}">
                      <a16:colId xmlns:a16="http://schemas.microsoft.com/office/drawing/2014/main" val="153107243"/>
                    </a:ext>
                  </a:extLst>
                </a:gridCol>
              </a:tblGrid>
              <a:tr h="1164256">
                <a:tc>
                  <a:txBody>
                    <a:bodyPr/>
                    <a:lstStyle/>
                    <a:p>
                      <a:r>
                        <a:rPr lang="en-GB" sz="1800" b="1" kern="1200" dirty="0">
                          <a:solidFill>
                            <a:schemeClr val="lt1"/>
                          </a:solidFill>
                          <a:effectLst/>
                          <a:latin typeface="+mn-lt"/>
                          <a:ea typeface="+mn-ea"/>
                          <a:cs typeface="+mn-cs"/>
                        </a:rPr>
                        <a:t> </a:t>
                      </a:r>
                      <a:endParaRPr lang="en-ZA" sz="1800" b="1" kern="1200" dirty="0">
                        <a:solidFill>
                          <a:schemeClr val="lt1"/>
                        </a:solidFill>
                        <a:effectLst/>
                        <a:latin typeface="+mn-lt"/>
                        <a:ea typeface="+mn-ea"/>
                        <a:cs typeface="+mn-cs"/>
                      </a:endParaRPr>
                    </a:p>
                    <a:p>
                      <a:pPr marL="0" indent="0">
                        <a:buFont typeface="Arial" panose="020B0604020202020204" pitchFamily="34" charset="0"/>
                        <a:buNone/>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09590339"/>
                  </a:ext>
                </a:extLst>
              </a:tr>
              <a:tr h="5609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mbria" panose="02040503050406030204" pitchFamily="18" charset="0"/>
                          <a:ea typeface="Cambria" panose="02040503050406030204" pitchFamily="18" charset="0"/>
                          <a:cs typeface="+mn-cs"/>
                        </a:rPr>
                        <a:t>Kahu, E. R., &amp; Nelson, K. (2018). Student engagement in the educational interface: Understanding the mechanisms of student success. *Higher Education Research &amp; Development*, 37(1), 58–71.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b="0" i="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Cambria" panose="02040503050406030204" pitchFamily="18" charset="0"/>
                          <a:ea typeface="Cambria" panose="02040503050406030204" pitchFamily="18" charset="0"/>
                          <a:cs typeface="+mn-cs"/>
                        </a:rPr>
                        <a:t>McPherson, M., &amp; Marrero, D. G. (2021). Understanding academic probation in higher education: A psychosocial perspective. *Journal of Student Affairs Research and Practice*, 58(2), 165–179.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b="0" i="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b="0" i="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0" i="0" kern="1200" dirty="0" err="1">
                          <a:solidFill>
                            <a:schemeClr val="dk1"/>
                          </a:solidFill>
                          <a:effectLst/>
                          <a:latin typeface="Cambria" panose="02040503050406030204" pitchFamily="18" charset="0"/>
                          <a:ea typeface="Cambria" panose="02040503050406030204" pitchFamily="18" charset="0"/>
                          <a:cs typeface="+mn-cs"/>
                        </a:rPr>
                        <a:t>Mohajan</a:t>
                      </a:r>
                      <a:r>
                        <a:rPr lang="en-ZA" sz="2000" b="0" i="0" kern="1200" dirty="0">
                          <a:solidFill>
                            <a:schemeClr val="dk1"/>
                          </a:solidFill>
                          <a:effectLst/>
                          <a:latin typeface="Cambria" panose="02040503050406030204" pitchFamily="18" charset="0"/>
                          <a:ea typeface="Cambria" panose="02040503050406030204" pitchFamily="18" charset="0"/>
                          <a:cs typeface="+mn-cs"/>
                        </a:rPr>
                        <a:t>, H. K. (2018). Qualitative Research Methodology in Social Sciences and Related Subjects. Journal of Economic Development, Environment, and People, 7, 23-48.</a:t>
                      </a:r>
                    </a:p>
                    <a:p>
                      <a:endParaRPr lang="en-US" sz="2000" kern="1200" dirty="0">
                        <a:solidFill>
                          <a:schemeClr val="dk1"/>
                        </a:solidFill>
                        <a:effectLst/>
                        <a:latin typeface="Cambria" panose="02040503050406030204" pitchFamily="18" charset="0"/>
                        <a:ea typeface="Cambria" panose="02040503050406030204" pitchFamily="18" charset="0"/>
                        <a:cs typeface="+mn-cs"/>
                      </a:endParaRPr>
                    </a:p>
                    <a:p>
                      <a:endParaRPr lang="en-US" sz="2000" kern="1200" dirty="0">
                        <a:solidFill>
                          <a:schemeClr val="dk1"/>
                        </a:solidFill>
                        <a:effectLst/>
                        <a:latin typeface="Cambria" panose="02040503050406030204" pitchFamily="18" charset="0"/>
                        <a:ea typeface="Cambria" panose="02040503050406030204" pitchFamily="18" charset="0"/>
                        <a:cs typeface="+mn-cs"/>
                      </a:endParaRPr>
                    </a:p>
                    <a:p>
                      <a:r>
                        <a:rPr lang="en-US" sz="2000" kern="1200" dirty="0">
                          <a:solidFill>
                            <a:schemeClr val="dk1"/>
                          </a:solidFill>
                          <a:effectLst/>
                          <a:latin typeface="Cambria" panose="02040503050406030204" pitchFamily="18" charset="0"/>
                          <a:ea typeface="Cambria" panose="02040503050406030204" pitchFamily="18" charset="0"/>
                          <a:cs typeface="+mn-cs"/>
                        </a:rPr>
                        <a:t>Pelch, M. (2018). Academic probation as a mechanism for student success. *Journal of Developmental Education*, 42(1), 2–10.</a:t>
                      </a:r>
                    </a:p>
                    <a:p>
                      <a:endParaRPr lang="en-ZA" sz="2000" kern="1200" dirty="0">
                        <a:solidFill>
                          <a:schemeClr val="dk1"/>
                        </a:solidFill>
                        <a:effectLst/>
                        <a:latin typeface="Cambria" panose="02040503050406030204" pitchFamily="18" charset="0"/>
                        <a:ea typeface="Cambria" panose="02040503050406030204" pitchFamily="18" charset="0"/>
                        <a:cs typeface="+mn-cs"/>
                      </a:endParaRPr>
                    </a:p>
                    <a:p>
                      <a:r>
                        <a:rPr lang="en-US" sz="2000" kern="1200" dirty="0">
                          <a:solidFill>
                            <a:schemeClr val="dk1"/>
                          </a:solidFill>
                          <a:effectLst/>
                          <a:latin typeface="Cambria" panose="02040503050406030204" pitchFamily="18" charset="0"/>
                          <a:ea typeface="Cambria" panose="02040503050406030204" pitchFamily="18" charset="0"/>
                          <a:cs typeface="+mn-cs"/>
                        </a:rPr>
                        <a:t>Schlossberg, N. K. (2011). The challenge of change: The transition model and its applications. *Journal of Employment Counseling*, 48(4), 159–162.</a:t>
                      </a:r>
                    </a:p>
                    <a:p>
                      <a:endParaRPr lang="en-US" sz="160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7192386"/>
                  </a:ext>
                </a:extLst>
              </a:tr>
              <a:tr h="347765">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75582057"/>
                  </a:ext>
                </a:extLst>
              </a:tr>
              <a:tr h="51498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80625040"/>
                  </a:ext>
                </a:extLst>
              </a:tr>
              <a:tr h="51498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824283776"/>
                  </a:ext>
                </a:extLst>
              </a:tr>
              <a:tr h="347765">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45606449"/>
                  </a:ext>
                </a:extLst>
              </a:tr>
              <a:tr h="735691">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26340550"/>
                  </a:ext>
                </a:extLst>
              </a:tr>
              <a:tr h="51498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93148671"/>
                  </a:ext>
                </a:extLst>
              </a:tr>
              <a:tr h="347765">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41486784"/>
                  </a:ext>
                </a:extLst>
              </a:tr>
            </a:tbl>
          </a:graphicData>
        </a:graphic>
      </p:graphicFrame>
    </p:spTree>
    <p:extLst>
      <p:ext uri="{BB962C8B-B14F-4D97-AF65-F5344CB8AC3E}">
        <p14:creationId xmlns:p14="http://schemas.microsoft.com/office/powerpoint/2010/main" val="191953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FF8F2CB-D960-8F1B-BB0B-8351C1282444}"/>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DBD34E9-A48F-08D3-C3A1-9E7158319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94" y="0"/>
            <a:ext cx="12151141" cy="6858000"/>
          </a:xfrm>
          <a:prstGeom prst="rect">
            <a:avLst/>
          </a:prstGeom>
        </p:spPr>
      </p:pic>
      <p:graphicFrame>
        <p:nvGraphicFramePr>
          <p:cNvPr id="2" name="Table 4">
            <a:extLst>
              <a:ext uri="{FF2B5EF4-FFF2-40B4-BE49-F238E27FC236}">
                <a16:creationId xmlns:a16="http://schemas.microsoft.com/office/drawing/2014/main" id="{4F64F68D-FD3B-C948-F3AD-F925F6544C7E}"/>
              </a:ext>
            </a:extLst>
          </p:cNvPr>
          <p:cNvGraphicFramePr>
            <a:graphicFrameLocks noGrp="1"/>
          </p:cNvGraphicFramePr>
          <p:nvPr>
            <p:extLst>
              <p:ext uri="{D42A27DB-BD31-4B8C-83A1-F6EECF244321}">
                <p14:modId xmlns:p14="http://schemas.microsoft.com/office/powerpoint/2010/main" val="2983027444"/>
              </p:ext>
            </p:extLst>
          </p:nvPr>
        </p:nvGraphicFramePr>
        <p:xfrm>
          <a:off x="274321" y="205741"/>
          <a:ext cx="11917680" cy="8257549"/>
        </p:xfrm>
        <a:graphic>
          <a:graphicData uri="http://schemas.openxmlformats.org/drawingml/2006/table">
            <a:tbl>
              <a:tblPr firstRow="1" bandRow="1">
                <a:tableStyleId>{5C22544A-7EE6-4342-B048-85BDC9FD1C3A}</a:tableStyleId>
              </a:tblPr>
              <a:tblGrid>
                <a:gridCol w="11917680">
                  <a:extLst>
                    <a:ext uri="{9D8B030D-6E8A-4147-A177-3AD203B41FA5}">
                      <a16:colId xmlns:a16="http://schemas.microsoft.com/office/drawing/2014/main" val="153107243"/>
                    </a:ext>
                  </a:extLst>
                </a:gridCol>
              </a:tblGrid>
              <a:tr h="30845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09590339"/>
                  </a:ext>
                </a:extLst>
              </a:tr>
              <a:tr h="2239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kern="1200" dirty="0">
                        <a:solidFill>
                          <a:schemeClr val="dk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0" i="0" kern="1200" dirty="0" err="1">
                          <a:solidFill>
                            <a:schemeClr val="dk1"/>
                          </a:solidFill>
                          <a:effectLst/>
                          <a:latin typeface="Cambria" panose="02040503050406030204" pitchFamily="18" charset="0"/>
                          <a:ea typeface="Cambria" panose="02040503050406030204" pitchFamily="18" charset="0"/>
                          <a:cs typeface="+mn-cs"/>
                        </a:rPr>
                        <a:t>Ruslin</a:t>
                      </a:r>
                      <a:r>
                        <a:rPr lang="en-ZA" sz="2000" b="0" i="0" kern="1200" dirty="0">
                          <a:solidFill>
                            <a:schemeClr val="dk1"/>
                          </a:solidFill>
                          <a:effectLst/>
                          <a:latin typeface="Cambria" panose="02040503050406030204" pitchFamily="18" charset="0"/>
                          <a:ea typeface="Cambria" panose="02040503050406030204" pitchFamily="18" charset="0"/>
                          <a:cs typeface="+mn-cs"/>
                        </a:rPr>
                        <a:t>, R., </a:t>
                      </a:r>
                      <a:r>
                        <a:rPr lang="en-ZA" sz="2000" b="0" i="0" kern="1200" dirty="0" err="1">
                          <a:solidFill>
                            <a:schemeClr val="dk1"/>
                          </a:solidFill>
                          <a:effectLst/>
                          <a:latin typeface="Cambria" panose="02040503050406030204" pitchFamily="18" charset="0"/>
                          <a:ea typeface="Cambria" panose="02040503050406030204" pitchFamily="18" charset="0"/>
                          <a:cs typeface="+mn-cs"/>
                        </a:rPr>
                        <a:t>Nursita</a:t>
                      </a:r>
                      <a:r>
                        <a:rPr lang="en-ZA" sz="2000" b="0" i="0" kern="1200" dirty="0">
                          <a:solidFill>
                            <a:schemeClr val="dk1"/>
                          </a:solidFill>
                          <a:effectLst/>
                          <a:latin typeface="Cambria" panose="02040503050406030204" pitchFamily="18" charset="0"/>
                          <a:ea typeface="Cambria" panose="02040503050406030204" pitchFamily="18" charset="0"/>
                          <a:cs typeface="+mn-cs"/>
                        </a:rPr>
                        <a:t>, N. and Syam, H., 2022. Empirical and practical analysis on the experience of English department students in learning speaking skills. </a:t>
                      </a:r>
                      <a:r>
                        <a:rPr lang="en-ZA" sz="2000" b="0" i="1" kern="1200" dirty="0" err="1">
                          <a:solidFill>
                            <a:schemeClr val="dk1"/>
                          </a:solidFill>
                          <a:effectLst/>
                          <a:latin typeface="Cambria" panose="02040503050406030204" pitchFamily="18" charset="0"/>
                          <a:ea typeface="Cambria" panose="02040503050406030204" pitchFamily="18" charset="0"/>
                          <a:cs typeface="+mn-cs"/>
                        </a:rPr>
                        <a:t>Prosiding</a:t>
                      </a:r>
                      <a:r>
                        <a:rPr lang="en-ZA" sz="2000" b="0" i="1" kern="1200" dirty="0">
                          <a:solidFill>
                            <a:schemeClr val="dk1"/>
                          </a:solidFill>
                          <a:effectLst/>
                          <a:latin typeface="Cambria" panose="02040503050406030204" pitchFamily="18" charset="0"/>
                          <a:ea typeface="Cambria" panose="02040503050406030204" pitchFamily="18" charset="0"/>
                          <a:cs typeface="+mn-cs"/>
                        </a:rPr>
                        <a:t> Pendidikan dan </a:t>
                      </a:r>
                      <a:r>
                        <a:rPr lang="en-ZA" sz="2000" b="0" i="1" kern="1200" dirty="0" err="1">
                          <a:solidFill>
                            <a:schemeClr val="dk1"/>
                          </a:solidFill>
                          <a:effectLst/>
                          <a:latin typeface="Cambria" panose="02040503050406030204" pitchFamily="18" charset="0"/>
                          <a:ea typeface="Cambria" panose="02040503050406030204" pitchFamily="18" charset="0"/>
                          <a:cs typeface="+mn-cs"/>
                        </a:rPr>
                        <a:t>Pembelajaran</a:t>
                      </a:r>
                      <a:r>
                        <a:rPr lang="en-ZA" sz="2000" b="0" i="1" kern="1200" dirty="0">
                          <a:solidFill>
                            <a:schemeClr val="dk1"/>
                          </a:solidFill>
                          <a:effectLst/>
                          <a:latin typeface="Cambria" panose="02040503050406030204" pitchFamily="18" charset="0"/>
                          <a:ea typeface="Cambria" panose="02040503050406030204" pitchFamily="18" charset="0"/>
                          <a:cs typeface="+mn-cs"/>
                        </a:rPr>
                        <a:t> </a:t>
                      </a:r>
                      <a:r>
                        <a:rPr lang="en-ZA" sz="2000" b="0" i="1" kern="1200" dirty="0" err="1">
                          <a:solidFill>
                            <a:schemeClr val="dk1"/>
                          </a:solidFill>
                          <a:effectLst/>
                          <a:latin typeface="Cambria" panose="02040503050406030204" pitchFamily="18" charset="0"/>
                          <a:ea typeface="Cambria" panose="02040503050406030204" pitchFamily="18" charset="0"/>
                          <a:cs typeface="+mn-cs"/>
                        </a:rPr>
                        <a:t>Berbasis</a:t>
                      </a:r>
                      <a:r>
                        <a:rPr lang="en-ZA" sz="2000" b="0" i="1" kern="1200" dirty="0">
                          <a:solidFill>
                            <a:schemeClr val="dk1"/>
                          </a:solidFill>
                          <a:effectLst/>
                          <a:latin typeface="Cambria" panose="02040503050406030204" pitchFamily="18" charset="0"/>
                          <a:ea typeface="Cambria" panose="02040503050406030204" pitchFamily="18" charset="0"/>
                          <a:cs typeface="+mn-cs"/>
                        </a:rPr>
                        <a:t> Multidisciplinary di Era Society 5.0</a:t>
                      </a:r>
                      <a:r>
                        <a:rPr lang="en-ZA" sz="2000" b="0" i="0" kern="1200" dirty="0">
                          <a:solidFill>
                            <a:schemeClr val="dk1"/>
                          </a:solidFill>
                          <a:effectLst/>
                          <a:latin typeface="Cambria" panose="02040503050406030204" pitchFamily="18" charset="0"/>
                          <a:ea typeface="Cambria" panose="02040503050406030204" pitchFamily="18" charset="0"/>
                          <a:cs typeface="+mn-cs"/>
                        </a:rPr>
                        <a:t>, </a:t>
                      </a:r>
                      <a:r>
                        <a:rPr lang="en-ZA" sz="2000" b="0" i="1" kern="1200" dirty="0">
                          <a:solidFill>
                            <a:schemeClr val="dk1"/>
                          </a:solidFill>
                          <a:effectLst/>
                          <a:latin typeface="Cambria" panose="02040503050406030204" pitchFamily="18" charset="0"/>
                          <a:ea typeface="Cambria" panose="02040503050406030204" pitchFamily="18" charset="0"/>
                          <a:cs typeface="+mn-cs"/>
                        </a:rPr>
                        <a:t>1</a:t>
                      </a:r>
                      <a:r>
                        <a:rPr lang="en-ZA" sz="2000" b="0" i="0" kern="1200" dirty="0">
                          <a:solidFill>
                            <a:schemeClr val="dk1"/>
                          </a:solidFill>
                          <a:effectLst/>
                          <a:latin typeface="Cambria" panose="02040503050406030204" pitchFamily="18" charset="0"/>
                          <a:ea typeface="Cambria" panose="02040503050406030204" pitchFamily="18" charset="0"/>
                          <a:cs typeface="+mn-cs"/>
                        </a:rPr>
                        <a:t>, pp.1-6.</a:t>
                      </a:r>
                      <a:endParaRPr lang="en-GB" sz="200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kern="1200" dirty="0">
                        <a:solidFill>
                          <a:schemeClr val="dk1"/>
                        </a:solidFill>
                        <a:effectLst/>
                        <a:latin typeface="Cambria" panose="02040503050406030204" pitchFamily="18" charset="0"/>
                        <a:ea typeface="Cambria" panose="02040503050406030204" pitchFamily="18" charset="0"/>
                        <a:cs typeface="+mn-cs"/>
                      </a:endParaRPr>
                    </a:p>
                    <a:p>
                      <a:r>
                        <a:rPr lang="en-ZA" sz="2000" b="0" i="0" kern="1200" dirty="0" err="1">
                          <a:solidFill>
                            <a:schemeClr val="dk1"/>
                          </a:solidFill>
                          <a:effectLst/>
                          <a:latin typeface="Cambria" panose="02040503050406030204" pitchFamily="18" charset="0"/>
                          <a:ea typeface="Cambria" panose="02040503050406030204" pitchFamily="18" charset="0"/>
                          <a:cs typeface="+mn-cs"/>
                        </a:rPr>
                        <a:t>Satpathy</a:t>
                      </a:r>
                      <a:r>
                        <a:rPr lang="en-ZA" sz="2000" b="0" i="0" kern="1200" dirty="0">
                          <a:solidFill>
                            <a:schemeClr val="dk1"/>
                          </a:solidFill>
                          <a:effectLst/>
                          <a:latin typeface="Cambria" panose="02040503050406030204" pitchFamily="18" charset="0"/>
                          <a:ea typeface="Cambria" panose="02040503050406030204" pitchFamily="18" charset="0"/>
                          <a:cs typeface="+mn-cs"/>
                        </a:rPr>
                        <a:t>, B., Saha, S., Barman, B. and Roy, P., 2023. An Introduction to Research Methods and Designs in Social Sciences. </a:t>
                      </a:r>
                      <a:r>
                        <a:rPr lang="en-ZA" sz="2000" b="0" i="1" kern="1200" dirty="0">
                          <a:solidFill>
                            <a:schemeClr val="dk1"/>
                          </a:solidFill>
                          <a:effectLst/>
                          <a:latin typeface="Cambria" panose="02040503050406030204" pitchFamily="18" charset="0"/>
                          <a:ea typeface="Cambria" panose="02040503050406030204" pitchFamily="18" charset="0"/>
                          <a:cs typeface="+mn-cs"/>
                        </a:rPr>
                        <a:t>ResearchGate:(2),-8</a:t>
                      </a:r>
                      <a:r>
                        <a:rPr lang="en-ZA" sz="2000" b="0" i="0" kern="1200" dirty="0">
                          <a:solidFill>
                            <a:schemeClr val="dk1"/>
                          </a:solidFill>
                          <a:effectLst/>
                          <a:latin typeface="Cambria" panose="02040503050406030204" pitchFamily="18" charset="0"/>
                          <a:ea typeface="Cambria" panose="02040503050406030204" pitchFamily="18" charset="0"/>
                          <a:cs typeface="+mn-cs"/>
                        </a:rPr>
                        <a:t>.</a:t>
                      </a:r>
                    </a:p>
                    <a:p>
                      <a:endParaRPr lang="en-US" sz="2000" kern="1200" dirty="0">
                        <a:solidFill>
                          <a:schemeClr val="dk1"/>
                        </a:solidFill>
                        <a:effectLst/>
                        <a:latin typeface="Cambria" panose="02040503050406030204" pitchFamily="18" charset="0"/>
                        <a:ea typeface="Cambria" panose="02040503050406030204" pitchFamily="18" charset="0"/>
                        <a:cs typeface="+mn-cs"/>
                      </a:endParaRPr>
                    </a:p>
                    <a:p>
                      <a:r>
                        <a:rPr lang="en-ZA" sz="2000" b="0" i="0" kern="1200" dirty="0">
                          <a:solidFill>
                            <a:schemeClr val="dk1"/>
                          </a:solidFill>
                          <a:effectLst/>
                          <a:latin typeface="Cambria" panose="02040503050406030204" pitchFamily="18" charset="0"/>
                          <a:ea typeface="Cambria" panose="02040503050406030204" pitchFamily="18" charset="0"/>
                          <a:cs typeface="+mn-cs"/>
                        </a:rPr>
                        <a:t>Trub, L., Berler, M. and Magaldi, D., 2022. Collisions and collusions with new norms: Renegotiating time and space in a pre-pandemic digital era. </a:t>
                      </a:r>
                      <a:r>
                        <a:rPr lang="en-ZA" sz="2000" b="0" i="1" kern="1200" dirty="0">
                          <a:solidFill>
                            <a:schemeClr val="dk1"/>
                          </a:solidFill>
                          <a:effectLst/>
                          <a:latin typeface="Cambria" panose="02040503050406030204" pitchFamily="18" charset="0"/>
                          <a:ea typeface="Cambria" panose="02040503050406030204" pitchFamily="18" charset="0"/>
                          <a:cs typeface="+mn-cs"/>
                        </a:rPr>
                        <a:t>Journal of Psychotherapy Integration</a:t>
                      </a:r>
                      <a:r>
                        <a:rPr lang="en-ZA" sz="2000" b="0" i="0" kern="1200" dirty="0">
                          <a:solidFill>
                            <a:schemeClr val="dk1"/>
                          </a:solidFill>
                          <a:effectLst/>
                          <a:latin typeface="Cambria" panose="02040503050406030204" pitchFamily="18" charset="0"/>
                          <a:ea typeface="Cambria" panose="02040503050406030204" pitchFamily="18" charset="0"/>
                          <a:cs typeface="+mn-cs"/>
                        </a:rPr>
                        <a:t>, </a:t>
                      </a:r>
                      <a:r>
                        <a:rPr lang="en-ZA" sz="2000" b="0" i="1" kern="1200" dirty="0">
                          <a:solidFill>
                            <a:schemeClr val="dk1"/>
                          </a:solidFill>
                          <a:effectLst/>
                          <a:latin typeface="Cambria" panose="02040503050406030204" pitchFamily="18" charset="0"/>
                          <a:ea typeface="Cambria" panose="02040503050406030204" pitchFamily="18" charset="0"/>
                          <a:cs typeface="+mn-cs"/>
                        </a:rPr>
                        <a:t>32</a:t>
                      </a:r>
                      <a:r>
                        <a:rPr lang="en-ZA" sz="2000" b="0" i="0" kern="1200" dirty="0">
                          <a:solidFill>
                            <a:schemeClr val="dk1"/>
                          </a:solidFill>
                          <a:effectLst/>
                          <a:latin typeface="Cambria" panose="02040503050406030204" pitchFamily="18" charset="0"/>
                          <a:ea typeface="Cambria" panose="02040503050406030204" pitchFamily="18" charset="0"/>
                          <a:cs typeface="+mn-cs"/>
                        </a:rPr>
                        <a:t>(1), p.64.</a:t>
                      </a:r>
                    </a:p>
                    <a:p>
                      <a:endParaRPr lang="en-ZA" sz="2000" b="0" i="0" kern="1200" dirty="0">
                        <a:solidFill>
                          <a:schemeClr val="dk1"/>
                        </a:solidFill>
                        <a:effectLst/>
                        <a:latin typeface="Cambria" panose="02040503050406030204" pitchFamily="18" charset="0"/>
                        <a:ea typeface="Cambria" panose="02040503050406030204" pitchFamily="18" charset="0"/>
                        <a:cs typeface="+mn-cs"/>
                      </a:endParaRPr>
                    </a:p>
                    <a:p>
                      <a:endParaRPr lang="en-ZA" sz="2000" kern="1200" dirty="0">
                        <a:solidFill>
                          <a:schemeClr val="dk1"/>
                        </a:solidFill>
                        <a:effectLst/>
                        <a:latin typeface="Cambria" panose="02040503050406030204" pitchFamily="18" charset="0"/>
                        <a:ea typeface="Cambria" panose="02040503050406030204" pitchFamily="18" charset="0"/>
                        <a:cs typeface="+mn-cs"/>
                      </a:endParaRPr>
                    </a:p>
                    <a:p>
                      <a:r>
                        <a:rPr lang="en-US" sz="2000" kern="1200" dirty="0">
                          <a:solidFill>
                            <a:schemeClr val="dk1"/>
                          </a:solidFill>
                          <a:effectLst/>
                          <a:latin typeface="Cambria" panose="02040503050406030204" pitchFamily="18" charset="0"/>
                          <a:ea typeface="Cambria" panose="02040503050406030204" pitchFamily="18" charset="0"/>
                          <a:cs typeface="+mn-cs"/>
                        </a:rPr>
                        <a:t>Tshwane University of Technology (TUT). (2018). *Academic probation policy*. Pretoria: TUT.</a:t>
                      </a:r>
                      <a:endParaRPr lang="en-ZA" sz="2000" kern="1200" dirty="0">
                        <a:solidFill>
                          <a:schemeClr val="dk1"/>
                        </a:solidFill>
                        <a:effectLst/>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87192386"/>
                  </a:ext>
                </a:extLst>
              </a:tr>
              <a:tr h="30845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75582057"/>
                  </a:ext>
                </a:extLst>
              </a:tr>
              <a:tr h="51906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980625040"/>
                  </a:ext>
                </a:extLst>
              </a:tr>
              <a:tr h="51906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824283776"/>
                  </a:ext>
                </a:extLst>
              </a:tr>
              <a:tr h="30845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45606449"/>
                  </a:ext>
                </a:extLst>
              </a:tr>
              <a:tr h="741520">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26340550"/>
                  </a:ext>
                </a:extLst>
              </a:tr>
              <a:tr h="519063">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93148671"/>
                  </a:ext>
                </a:extLst>
              </a:tr>
              <a:tr h="308452">
                <a:tc>
                  <a:txBody>
                    <a:bodyPr/>
                    <a:lstStyle/>
                    <a:p>
                      <a:pPr marL="285750" indent="-285750">
                        <a:buFont typeface="Arial" panose="020B0604020202020204" pitchFamily="34" charset="0"/>
                        <a:buChar char="•"/>
                      </a:pPr>
                      <a:endParaRPr lang="en-ZA" sz="17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41486784"/>
                  </a:ext>
                </a:extLst>
              </a:tr>
            </a:tbl>
          </a:graphicData>
        </a:graphic>
      </p:graphicFrame>
    </p:spTree>
    <p:extLst>
      <p:ext uri="{BB962C8B-B14F-4D97-AF65-F5344CB8AC3E}">
        <p14:creationId xmlns:p14="http://schemas.microsoft.com/office/powerpoint/2010/main" val="347454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15E4041-D9A9-48B6-B3B2-DA1D9CD6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 y="0"/>
            <a:ext cx="12151141" cy="6858000"/>
          </a:xfrm>
          <a:prstGeom prst="rect">
            <a:avLst/>
          </a:prstGeom>
        </p:spPr>
      </p:pic>
      <p:sp>
        <p:nvSpPr>
          <p:cNvPr id="8" name="TextBox 7">
            <a:extLst>
              <a:ext uri="{FF2B5EF4-FFF2-40B4-BE49-F238E27FC236}">
                <a16:creationId xmlns:a16="http://schemas.microsoft.com/office/drawing/2014/main" id="{E8F61EDC-27D8-47C9-B2BE-3DB478E7CB75}"/>
              </a:ext>
            </a:extLst>
          </p:cNvPr>
          <p:cNvSpPr txBox="1"/>
          <p:nvPr/>
        </p:nvSpPr>
        <p:spPr>
          <a:xfrm>
            <a:off x="923108" y="196318"/>
            <a:ext cx="10345783" cy="769441"/>
          </a:xfrm>
          <a:prstGeom prst="rect">
            <a:avLst/>
          </a:prstGeom>
          <a:gradFill>
            <a:gsLst>
              <a:gs pos="8835">
                <a:srgbClr val="E58546"/>
              </a:gs>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ZA" sz="4400" dirty="0">
                <a:latin typeface="Arial" panose="020B0604020202020204" pitchFamily="34" charset="0"/>
                <a:cs typeface="Arial" panose="020B0604020202020204" pitchFamily="34" charset="0"/>
              </a:rPr>
              <a:t>Thank you</a:t>
            </a:r>
          </a:p>
        </p:txBody>
      </p:sp>
      <p:sp>
        <p:nvSpPr>
          <p:cNvPr id="9" name="Content Placeholder 9">
            <a:extLst>
              <a:ext uri="{FF2B5EF4-FFF2-40B4-BE49-F238E27FC236}">
                <a16:creationId xmlns:a16="http://schemas.microsoft.com/office/drawing/2014/main" id="{63413D4E-0852-4CD5-AF28-12FE731B985F}"/>
              </a:ext>
            </a:extLst>
          </p:cNvPr>
          <p:cNvSpPr txBox="1">
            <a:spLocks/>
          </p:cNvSpPr>
          <p:nvPr/>
        </p:nvSpPr>
        <p:spPr>
          <a:xfrm>
            <a:off x="6278880" y="1896291"/>
            <a:ext cx="5460274" cy="4184650"/>
          </a:xfrm>
          <a:prstGeom prst="rect">
            <a:avLst/>
          </a:prstGeom>
          <a:solidFill>
            <a:schemeClr val="accent4">
              <a:lumMod val="20000"/>
              <a:lumOff val="80000"/>
              <a:alpha val="62000"/>
            </a:schemeClr>
          </a:solidFill>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10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2D55-D058-5CB6-45E5-4BF4F8AB58F5}"/>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96E80B5-AD63-DC99-6439-21F153532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1141" cy="6858000"/>
          </a:xfrm>
          <a:prstGeom prst="rect">
            <a:avLst/>
          </a:prstGeom>
        </p:spPr>
      </p:pic>
      <p:sp>
        <p:nvSpPr>
          <p:cNvPr id="4" name="TextBox 3">
            <a:extLst>
              <a:ext uri="{FF2B5EF4-FFF2-40B4-BE49-F238E27FC236}">
                <a16:creationId xmlns:a16="http://schemas.microsoft.com/office/drawing/2014/main" id="{3FA78B00-697F-1570-DF7D-6689803FA66C}"/>
              </a:ext>
            </a:extLst>
          </p:cNvPr>
          <p:cNvSpPr txBox="1"/>
          <p:nvPr/>
        </p:nvSpPr>
        <p:spPr>
          <a:xfrm>
            <a:off x="365760" y="2"/>
            <a:ext cx="10949940" cy="1600438"/>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3310656-FB28-51DA-F32D-30AC7A6A16BA}"/>
              </a:ext>
            </a:extLst>
          </p:cNvPr>
          <p:cNvSpPr txBox="1"/>
          <p:nvPr/>
        </p:nvSpPr>
        <p:spPr>
          <a:xfrm>
            <a:off x="262890" y="2031327"/>
            <a:ext cx="11563350" cy="5632311"/>
          </a:xfrm>
          <a:prstGeom prst="rect">
            <a:avLst/>
          </a:prstGeom>
          <a:noFill/>
        </p:spPr>
        <p:txBody>
          <a:bodyPr wrap="square">
            <a:spAutoFit/>
          </a:bodyPr>
          <a:lstStyle/>
          <a:p>
            <a:endParaRPr lang="en-US" sz="2000" dirty="0">
              <a:effectLst/>
              <a:ea typeface="MS Mincho" panose="02020609040205080304" pitchFamily="49" charset="-128"/>
              <a:cs typeface="Times New Roman" panose="020206030504050203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A</a:t>
            </a:r>
            <a:r>
              <a:rPr lang="en-US" sz="2000" dirty="0">
                <a:effectLst/>
                <a:latin typeface="Cambria" panose="02040503050406030204" pitchFamily="18" charset="0"/>
                <a:ea typeface="Cambria" panose="02040503050406030204" pitchFamily="18" charset="0"/>
                <a:cs typeface="Times New Roman" panose="02020603050405020304" pitchFamily="18" charset="0"/>
              </a:rPr>
              <a:t>cademic probation (AP) is widely used in South Africa and globally to keep students in the system while requiring academic improvement.</a:t>
            </a:r>
          </a:p>
          <a:p>
            <a:pPr marL="342900" indent="-342900">
              <a:buFont typeface="Arial" panose="020B0604020202020204" pitchFamily="34" charset="0"/>
              <a:buChar char="•"/>
            </a:pPr>
            <a:r>
              <a:rPr lang="en-GB" sz="2000" dirty="0">
                <a:latin typeface="Cambria" panose="02040503050406030204" pitchFamily="18" charset="0"/>
                <a:ea typeface="Cambria" panose="02040503050406030204" pitchFamily="18" charset="0"/>
              </a:rPr>
              <a:t>Academic probation is a process where the student is provided with the opportunity, through specific stipulations and interventions, to comply with the academic performance requirements to avoid final academic exclusion for a specific period </a:t>
            </a:r>
            <a:r>
              <a:rPr lang="en-US" sz="2000" dirty="0">
                <a:latin typeface="Cambria" panose="02040503050406030204" pitchFamily="18" charset="0"/>
                <a:ea typeface="Cambria" panose="02040503050406030204" pitchFamily="18" charset="0"/>
                <a:cs typeface="Times New Roman" panose="02020603050405020304" pitchFamily="18" charset="0"/>
              </a:rPr>
              <a:t>(Hoover, 2014; Tshwane University of Technology [TUT], 2018). </a:t>
            </a:r>
            <a:endParaRPr lang="en-GB"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While intended to encourage academic recovery, it seems to have unintended consequences as students experience distress (emotional, financial), self-stigma, and inadequate institutional support.</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The psychosocial dimension of probation, covering emotional, social, and mental health impacts, has been largely under-researched.</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Social workers and psychosocial practitioners in universities are well-positioned to support students, but they lack structured guidelines tailored to probation contexts.</a:t>
            </a: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This study set out to explore the psychosocial experiences, challenges, and needs of students on Academic probation, and to develop evidence-based guidelines for enhanced support.</a:t>
            </a:r>
          </a:p>
          <a:p>
            <a:pPr marL="342900" indent="-342900">
              <a:buFont typeface="Arial" panose="020B0604020202020204" pitchFamily="34" charset="0"/>
              <a:buChar char="•"/>
            </a:pPr>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a:t>
            </a:r>
            <a:endParaRPr lang="en-Z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091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15E4041-D9A9-48B6-B3B2-DA1D9CD6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
            <a:ext cx="12151141" cy="6858000"/>
          </a:xfrm>
          <a:prstGeom prst="rect">
            <a:avLst/>
          </a:prstGeom>
        </p:spPr>
      </p:pic>
      <p:sp>
        <p:nvSpPr>
          <p:cNvPr id="4" name="TextBox 3">
            <a:extLst>
              <a:ext uri="{FF2B5EF4-FFF2-40B4-BE49-F238E27FC236}">
                <a16:creationId xmlns:a16="http://schemas.microsoft.com/office/drawing/2014/main" id="{0FEA2A41-DEF4-41F9-AF86-A544E59D8ECD}"/>
              </a:ext>
            </a:extLst>
          </p:cNvPr>
          <p:cNvSpPr txBox="1"/>
          <p:nvPr/>
        </p:nvSpPr>
        <p:spPr>
          <a:xfrm>
            <a:off x="740228" y="658394"/>
            <a:ext cx="10345783" cy="769441"/>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Background</a:t>
            </a:r>
          </a:p>
        </p:txBody>
      </p:sp>
      <p:sp>
        <p:nvSpPr>
          <p:cNvPr id="5" name="TextBox 4">
            <a:extLst>
              <a:ext uri="{FF2B5EF4-FFF2-40B4-BE49-F238E27FC236}">
                <a16:creationId xmlns:a16="http://schemas.microsoft.com/office/drawing/2014/main" id="{37D3301A-B738-20E5-5EBE-66114093769B}"/>
              </a:ext>
            </a:extLst>
          </p:cNvPr>
          <p:cNvSpPr txBox="1"/>
          <p:nvPr/>
        </p:nvSpPr>
        <p:spPr>
          <a:xfrm>
            <a:off x="205740" y="1360170"/>
            <a:ext cx="11624310" cy="5016758"/>
          </a:xfrm>
          <a:prstGeom prst="rect">
            <a:avLst/>
          </a:prstGeom>
          <a:noFill/>
        </p:spPr>
        <p:txBody>
          <a:bodyPr wrap="square">
            <a:spAutoFit/>
          </a:bodyPr>
          <a:lstStyle/>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Higher education institutions in South Africa and globally face increasing pressure to improve student retention and throughput rates.</a:t>
            </a:r>
          </a:p>
          <a:p>
            <a:pPr marL="342900" indent="-342900">
              <a:buFont typeface="Arial" panose="020B0604020202020204" pitchFamily="34" charset="0"/>
              <a:buChar char="•"/>
            </a:pPr>
            <a:endParaRPr lang="en-US" sz="20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Placement on </a:t>
            </a:r>
            <a:r>
              <a:rPr lang="en-US" sz="2000" dirty="0">
                <a:latin typeface="Cambria" panose="02040503050406030204" pitchFamily="18" charset="0"/>
                <a:ea typeface="Cambria" panose="02040503050406030204" pitchFamily="18" charset="0"/>
                <a:cs typeface="Calibri" panose="020F0502020204030204" pitchFamily="34" charset="0"/>
              </a:rPr>
              <a:t>AP</a:t>
            </a:r>
            <a:r>
              <a:rPr lang="en-US" sz="2000" dirty="0">
                <a:effectLst/>
                <a:latin typeface="Cambria" panose="02040503050406030204" pitchFamily="18" charset="0"/>
                <a:ea typeface="Cambria" panose="02040503050406030204" pitchFamily="18" charset="0"/>
                <a:cs typeface="Calibri" panose="020F0502020204030204" pitchFamily="34" charset="0"/>
              </a:rPr>
              <a:t> is a common institutional response to poor performance, but it often creates unintended psychosocial consequences such as anxiety, isolation, and low motivation.</a:t>
            </a:r>
          </a:p>
          <a:p>
            <a:pPr marL="342900" indent="-342900">
              <a:buFont typeface="Arial" panose="020B0604020202020204" pitchFamily="34" charset="0"/>
              <a:buChar char="•"/>
            </a:pPr>
            <a:endParaRPr lang="en-US" sz="20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Research shows multiple causes of academic struggles, including poor academic preparation, financial stress, family responsibilities, and health issues.</a:t>
            </a:r>
          </a:p>
          <a:p>
            <a:pPr marL="342900" indent="-342900">
              <a:buFont typeface="Arial" panose="020B0604020202020204" pitchFamily="34" charset="0"/>
              <a:buChar char="•"/>
            </a:pPr>
            <a:endParaRPr lang="en-US" sz="20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Students und often lack a clear understanding of the terms, and many do not access available support due to stigma or lack of awareness.</a:t>
            </a:r>
          </a:p>
          <a:p>
            <a:pPr marL="342900" indent="-342900">
              <a:buFont typeface="Arial" panose="020B0604020202020204" pitchFamily="34" charset="0"/>
              <a:buChar char="•"/>
            </a:pPr>
            <a:endParaRPr lang="en-US" sz="20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Existing university support structures (counseling, academic advising, study skills programmes) are not always integrated, and students report inconsistent or inaccessible psychosocial support.</a:t>
            </a:r>
          </a:p>
          <a:p>
            <a:pPr marL="342900" indent="-342900">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This study addresses a research gap by exploring the lived psychosocial experiences of students on </a:t>
            </a:r>
            <a:r>
              <a:rPr lang="en-US" sz="2000" dirty="0">
                <a:latin typeface="Cambria" panose="02040503050406030204" pitchFamily="18" charset="0"/>
                <a:ea typeface="Cambria" panose="02040503050406030204" pitchFamily="18" charset="0"/>
                <a:cs typeface="Calibri" panose="020F0502020204030204" pitchFamily="34" charset="0"/>
              </a:rPr>
              <a:t>AP</a:t>
            </a:r>
            <a:r>
              <a:rPr lang="en-US" sz="2000" dirty="0">
                <a:effectLst/>
                <a:latin typeface="Cambria" panose="02040503050406030204" pitchFamily="18" charset="0"/>
                <a:ea typeface="Cambria" panose="02040503050406030204" pitchFamily="18" charset="0"/>
                <a:cs typeface="Calibri" panose="020F0502020204030204" pitchFamily="34" charset="0"/>
              </a:rPr>
              <a:t> and by offering guidelines to strengthen social work practice and institutional responses.</a:t>
            </a:r>
          </a:p>
        </p:txBody>
      </p:sp>
    </p:spTree>
    <p:extLst>
      <p:ext uri="{BB962C8B-B14F-4D97-AF65-F5344CB8AC3E}">
        <p14:creationId xmlns:p14="http://schemas.microsoft.com/office/powerpoint/2010/main" val="74703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0E3F-EF0E-A090-5B59-B5EE19040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7C46C5E-FC0F-77C2-D568-645E405B3D2A}"/>
              </a:ext>
            </a:extLst>
          </p:cNvPr>
          <p:cNvSpPr txBox="1"/>
          <p:nvPr/>
        </p:nvSpPr>
        <p:spPr>
          <a:xfrm>
            <a:off x="137160" y="525780"/>
            <a:ext cx="10287001" cy="769441"/>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Problem statement</a:t>
            </a:r>
          </a:p>
        </p:txBody>
      </p:sp>
      <p:sp>
        <p:nvSpPr>
          <p:cNvPr id="5" name="TextBox 4">
            <a:extLst>
              <a:ext uri="{FF2B5EF4-FFF2-40B4-BE49-F238E27FC236}">
                <a16:creationId xmlns:a16="http://schemas.microsoft.com/office/drawing/2014/main" id="{10695EDF-4683-4FDB-44BE-A8BB66E0228D}"/>
              </a:ext>
            </a:extLst>
          </p:cNvPr>
          <p:cNvSpPr txBox="1"/>
          <p:nvPr/>
        </p:nvSpPr>
        <p:spPr>
          <a:xfrm>
            <a:off x="0" y="1295221"/>
            <a:ext cx="10767060" cy="4093428"/>
          </a:xfrm>
          <a:prstGeom prst="rect">
            <a:avLst/>
          </a:prstGeom>
          <a:noFill/>
        </p:spPr>
        <p:txBody>
          <a:bodyPr wrap="square">
            <a:spAutoFit/>
          </a:bodyPr>
          <a:lstStyle/>
          <a:p>
            <a:pPr marL="342900" indent="-342900" algn="just">
              <a:buFont typeface="Arial" panose="020B0604020202020204" pitchFamily="34" charset="0"/>
              <a:buChar char="•"/>
            </a:pPr>
            <a:r>
              <a:rPr lang="en-US" sz="2000" dirty="0">
                <a:effectLst/>
                <a:latin typeface="Cambria" panose="02040503050406030204" pitchFamily="18" charset="0"/>
                <a:ea typeface="Cambria" panose="02040503050406030204" pitchFamily="18" charset="0"/>
                <a:cs typeface="Calibri" panose="020F0502020204030204" pitchFamily="34" charset="0"/>
              </a:rPr>
              <a:t>Although </a:t>
            </a:r>
            <a:r>
              <a:rPr lang="en-US" sz="2000" dirty="0">
                <a:latin typeface="Cambria" panose="02040503050406030204" pitchFamily="18" charset="0"/>
                <a:ea typeface="Cambria" panose="02040503050406030204" pitchFamily="18" charset="0"/>
                <a:cs typeface="Calibri" panose="020F0502020204030204" pitchFamily="34" charset="0"/>
              </a:rPr>
              <a:t>AP</a:t>
            </a:r>
            <a:r>
              <a:rPr lang="en-US" sz="2000" dirty="0">
                <a:effectLst/>
                <a:latin typeface="Cambria" panose="02040503050406030204" pitchFamily="18" charset="0"/>
                <a:ea typeface="Cambria" panose="02040503050406030204" pitchFamily="18" charset="0"/>
                <a:cs typeface="Calibri" panose="020F0502020204030204" pitchFamily="34" charset="0"/>
              </a:rPr>
              <a:t> is designed to assist academically underperforming students, implementation often neglects psychosocial needs (Freire et al., 2020).</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Affected students experience negative emotions, which contribute to their feelings of emotional distress, stigma, and lack of tailored support (Barouch-Gilbert, 2016; McPherson &amp; Marrero, 2021)</a:t>
            </a:r>
          </a:p>
          <a:p>
            <a:pPr algn="just"/>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Most institutional responses are generic and academically focused, failing to address broader social and emotional dimensions (Espinosa et al., 2023). </a:t>
            </a: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No structured psychosocial support guidelines exist for social workers to follow</a:t>
            </a:r>
          </a:p>
          <a:p>
            <a:pPr algn="just"/>
            <a:endParaRPr lang="en-US" sz="20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000" dirty="0">
                <a:latin typeface="Cambria" panose="02040503050406030204" pitchFamily="18" charset="0"/>
                <a:ea typeface="Cambria" panose="02040503050406030204" pitchFamily="18" charset="0"/>
              </a:rPr>
              <a:t>This study fills the gap by exploring students' lived psychosocial experiences, challenges, and needs and recommending context-specific interventions.</a:t>
            </a:r>
            <a:endParaRPr lang="en-Z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104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D434-F786-9689-14C1-44A35E3262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AF6315-B16C-B01F-23AE-12B1143DA20D}"/>
              </a:ext>
            </a:extLst>
          </p:cNvPr>
          <p:cNvSpPr txBox="1"/>
          <p:nvPr/>
        </p:nvSpPr>
        <p:spPr>
          <a:xfrm>
            <a:off x="822960" y="422910"/>
            <a:ext cx="10264141" cy="769441"/>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Overview of methodological approach</a:t>
            </a:r>
          </a:p>
        </p:txBody>
      </p:sp>
      <p:sp>
        <p:nvSpPr>
          <p:cNvPr id="5" name="TextBox 4">
            <a:extLst>
              <a:ext uri="{FF2B5EF4-FFF2-40B4-BE49-F238E27FC236}">
                <a16:creationId xmlns:a16="http://schemas.microsoft.com/office/drawing/2014/main" id="{6B26E1E5-1C85-36FA-3C5C-71D33B96201C}"/>
              </a:ext>
            </a:extLst>
          </p:cNvPr>
          <p:cNvSpPr txBox="1"/>
          <p:nvPr/>
        </p:nvSpPr>
        <p:spPr>
          <a:xfrm>
            <a:off x="662940" y="1371600"/>
            <a:ext cx="8483917" cy="4086953"/>
          </a:xfrm>
          <a:prstGeom prst="rect">
            <a:avLst/>
          </a:prstGeom>
          <a:noFill/>
        </p:spPr>
        <p:txBody>
          <a:bodyPr wrap="square">
            <a:spAutoFit/>
          </a:bodyPr>
          <a:lstStyle/>
          <a:p>
            <a:r>
              <a:rPr lang="en-ZA" sz="2000" b="1" dirty="0">
                <a:latin typeface="Cambria" panose="02040503050406030204" pitchFamily="18" charset="0"/>
                <a:ea typeface="Cambria" panose="02040503050406030204" pitchFamily="18" charset="0"/>
              </a:rPr>
              <a:t>Research approach and design</a:t>
            </a:r>
          </a:p>
          <a:p>
            <a:endParaRPr lang="en-ZA" sz="2000" b="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ZA" sz="2000" b="1" dirty="0">
                <a:latin typeface="Cambria" panose="02040503050406030204" pitchFamily="18" charset="0"/>
                <a:ea typeface="Cambria" panose="02040503050406030204" pitchFamily="18" charset="0"/>
              </a:rPr>
              <a:t>Approach</a:t>
            </a:r>
            <a:r>
              <a:rPr lang="en-ZA" sz="2000" dirty="0">
                <a:latin typeface="Cambria" panose="02040503050406030204" pitchFamily="18" charset="0"/>
                <a:ea typeface="Cambria" panose="02040503050406030204" pitchFamily="18" charset="0"/>
              </a:rPr>
              <a:t>: Qualitative research approach</a:t>
            </a:r>
          </a:p>
          <a:p>
            <a:pPr algn="just"/>
            <a:r>
              <a:rPr lang="en-US" sz="2000" dirty="0">
                <a:latin typeface="Cambria" panose="02040503050406030204" pitchFamily="18" charset="0"/>
                <a:ea typeface="Cambria" panose="02040503050406030204" pitchFamily="18" charset="0"/>
              </a:rPr>
              <a:t>A qualitative approach is the best fit because it allows the researcher to explore the nature of the phenomenon of interest (</a:t>
            </a:r>
            <a:r>
              <a:rPr lang="en-US" sz="2000" dirty="0" err="1">
                <a:latin typeface="Cambria" panose="02040503050406030204" pitchFamily="18" charset="0"/>
                <a:ea typeface="Cambria" panose="02040503050406030204" pitchFamily="18" charset="0"/>
              </a:rPr>
              <a:t>Mohajan</a:t>
            </a:r>
            <a:r>
              <a:rPr lang="en-US" sz="2000" dirty="0">
                <a:latin typeface="Cambria" panose="02040503050406030204" pitchFamily="18" charset="0"/>
                <a:ea typeface="Cambria" panose="02040503050406030204" pitchFamily="18" charset="0"/>
              </a:rPr>
              <a:t>, 2018). </a:t>
            </a:r>
          </a:p>
          <a:p>
            <a:pPr algn="just"/>
            <a:endParaRPr lang="en-US" sz="2000" dirty="0">
              <a:latin typeface="Cambria" panose="02040503050406030204" pitchFamily="18" charset="0"/>
              <a:ea typeface="Cambria" panose="02040503050406030204" pitchFamily="18" charset="0"/>
            </a:endParaRPr>
          </a:p>
          <a:p>
            <a:pPr algn="just"/>
            <a:r>
              <a:rPr lang="en-US" sz="2000" b="1" dirty="0">
                <a:latin typeface="Cambria" panose="02040503050406030204" pitchFamily="18" charset="0"/>
                <a:ea typeface="Cambria" panose="02040503050406030204" pitchFamily="18" charset="0"/>
              </a:rPr>
              <a:t>Why: </a:t>
            </a:r>
            <a:r>
              <a:rPr lang="en-US" sz="2000" dirty="0">
                <a:latin typeface="Cambria" panose="02040503050406030204" pitchFamily="18" charset="0"/>
                <a:ea typeface="Cambria" panose="02040503050406030204" pitchFamily="18" charset="0"/>
              </a:rPr>
              <a:t>The approach allows the richness and the complexity of the phenomenon being studied to be explored by the researcher </a:t>
            </a:r>
          </a:p>
          <a:p>
            <a:pPr algn="just"/>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1000"/>
              </a:spcAft>
            </a:pPr>
            <a:r>
              <a:rPr lang="en-ZA" sz="2000" b="1" dirty="0">
                <a:latin typeface="Cambria" panose="02040503050406030204" pitchFamily="18" charset="0"/>
                <a:ea typeface="Cambria" panose="02040503050406030204" pitchFamily="18" charset="0"/>
              </a:rPr>
              <a:t>Design</a:t>
            </a:r>
            <a:r>
              <a:rPr lang="en-ZA" sz="2000" dirty="0">
                <a:latin typeface="Cambria" panose="02040503050406030204" pitchFamily="18" charset="0"/>
                <a:ea typeface="Cambria" panose="02040503050406030204" pitchFamily="18" charset="0"/>
              </a:rPr>
              <a:t>: </a:t>
            </a:r>
            <a:r>
              <a:rPr lang="en-GB" sz="2000" dirty="0">
                <a:latin typeface="Cambria" panose="02040503050406030204" pitchFamily="18" charset="0"/>
                <a:ea typeface="Cambria" panose="02040503050406030204" pitchFamily="18" charset="0"/>
              </a:rPr>
              <a:t>Phenomenological-supported exploratory, descriptive, and contextual designs</a:t>
            </a:r>
            <a:endParaRPr lang="en-ZA" sz="2000" dirty="0">
              <a:latin typeface="Cambria" panose="02040503050406030204" pitchFamily="18" charset="0"/>
              <a:ea typeface="Cambria" panose="02040503050406030204" pitchFamily="18" charset="0"/>
            </a:endParaRPr>
          </a:p>
          <a:p>
            <a:pPr>
              <a:lnSpc>
                <a:spcPct val="115000"/>
              </a:lnSpc>
              <a:spcAft>
                <a:spcPts val="1000"/>
              </a:spcAft>
              <a:buNone/>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2999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A9BE-4B13-AFD1-4D75-F522A7411C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45EF68-2C93-53C6-2CCE-0E3F93AF4054}"/>
              </a:ext>
            </a:extLst>
          </p:cNvPr>
          <p:cNvSpPr txBox="1"/>
          <p:nvPr/>
        </p:nvSpPr>
        <p:spPr>
          <a:xfrm>
            <a:off x="822960" y="422910"/>
            <a:ext cx="10264141" cy="769441"/>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Data collection methods and tools</a:t>
            </a:r>
          </a:p>
        </p:txBody>
      </p:sp>
      <p:sp>
        <p:nvSpPr>
          <p:cNvPr id="5" name="TextBox 4">
            <a:extLst>
              <a:ext uri="{FF2B5EF4-FFF2-40B4-BE49-F238E27FC236}">
                <a16:creationId xmlns:a16="http://schemas.microsoft.com/office/drawing/2014/main" id="{5EA7634B-FADE-BB90-36D0-D33892B67DD1}"/>
              </a:ext>
            </a:extLst>
          </p:cNvPr>
          <p:cNvSpPr txBox="1"/>
          <p:nvPr/>
        </p:nvSpPr>
        <p:spPr>
          <a:xfrm>
            <a:off x="662940" y="1371600"/>
            <a:ext cx="8483917" cy="3785652"/>
          </a:xfrm>
          <a:prstGeom prst="rect">
            <a:avLst/>
          </a:prstGeom>
          <a:noFill/>
        </p:spPr>
        <p:txBody>
          <a:bodyPr wrap="square">
            <a:spAutoFit/>
          </a:bodyPr>
          <a:lstStyle/>
          <a:p>
            <a:pPr algn="just"/>
            <a:r>
              <a:rPr lang="en-ZA" sz="2000" b="1" dirty="0">
                <a:latin typeface="Cambria" panose="02040503050406030204" pitchFamily="18" charset="0"/>
                <a:ea typeface="Cambria" panose="02040503050406030204" pitchFamily="18" charset="0"/>
              </a:rPr>
              <a:t>Interviews (</a:t>
            </a:r>
            <a:r>
              <a:rPr lang="en-GB" sz="2000" b="1" dirty="0">
                <a:latin typeface="Cambria" panose="02040503050406030204" pitchFamily="18" charset="0"/>
                <a:ea typeface="Cambria" panose="02040503050406030204" pitchFamily="18" charset="0"/>
              </a:rPr>
              <a:t>semi-structured) </a:t>
            </a:r>
            <a:r>
              <a:rPr lang="en-GB" sz="2000" dirty="0">
                <a:latin typeface="Cambria" panose="02040503050406030204" pitchFamily="18" charset="0"/>
                <a:ea typeface="Cambria" panose="02040503050406030204" pitchFamily="18" charset="0"/>
              </a:rPr>
              <a:t>were used as a data collection method, this was through an interview guide devised to focus on the central topic and give structure to the interview (Trub, Berler &amp; Magaldi, 2022).</a:t>
            </a:r>
          </a:p>
          <a:p>
            <a:pPr algn="just"/>
            <a:endParaRPr lang="en-ZA" sz="2000" dirty="0">
              <a:latin typeface="Cambria" panose="02040503050406030204" pitchFamily="18" charset="0"/>
              <a:ea typeface="Cambria" panose="02040503050406030204" pitchFamily="18" charset="0"/>
            </a:endParaRPr>
          </a:p>
          <a:p>
            <a:pPr algn="just"/>
            <a:r>
              <a:rPr lang="en-ZA" sz="2000" b="1" dirty="0">
                <a:latin typeface="Cambria" panose="02040503050406030204" pitchFamily="18" charset="0"/>
                <a:ea typeface="Cambria" panose="02040503050406030204" pitchFamily="18" charset="0"/>
              </a:rPr>
              <a:t>Observations</a:t>
            </a:r>
            <a:r>
              <a:rPr lang="en-ZA" sz="2000" dirty="0">
                <a:latin typeface="Cambria" panose="02040503050406030204" pitchFamily="18" charset="0"/>
                <a:ea typeface="Cambria" panose="02040503050406030204" pitchFamily="18" charset="0"/>
              </a:rPr>
              <a:t> (non-participant observation) -notes (field notes) on behaviour of participants through 5 senses (</a:t>
            </a:r>
            <a:r>
              <a:rPr lang="en-ZA" sz="2000" dirty="0" err="1">
                <a:latin typeface="Cambria" panose="02040503050406030204" pitchFamily="18" charset="0"/>
                <a:ea typeface="Cambria" panose="02040503050406030204" pitchFamily="18" charset="0"/>
              </a:rPr>
              <a:t>Satpathy</a:t>
            </a:r>
            <a:r>
              <a:rPr lang="en-ZA" sz="2000" dirty="0">
                <a:latin typeface="Cambria" panose="02040503050406030204" pitchFamily="18" charset="0"/>
                <a:ea typeface="Cambria" panose="02040503050406030204" pitchFamily="18" charset="0"/>
              </a:rPr>
              <a:t>, Saha Barman &amp; Roy, 2023)</a:t>
            </a:r>
          </a:p>
          <a:p>
            <a:pPr algn="just"/>
            <a:endParaRPr lang="en-ZA" sz="2000" dirty="0">
              <a:latin typeface="Cambria" panose="02040503050406030204" pitchFamily="18" charset="0"/>
              <a:ea typeface="Cambria" panose="02040503050406030204" pitchFamily="18" charset="0"/>
            </a:endParaRPr>
          </a:p>
          <a:p>
            <a:pPr algn="just"/>
            <a:r>
              <a:rPr lang="en-US" sz="2000" b="1" dirty="0">
                <a:latin typeface="Cambria" panose="02040503050406030204" pitchFamily="18" charset="0"/>
                <a:ea typeface="Cambria" panose="02040503050406030204" pitchFamily="18" charset="0"/>
              </a:rPr>
              <a:t>Interviews and observations </a:t>
            </a:r>
            <a:r>
              <a:rPr lang="en-US" sz="2000" dirty="0">
                <a:latin typeface="Cambria" panose="02040503050406030204" pitchFamily="18" charset="0"/>
                <a:ea typeface="Cambria" panose="02040503050406030204" pitchFamily="18" charset="0"/>
              </a:rPr>
              <a:t>were conducted face-to-face with participants as the aim was to gain access to their experiences, challenges and needs about AP so that there is clear articulation and analysis of those experiences in the study (</a:t>
            </a:r>
            <a:r>
              <a:rPr lang="en-US" sz="2000" dirty="0" err="1">
                <a:latin typeface="Cambria" panose="02040503050406030204" pitchFamily="18" charset="0"/>
                <a:ea typeface="Cambria" panose="02040503050406030204" pitchFamily="18" charset="0"/>
              </a:rPr>
              <a:t>Ruslin</a:t>
            </a:r>
            <a:r>
              <a:rPr lang="en-US" sz="2000" dirty="0">
                <a:latin typeface="Cambria" panose="02040503050406030204" pitchFamily="18" charset="0"/>
                <a:ea typeface="Cambria" panose="02040503050406030204" pitchFamily="18" charset="0"/>
              </a:rPr>
              <a:t> et al., 2022).</a:t>
            </a:r>
            <a:endParaRPr lang="en-Z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716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9346-22AD-13B7-21C8-CAEBF3F7CC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4520DA-923E-52B1-1B7F-77263047E1EE}"/>
              </a:ext>
            </a:extLst>
          </p:cNvPr>
          <p:cNvSpPr txBox="1"/>
          <p:nvPr/>
        </p:nvSpPr>
        <p:spPr>
          <a:xfrm>
            <a:off x="822960" y="422910"/>
            <a:ext cx="10264141" cy="769441"/>
          </a:xfrm>
          <a:prstGeom prst="rect">
            <a:avLst/>
          </a:prstGeom>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a:t>Selection of participants and key informants</a:t>
            </a:r>
            <a:endParaRPr lang="en-ZA" sz="4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D76219-E104-FEDA-6364-583E1DD56D7E}"/>
              </a:ext>
            </a:extLst>
          </p:cNvPr>
          <p:cNvSpPr txBox="1"/>
          <p:nvPr/>
        </p:nvSpPr>
        <p:spPr>
          <a:xfrm>
            <a:off x="662940" y="1371600"/>
            <a:ext cx="8483917" cy="4154984"/>
          </a:xfrm>
          <a:prstGeom prst="rect">
            <a:avLst/>
          </a:prstGeom>
          <a:noFill/>
        </p:spPr>
        <p:txBody>
          <a:bodyPr wrap="square">
            <a:spAutoFit/>
          </a:bodyPr>
          <a:lstStyle/>
          <a:p>
            <a:r>
              <a:rPr lang="en-ZA" sz="2000" b="1" dirty="0">
                <a:latin typeface="Cambria" panose="02040503050406030204" pitchFamily="18" charset="0"/>
                <a:ea typeface="Cambria" panose="02040503050406030204" pitchFamily="18" charset="0"/>
              </a:rPr>
              <a:t>Dual ethical clearance obtained</a:t>
            </a:r>
          </a:p>
          <a:p>
            <a:r>
              <a:rPr lang="en-ZA" sz="2000" b="1" dirty="0">
                <a:latin typeface="Cambria" panose="02040503050406030204" pitchFamily="18" charset="0"/>
                <a:ea typeface="Cambria" panose="02040503050406030204" pitchFamily="18" charset="0"/>
              </a:rPr>
              <a:t>Selection of participants</a:t>
            </a:r>
          </a:p>
          <a:p>
            <a:r>
              <a:rPr lang="en-ZA" sz="2000" dirty="0">
                <a:latin typeface="Cambria" panose="02040503050406030204" pitchFamily="18" charset="0"/>
                <a:ea typeface="Cambria" panose="02040503050406030204" pitchFamily="18" charset="0"/>
              </a:rPr>
              <a:t>Registered students from the HUM faculty who had been placed on AP (19 ) including condition to seek psychosocial support</a:t>
            </a:r>
          </a:p>
          <a:p>
            <a:endParaRPr lang="en-ZA" sz="2000" dirty="0">
              <a:latin typeface="Cambria" panose="02040503050406030204" pitchFamily="18" charset="0"/>
              <a:ea typeface="Cambria" panose="02040503050406030204" pitchFamily="18" charset="0"/>
            </a:endParaRPr>
          </a:p>
          <a:p>
            <a:r>
              <a:rPr lang="en-GB" sz="2000" b="1" dirty="0">
                <a:latin typeface="Cambria" panose="02040503050406030204" pitchFamily="18" charset="0"/>
                <a:ea typeface="Cambria" panose="02040503050406030204" pitchFamily="18" charset="0"/>
              </a:rPr>
              <a:t>Exclusion criteria</a:t>
            </a:r>
          </a:p>
          <a:p>
            <a:r>
              <a:rPr lang="en-GB" sz="2000" dirty="0">
                <a:latin typeface="Cambria" panose="02040503050406030204" pitchFamily="18" charset="0"/>
                <a:ea typeface="Cambria" panose="02040503050406030204" pitchFamily="18" charset="0"/>
              </a:rPr>
              <a:t>Students not on AP</a:t>
            </a:r>
          </a:p>
          <a:p>
            <a:r>
              <a:rPr lang="en-GB" sz="2000" dirty="0">
                <a:latin typeface="Cambria" panose="02040503050406030204" pitchFamily="18" charset="0"/>
                <a:ea typeface="Cambria" panose="02040503050406030204" pitchFamily="18" charset="0"/>
              </a:rPr>
              <a:t>Students not willing to sign informed consent form</a:t>
            </a:r>
          </a:p>
          <a:p>
            <a:r>
              <a:rPr lang="en-GB" sz="2000" dirty="0">
                <a:latin typeface="Cambria" panose="02040503050406030204" pitchFamily="18" charset="0"/>
                <a:ea typeface="Cambria" panose="02040503050406030204" pitchFamily="18" charset="0"/>
              </a:rPr>
              <a:t>Students without condition to seek psychosocial support</a:t>
            </a:r>
            <a:endParaRPr lang="en-ZA" sz="2000" dirty="0">
              <a:latin typeface="Cambria" panose="02040503050406030204" pitchFamily="18" charset="0"/>
              <a:ea typeface="Cambria" panose="02040503050406030204" pitchFamily="18" charset="0"/>
            </a:endParaRPr>
          </a:p>
          <a:p>
            <a:endParaRPr lang="en-ZA" sz="2000" dirty="0">
              <a:latin typeface="Cambria" panose="02040503050406030204" pitchFamily="18" charset="0"/>
              <a:ea typeface="Cambria" panose="02040503050406030204" pitchFamily="18" charset="0"/>
            </a:endParaRPr>
          </a:p>
          <a:p>
            <a:r>
              <a:rPr lang="en-ZA" sz="2000" b="1" dirty="0">
                <a:latin typeface="Cambria" panose="02040503050406030204" pitchFamily="18" charset="0"/>
                <a:ea typeface="Cambria" panose="02040503050406030204" pitchFamily="18" charset="0"/>
              </a:rPr>
              <a:t>Key informants</a:t>
            </a:r>
          </a:p>
          <a:p>
            <a:r>
              <a:rPr lang="en-ZA" sz="2000" dirty="0">
                <a:latin typeface="Cambria" panose="02040503050406030204" pitchFamily="18" charset="0"/>
                <a:ea typeface="Cambria" panose="02040503050406030204" pitchFamily="18" charset="0"/>
              </a:rPr>
              <a:t>Psychosocial support practitioners (social workers and psychologists-6)</a:t>
            </a:r>
          </a:p>
          <a:p>
            <a:endParaRPr lang="en-ZA"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5286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15E4041-D9A9-48B6-B3B2-DA1D9CD6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 y="21003"/>
            <a:ext cx="12151141" cy="6858000"/>
          </a:xfrm>
          <a:prstGeom prst="rect">
            <a:avLst/>
          </a:prstGeom>
        </p:spPr>
      </p:pic>
      <p:sp>
        <p:nvSpPr>
          <p:cNvPr id="4" name="TextBox 3">
            <a:extLst>
              <a:ext uri="{FF2B5EF4-FFF2-40B4-BE49-F238E27FC236}">
                <a16:creationId xmlns:a16="http://schemas.microsoft.com/office/drawing/2014/main" id="{0FEA2A41-DEF4-41F9-AF86-A544E59D8ECD}"/>
              </a:ext>
            </a:extLst>
          </p:cNvPr>
          <p:cNvSpPr txBox="1"/>
          <p:nvPr/>
        </p:nvSpPr>
        <p:spPr>
          <a:xfrm>
            <a:off x="1071410" y="131558"/>
            <a:ext cx="10345783" cy="769441"/>
          </a:xfrm>
          <a:prstGeom prst="rect">
            <a:avLst/>
          </a:prstGeom>
          <a:gradFill>
            <a:gsLst>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Findings</a:t>
            </a:r>
          </a:p>
        </p:txBody>
      </p:sp>
      <p:sp>
        <p:nvSpPr>
          <p:cNvPr id="5" name="TextBox 4">
            <a:extLst>
              <a:ext uri="{FF2B5EF4-FFF2-40B4-BE49-F238E27FC236}">
                <a16:creationId xmlns:a16="http://schemas.microsoft.com/office/drawing/2014/main" id="{07385A71-6DB5-4200-B8E1-5C5263BC81AA}"/>
              </a:ext>
            </a:extLst>
          </p:cNvPr>
          <p:cNvSpPr txBox="1"/>
          <p:nvPr/>
        </p:nvSpPr>
        <p:spPr>
          <a:xfrm>
            <a:off x="40859" y="884931"/>
            <a:ext cx="11779297" cy="2523768"/>
          </a:xfrm>
          <a:prstGeom prst="rect">
            <a:avLst/>
          </a:prstGeom>
          <a:solidFill>
            <a:schemeClr val="accent4">
              <a:lumMod val="20000"/>
              <a:lumOff val="80000"/>
              <a:alpha val="82000"/>
            </a:schemeClr>
          </a:solidFill>
        </p:spPr>
        <p:txBody>
          <a:bodyPr wrap="square" rtlCol="0">
            <a:spAutoFit/>
          </a:bodyPr>
          <a:lstStyle/>
          <a:p>
            <a:endParaRPr lang="en-ZA"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 Theme 1 – Reasons for Placement on AP</a:t>
            </a:r>
            <a:endParaRPr lang="en-ZA" sz="20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Academic: unpreparedness for University, poor study skills, and adjustment difficulties.</a:t>
            </a:r>
            <a:endParaRPr lang="en-ZA"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Personal: trauma, grief, mental health issues.</a:t>
            </a:r>
            <a:endParaRPr lang="en-ZA"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Institutional: Conflict with staff members and not understanding curriculum.</a:t>
            </a:r>
            <a:endParaRPr lang="en-ZA"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 Literature: Academic failure linked to psychosocial and structural factors (McPherson &amp; Marrero, 2021; Kahu &amp; Nelson, 2018).</a:t>
            </a:r>
            <a:endParaRPr lang="en-ZA" sz="2000" dirty="0">
              <a:latin typeface="Cambria" panose="02040503050406030204" pitchFamily="18" charset="0"/>
              <a:ea typeface="Cambria" panose="02040503050406030204" pitchFamily="18" charset="0"/>
            </a:endParaRPr>
          </a:p>
          <a:p>
            <a:pPr marL="285750" indent="-285750">
              <a:buFontTx/>
              <a:buChar char="-"/>
            </a:pPr>
            <a:endParaRPr lang="en-ZA" dirty="0"/>
          </a:p>
        </p:txBody>
      </p:sp>
    </p:spTree>
    <p:extLst>
      <p:ext uri="{BB962C8B-B14F-4D97-AF65-F5344CB8AC3E}">
        <p14:creationId xmlns:p14="http://schemas.microsoft.com/office/powerpoint/2010/main" val="179448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D4C9-F237-5097-D49D-6C4074EC4C2B}"/>
            </a:ext>
          </a:extLst>
        </p:cNvPr>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6CA93-3F0A-E5C1-47B2-CE0B18BA1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 y="21003"/>
            <a:ext cx="12151141" cy="6858000"/>
          </a:xfrm>
          <a:prstGeom prst="rect">
            <a:avLst/>
          </a:prstGeom>
        </p:spPr>
      </p:pic>
      <p:sp>
        <p:nvSpPr>
          <p:cNvPr id="4" name="TextBox 3">
            <a:extLst>
              <a:ext uri="{FF2B5EF4-FFF2-40B4-BE49-F238E27FC236}">
                <a16:creationId xmlns:a16="http://schemas.microsoft.com/office/drawing/2014/main" id="{546715A9-D267-ADA2-4D79-1B18CAA93A95}"/>
              </a:ext>
            </a:extLst>
          </p:cNvPr>
          <p:cNvSpPr txBox="1"/>
          <p:nvPr/>
        </p:nvSpPr>
        <p:spPr>
          <a:xfrm>
            <a:off x="1059980" y="191357"/>
            <a:ext cx="10345783" cy="769441"/>
          </a:xfrm>
          <a:prstGeom prst="rect">
            <a:avLst/>
          </a:prstGeom>
          <a:gradFill>
            <a:gsLst>
              <a:gs pos="31894">
                <a:srgbClr val="D19A7E"/>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txBody>
          <a:bodyPr wrap="square" rtlCol="0">
            <a:spAutoFit/>
          </a:bodyPr>
          <a:lstStyle/>
          <a:p>
            <a:pPr algn="ctr"/>
            <a:r>
              <a:rPr lang="en-ZA" sz="4400" dirty="0">
                <a:latin typeface="Arial" panose="020B0604020202020204" pitchFamily="34" charset="0"/>
                <a:cs typeface="Arial" panose="020B0604020202020204" pitchFamily="34" charset="0"/>
              </a:rPr>
              <a:t>Findings continued…</a:t>
            </a:r>
          </a:p>
        </p:txBody>
      </p:sp>
      <p:sp>
        <p:nvSpPr>
          <p:cNvPr id="5" name="TextBox 4">
            <a:extLst>
              <a:ext uri="{FF2B5EF4-FFF2-40B4-BE49-F238E27FC236}">
                <a16:creationId xmlns:a16="http://schemas.microsoft.com/office/drawing/2014/main" id="{68E9B5B4-DC0C-98F1-3860-5D77433D4A31}"/>
              </a:ext>
            </a:extLst>
          </p:cNvPr>
          <p:cNvSpPr txBox="1"/>
          <p:nvPr/>
        </p:nvSpPr>
        <p:spPr>
          <a:xfrm>
            <a:off x="40859" y="884931"/>
            <a:ext cx="11779297" cy="369332"/>
          </a:xfrm>
          <a:prstGeom prst="rect">
            <a:avLst/>
          </a:prstGeom>
          <a:solidFill>
            <a:schemeClr val="accent4">
              <a:lumMod val="20000"/>
              <a:lumOff val="80000"/>
              <a:alpha val="82000"/>
            </a:schemeClr>
          </a:solidFill>
        </p:spPr>
        <p:txBody>
          <a:bodyPr wrap="square" rtlCol="0">
            <a:spAutoFit/>
          </a:bodyPr>
          <a:lstStyle/>
          <a:p>
            <a:pPr marL="285750" indent="-285750">
              <a:buFontTx/>
              <a:buChar char="-"/>
            </a:pPr>
            <a:endParaRPr lang="en-ZA" dirty="0"/>
          </a:p>
        </p:txBody>
      </p:sp>
      <p:sp>
        <p:nvSpPr>
          <p:cNvPr id="6" name="TextBox 5">
            <a:extLst>
              <a:ext uri="{FF2B5EF4-FFF2-40B4-BE49-F238E27FC236}">
                <a16:creationId xmlns:a16="http://schemas.microsoft.com/office/drawing/2014/main" id="{A4167B6A-2FD3-72E8-9B59-C5F35BE993B9}"/>
              </a:ext>
            </a:extLst>
          </p:cNvPr>
          <p:cNvSpPr txBox="1"/>
          <p:nvPr/>
        </p:nvSpPr>
        <p:spPr>
          <a:xfrm>
            <a:off x="251460" y="1280142"/>
            <a:ext cx="8963977" cy="5072222"/>
          </a:xfrm>
          <a:prstGeom prst="rect">
            <a:avLst/>
          </a:prstGeom>
          <a:noFill/>
        </p:spPr>
        <p:txBody>
          <a:bodyPr wrap="square">
            <a:spAutoFit/>
          </a:bodyPr>
          <a:lstStyle/>
          <a:p>
            <a:pPr>
              <a:lnSpc>
                <a:spcPct val="115000"/>
              </a:lnSpc>
              <a:spcAft>
                <a:spcPts val="1000"/>
              </a:spcAft>
            </a:pPr>
            <a:r>
              <a:rPr lang="en-US" sz="2000" b="1" dirty="0">
                <a:latin typeface="Cambria" panose="02040503050406030204" pitchFamily="18" charset="0"/>
                <a:ea typeface="Cambria" panose="02040503050406030204" pitchFamily="18" charset="0"/>
              </a:rPr>
              <a:t>Theme 2 – Psychosocial Experiences</a:t>
            </a:r>
            <a:endParaRPr lang="en-ZA" sz="2000" b="1" dirty="0">
              <a:latin typeface="Cambria" panose="02040503050406030204" pitchFamily="18" charset="0"/>
              <a:ea typeface="Cambria" panose="02040503050406030204" pitchFamily="18" charset="0"/>
            </a:endParaRPr>
          </a:p>
          <a:p>
            <a:pPr>
              <a:spcAft>
                <a:spcPts val="1000"/>
              </a:spcAft>
            </a:pPr>
            <a:r>
              <a:rPr lang="en-US" sz="2000" dirty="0">
                <a:latin typeface="Cambria" panose="02040503050406030204" pitchFamily="18" charset="0"/>
                <a:ea typeface="Cambria" panose="02040503050406030204" pitchFamily="18" charset="0"/>
              </a:rPr>
              <a:t>-Emotional: anxiety, stress, fear of failure, diminished sense of self-worth, self doubt and lowered self-esteem. </a:t>
            </a:r>
          </a:p>
          <a:p>
            <a:pPr>
              <a:spcAft>
                <a:spcPts val="1000"/>
              </a:spcAft>
            </a:pPr>
            <a:r>
              <a:rPr lang="en-US" sz="2000" dirty="0">
                <a:latin typeface="Cambria" panose="02040503050406030204" pitchFamily="18" charset="0"/>
                <a:ea typeface="Cambria" panose="02040503050406030204" pitchFamily="18" charset="0"/>
              </a:rPr>
              <a:t>-Social: isolation, stigma, withdrawal from peers.</a:t>
            </a:r>
          </a:p>
          <a:p>
            <a:pPr>
              <a:spcAft>
                <a:spcPts val="1000"/>
              </a:spcAft>
            </a:pPr>
            <a:r>
              <a:rPr lang="en-US" sz="2000" dirty="0">
                <a:latin typeface="Cambria" panose="02040503050406030204" pitchFamily="18" charset="0"/>
                <a:ea typeface="Cambria" panose="02040503050406030204" pitchFamily="18" charset="0"/>
              </a:rPr>
              <a:t>-Physical: fatigue and psychosomatic illnesses (headaches)  and loss of appetite.</a:t>
            </a:r>
          </a:p>
          <a:p>
            <a:pPr>
              <a:spcAft>
                <a:spcPts val="1000"/>
              </a:spcAft>
            </a:pPr>
            <a:r>
              <a:rPr lang="en-US" sz="2000" dirty="0">
                <a:latin typeface="Cambria" panose="02040503050406030204" pitchFamily="18" charset="0"/>
                <a:ea typeface="Cambria" panose="02040503050406030204" pitchFamily="18" charset="0"/>
              </a:rPr>
              <a:t>-Literature: Students on probation often experience emotional distress (Freire et al., 2020).</a:t>
            </a:r>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sz="2000" b="1" dirty="0">
                <a:latin typeface="Cambria" panose="02040503050406030204" pitchFamily="18" charset="0"/>
                <a:ea typeface="Cambria" panose="02040503050406030204" pitchFamily="18" charset="0"/>
              </a:rPr>
              <a:t>Theme 3 – Challenges Faced</a:t>
            </a:r>
            <a:endParaRPr lang="en-ZA" sz="2000" b="1"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Diminished sense of self-worth, self judgement, self stigma and  self labelling.</a:t>
            </a:r>
            <a:endParaRPr lang="en-ZA"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Limited awareness of available support services, reluctance to use services</a:t>
            </a:r>
            <a:endParaRPr lang="en-ZA"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Financial strain .</a:t>
            </a:r>
            <a:endParaRPr lang="en-ZA"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Literature: Self judgement and stigma worsens academic struggles (Pelch, 2018; Espinosa et al., 2023).</a:t>
            </a:r>
            <a:endParaRPr lang="en-ZA" sz="2000" dirty="0">
              <a:latin typeface="Cambria" panose="02040503050406030204" pitchFamily="18" charset="0"/>
              <a:ea typeface="Cambria" panose="02040503050406030204" pitchFamily="18" charset="0"/>
            </a:endParaRPr>
          </a:p>
          <a:p>
            <a:pPr marL="285750" indent="-285750">
              <a:lnSpc>
                <a:spcPct val="115000"/>
              </a:lnSpc>
              <a:spcAft>
                <a:spcPts val="1000"/>
              </a:spcAft>
              <a:buFontTx/>
              <a:buChar char="-"/>
            </a:pPr>
            <a:endParaRPr lang="en-ZA"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98052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cfba683-fe9e-4d6e-86de-092fded601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C988788485284BAA04EFDE750C73DC" ma:contentTypeVersion="18" ma:contentTypeDescription="Create a new document." ma:contentTypeScope="" ma:versionID="1c2a42df56cbece888d688f9548f56b2">
  <xsd:schema xmlns:xsd="http://www.w3.org/2001/XMLSchema" xmlns:xs="http://www.w3.org/2001/XMLSchema" xmlns:p="http://schemas.microsoft.com/office/2006/metadata/properties" xmlns:ns3="ccfba683-fe9e-4d6e-86de-092fded6013f" xmlns:ns4="57d3a178-3e10-4f9c-a0ab-6065154c3e67" targetNamespace="http://schemas.microsoft.com/office/2006/metadata/properties" ma:root="true" ma:fieldsID="9aaeca024a6c63b8b4c630c7f3bfbe4b" ns3:_="" ns4:_="">
    <xsd:import namespace="ccfba683-fe9e-4d6e-86de-092fded6013f"/>
    <xsd:import namespace="57d3a178-3e10-4f9c-a0ab-6065154c3e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ba683-fe9e-4d6e-86de-092fded6013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3a178-3e10-4f9c-a0ab-6065154c3e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99FF9-5C7C-4953-85D5-B3D8E7D0EDDD}">
  <ds:schemaRefs>
    <ds:schemaRef ds:uri="http://schemas.microsoft.com/sharepoint/v3/contenttype/forms"/>
  </ds:schemaRefs>
</ds:datastoreItem>
</file>

<file path=customXml/itemProps2.xml><?xml version="1.0" encoding="utf-8"?>
<ds:datastoreItem xmlns:ds="http://schemas.openxmlformats.org/officeDocument/2006/customXml" ds:itemID="{99EC733F-8457-46E6-98C3-4B44CEB724B1}">
  <ds:schemaRefs>
    <ds:schemaRef ds:uri="http://schemas.microsoft.com/office/2006/documentManagement/types"/>
    <ds:schemaRef ds:uri="57d3a178-3e10-4f9c-a0ab-6065154c3e67"/>
    <ds:schemaRef ds:uri="http://www.w3.org/XML/1998/namespace"/>
    <ds:schemaRef ds:uri="http://schemas.openxmlformats.org/package/2006/metadata/core-properties"/>
    <ds:schemaRef ds:uri="http://purl.org/dc/dcmitype/"/>
    <ds:schemaRef ds:uri="ccfba683-fe9e-4d6e-86de-092fded6013f"/>
    <ds:schemaRef ds:uri="http://schemas.microsoft.com/office/2006/metadata/properti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24728ACF-6E28-46B7-BEF0-8561A7A1F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ba683-fe9e-4d6e-86de-092fded6013f"/>
    <ds:schemaRef ds:uri="57d3a178-3e10-4f9c-a0ab-6065154c3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efc1bb9-b90f-4a48-bf6c-ba0686193b80}" enabled="0" method="" siteId="{8efc1bb9-b90f-4a48-bf6c-ba0686193b80}" removed="1"/>
</clbl:labelList>
</file>

<file path=docProps/app.xml><?xml version="1.0" encoding="utf-8"?>
<Properties xmlns="http://schemas.openxmlformats.org/officeDocument/2006/extended-properties" xmlns:vt="http://schemas.openxmlformats.org/officeDocument/2006/docPropsVTypes">
  <TotalTime>2277</TotalTime>
  <Words>1771</Words>
  <Application>Microsoft Office PowerPoint</Application>
  <PresentationFormat>Widescreen</PresentationFormat>
  <Paragraphs>148</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MS Mincho</vt:lpstr>
      <vt:lpstr>Arial</vt:lpstr>
      <vt:lpstr>Calibri</vt:lpstr>
      <vt:lpstr>Calibri Light</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Franciska Duraan</dc:creator>
  <cp:lastModifiedBy>Neo Ravhuhali</cp:lastModifiedBy>
  <cp:revision>14</cp:revision>
  <dcterms:created xsi:type="dcterms:W3CDTF">2021-03-31T10:17:15Z</dcterms:created>
  <dcterms:modified xsi:type="dcterms:W3CDTF">2025-09-10T08:03:37Z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0x0101001DC988788485284BAA04EFDE750C73DC</vt:lpwstr>
  </property>
</Properties>
</file>