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8"/>
  </p:notesMasterIdLst>
  <p:sldIdLst>
    <p:sldId id="285" r:id="rId6"/>
    <p:sldId id="258" r:id="rId7"/>
    <p:sldId id="259" r:id="rId8"/>
    <p:sldId id="280" r:id="rId9"/>
    <p:sldId id="281" r:id="rId10"/>
    <p:sldId id="262" r:id="rId11"/>
    <p:sldId id="282" r:id="rId12"/>
    <p:sldId id="286" r:id="rId13"/>
    <p:sldId id="273" r:id="rId14"/>
    <p:sldId id="276" r:id="rId15"/>
    <p:sldId id="278"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29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94660"/>
  </p:normalViewPr>
  <p:slideViewPr>
    <p:cSldViewPr snapToGrid="0">
      <p:cViewPr varScale="1">
        <p:scale>
          <a:sx n="78" d="100"/>
          <a:sy n="78" d="100"/>
        </p:scale>
        <p:origin x="73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E77F6-6BD3-4C9C-95C2-A0645540374E}" type="datetimeFigureOut">
              <a:rPr lang="en-ZA" smtClean="0"/>
              <a:t>2025/09/08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2B24B-F0EB-4B71-9BAA-89C9DDF6A03A}" type="slidenum">
              <a:rPr lang="en-ZA" smtClean="0"/>
              <a:t>‹#›</a:t>
            </a:fld>
            <a:endParaRPr lang="en-ZA"/>
          </a:p>
        </p:txBody>
      </p:sp>
    </p:spTree>
    <p:extLst>
      <p:ext uri="{BB962C8B-B14F-4D97-AF65-F5344CB8AC3E}">
        <p14:creationId xmlns:p14="http://schemas.microsoft.com/office/powerpoint/2010/main" val="230723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3C2B24B-F0EB-4B71-9BAA-89C9DDF6A03A}" type="slidenum">
              <a:rPr lang="en-ZA" smtClean="0"/>
              <a:t>8</a:t>
            </a:fld>
            <a:endParaRPr lang="en-ZA"/>
          </a:p>
        </p:txBody>
      </p:sp>
    </p:spTree>
    <p:extLst>
      <p:ext uri="{BB962C8B-B14F-4D97-AF65-F5344CB8AC3E}">
        <p14:creationId xmlns:p14="http://schemas.microsoft.com/office/powerpoint/2010/main" val="23373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3C2B24B-F0EB-4B71-9BAA-89C9DDF6A03A}" type="slidenum">
              <a:rPr lang="en-ZA" smtClean="0"/>
              <a:t>11</a:t>
            </a:fld>
            <a:endParaRPr lang="en-ZA"/>
          </a:p>
        </p:txBody>
      </p:sp>
    </p:spTree>
    <p:extLst>
      <p:ext uri="{BB962C8B-B14F-4D97-AF65-F5344CB8AC3E}">
        <p14:creationId xmlns:p14="http://schemas.microsoft.com/office/powerpoint/2010/main" val="385479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BC08-E79F-7040-8CD7-D268FC775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5FC8C9-99D9-903D-CE6E-DBBD5E993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BD387-1BA8-9074-AF7A-AFC937A7D164}"/>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07087864-6017-99C9-D994-0EEEA1A2B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11324-82A9-53C8-45EF-CED24C310BB7}"/>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85148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5DE-9AB3-3792-2A2B-F0FEA95094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564B1-18FF-BB19-9B40-76A62803EB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FB277-24A9-6259-3B9C-873CC0628405}"/>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891B150F-B42C-7F72-163C-1024DFAFE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D1D55-221F-11DD-E535-9ABCD47A4C23}"/>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09986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19572-B251-3B55-BDFF-5A4C4BCD20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B3B1C-3D52-773B-2BC9-7CAF85219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67C81-BBC4-12F2-4C69-371781F33DC0}"/>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1861973A-A739-5D01-18CD-77EA80860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65F69-913C-121A-5966-DFE44F835252}"/>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934136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BC08-E79F-7040-8CD7-D268FC775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5FC8C9-99D9-903D-CE6E-DBBD5E993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BD387-1BA8-9074-AF7A-AFC937A7D164}"/>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07087864-6017-99C9-D994-0EEEA1A2B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11324-82A9-53C8-45EF-CED24C310BB7}"/>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43397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CB43-D14B-4843-9B76-A82E1BB78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DCDC29-78C2-0A1D-3ED7-91EB9F80C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B6E4-F0A6-ACAC-C0BD-84B01C1DC226}"/>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B50376E1-1CF8-19E0-A1BC-093BEED3B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3F3D-FDA2-88DE-1521-369D662919CB}"/>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559918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B91E-719A-7A87-755C-9BD5D844E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0E143A-A9ED-6267-246E-D57FC0ACB5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99E1C-822B-45B4-8D55-D910A0529E29}"/>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8D997498-D67B-3C6A-6C2F-7A3B3CACB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B7EBA-B7CE-1FE5-714E-E0AC9F7EB53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78236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845B-00D3-86C3-A83D-DD0E4A8F0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6BEC6-C4E4-B2BE-1B8E-4F5BC81CD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2A034F-85C0-F2F7-B6C3-81787945E4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4C82D-CFF1-FEEC-88E1-D829B77098AD}"/>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C8EDB3A4-CA03-1344-6ECC-76A48C66F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03E8E-01FE-EFB4-3EBC-E6D96484969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260613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36D0-FF12-66A5-8D1E-3F85111819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1D6AB-B92D-33A9-EB86-D23A4267E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2AB5F-819F-836E-2107-961FA06CF5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88996-99C7-BA1D-3722-CE3AFDB03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8B816-6A4D-B432-3763-465301B647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959120-386C-E7C6-2422-29C0706458FA}"/>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8" name="Footer Placeholder 7">
            <a:extLst>
              <a:ext uri="{FF2B5EF4-FFF2-40B4-BE49-F238E27FC236}">
                <a16:creationId xmlns:a16="http://schemas.microsoft.com/office/drawing/2014/main" id="{F2A0B9E5-F780-748E-A4B4-C6426D85AC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129619-C47A-6E28-690D-573DFD1B441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577192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60B4-53A7-8A5E-81B4-F1FB79D107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F1918C-E9B7-EBFA-BEC0-CAFFF9B2154D}"/>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4" name="Footer Placeholder 3">
            <a:extLst>
              <a:ext uri="{FF2B5EF4-FFF2-40B4-BE49-F238E27FC236}">
                <a16:creationId xmlns:a16="http://schemas.microsoft.com/office/drawing/2014/main" id="{E9D67FE0-E94F-8718-4641-50EB27712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FA0CD1-0E05-CBD8-D7F8-84D5BFDA220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704700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738A3-534C-E327-546D-296D3E06F077}"/>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3" name="Footer Placeholder 2">
            <a:extLst>
              <a:ext uri="{FF2B5EF4-FFF2-40B4-BE49-F238E27FC236}">
                <a16:creationId xmlns:a16="http://schemas.microsoft.com/office/drawing/2014/main" id="{785C59B8-2111-125D-9E4B-71DDAF8E6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F5AC02-681C-AAB4-A3DC-00ABE8FAD89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527270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6650-2894-1352-8A55-0C1235469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5DE14-2C37-6EEC-01D2-51CA23855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977555-CD7D-7D54-9586-E2B279723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F9366-C4F7-0F80-96C9-C337F79EAE51}"/>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B9A2F07B-3ECB-0BDC-370C-A25485DB4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0014D-B500-2A8D-025F-E8A5D17DC96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88539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CB43-D14B-4843-9B76-A82E1BB78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DCDC29-78C2-0A1D-3ED7-91EB9F80C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B6E4-F0A6-ACAC-C0BD-84B01C1DC226}"/>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B50376E1-1CF8-19E0-A1BC-093BEED3B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3F3D-FDA2-88DE-1521-369D662919CB}"/>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528090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A881-6D96-61B9-96AD-70118D3F1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948AD0-AF13-3E5A-EABA-F8F1F4ACC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E6730E-9437-89A7-58A8-1AAF9F5CB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A682F-63F3-A2CD-78A0-01856CEC99B7}"/>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96DFCEFE-9AED-C52A-51E1-90A2CE3A0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B7724-378C-1763-684D-B1174953029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18751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5DE-9AB3-3792-2A2B-F0FEA95094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564B1-18FF-BB19-9B40-76A62803EB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FB277-24A9-6259-3B9C-873CC0628405}"/>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891B150F-B42C-7F72-163C-1024DFAFE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D1D55-221F-11DD-E535-9ABCD47A4C23}"/>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749838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19572-B251-3B55-BDFF-5A4C4BCD20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B3B1C-3D52-773B-2BC9-7CAF85219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67C81-BBC4-12F2-4C69-371781F33DC0}"/>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1861973A-A739-5D01-18CD-77EA80860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65F69-913C-121A-5966-DFE44F835252}"/>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09497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B91E-719A-7A87-755C-9BD5D844E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0E143A-A9ED-6267-246E-D57FC0ACB5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99E1C-822B-45B4-8D55-D910A0529E29}"/>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8D997498-D67B-3C6A-6C2F-7A3B3CACB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B7EBA-B7CE-1FE5-714E-E0AC9F7EB53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04432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845B-00D3-86C3-A83D-DD0E4A8F0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6BEC6-C4E4-B2BE-1B8E-4F5BC81CD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2A034F-85C0-F2F7-B6C3-81787945E4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4C82D-CFF1-FEEC-88E1-D829B77098AD}"/>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C8EDB3A4-CA03-1344-6ECC-76A48C66F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03E8E-01FE-EFB4-3EBC-E6D96484969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98756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36D0-FF12-66A5-8D1E-3F85111819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1D6AB-B92D-33A9-EB86-D23A4267E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2AB5F-819F-836E-2107-961FA06CF5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88996-99C7-BA1D-3722-CE3AFDB03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8B816-6A4D-B432-3763-465301B647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959120-386C-E7C6-2422-29C0706458FA}"/>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8" name="Footer Placeholder 7">
            <a:extLst>
              <a:ext uri="{FF2B5EF4-FFF2-40B4-BE49-F238E27FC236}">
                <a16:creationId xmlns:a16="http://schemas.microsoft.com/office/drawing/2014/main" id="{F2A0B9E5-F780-748E-A4B4-C6426D85AC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129619-C47A-6E28-690D-573DFD1B441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14621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60B4-53A7-8A5E-81B4-F1FB79D107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F1918C-E9B7-EBFA-BEC0-CAFFF9B2154D}"/>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4" name="Footer Placeholder 3">
            <a:extLst>
              <a:ext uri="{FF2B5EF4-FFF2-40B4-BE49-F238E27FC236}">
                <a16:creationId xmlns:a16="http://schemas.microsoft.com/office/drawing/2014/main" id="{E9D67FE0-E94F-8718-4641-50EB27712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FA0CD1-0E05-CBD8-D7F8-84D5BFDA220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09238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738A3-534C-E327-546D-296D3E06F077}"/>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3" name="Footer Placeholder 2">
            <a:extLst>
              <a:ext uri="{FF2B5EF4-FFF2-40B4-BE49-F238E27FC236}">
                <a16:creationId xmlns:a16="http://schemas.microsoft.com/office/drawing/2014/main" id="{785C59B8-2111-125D-9E4B-71DDAF8E6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F5AC02-681C-AAB4-A3DC-00ABE8FAD89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94123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6650-2894-1352-8A55-0C1235469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5DE14-2C37-6EEC-01D2-51CA23855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977555-CD7D-7D54-9586-E2B279723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F9366-C4F7-0F80-96C9-C337F79EAE51}"/>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B9A2F07B-3ECB-0BDC-370C-A25485DB4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0014D-B500-2A8D-025F-E8A5D17DC96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95850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A881-6D96-61B9-96AD-70118D3F1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948AD0-AF13-3E5A-EABA-F8F1F4ACC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E6730E-9437-89A7-58A8-1AAF9F5CB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A682F-63F3-A2CD-78A0-01856CEC99B7}"/>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96DFCEFE-9AED-C52A-51E1-90A2CE3A0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B7724-378C-1763-684D-B1174953029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4291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12127D-5057-8E18-F077-6C4F91023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DA6024-E2D4-7197-43DB-056A0DACB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391EA-DE72-D3B7-7B8E-3449D1BD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3458A575-6B96-8A47-35F3-66CAA1053F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7DED54-49D8-6C4D-4EBA-D237BC79F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0CF79A-2F49-45EB-A148-F0BEDE4BEE5A}" type="slidenum">
              <a:rPr lang="en-US" smtClean="0"/>
              <a:t>‹#›</a:t>
            </a:fld>
            <a:endParaRPr lang="en-US"/>
          </a:p>
        </p:txBody>
      </p:sp>
    </p:spTree>
    <p:extLst>
      <p:ext uri="{BB962C8B-B14F-4D97-AF65-F5344CB8AC3E}">
        <p14:creationId xmlns:p14="http://schemas.microsoft.com/office/powerpoint/2010/main" val="3993267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12127D-5057-8E18-F077-6C4F91023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DA6024-E2D4-7197-43DB-056A0DACB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391EA-DE72-D3B7-7B8E-3449D1BD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3458A575-6B96-8A47-35F3-66CAA1053F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7DED54-49D8-6C4D-4EBA-D237BC79F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0CF79A-2F49-45EB-A148-F0BEDE4BEE5A}" type="slidenum">
              <a:rPr lang="en-US" smtClean="0"/>
              <a:t>‹#›</a:t>
            </a:fld>
            <a:endParaRPr lang="en-US"/>
          </a:p>
        </p:txBody>
      </p:sp>
    </p:spTree>
    <p:extLst>
      <p:ext uri="{BB962C8B-B14F-4D97-AF65-F5344CB8AC3E}">
        <p14:creationId xmlns:p14="http://schemas.microsoft.com/office/powerpoint/2010/main" val="1929331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7525C2-4DE5-614D-8D40-AD7458CC4DFC}"/>
              </a:ext>
            </a:extLst>
          </p:cNvPr>
          <p:cNvSpPr>
            <a:spLocks noGrp="1"/>
          </p:cNvSpPr>
          <p:nvPr>
            <p:ph type="ctrTitle"/>
          </p:nvPr>
        </p:nvSpPr>
        <p:spPr>
          <a:xfrm>
            <a:off x="550334" y="487363"/>
            <a:ext cx="5915780" cy="2423788"/>
          </a:xfrm>
        </p:spPr>
        <p:txBody>
          <a:bodyPr>
            <a:noAutofit/>
          </a:bodyPr>
          <a:lstStyle/>
          <a:p>
            <a:pPr algn="l"/>
            <a:r>
              <a:rPr lang="en-ZA" sz="3600" b="1" dirty="0">
                <a:effectLst/>
                <a:ea typeface="Times New Roman" panose="02020603050405020304" pitchFamily="18" charset="0"/>
                <a:cs typeface="Arial" panose="020B0604020202020204" pitchFamily="34" charset="0"/>
              </a:rPr>
              <a:t>Practices of social workers regarding intervention with non-offending caregivers following child sexual abuse disclosure</a:t>
            </a:r>
            <a:endParaRPr lang="en-US" sz="3600"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017CA6AE-5AD8-4817-66D3-6C09DFD23441}"/>
              </a:ext>
            </a:extLst>
          </p:cNvPr>
          <p:cNvSpPr>
            <a:spLocks noGrp="1"/>
          </p:cNvSpPr>
          <p:nvPr>
            <p:ph type="subTitle" idx="1"/>
          </p:nvPr>
        </p:nvSpPr>
        <p:spPr>
          <a:xfrm>
            <a:off x="550334" y="3568171"/>
            <a:ext cx="5654523" cy="1655762"/>
          </a:xfrm>
        </p:spPr>
        <p:txBody>
          <a:bodyPr/>
          <a:lstStyle/>
          <a:p>
            <a:pPr algn="l"/>
            <a:r>
              <a:rPr lang="en-US" dirty="0">
                <a:solidFill>
                  <a:schemeClr val="bg1"/>
                </a:solidFill>
                <a:latin typeface="Arial" panose="020B0604020202020204" pitchFamily="34" charset="0"/>
                <a:cs typeface="Arial" panose="020B0604020202020204" pitchFamily="34" charset="0"/>
              </a:rPr>
              <a:t>R Tau</a:t>
            </a:r>
          </a:p>
          <a:p>
            <a:pPr algn="l"/>
            <a:r>
              <a:rPr lang="en-US" dirty="0">
                <a:solidFill>
                  <a:schemeClr val="bg1"/>
                </a:solidFill>
                <a:latin typeface="Arial" panose="020B0604020202020204" pitchFamily="34" charset="0"/>
                <a:cs typeface="Arial" panose="020B0604020202020204" pitchFamily="34" charset="0"/>
              </a:rPr>
              <a:t>R </a:t>
            </a:r>
            <a:r>
              <a:rPr lang="en-US" dirty="0" err="1">
                <a:solidFill>
                  <a:schemeClr val="bg1"/>
                </a:solidFill>
                <a:latin typeface="Arial" panose="020B0604020202020204" pitchFamily="34" charset="0"/>
                <a:cs typeface="Arial" panose="020B0604020202020204" pitchFamily="34" charset="0"/>
              </a:rPr>
              <a:t>Mokwele</a:t>
            </a:r>
            <a:endParaRPr lang="en-US" dirty="0">
              <a:solidFill>
                <a:schemeClr val="bg1"/>
              </a:solidFill>
              <a:latin typeface="Arial" panose="020B0604020202020204" pitchFamily="34" charset="0"/>
              <a:cs typeface="Arial" panose="020B0604020202020204" pitchFamily="34" charset="0"/>
            </a:endParaRPr>
          </a:p>
          <a:p>
            <a:pPr algn="l"/>
            <a:r>
              <a:rPr lang="en-US" dirty="0">
                <a:solidFill>
                  <a:schemeClr val="bg1"/>
                </a:solidFill>
                <a:latin typeface="Arial" panose="020B0604020202020204" pitchFamily="34" charset="0"/>
                <a:cs typeface="Arial" panose="020B0604020202020204" pitchFamily="34" charset="0"/>
              </a:rPr>
              <a:t>S Smith</a:t>
            </a:r>
          </a:p>
        </p:txBody>
      </p:sp>
    </p:spTree>
    <p:extLst>
      <p:ext uri="{BB962C8B-B14F-4D97-AF65-F5344CB8AC3E}">
        <p14:creationId xmlns:p14="http://schemas.microsoft.com/office/powerpoint/2010/main" val="64248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8697B-529E-F464-AA63-A8AA3434C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4BF94-E7F9-0D9A-FD09-84B51C655A8C}"/>
              </a:ext>
            </a:extLst>
          </p:cNvPr>
          <p:cNvSpPr>
            <a:spLocks noGrp="1"/>
          </p:cNvSpPr>
          <p:nvPr>
            <p:ph type="title"/>
          </p:nvPr>
        </p:nvSpPr>
        <p:spPr/>
        <p:txBody>
          <a:bodyPr/>
          <a:lstStyle/>
          <a:p>
            <a:r>
              <a:rPr lang="en-US" dirty="0">
                <a:solidFill>
                  <a:srgbClr val="6F298C"/>
                </a:solidFill>
              </a:rPr>
              <a:t>Conclusions</a:t>
            </a:r>
          </a:p>
        </p:txBody>
      </p:sp>
      <p:sp>
        <p:nvSpPr>
          <p:cNvPr id="3" name="Content Placeholder 2">
            <a:extLst>
              <a:ext uri="{FF2B5EF4-FFF2-40B4-BE49-F238E27FC236}">
                <a16:creationId xmlns:a16="http://schemas.microsoft.com/office/drawing/2014/main" id="{DA2DFB0F-8C40-EABC-01FE-9A23A95A86D8}"/>
              </a:ext>
            </a:extLst>
          </p:cNvPr>
          <p:cNvSpPr>
            <a:spLocks noGrp="1"/>
          </p:cNvSpPr>
          <p:nvPr>
            <p:ph idx="1"/>
          </p:nvPr>
        </p:nvSpPr>
        <p:spPr>
          <a:xfrm>
            <a:off x="838200" y="1406012"/>
            <a:ext cx="10515600" cy="5004619"/>
          </a:xfrm>
        </p:spPr>
        <p:txBody>
          <a:bodyPr>
            <a:normAutofit fontScale="92500" lnSpcReduction="10000"/>
          </a:bodyPr>
          <a:lstStyle/>
          <a:p>
            <a:r>
              <a:rPr lang="en-ZA" sz="1800" dirty="0">
                <a:effectLst/>
                <a:latin typeface="+mj-lt"/>
                <a:ea typeface="Calibri" panose="020F0502020204030204" pitchFamily="34" charset="0"/>
              </a:rPr>
              <a:t>The study found that interventions that are currently available in practice for non-offending caregivers include individual </a:t>
            </a:r>
            <a:r>
              <a:rPr lang="en-ZA" sz="1900" dirty="0">
                <a:effectLst/>
                <a:latin typeface="+mj-lt"/>
                <a:ea typeface="Calibri" panose="020F0502020204030204" pitchFamily="34" charset="0"/>
              </a:rPr>
              <a:t>counselling and group sessions. </a:t>
            </a:r>
          </a:p>
          <a:p>
            <a:r>
              <a:rPr lang="en-ZA" sz="1900" dirty="0">
                <a:effectLst/>
                <a:latin typeface="+mj-lt"/>
                <a:ea typeface="Calibri" panose="020F0502020204030204" pitchFamily="34" charset="0"/>
              </a:rPr>
              <a:t>Parenting programmes are used to equip non-offending caregivers with skills and knowledge about child sexual abuse </a:t>
            </a:r>
            <a:endParaRPr lang="en-ZA" sz="1900" dirty="0">
              <a:latin typeface="+mj-lt"/>
              <a:ea typeface="Calibri" panose="020F0502020204030204" pitchFamily="34" charset="0"/>
            </a:endParaRPr>
          </a:p>
          <a:p>
            <a:r>
              <a:rPr lang="en-ZA" sz="1900" dirty="0">
                <a:effectLst/>
                <a:latin typeface="+mj-lt"/>
                <a:ea typeface="Calibri" panose="020F0502020204030204" pitchFamily="34" charset="0"/>
              </a:rPr>
              <a:t>Social workers often refer non-offending caregivers to professionals such as psychologists for further intervention </a:t>
            </a:r>
          </a:p>
          <a:p>
            <a:r>
              <a:rPr lang="en-ZA" sz="1900" dirty="0">
                <a:effectLst/>
                <a:latin typeface="+mj-lt"/>
                <a:ea typeface="Calibri" panose="020F0502020204030204" pitchFamily="34" charset="0"/>
              </a:rPr>
              <a:t>The implementation of intervention is challenged by various aspects that hinder service delivery to NOCs,</a:t>
            </a:r>
            <a:r>
              <a:rPr lang="en-ZA" sz="1900" dirty="0">
                <a:latin typeface="+mj-lt"/>
                <a:ea typeface="Calibri" panose="020F0502020204030204" pitchFamily="34" charset="0"/>
              </a:rPr>
              <a:t> s</a:t>
            </a:r>
            <a:r>
              <a:rPr lang="en-ZA" sz="1900" dirty="0">
                <a:effectLst/>
                <a:latin typeface="+mj-lt"/>
                <a:ea typeface="Calibri" panose="020F0502020204030204" pitchFamily="34" charset="0"/>
              </a:rPr>
              <a:t>uch as the lack of male access to services when it comes to child sexual abuse</a:t>
            </a:r>
          </a:p>
          <a:p>
            <a:r>
              <a:rPr lang="en-ZA" sz="1900" dirty="0">
                <a:effectLst/>
                <a:latin typeface="+mj-lt"/>
                <a:ea typeface="Calibri" panose="020F0502020204030204" pitchFamily="34" charset="0"/>
              </a:rPr>
              <a:t>Mostly females report cases of child sexual abuse. </a:t>
            </a:r>
            <a:endParaRPr lang="en-ZA" sz="1900" dirty="0">
              <a:latin typeface="+mj-lt"/>
              <a:ea typeface="Calibri" panose="020F0502020204030204" pitchFamily="34" charset="0"/>
            </a:endParaRPr>
          </a:p>
          <a:p>
            <a:r>
              <a:rPr lang="en-ZA" sz="1900" dirty="0">
                <a:effectLst/>
                <a:latin typeface="+mj-lt"/>
                <a:ea typeface="Calibri" panose="020F0502020204030204" pitchFamily="34" charset="0"/>
              </a:rPr>
              <a:t>Current interventions in practice prioritise the victim with limited attention to the non-offending caregiver </a:t>
            </a:r>
          </a:p>
          <a:p>
            <a:r>
              <a:rPr lang="en-ZA" sz="1900" dirty="0">
                <a:effectLst/>
                <a:latin typeface="+mj-lt"/>
                <a:ea typeface="Calibri" panose="020F0502020204030204" pitchFamily="34" charset="0"/>
              </a:rPr>
              <a:t>Current services available are not effective, one of the reasons is the high caseloads that social workers have in practice. </a:t>
            </a:r>
          </a:p>
          <a:p>
            <a:r>
              <a:rPr lang="en-ZA" sz="1900" dirty="0">
                <a:effectLst/>
                <a:latin typeface="+mj-lt"/>
                <a:ea typeface="Calibri" panose="020F0502020204030204" pitchFamily="34" charset="0"/>
              </a:rPr>
              <a:t>NOCs do not report cases of child sexual abuse disclosure.</a:t>
            </a:r>
          </a:p>
          <a:p>
            <a:r>
              <a:rPr lang="en-ZA" sz="1900" dirty="0">
                <a:effectLst/>
                <a:latin typeface="+mj-lt"/>
                <a:ea typeface="Calibri" panose="020F0502020204030204" pitchFamily="34" charset="0"/>
              </a:rPr>
              <a:t>CSA has an effect on the NOCs, they reported that NOCs experience negative emotions such as guilt, blame and shock.</a:t>
            </a:r>
            <a:endParaRPr lang="en-ZA" sz="1900" dirty="0">
              <a:latin typeface="+mj-lt"/>
              <a:ea typeface="Calibri" panose="020F0502020204030204" pitchFamily="34" charset="0"/>
            </a:endParaRPr>
          </a:p>
          <a:p>
            <a:r>
              <a:rPr lang="en-ZA" sz="1900" dirty="0">
                <a:effectLst/>
                <a:latin typeface="+mj-lt"/>
                <a:ea typeface="Calibri" panose="020F0502020204030204" pitchFamily="34" charset="0"/>
              </a:rPr>
              <a:t>It is proposed that strategies such as support groups, community work and educational programmes are necessary and need to be adopted  in order to assist NOCs to function better following CSA disclosure. </a:t>
            </a:r>
            <a:endParaRPr lang="en-US" sz="1900" dirty="0">
              <a:solidFill>
                <a:srgbClr val="6F298C"/>
              </a:solidFill>
              <a:latin typeface="+mj-lt"/>
            </a:endParaRPr>
          </a:p>
          <a:p>
            <a:endParaRPr lang="en-US" dirty="0">
              <a:solidFill>
                <a:srgbClr val="6F298C"/>
              </a:solidFill>
            </a:endParaRPr>
          </a:p>
        </p:txBody>
      </p:sp>
    </p:spTree>
    <p:extLst>
      <p:ext uri="{BB962C8B-B14F-4D97-AF65-F5344CB8AC3E}">
        <p14:creationId xmlns:p14="http://schemas.microsoft.com/office/powerpoint/2010/main" val="119971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5E2ED-EB07-5BF1-7C56-56E1E365B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A4C83-5424-91FF-D0B9-B6BB13951064}"/>
              </a:ext>
            </a:extLst>
          </p:cNvPr>
          <p:cNvSpPr>
            <a:spLocks noGrp="1"/>
          </p:cNvSpPr>
          <p:nvPr>
            <p:ph type="title"/>
          </p:nvPr>
        </p:nvSpPr>
        <p:spPr/>
        <p:txBody>
          <a:bodyPr/>
          <a:lstStyle/>
          <a:p>
            <a:r>
              <a:rPr lang="en-US" dirty="0">
                <a:solidFill>
                  <a:srgbClr val="6F298C"/>
                </a:solidFill>
              </a:rPr>
              <a:t>Recommendations</a:t>
            </a:r>
          </a:p>
        </p:txBody>
      </p:sp>
      <p:sp>
        <p:nvSpPr>
          <p:cNvPr id="3" name="Content Placeholder 2">
            <a:extLst>
              <a:ext uri="{FF2B5EF4-FFF2-40B4-BE49-F238E27FC236}">
                <a16:creationId xmlns:a16="http://schemas.microsoft.com/office/drawing/2014/main" id="{12E108FB-0A57-4B6A-0D92-C63E641BC3DE}"/>
              </a:ext>
            </a:extLst>
          </p:cNvPr>
          <p:cNvSpPr>
            <a:spLocks noGrp="1"/>
          </p:cNvSpPr>
          <p:nvPr>
            <p:ph idx="1"/>
          </p:nvPr>
        </p:nvSpPr>
        <p:spPr>
          <a:xfrm>
            <a:off x="176982" y="1278194"/>
            <a:ext cx="11759380" cy="5214681"/>
          </a:xfrm>
        </p:spPr>
        <p:txBody>
          <a:bodyPr>
            <a:normAutofit fontScale="70000" lnSpcReduction="20000"/>
          </a:bodyPr>
          <a:lstStyle/>
          <a:p>
            <a:pPr marL="342900" lvl="0" indent="-342900" algn="just">
              <a:lnSpc>
                <a:spcPct val="150000"/>
              </a:lnSpc>
              <a:buFont typeface="Symbol" panose="05050102010706020507" pitchFamily="18" charset="2"/>
              <a:buChar char=""/>
            </a:pPr>
            <a:r>
              <a:rPr lang="en-ZA" sz="1900" dirty="0">
                <a:effectLst/>
                <a:latin typeface="+mj-lt"/>
                <a:ea typeface="Aptos" panose="020B0004020202020204" pitchFamily="34" charset="0"/>
                <a:cs typeface="Times New Roman" panose="02020603050405020304" pitchFamily="18" charset="0"/>
              </a:rPr>
              <a:t>Social workers should raise awareness programmes that target NOCs and equip them with the necessary skills and knowledge through radio talks or the use of social media, as most people make use of cell phones.</a:t>
            </a:r>
          </a:p>
          <a:p>
            <a:pPr marL="342900" lvl="0" indent="-342900" algn="just">
              <a:lnSpc>
                <a:spcPct val="150000"/>
              </a:lnSpc>
              <a:buFont typeface="Symbol" panose="05050102010706020507" pitchFamily="18" charset="2"/>
              <a:buChar char=""/>
            </a:pPr>
            <a:r>
              <a:rPr lang="en-ZA" sz="1900" dirty="0">
                <a:effectLst/>
                <a:latin typeface="+mj-lt"/>
                <a:ea typeface="Aptos" panose="020B0004020202020204" pitchFamily="34" charset="0"/>
                <a:cs typeface="Times New Roman" panose="02020603050405020304" pitchFamily="18" charset="0"/>
              </a:rPr>
              <a:t>Since males as NOCs are a highly neglected group when it comes to service delivery, reaching out to males within the community will contribute to understanding reasons as to why males opt not to access services, especially when their children have been sexually abused. This can be done by collaborating with different stakeholders, such as the police, nurses, and psychologists, to offer presentations that will encourage men to access services.</a:t>
            </a:r>
          </a:p>
          <a:p>
            <a:pPr marL="342900" lvl="0" indent="-342900" algn="just">
              <a:lnSpc>
                <a:spcPct val="150000"/>
              </a:lnSpc>
              <a:buFont typeface="Symbol" panose="05050102010706020507" pitchFamily="18" charset="2"/>
              <a:buChar char=""/>
            </a:pPr>
            <a:r>
              <a:rPr lang="en-ZA" sz="1900" dirty="0">
                <a:effectLst/>
                <a:latin typeface="+mj-lt"/>
                <a:ea typeface="Aptos" panose="020B0004020202020204" pitchFamily="34" charset="0"/>
                <a:cs typeface="Times New Roman" panose="02020603050405020304" pitchFamily="18" charset="0"/>
              </a:rPr>
              <a:t>NOCs need to be prioritized as secondary victims by offering support and acknowledging that they too, have been affected by their child’s experiences of sexual abuse, and efforts from social workers are necessary to achieve this.</a:t>
            </a:r>
          </a:p>
          <a:p>
            <a:pPr marL="342900" lvl="0" indent="-342900" algn="just">
              <a:lnSpc>
                <a:spcPct val="150000"/>
              </a:lnSpc>
              <a:buFont typeface="Symbol" panose="05050102010706020507" pitchFamily="18" charset="2"/>
              <a:buChar char=""/>
            </a:pPr>
            <a:r>
              <a:rPr lang="en-ZA" sz="1900" dirty="0">
                <a:effectLst/>
                <a:latin typeface="+mj-lt"/>
                <a:ea typeface="Aptos" panose="020B0004020202020204" pitchFamily="34" charset="0"/>
                <a:cs typeface="Times New Roman" panose="02020603050405020304" pitchFamily="18" charset="0"/>
              </a:rPr>
              <a:t>The existing services need to be reviewed by social workers to evaluate weaknesses of the services and to design an implementation plan to ensure that NOCs receive effective services.</a:t>
            </a:r>
          </a:p>
          <a:p>
            <a:pPr marL="342900" lvl="0" indent="-342900" algn="just">
              <a:lnSpc>
                <a:spcPct val="150000"/>
              </a:lnSpc>
              <a:buFont typeface="Symbol" panose="05050102010706020507" pitchFamily="18" charset="2"/>
              <a:buChar char=""/>
            </a:pPr>
            <a:r>
              <a:rPr lang="en-ZA" sz="1900" dirty="0">
                <a:effectLst/>
                <a:latin typeface="+mj-lt"/>
                <a:ea typeface="Aptos" panose="020B0004020202020204" pitchFamily="34" charset="0"/>
                <a:cs typeface="Times New Roman" panose="02020603050405020304" pitchFamily="18" charset="0"/>
              </a:rPr>
              <a:t>Social workers need to share their concerns about high caseloads with their supervisors to receive support where necessary to reduce the pressure that might lead to participants experiencing burnout in the field.</a:t>
            </a:r>
          </a:p>
          <a:p>
            <a:pPr marL="342900" lvl="0" indent="-342900" algn="just">
              <a:lnSpc>
                <a:spcPct val="150000"/>
              </a:lnSpc>
              <a:buFont typeface="Symbol" panose="05050102010706020507" pitchFamily="18" charset="2"/>
              <a:buChar char=""/>
            </a:pPr>
            <a:r>
              <a:rPr lang="en-ZA" sz="1900" dirty="0">
                <a:effectLst/>
                <a:latin typeface="+mj-lt"/>
                <a:ea typeface="Aptos" panose="020B0004020202020204" pitchFamily="34" charset="0"/>
                <a:cs typeface="Times New Roman" panose="02020603050405020304" pitchFamily="18" charset="0"/>
              </a:rPr>
              <a:t>The DSD should allocate funds for community work in their budgets to reach out to as many NOCs as possible to ensure that NOCs, who are not beneficiaries of the services of DSD, are knowledgeable of existing services, should they need them.</a:t>
            </a:r>
          </a:p>
          <a:p>
            <a:pPr marL="342900" lvl="0" indent="-342900" algn="just">
              <a:lnSpc>
                <a:spcPct val="150000"/>
              </a:lnSpc>
              <a:spcAft>
                <a:spcPts val="800"/>
              </a:spcAft>
              <a:buFont typeface="Symbol" panose="05050102010706020507" pitchFamily="18" charset="2"/>
              <a:buChar char=""/>
            </a:pPr>
            <a:r>
              <a:rPr lang="en-ZA" sz="1900" dirty="0">
                <a:effectLst/>
                <a:latin typeface="+mj-lt"/>
                <a:ea typeface="Aptos" panose="020B0004020202020204" pitchFamily="34" charset="0"/>
                <a:cs typeface="Times New Roman" panose="02020603050405020304" pitchFamily="18" charset="0"/>
              </a:rPr>
              <a:t>Educational programmes can be conducted at schools during parents’ meetings, clinics, or churches to ensure that knowledge is being imparted to as many people as possible, as NOCs have families and relatives.</a:t>
            </a:r>
          </a:p>
          <a:p>
            <a:pPr marL="342900" lvl="0" indent="-342900" algn="just">
              <a:lnSpc>
                <a:spcPct val="150000"/>
              </a:lnSpc>
              <a:buFont typeface="Symbol" panose="05050102010706020507" pitchFamily="18" charset="2"/>
              <a:buChar char=""/>
            </a:pPr>
            <a:r>
              <a:rPr lang="en-ZA" sz="1900" dirty="0">
                <a:effectLst/>
                <a:latin typeface="+mj-lt"/>
                <a:ea typeface="Times New Roman" panose="02020603050405020304" pitchFamily="18" charset="0"/>
              </a:rPr>
              <a:t>Future research should replicate this study by recruiting NOCs instead of social workers to gather their perspectives on the effectiveness of existing interventions.</a:t>
            </a:r>
          </a:p>
          <a:p>
            <a:pPr marL="342900" lvl="0" indent="-342900" algn="just">
              <a:lnSpc>
                <a:spcPct val="150000"/>
              </a:lnSpc>
              <a:buFont typeface="Symbol" panose="05050102010706020507" pitchFamily="18" charset="2"/>
              <a:buChar char=""/>
            </a:pPr>
            <a:endParaRPr lang="en-ZA"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solidFill>
                <a:srgbClr val="6F298C"/>
              </a:solidFill>
            </a:endParaRPr>
          </a:p>
        </p:txBody>
      </p:sp>
    </p:spTree>
    <p:extLst>
      <p:ext uri="{BB962C8B-B14F-4D97-AF65-F5344CB8AC3E}">
        <p14:creationId xmlns:p14="http://schemas.microsoft.com/office/powerpoint/2010/main" val="295103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51D82-0473-60F3-536B-CAD09B316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65699-CED7-64DE-FEFC-28D8D6AD6FEE}"/>
              </a:ext>
            </a:extLst>
          </p:cNvPr>
          <p:cNvSpPr>
            <a:spLocks noGrp="1"/>
          </p:cNvSpPr>
          <p:nvPr>
            <p:ph type="title"/>
          </p:nvPr>
        </p:nvSpPr>
        <p:spPr/>
        <p:txBody>
          <a:bodyPr/>
          <a:lstStyle/>
          <a:p>
            <a:r>
              <a:rPr lang="en-US" dirty="0">
                <a:solidFill>
                  <a:srgbClr val="6F298C"/>
                </a:solidFill>
              </a:rPr>
              <a:t>Limitations</a:t>
            </a:r>
          </a:p>
        </p:txBody>
      </p:sp>
      <p:sp>
        <p:nvSpPr>
          <p:cNvPr id="3" name="Content Placeholder 2">
            <a:extLst>
              <a:ext uri="{FF2B5EF4-FFF2-40B4-BE49-F238E27FC236}">
                <a16:creationId xmlns:a16="http://schemas.microsoft.com/office/drawing/2014/main" id="{1E10AF19-283D-CBFE-D580-3212051C683F}"/>
              </a:ext>
            </a:extLst>
          </p:cNvPr>
          <p:cNvSpPr>
            <a:spLocks noGrp="1"/>
          </p:cNvSpPr>
          <p:nvPr>
            <p:ph idx="1"/>
          </p:nvPr>
        </p:nvSpPr>
        <p:spPr>
          <a:xfrm>
            <a:off x="838200" y="1474839"/>
            <a:ext cx="10515600" cy="4702124"/>
          </a:xfrm>
        </p:spPr>
        <p:txBody>
          <a:bodyPr/>
          <a:lstStyle/>
          <a:p>
            <a:pPr algn="just">
              <a:lnSpc>
                <a:spcPct val="150000"/>
              </a:lnSpc>
              <a:spcAft>
                <a:spcPts val="600"/>
              </a:spcAft>
            </a:pPr>
            <a:r>
              <a:rPr lang="en-US" sz="1800" kern="100" dirty="0">
                <a:effectLst/>
                <a:latin typeface="+mj-lt"/>
                <a:ea typeface="Aptos" panose="020B0004020202020204" pitchFamily="34" charset="0"/>
                <a:cs typeface="Arial" panose="020B0604020202020204" pitchFamily="34" charset="0"/>
              </a:rPr>
              <a:t>One limitation of this study is the restricted sample, which included social workers from the Department of Social Development only, including participants from Non-Governmental Organizations could have enhanced the diversity of perspectives and enriched the findings as they are also designated social workers working with non-offending caregivers.</a:t>
            </a:r>
            <a:endParaRPr lang="en-ZA" sz="1800" dirty="0">
              <a:effectLst/>
              <a:latin typeface="+mj-lt"/>
              <a:ea typeface="Calibri" panose="020F0502020204030204" pitchFamily="34" charset="0"/>
              <a:cs typeface="Times New Roman" panose="02020603050405020304" pitchFamily="18" charset="0"/>
            </a:endParaRPr>
          </a:p>
          <a:p>
            <a:pPr marL="457200" algn="just">
              <a:lnSpc>
                <a:spcPct val="150000"/>
              </a:lnSpc>
              <a:spcAft>
                <a:spcPts val="800"/>
              </a:spcAft>
            </a:pPr>
            <a:endParaRPr lang="en-ZA" sz="18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1354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p:txBody>
          <a:bodyPr/>
          <a:lstStyle/>
          <a:p>
            <a:r>
              <a:rPr lang="en-US" dirty="0">
                <a:solidFill>
                  <a:srgbClr val="6F298C"/>
                </a:solidFill>
              </a:rPr>
              <a:t>Introduction</a:t>
            </a:r>
          </a:p>
        </p:txBody>
      </p:sp>
      <p:sp>
        <p:nvSpPr>
          <p:cNvPr id="3" name="Content Placeholder 2">
            <a:extLst>
              <a:ext uri="{FF2B5EF4-FFF2-40B4-BE49-F238E27FC236}">
                <a16:creationId xmlns:a16="http://schemas.microsoft.com/office/drawing/2014/main" id="{61F780BD-2805-3312-CE5C-B394C667F8E9}"/>
              </a:ext>
            </a:extLst>
          </p:cNvPr>
          <p:cNvSpPr>
            <a:spLocks noGrp="1"/>
          </p:cNvSpPr>
          <p:nvPr>
            <p:ph idx="1"/>
          </p:nvPr>
        </p:nvSpPr>
        <p:spPr>
          <a:xfrm>
            <a:off x="501445" y="1376516"/>
            <a:ext cx="11208774" cy="5116359"/>
          </a:xfrm>
        </p:spPr>
        <p:txBody>
          <a:bodyPr>
            <a:normAutofit lnSpcReduction="10000"/>
          </a:bodyPr>
          <a:lstStyle/>
          <a:p>
            <a:r>
              <a:rPr lang="en-ZA" sz="2400" dirty="0">
                <a:effectLst/>
                <a:latin typeface="+mj-lt"/>
                <a:ea typeface="Calibri" panose="020F0502020204030204" pitchFamily="34" charset="0"/>
              </a:rPr>
              <a:t>Child sexual abuse (CSA) is a worldwide occurrence that happens in all cultures and social and economic classes </a:t>
            </a:r>
          </a:p>
          <a:p>
            <a:r>
              <a:rPr lang="en-ZA" sz="2400" dirty="0">
                <a:effectLst/>
                <a:latin typeface="+mj-lt"/>
                <a:ea typeface="Calibri" panose="020F0502020204030204" pitchFamily="34" charset="0"/>
              </a:rPr>
              <a:t>The World Health Organization (WHO) reported that </a:t>
            </a:r>
            <a:r>
              <a:rPr lang="en-US" sz="2400" kern="100" dirty="0">
                <a:effectLst/>
                <a:latin typeface="+mj-lt"/>
                <a:ea typeface="Aptos" panose="020B0004020202020204" pitchFamily="34" charset="0"/>
              </a:rPr>
              <a:t>that globally over one billion children aged 2 to 17 years have experienced sexual, physical emotional ,violence or neglect within a year </a:t>
            </a:r>
            <a:endParaRPr lang="en-ZA" sz="2400" kern="100" dirty="0">
              <a:latin typeface="+mj-lt"/>
              <a:ea typeface="Calibri" panose="020F0502020204030204" pitchFamily="34" charset="0"/>
            </a:endParaRPr>
          </a:p>
          <a:p>
            <a:r>
              <a:rPr lang="en-ZA" sz="2400" dirty="0">
                <a:latin typeface="+mj-lt"/>
                <a:ea typeface="Calibri" panose="020F0502020204030204" pitchFamily="34" charset="0"/>
              </a:rPr>
              <a:t>N</a:t>
            </a:r>
            <a:r>
              <a:rPr lang="en-ZA" sz="2400" dirty="0">
                <a:effectLst/>
                <a:latin typeface="+mj-lt"/>
                <a:ea typeface="Calibri" panose="020F0502020204030204" pitchFamily="34" charset="0"/>
              </a:rPr>
              <a:t>on-offending caregivers (NOCs) are secondary victim-survivors from CSA.</a:t>
            </a:r>
            <a:r>
              <a:rPr lang="en-US" sz="2400" dirty="0">
                <a:effectLst/>
                <a:latin typeface="+mj-lt"/>
                <a:ea typeface="Times New Roman" panose="02020603050405020304" pitchFamily="18" charset="0"/>
              </a:rPr>
              <a:t> </a:t>
            </a:r>
          </a:p>
          <a:p>
            <a:r>
              <a:rPr lang="en-ZA" sz="2400" dirty="0">
                <a:effectLst/>
                <a:latin typeface="+mj-lt"/>
                <a:ea typeface="Calibri" panose="020F0502020204030204" pitchFamily="34" charset="0"/>
              </a:rPr>
              <a:t>CSA disclosure is a traumatic phenomenon for an NOC which results in the experience of behavioural, emotional, and psychological issues</a:t>
            </a:r>
            <a:endParaRPr lang="en-US" sz="2400" dirty="0">
              <a:latin typeface="+mj-lt"/>
              <a:ea typeface="Calibri" panose="020F0502020204030204" pitchFamily="34" charset="0"/>
            </a:endParaRPr>
          </a:p>
          <a:p>
            <a:r>
              <a:rPr lang="en-ZA" sz="2400" dirty="0">
                <a:effectLst/>
                <a:latin typeface="+mj-lt"/>
                <a:ea typeface="Calibri" panose="020F0502020204030204" pitchFamily="34" charset="0"/>
              </a:rPr>
              <a:t>NOCs experience their own reactions and feelings following the aftermath of their sexually abused child.</a:t>
            </a:r>
            <a:endParaRPr lang="en-US" sz="2400" dirty="0">
              <a:effectLst/>
              <a:latin typeface="+mj-lt"/>
              <a:ea typeface="Calibri" panose="020F0502020204030204" pitchFamily="34" charset="0"/>
            </a:endParaRPr>
          </a:p>
          <a:p>
            <a:r>
              <a:rPr lang="en-ZA" sz="2400" dirty="0">
                <a:effectLst/>
                <a:latin typeface="+mj-lt"/>
                <a:ea typeface="Calibri" panose="020F0502020204030204" pitchFamily="34" charset="0"/>
                <a:cs typeface="Arial" panose="020B0604020202020204" pitchFamily="34" charset="0"/>
              </a:rPr>
              <a:t>Programmes are mostly focused on the victim and not on the non-offending caregiver.</a:t>
            </a:r>
          </a:p>
          <a:p>
            <a:r>
              <a:rPr lang="en-US" sz="2400" kern="100" dirty="0">
                <a:effectLst/>
                <a:latin typeface="+mj-lt"/>
                <a:ea typeface="Aptos" panose="020B0004020202020204" pitchFamily="34" charset="0"/>
              </a:rPr>
              <a:t>There is a scarcity of well-defined support </a:t>
            </a:r>
            <a:r>
              <a:rPr lang="en-US" sz="2400" kern="100" dirty="0" err="1">
                <a:effectLst/>
                <a:latin typeface="+mj-lt"/>
                <a:ea typeface="Aptos" panose="020B0004020202020204" pitchFamily="34" charset="0"/>
              </a:rPr>
              <a:t>programmes</a:t>
            </a:r>
            <a:r>
              <a:rPr lang="en-US" sz="2400" kern="100" dirty="0">
                <a:effectLst/>
                <a:latin typeface="+mj-lt"/>
                <a:ea typeface="Aptos" panose="020B0004020202020204" pitchFamily="34" charset="0"/>
              </a:rPr>
              <a:t> tailored for non-offending caregivers of sexually abused children</a:t>
            </a:r>
            <a:endParaRPr lang="en-ZA" sz="2400" dirty="0">
              <a:effectLst/>
              <a:latin typeface="+mj-lt"/>
              <a:ea typeface="Calibri" panose="020F0502020204030204" pitchFamily="34" charset="0"/>
              <a:cs typeface="Times New Roman" panose="02020603050405020304" pitchFamily="18" charset="0"/>
            </a:endParaRPr>
          </a:p>
          <a:p>
            <a:endParaRPr lang="en-US" dirty="0">
              <a:solidFill>
                <a:srgbClr val="6F298C"/>
              </a:solidFill>
            </a:endParaRPr>
          </a:p>
        </p:txBody>
      </p:sp>
    </p:spTree>
    <p:extLst>
      <p:ext uri="{BB962C8B-B14F-4D97-AF65-F5344CB8AC3E}">
        <p14:creationId xmlns:p14="http://schemas.microsoft.com/office/powerpoint/2010/main" val="187559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BD909-B87A-06FE-3847-A45871047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BE859-6C4E-1404-DEF0-B368CC335772}"/>
              </a:ext>
            </a:extLst>
          </p:cNvPr>
          <p:cNvSpPr>
            <a:spLocks noGrp="1"/>
          </p:cNvSpPr>
          <p:nvPr>
            <p:ph type="title"/>
          </p:nvPr>
        </p:nvSpPr>
        <p:spPr/>
        <p:txBody>
          <a:bodyPr/>
          <a:lstStyle/>
          <a:p>
            <a:r>
              <a:rPr lang="en-US" sz="4400" dirty="0">
                <a:solidFill>
                  <a:srgbClr val="6F298C"/>
                </a:solidFill>
              </a:rPr>
              <a:t>Research Aim and Methodology</a:t>
            </a:r>
            <a:endParaRPr lang="en-US" dirty="0">
              <a:solidFill>
                <a:srgbClr val="6F298C"/>
              </a:solidFill>
            </a:endParaRPr>
          </a:p>
        </p:txBody>
      </p:sp>
      <p:sp>
        <p:nvSpPr>
          <p:cNvPr id="3" name="Content Placeholder 2">
            <a:extLst>
              <a:ext uri="{FF2B5EF4-FFF2-40B4-BE49-F238E27FC236}">
                <a16:creationId xmlns:a16="http://schemas.microsoft.com/office/drawing/2014/main" id="{DFBC94C1-2151-EA1D-5446-7F59ABE13862}"/>
              </a:ext>
            </a:extLst>
          </p:cNvPr>
          <p:cNvSpPr>
            <a:spLocks noGrp="1"/>
          </p:cNvSpPr>
          <p:nvPr>
            <p:ph idx="1"/>
          </p:nvPr>
        </p:nvSpPr>
        <p:spPr>
          <a:xfrm>
            <a:off x="838200" y="1474839"/>
            <a:ext cx="4933335" cy="4702124"/>
          </a:xfrm>
        </p:spPr>
        <p:txBody>
          <a:bodyPr>
            <a:normAutofit/>
          </a:bodyPr>
          <a:lstStyle/>
          <a:p>
            <a:pPr marL="0" indent="0">
              <a:buNone/>
            </a:pPr>
            <a:endParaRPr lang="en-ZA" sz="1800" dirty="0">
              <a:solidFill>
                <a:srgbClr val="222222"/>
              </a:solidFill>
              <a:effectLst/>
              <a:latin typeface="Arial" panose="020B0604020202020204" pitchFamily="34" charset="0"/>
              <a:ea typeface="Calibri" panose="020F0502020204030204" pitchFamily="34" charset="0"/>
            </a:endParaRPr>
          </a:p>
          <a:p>
            <a:pPr marL="0" indent="0">
              <a:buNone/>
            </a:pPr>
            <a:endParaRPr lang="en-US" dirty="0">
              <a:solidFill>
                <a:srgbClr val="6F298C"/>
              </a:solidFill>
            </a:endParaRPr>
          </a:p>
        </p:txBody>
      </p:sp>
      <p:pic>
        <p:nvPicPr>
          <p:cNvPr id="4" name="Picture 3">
            <a:extLst>
              <a:ext uri="{FF2B5EF4-FFF2-40B4-BE49-F238E27FC236}">
                <a16:creationId xmlns:a16="http://schemas.microsoft.com/office/drawing/2014/main" id="{ED7CF1E7-94F2-CEC2-9B6F-167A2A98FE52}"/>
              </a:ext>
            </a:extLst>
          </p:cNvPr>
          <p:cNvPicPr>
            <a:picLocks noChangeAspect="1"/>
          </p:cNvPicPr>
          <p:nvPr/>
        </p:nvPicPr>
        <p:blipFill>
          <a:blip r:embed="rId2"/>
          <a:stretch>
            <a:fillRect/>
          </a:stretch>
        </p:blipFill>
        <p:spPr>
          <a:xfrm>
            <a:off x="1488376" y="1792452"/>
            <a:ext cx="4932091" cy="4700423"/>
          </a:xfrm>
          <a:prstGeom prst="rect">
            <a:avLst/>
          </a:prstGeom>
        </p:spPr>
      </p:pic>
      <p:sp>
        <p:nvSpPr>
          <p:cNvPr id="5" name="Content Placeholder 2">
            <a:extLst>
              <a:ext uri="{FF2B5EF4-FFF2-40B4-BE49-F238E27FC236}">
                <a16:creationId xmlns:a16="http://schemas.microsoft.com/office/drawing/2014/main" id="{41DAA2A7-FFC5-6BC7-6486-0FD369761FE2}"/>
              </a:ext>
            </a:extLst>
          </p:cNvPr>
          <p:cNvSpPr txBox="1">
            <a:spLocks/>
          </p:cNvSpPr>
          <p:nvPr/>
        </p:nvSpPr>
        <p:spPr>
          <a:xfrm>
            <a:off x="990600" y="1627239"/>
            <a:ext cx="4933335" cy="470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sz="1800">
              <a:solidFill>
                <a:srgbClr val="222222"/>
              </a:solidFill>
              <a:latin typeface="Arial" panose="020B0604020202020204" pitchFamily="34" charset="0"/>
              <a:ea typeface="Calibri" panose="020F0502020204030204" pitchFamily="34" charset="0"/>
            </a:endParaRPr>
          </a:p>
          <a:p>
            <a:pPr marL="0" indent="0">
              <a:buFont typeface="Arial" panose="020B0604020202020204" pitchFamily="34" charset="0"/>
              <a:buNone/>
            </a:pPr>
            <a:endParaRPr lang="en-US" dirty="0">
              <a:solidFill>
                <a:srgbClr val="6F298C"/>
              </a:solidFill>
            </a:endParaRPr>
          </a:p>
        </p:txBody>
      </p:sp>
      <p:pic>
        <p:nvPicPr>
          <p:cNvPr id="6" name="Picture 5">
            <a:extLst>
              <a:ext uri="{FF2B5EF4-FFF2-40B4-BE49-F238E27FC236}">
                <a16:creationId xmlns:a16="http://schemas.microsoft.com/office/drawing/2014/main" id="{43392B1C-5F94-BE6E-221E-25343D9489D2}"/>
              </a:ext>
            </a:extLst>
          </p:cNvPr>
          <p:cNvPicPr>
            <a:picLocks noChangeAspect="1"/>
          </p:cNvPicPr>
          <p:nvPr/>
        </p:nvPicPr>
        <p:blipFill>
          <a:blip r:embed="rId2"/>
          <a:stretch>
            <a:fillRect/>
          </a:stretch>
        </p:blipFill>
        <p:spPr>
          <a:xfrm>
            <a:off x="1087710" y="1781340"/>
            <a:ext cx="4932091" cy="4700423"/>
          </a:xfrm>
          <a:prstGeom prst="rect">
            <a:avLst/>
          </a:prstGeom>
        </p:spPr>
      </p:pic>
      <p:sp>
        <p:nvSpPr>
          <p:cNvPr id="9" name="TextBox 8">
            <a:extLst>
              <a:ext uri="{FF2B5EF4-FFF2-40B4-BE49-F238E27FC236}">
                <a16:creationId xmlns:a16="http://schemas.microsoft.com/office/drawing/2014/main" id="{0DA5B6F2-4DBF-6334-78D3-4D66DF24DE82}"/>
              </a:ext>
            </a:extLst>
          </p:cNvPr>
          <p:cNvSpPr txBox="1"/>
          <p:nvPr/>
        </p:nvSpPr>
        <p:spPr>
          <a:xfrm>
            <a:off x="2542868" y="1742845"/>
            <a:ext cx="6096000" cy="1607684"/>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6F298C"/>
                </a:solidFill>
                <a:effectLst/>
                <a:uLnTx/>
                <a:uFillTx/>
                <a:latin typeface="Aptos" panose="02110004020202020204"/>
                <a:ea typeface="+mn-ea"/>
                <a:cs typeface="+mn-cs"/>
              </a:rPr>
              <a:t>Aim of research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400" b="0" i="0" u="none" strike="noStrike" kern="1200" cap="none" spc="0" normalizeH="0" baseline="0" noProof="0" dirty="0">
                <a:ln>
                  <a:noFill/>
                </a:ln>
                <a:solidFill>
                  <a:srgbClr val="6C3D91"/>
                </a:solidFill>
                <a:effectLst/>
                <a:uLnTx/>
                <a:uFillTx/>
                <a:latin typeface="Aptos Display" panose="02110004020202020204"/>
                <a:ea typeface="Aptos" panose="020B0004020202020204" pitchFamily="34" charset="0"/>
                <a:cs typeface="Times New Roman" panose="02020603050405020304" pitchFamily="18" charset="0"/>
              </a:rPr>
              <a:t>To explore the current practices of social workers regarding intervention strategies with NOCs following child sexual abuse disclosure.</a:t>
            </a:r>
          </a:p>
        </p:txBody>
      </p:sp>
      <p:sp>
        <p:nvSpPr>
          <p:cNvPr id="11" name="TextBox 10">
            <a:extLst>
              <a:ext uri="{FF2B5EF4-FFF2-40B4-BE49-F238E27FC236}">
                <a16:creationId xmlns:a16="http://schemas.microsoft.com/office/drawing/2014/main" id="{53400451-A206-A08E-614B-5F9FEC0DEA5D}"/>
              </a:ext>
            </a:extLst>
          </p:cNvPr>
          <p:cNvSpPr txBox="1"/>
          <p:nvPr/>
        </p:nvSpPr>
        <p:spPr>
          <a:xfrm>
            <a:off x="505755" y="3501923"/>
            <a:ext cx="6096000" cy="3117328"/>
          </a:xfrm>
          <a:prstGeom prst="rect">
            <a:avLst/>
          </a:prstGeom>
          <a:noFill/>
          <a:ln>
            <a:solidFill>
              <a:schemeClr val="accent1"/>
            </a:solidFill>
          </a:ln>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a:ln>
                  <a:noFill/>
                </a:ln>
                <a:solidFill>
                  <a:srgbClr val="6F298C"/>
                </a:solidFill>
                <a:effectLst/>
                <a:uLnTx/>
                <a:uFillTx/>
                <a:latin typeface="Aptos Display" panose="02110004020202020204"/>
                <a:ea typeface="+mn-ea"/>
                <a:cs typeface="+mn-cs"/>
              </a:rPr>
              <a:t>Research Methodology</a:t>
            </a:r>
            <a:endParaRPr kumimoji="0" lang="en-US" sz="2800" b="1" i="0" u="none" strike="noStrike" kern="1200" cap="none" spc="0" normalizeH="0" baseline="0" noProof="0" dirty="0">
              <a:ln>
                <a:noFill/>
              </a:ln>
              <a:solidFill>
                <a:srgbClr val="6C3D91"/>
              </a:solidFill>
              <a:effectLst/>
              <a:uLnTx/>
              <a:uFillTx/>
              <a:latin typeface="Aptos Display"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6F298C"/>
                </a:solidFill>
                <a:effectLst/>
                <a:uLnTx/>
                <a:uFillTx/>
                <a:latin typeface="+mj-lt"/>
                <a:ea typeface="+mn-ea"/>
                <a:cs typeface="+mn-cs"/>
              </a:rPr>
              <a:t>Study was qualitative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b="0" i="0" u="none" strike="noStrike" kern="1200" cap="none" spc="0" normalizeH="0" baseline="0" noProof="0" dirty="0">
                <a:ln>
                  <a:noFill/>
                </a:ln>
                <a:solidFill>
                  <a:srgbClr val="6C3D91"/>
                </a:solidFill>
                <a:effectLst/>
                <a:uLnTx/>
                <a:uFillTx/>
                <a:latin typeface="+mj-lt"/>
                <a:ea typeface="Calibri" panose="020F0502020204030204" pitchFamily="34" charset="0"/>
                <a:cs typeface="+mn-cs"/>
              </a:rPr>
              <a:t>Non-probability purposive sampling was used</a:t>
            </a:r>
            <a:endParaRPr kumimoji="0" lang="en-US" b="0" i="0" u="none" strike="noStrike" kern="1200" cap="none" spc="0" normalizeH="0" baseline="0" noProof="0" dirty="0">
              <a:ln>
                <a:noFill/>
              </a:ln>
              <a:solidFill>
                <a:srgbClr val="6F298C"/>
              </a:solidFill>
              <a:effectLst/>
              <a:uLnTx/>
              <a:uFillTx/>
              <a:latin typeface="+mj-lt"/>
              <a:ea typeface="Calibri" panose="020F050202020403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b="0" i="0" u="none" strike="noStrike" kern="1200" cap="none" spc="0" normalizeH="0" baseline="0" noProof="0" dirty="0">
                <a:ln>
                  <a:noFill/>
                </a:ln>
                <a:solidFill>
                  <a:srgbClr val="6C3D91"/>
                </a:solidFill>
                <a:effectLst/>
                <a:uLnTx/>
                <a:uFillTx/>
                <a:latin typeface="+mj-lt"/>
                <a:ea typeface="Calibri" panose="020F0502020204030204" pitchFamily="34" charset="0"/>
                <a:cs typeface="+mn-cs"/>
              </a:rPr>
              <a:t>Participants were purposively selected based on their experience working with NOCs in cases of CSA disclosure.</a:t>
            </a:r>
          </a:p>
          <a:p>
            <a:pPr marL="228600" indent="-228600">
              <a:lnSpc>
                <a:spcPct val="90000"/>
              </a:lnSpc>
              <a:spcBef>
                <a:spcPts val="1000"/>
              </a:spcBef>
              <a:buFont typeface="Wingdings" panose="05000000000000000000" pitchFamily="2" charset="2"/>
              <a:buChar char="§"/>
              <a:defRPr/>
            </a:pPr>
            <a:r>
              <a:rPr lang="en-ZA" dirty="0">
                <a:effectLst/>
                <a:latin typeface="+mj-lt"/>
                <a:ea typeface="Calibri" panose="020F0502020204030204" pitchFamily="34" charset="0"/>
              </a:rPr>
              <a:t>Included social workers in the Northern Cape Province, Kimberley, employed by the DSD,</a:t>
            </a:r>
          </a:p>
          <a:p>
            <a:pPr marL="228600" indent="-228600">
              <a:lnSpc>
                <a:spcPct val="90000"/>
              </a:lnSpc>
              <a:spcBef>
                <a:spcPts val="1000"/>
              </a:spcBef>
              <a:buFont typeface="Wingdings" panose="05000000000000000000" pitchFamily="2" charset="2"/>
              <a:buChar char="§"/>
              <a:defRPr/>
            </a:pPr>
            <a:r>
              <a:rPr lang="en-ZA" dirty="0">
                <a:latin typeface="+mj-lt"/>
                <a:ea typeface="Calibri" panose="020F0502020204030204" pitchFamily="34" charset="0"/>
                <a:cs typeface="Times New Roman" panose="02020603050405020304" pitchFamily="18" charset="0"/>
              </a:rPr>
              <a:t>R</a:t>
            </a:r>
            <a:r>
              <a:rPr lang="en-ZA" dirty="0">
                <a:effectLst/>
                <a:latin typeface="+mj-lt"/>
                <a:ea typeface="Aptos" panose="020B0004020202020204" pitchFamily="34" charset="0"/>
                <a:cs typeface="Times New Roman" panose="02020603050405020304" pitchFamily="18" charset="0"/>
              </a:rPr>
              <a:t>endered services to caregivers of children who were sexually abused</a:t>
            </a:r>
            <a:endParaRPr lang="en-ZA" dirty="0">
              <a:effectLst/>
              <a:latin typeface="+mj-lt"/>
              <a:ea typeface="Calibri" panose="020F0502020204030204" pitchFamily="34" charset="0"/>
            </a:endParaRPr>
          </a:p>
        </p:txBody>
      </p:sp>
      <p:sp>
        <p:nvSpPr>
          <p:cNvPr id="13" name="TextBox 12">
            <a:extLst>
              <a:ext uri="{FF2B5EF4-FFF2-40B4-BE49-F238E27FC236}">
                <a16:creationId xmlns:a16="http://schemas.microsoft.com/office/drawing/2014/main" id="{F45B5C6D-1780-795C-99FD-1218784FA728}"/>
              </a:ext>
            </a:extLst>
          </p:cNvPr>
          <p:cNvSpPr txBox="1"/>
          <p:nvPr/>
        </p:nvSpPr>
        <p:spPr>
          <a:xfrm>
            <a:off x="6601755" y="3512016"/>
            <a:ext cx="4932091" cy="1735411"/>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6F298C"/>
                </a:solidFill>
                <a:effectLst/>
                <a:uLnTx/>
                <a:uFillTx/>
                <a:latin typeface="Aptos Display" panose="02110004020202020204"/>
                <a:ea typeface="+mn-ea"/>
                <a:cs typeface="+mn-cs"/>
              </a:rPr>
              <a:t>Research Methodology</a:t>
            </a:r>
            <a:endParaRPr kumimoji="0" lang="en-US" sz="2800" b="1" i="0" u="none" strike="noStrike" kern="1200" cap="none" spc="0" normalizeH="0" baseline="0" noProof="0" dirty="0">
              <a:ln>
                <a:noFill/>
              </a:ln>
              <a:solidFill>
                <a:srgbClr val="6C3D91"/>
              </a:solidFill>
              <a:effectLst/>
              <a:uLnTx/>
              <a:uFillTx/>
              <a:latin typeface="Aptos Display"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ZA" dirty="0">
                <a:effectLst/>
                <a:latin typeface="+mj-lt"/>
                <a:ea typeface="Calibri" panose="020F0502020204030204" pitchFamily="34" charset="0"/>
              </a:rPr>
              <a:t>A registered social worker with the South African Council of Social Service Professions</a:t>
            </a:r>
            <a:endParaRPr lang="en-ZA" dirty="0">
              <a:effectLst/>
              <a:latin typeface="+mj-lt"/>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ZA" dirty="0">
                <a:latin typeface="+mj-lt"/>
                <a:ea typeface="Aptos" panose="020B0004020202020204" pitchFamily="34" charset="0"/>
                <a:cs typeface="Times New Roman" panose="02020603050405020304" pitchFamily="18" charset="0"/>
              </a:rPr>
              <a:t>H</a:t>
            </a:r>
            <a:r>
              <a:rPr lang="en-ZA" dirty="0">
                <a:effectLst/>
                <a:latin typeface="+mj-lt"/>
                <a:ea typeface="Aptos" panose="020B0004020202020204" pitchFamily="34" charset="0"/>
                <a:cs typeface="Times New Roman" panose="02020603050405020304" pitchFamily="18" charset="0"/>
              </a:rPr>
              <a:t>ad at least two years of experience in intervention with NOCs</a:t>
            </a:r>
            <a:endParaRPr kumimoji="0" lang="en-ZA" b="0" i="0" u="none" strike="noStrike" kern="1200" cap="none" spc="0" normalizeH="0" baseline="0" noProof="0" dirty="0">
              <a:ln>
                <a:noFill/>
              </a:ln>
              <a:solidFill>
                <a:srgbClr val="6C3D91"/>
              </a:solidFill>
              <a:effectLst/>
              <a:uLnTx/>
              <a:uFillTx/>
              <a:latin typeface="+mj-lt"/>
              <a:ea typeface="Calibri" panose="020F0502020204030204" pitchFamily="34" charset="0"/>
              <a:cs typeface="+mn-cs"/>
            </a:endParaRPr>
          </a:p>
        </p:txBody>
      </p:sp>
    </p:spTree>
    <p:extLst>
      <p:ext uri="{BB962C8B-B14F-4D97-AF65-F5344CB8AC3E}">
        <p14:creationId xmlns:p14="http://schemas.microsoft.com/office/powerpoint/2010/main" val="367610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A753C-2AC8-D77D-9405-BD7B34836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952558-6B3F-9764-A8F7-E9786EF02DFD}"/>
              </a:ext>
            </a:extLst>
          </p:cNvPr>
          <p:cNvSpPr>
            <a:spLocks noGrp="1"/>
          </p:cNvSpPr>
          <p:nvPr>
            <p:ph type="title"/>
          </p:nvPr>
        </p:nvSpPr>
        <p:spPr/>
        <p:txBody>
          <a:bodyPr/>
          <a:lstStyle/>
          <a:p>
            <a:r>
              <a:rPr lang="en-US" dirty="0">
                <a:solidFill>
                  <a:srgbClr val="6F298C"/>
                </a:solidFill>
              </a:rPr>
              <a:t>Procedures and ethical aspects</a:t>
            </a:r>
          </a:p>
        </p:txBody>
      </p:sp>
      <p:sp>
        <p:nvSpPr>
          <p:cNvPr id="3" name="Content Placeholder 2">
            <a:extLst>
              <a:ext uri="{FF2B5EF4-FFF2-40B4-BE49-F238E27FC236}">
                <a16:creationId xmlns:a16="http://schemas.microsoft.com/office/drawing/2014/main" id="{AF2F2D8F-7DB2-7E1E-98E8-0A0B87095DD3}"/>
              </a:ext>
            </a:extLst>
          </p:cNvPr>
          <p:cNvSpPr>
            <a:spLocks noGrp="1"/>
          </p:cNvSpPr>
          <p:nvPr>
            <p:ph idx="1"/>
          </p:nvPr>
        </p:nvSpPr>
        <p:spPr>
          <a:xfrm>
            <a:off x="324467" y="4221353"/>
            <a:ext cx="11513037" cy="2736038"/>
          </a:xfrm>
        </p:spPr>
        <p:txBody>
          <a:bodyPr>
            <a:normAutofit/>
          </a:bodyPr>
          <a:lstStyle/>
          <a:p>
            <a:pPr marL="0" indent="0">
              <a:buNone/>
            </a:pPr>
            <a:endParaRPr lang="en-ZA" sz="1800" dirty="0">
              <a:solidFill>
                <a:srgbClr val="222222"/>
              </a:solidFill>
              <a:effectLst/>
              <a:latin typeface="Arial" panose="020B0604020202020204" pitchFamily="34" charset="0"/>
              <a:ea typeface="Calibri" panose="020F0502020204030204" pitchFamily="34" charset="0"/>
            </a:endParaRPr>
          </a:p>
          <a:p>
            <a:pPr marL="0" indent="0">
              <a:buNone/>
            </a:pPr>
            <a:endParaRPr lang="en-US" dirty="0">
              <a:solidFill>
                <a:srgbClr val="6F298C"/>
              </a:solidFill>
            </a:endParaRPr>
          </a:p>
        </p:txBody>
      </p:sp>
      <p:pic>
        <p:nvPicPr>
          <p:cNvPr id="4" name="Picture 3">
            <a:extLst>
              <a:ext uri="{FF2B5EF4-FFF2-40B4-BE49-F238E27FC236}">
                <a16:creationId xmlns:a16="http://schemas.microsoft.com/office/drawing/2014/main" id="{A52A7AD4-0DB2-8434-2E6E-ADD7A6C290FD}"/>
              </a:ext>
            </a:extLst>
          </p:cNvPr>
          <p:cNvPicPr>
            <a:picLocks noChangeAspect="1"/>
          </p:cNvPicPr>
          <p:nvPr/>
        </p:nvPicPr>
        <p:blipFill>
          <a:blip r:embed="rId2"/>
          <a:stretch>
            <a:fillRect/>
          </a:stretch>
        </p:blipFill>
        <p:spPr>
          <a:xfrm>
            <a:off x="2661193" y="3992721"/>
            <a:ext cx="4932091" cy="1233821"/>
          </a:xfrm>
          <a:prstGeom prst="rect">
            <a:avLst/>
          </a:prstGeom>
        </p:spPr>
      </p:pic>
      <p:sp>
        <p:nvSpPr>
          <p:cNvPr id="5" name="Content Placeholder 2">
            <a:extLst>
              <a:ext uri="{FF2B5EF4-FFF2-40B4-BE49-F238E27FC236}">
                <a16:creationId xmlns:a16="http://schemas.microsoft.com/office/drawing/2014/main" id="{11639B90-E453-E863-F42C-E116230F7858}"/>
              </a:ext>
            </a:extLst>
          </p:cNvPr>
          <p:cNvSpPr txBox="1">
            <a:spLocks/>
          </p:cNvSpPr>
          <p:nvPr/>
        </p:nvSpPr>
        <p:spPr>
          <a:xfrm>
            <a:off x="990600" y="1627239"/>
            <a:ext cx="4933335" cy="470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sz="1800">
              <a:solidFill>
                <a:srgbClr val="222222"/>
              </a:solidFill>
              <a:latin typeface="Arial" panose="020B0604020202020204" pitchFamily="34" charset="0"/>
              <a:ea typeface="Calibri" panose="020F0502020204030204" pitchFamily="34" charset="0"/>
            </a:endParaRPr>
          </a:p>
          <a:p>
            <a:pPr marL="0" indent="0">
              <a:buFont typeface="Arial" panose="020B0604020202020204" pitchFamily="34" charset="0"/>
              <a:buNone/>
            </a:pPr>
            <a:endParaRPr lang="en-US" dirty="0">
              <a:solidFill>
                <a:srgbClr val="6F298C"/>
              </a:solidFill>
            </a:endParaRPr>
          </a:p>
        </p:txBody>
      </p:sp>
      <p:pic>
        <p:nvPicPr>
          <p:cNvPr id="6" name="Picture 5">
            <a:extLst>
              <a:ext uri="{FF2B5EF4-FFF2-40B4-BE49-F238E27FC236}">
                <a16:creationId xmlns:a16="http://schemas.microsoft.com/office/drawing/2014/main" id="{E19988C2-51FA-3457-AD2F-B2D4D247D868}"/>
              </a:ext>
            </a:extLst>
          </p:cNvPr>
          <p:cNvPicPr>
            <a:picLocks noChangeAspect="1"/>
          </p:cNvPicPr>
          <p:nvPr/>
        </p:nvPicPr>
        <p:blipFill>
          <a:blip r:embed="rId2"/>
          <a:stretch>
            <a:fillRect/>
          </a:stretch>
        </p:blipFill>
        <p:spPr>
          <a:xfrm>
            <a:off x="2317258" y="4207783"/>
            <a:ext cx="4932091" cy="4700423"/>
          </a:xfrm>
          <a:prstGeom prst="rect">
            <a:avLst/>
          </a:prstGeom>
        </p:spPr>
      </p:pic>
      <p:sp>
        <p:nvSpPr>
          <p:cNvPr id="11" name="TextBox 10">
            <a:extLst>
              <a:ext uri="{FF2B5EF4-FFF2-40B4-BE49-F238E27FC236}">
                <a16:creationId xmlns:a16="http://schemas.microsoft.com/office/drawing/2014/main" id="{147991D4-4C06-ED6D-BF22-7034FB3BEA9B}"/>
              </a:ext>
            </a:extLst>
          </p:cNvPr>
          <p:cNvSpPr txBox="1"/>
          <p:nvPr/>
        </p:nvSpPr>
        <p:spPr>
          <a:xfrm>
            <a:off x="324467" y="1446894"/>
            <a:ext cx="11430144" cy="2308324"/>
          </a:xfrm>
          <a:prstGeom prst="rect">
            <a:avLst/>
          </a:prstGeom>
          <a:noFill/>
          <a:ln>
            <a:solidFill>
              <a:schemeClr val="accent1"/>
            </a:solidFill>
          </a:ln>
        </p:spPr>
        <p:txBody>
          <a:bodyPr wrap="square">
            <a:spAutoFit/>
          </a:bodyPr>
          <a:lstStyle/>
          <a:p>
            <a:pPr marL="457200" indent="-457200">
              <a:buFont typeface="Wingdings" panose="05000000000000000000" pitchFamily="2" charset="2"/>
              <a:buChar char="§"/>
            </a:pPr>
            <a:r>
              <a:rPr lang="en-ZA" sz="2400" dirty="0">
                <a:effectLst/>
                <a:latin typeface="+mj-lt"/>
                <a:ea typeface="Aptos" panose="020B0004020202020204" pitchFamily="34" charset="0"/>
                <a:cs typeface="Times New Roman" panose="02020603050405020304" pitchFamily="18" charset="0"/>
              </a:rPr>
              <a:t>Authorisation was received from the head of the DSD in the Northern Cape to conduct this research, who also acted as gatekeeper. </a:t>
            </a:r>
          </a:p>
          <a:p>
            <a:pPr marL="457200" indent="-457200">
              <a:buFont typeface="Wingdings" panose="05000000000000000000" pitchFamily="2" charset="2"/>
              <a:buChar char="§"/>
            </a:pPr>
            <a:r>
              <a:rPr lang="en-ZA" sz="2400" dirty="0">
                <a:effectLst/>
                <a:latin typeface="+mj-lt"/>
                <a:ea typeface="Calibri" panose="020F0502020204030204" pitchFamily="34" charset="0"/>
              </a:rPr>
              <a:t>An independent person sought written informed consent from participants </a:t>
            </a:r>
          </a:p>
          <a:p>
            <a:pPr marL="457200" indent="-457200">
              <a:buFont typeface="Wingdings" panose="05000000000000000000" pitchFamily="2" charset="2"/>
              <a:buChar char="§"/>
            </a:pPr>
            <a:r>
              <a:rPr lang="en-ZA" sz="2400" dirty="0">
                <a:effectLst/>
                <a:latin typeface="+mj-lt"/>
                <a:ea typeface="Calibri" panose="020F0502020204030204" pitchFamily="34" charset="0"/>
              </a:rPr>
              <a:t>Participants voluntarily participated</a:t>
            </a:r>
          </a:p>
          <a:p>
            <a:pPr marL="457200" indent="-457200">
              <a:buFont typeface="Wingdings" panose="05000000000000000000" pitchFamily="2" charset="2"/>
              <a:buChar char="§"/>
            </a:pPr>
            <a:r>
              <a:rPr lang="en-ZA" sz="2400" dirty="0">
                <a:effectLst/>
                <a:latin typeface="+mj-lt"/>
                <a:ea typeface="Times New Roman" panose="02020603050405020304" pitchFamily="18" charset="0"/>
              </a:rPr>
              <a:t>Confidentiality, Privacy, and Anonymity were adhered to </a:t>
            </a:r>
          </a:p>
          <a:p>
            <a:pPr marL="457200" indent="-457200">
              <a:buFont typeface="Wingdings" panose="05000000000000000000" pitchFamily="2" charset="2"/>
              <a:buChar char="§"/>
            </a:pPr>
            <a:r>
              <a:rPr lang="en-ZA" sz="2400" dirty="0">
                <a:effectLst/>
                <a:latin typeface="+mj-lt"/>
                <a:ea typeface="Times New Roman" panose="02020603050405020304" pitchFamily="18" charset="0"/>
              </a:rPr>
              <a:t>Participants were thanked with a letter and received a mug for participation</a:t>
            </a:r>
            <a:endParaRPr lang="en-ZA" sz="2400" dirty="0">
              <a:solidFill>
                <a:srgbClr val="000000"/>
              </a:solidFill>
              <a:latin typeface="+mj-lt"/>
              <a:ea typeface="Calibri" panose="020F0502020204030204" pitchFamily="34" charset="0"/>
            </a:endParaRPr>
          </a:p>
        </p:txBody>
      </p:sp>
      <p:sp>
        <p:nvSpPr>
          <p:cNvPr id="10" name="TextBox 9">
            <a:extLst>
              <a:ext uri="{FF2B5EF4-FFF2-40B4-BE49-F238E27FC236}">
                <a16:creationId xmlns:a16="http://schemas.microsoft.com/office/drawing/2014/main" id="{50E1819A-3DCC-2107-A53C-DBF5F242013B}"/>
              </a:ext>
            </a:extLst>
          </p:cNvPr>
          <p:cNvSpPr txBox="1"/>
          <p:nvPr/>
        </p:nvSpPr>
        <p:spPr>
          <a:xfrm>
            <a:off x="1070942" y="3768788"/>
            <a:ext cx="6097656" cy="1569660"/>
          </a:xfrm>
          <a:prstGeom prst="rect">
            <a:avLst/>
          </a:prstGeom>
          <a:noFill/>
        </p:spPr>
        <p:txBody>
          <a:bodyPr wrap="square">
            <a:spAutoFit/>
          </a:bodyPr>
          <a:lstStyle/>
          <a:p>
            <a:pPr marL="0" indent="0">
              <a:buNone/>
            </a:pPr>
            <a:r>
              <a:rPr lang="en-US" sz="2400" b="1" dirty="0">
                <a:latin typeface="+mj-lt"/>
              </a:rPr>
              <a:t>Data collection and analysis</a:t>
            </a:r>
          </a:p>
          <a:p>
            <a:pPr marL="285750" indent="-285750">
              <a:buFont typeface="Wingdings" panose="05000000000000000000" pitchFamily="2" charset="2"/>
              <a:buChar char="§"/>
            </a:pPr>
            <a:r>
              <a:rPr lang="en-ZA" dirty="0">
                <a:latin typeface="+mj-lt"/>
                <a:ea typeface="Calibri" panose="020F0502020204030204" pitchFamily="34" charset="0"/>
              </a:rPr>
              <a:t>S</a:t>
            </a:r>
            <a:r>
              <a:rPr lang="en-ZA" dirty="0">
                <a:effectLst/>
                <a:latin typeface="+mj-lt"/>
                <a:ea typeface="Calibri" panose="020F0502020204030204" pitchFamily="34" charset="0"/>
              </a:rPr>
              <a:t>emi-structured interviews for the collection of data</a:t>
            </a:r>
          </a:p>
          <a:p>
            <a:pPr marL="285750" indent="-285750">
              <a:buFont typeface="Wingdings" panose="05000000000000000000" pitchFamily="2" charset="2"/>
              <a:buChar char="§"/>
            </a:pPr>
            <a:r>
              <a:rPr lang="en-ZA" dirty="0">
                <a:latin typeface="+mj-lt"/>
                <a:ea typeface="Calibri" panose="020F0502020204030204" pitchFamily="34" charset="0"/>
              </a:rPr>
              <a:t>An interview schedule was used</a:t>
            </a:r>
          </a:p>
          <a:p>
            <a:pPr marL="285750" indent="-285750">
              <a:buFont typeface="Wingdings" panose="05000000000000000000" pitchFamily="2" charset="2"/>
              <a:buChar char="§"/>
            </a:pPr>
            <a:r>
              <a:rPr lang="en-ZA" dirty="0">
                <a:effectLst/>
                <a:latin typeface="+mj-lt"/>
                <a:ea typeface="Calibri" panose="020F0502020204030204" pitchFamily="34" charset="0"/>
              </a:rPr>
              <a:t>Thematic analysis was used analyse the qualitative data</a:t>
            </a:r>
          </a:p>
          <a:p>
            <a:pPr marL="285750" indent="-285750">
              <a:buFont typeface="Wingdings" panose="05000000000000000000" pitchFamily="2" charset="2"/>
              <a:buChar char="§"/>
            </a:pPr>
            <a:r>
              <a:rPr lang="en-ZA" dirty="0">
                <a:effectLst/>
                <a:latin typeface="+mj-lt"/>
                <a:ea typeface="Calibri" panose="020F0502020204030204" pitchFamily="34" charset="0"/>
              </a:rPr>
              <a:t>Data were analysed manually</a:t>
            </a:r>
          </a:p>
        </p:txBody>
      </p:sp>
    </p:spTree>
    <p:extLst>
      <p:ext uri="{BB962C8B-B14F-4D97-AF65-F5344CB8AC3E}">
        <p14:creationId xmlns:p14="http://schemas.microsoft.com/office/powerpoint/2010/main" val="184810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47BFA-C460-0CB0-FD44-D2560C8C9D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48F4F-9BB8-A6F9-835D-31D395B6A18B}"/>
              </a:ext>
            </a:extLst>
          </p:cNvPr>
          <p:cNvSpPr>
            <a:spLocks noGrp="1"/>
          </p:cNvSpPr>
          <p:nvPr>
            <p:ph type="title"/>
          </p:nvPr>
        </p:nvSpPr>
        <p:spPr/>
        <p:txBody>
          <a:bodyPr/>
          <a:lstStyle/>
          <a:p>
            <a:r>
              <a:rPr lang="en-US" dirty="0">
                <a:solidFill>
                  <a:srgbClr val="6F298C"/>
                </a:solidFill>
              </a:rPr>
              <a:t>Results</a:t>
            </a:r>
          </a:p>
        </p:txBody>
      </p:sp>
      <p:sp>
        <p:nvSpPr>
          <p:cNvPr id="3" name="Content Placeholder 2">
            <a:extLst>
              <a:ext uri="{FF2B5EF4-FFF2-40B4-BE49-F238E27FC236}">
                <a16:creationId xmlns:a16="http://schemas.microsoft.com/office/drawing/2014/main" id="{01644963-1E61-8498-E9F5-F641BFAF47AE}"/>
              </a:ext>
            </a:extLst>
          </p:cNvPr>
          <p:cNvSpPr>
            <a:spLocks noGrp="1"/>
          </p:cNvSpPr>
          <p:nvPr>
            <p:ph idx="1"/>
          </p:nvPr>
        </p:nvSpPr>
        <p:spPr>
          <a:xfrm>
            <a:off x="324467" y="4221353"/>
            <a:ext cx="11513037" cy="2736038"/>
          </a:xfrm>
        </p:spPr>
        <p:txBody>
          <a:bodyPr>
            <a:normAutofit/>
          </a:bodyPr>
          <a:lstStyle/>
          <a:p>
            <a:pPr marL="0" indent="0">
              <a:buNone/>
            </a:pPr>
            <a:endParaRPr lang="en-ZA" sz="1800" dirty="0">
              <a:solidFill>
                <a:srgbClr val="222222"/>
              </a:solidFill>
              <a:effectLst/>
              <a:latin typeface="Arial" panose="020B0604020202020204" pitchFamily="34" charset="0"/>
              <a:ea typeface="Calibri" panose="020F0502020204030204" pitchFamily="34" charset="0"/>
            </a:endParaRPr>
          </a:p>
          <a:p>
            <a:pPr marL="0" indent="0">
              <a:buNone/>
            </a:pPr>
            <a:endParaRPr lang="en-US" dirty="0">
              <a:solidFill>
                <a:srgbClr val="6F298C"/>
              </a:solidFill>
            </a:endParaRPr>
          </a:p>
        </p:txBody>
      </p:sp>
      <p:pic>
        <p:nvPicPr>
          <p:cNvPr id="4" name="Picture 3">
            <a:extLst>
              <a:ext uri="{FF2B5EF4-FFF2-40B4-BE49-F238E27FC236}">
                <a16:creationId xmlns:a16="http://schemas.microsoft.com/office/drawing/2014/main" id="{06F9A970-BC06-AAA8-4019-45D5161B6E6F}"/>
              </a:ext>
            </a:extLst>
          </p:cNvPr>
          <p:cNvPicPr>
            <a:picLocks noChangeAspect="1"/>
          </p:cNvPicPr>
          <p:nvPr/>
        </p:nvPicPr>
        <p:blipFill>
          <a:blip r:embed="rId2"/>
          <a:stretch>
            <a:fillRect/>
          </a:stretch>
        </p:blipFill>
        <p:spPr>
          <a:xfrm>
            <a:off x="2661193" y="3992721"/>
            <a:ext cx="4932091" cy="1233821"/>
          </a:xfrm>
          <a:prstGeom prst="rect">
            <a:avLst/>
          </a:prstGeom>
        </p:spPr>
      </p:pic>
      <p:sp>
        <p:nvSpPr>
          <p:cNvPr id="5" name="Content Placeholder 2">
            <a:extLst>
              <a:ext uri="{FF2B5EF4-FFF2-40B4-BE49-F238E27FC236}">
                <a16:creationId xmlns:a16="http://schemas.microsoft.com/office/drawing/2014/main" id="{E8439B61-D927-1BB5-E1C5-7EA0F1369964}"/>
              </a:ext>
            </a:extLst>
          </p:cNvPr>
          <p:cNvSpPr txBox="1">
            <a:spLocks/>
          </p:cNvSpPr>
          <p:nvPr/>
        </p:nvSpPr>
        <p:spPr>
          <a:xfrm>
            <a:off x="990600" y="1627239"/>
            <a:ext cx="4933335" cy="470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sz="1800">
              <a:solidFill>
                <a:srgbClr val="222222"/>
              </a:solidFill>
              <a:latin typeface="Arial" panose="020B0604020202020204" pitchFamily="34" charset="0"/>
              <a:ea typeface="Calibri" panose="020F0502020204030204" pitchFamily="34" charset="0"/>
            </a:endParaRPr>
          </a:p>
          <a:p>
            <a:pPr marL="0" indent="0">
              <a:buFont typeface="Arial" panose="020B0604020202020204" pitchFamily="34" charset="0"/>
              <a:buNone/>
            </a:pPr>
            <a:endParaRPr lang="en-US" dirty="0">
              <a:solidFill>
                <a:srgbClr val="6F298C"/>
              </a:solidFill>
            </a:endParaRPr>
          </a:p>
        </p:txBody>
      </p:sp>
      <p:pic>
        <p:nvPicPr>
          <p:cNvPr id="6" name="Picture 5">
            <a:extLst>
              <a:ext uri="{FF2B5EF4-FFF2-40B4-BE49-F238E27FC236}">
                <a16:creationId xmlns:a16="http://schemas.microsoft.com/office/drawing/2014/main" id="{5B7C4E89-44DC-6BFF-9022-9D6245D35976}"/>
              </a:ext>
            </a:extLst>
          </p:cNvPr>
          <p:cNvPicPr>
            <a:picLocks noChangeAspect="1"/>
          </p:cNvPicPr>
          <p:nvPr/>
        </p:nvPicPr>
        <p:blipFill>
          <a:blip r:embed="rId2"/>
          <a:stretch>
            <a:fillRect/>
          </a:stretch>
        </p:blipFill>
        <p:spPr>
          <a:xfrm>
            <a:off x="2317258" y="4207783"/>
            <a:ext cx="4932091" cy="4700423"/>
          </a:xfrm>
          <a:prstGeom prst="rect">
            <a:avLst/>
          </a:prstGeom>
        </p:spPr>
      </p:pic>
      <p:graphicFrame>
        <p:nvGraphicFramePr>
          <p:cNvPr id="7" name="Table 6">
            <a:extLst>
              <a:ext uri="{FF2B5EF4-FFF2-40B4-BE49-F238E27FC236}">
                <a16:creationId xmlns:a16="http://schemas.microsoft.com/office/drawing/2014/main" id="{83C8EA6E-FB00-CA30-B981-535D1BCB0A69}"/>
              </a:ext>
            </a:extLst>
          </p:cNvPr>
          <p:cNvGraphicFramePr>
            <a:graphicFrameLocks noGrp="1"/>
          </p:cNvGraphicFramePr>
          <p:nvPr>
            <p:extLst>
              <p:ext uri="{D42A27DB-BD31-4B8C-83A1-F6EECF244321}">
                <p14:modId xmlns:p14="http://schemas.microsoft.com/office/powerpoint/2010/main" val="1901862571"/>
              </p:ext>
            </p:extLst>
          </p:nvPr>
        </p:nvGraphicFramePr>
        <p:xfrm>
          <a:off x="606286" y="1232452"/>
          <a:ext cx="11231218" cy="5416824"/>
        </p:xfrm>
        <a:graphic>
          <a:graphicData uri="http://schemas.openxmlformats.org/drawingml/2006/table">
            <a:tbl>
              <a:tblPr firstRow="1" firstCol="1" bandRow="1">
                <a:tableStyleId>{5C22544A-7EE6-4342-B048-85BDC9FD1C3A}</a:tableStyleId>
              </a:tblPr>
              <a:tblGrid>
                <a:gridCol w="5615609">
                  <a:extLst>
                    <a:ext uri="{9D8B030D-6E8A-4147-A177-3AD203B41FA5}">
                      <a16:colId xmlns:a16="http://schemas.microsoft.com/office/drawing/2014/main" val="256216084"/>
                    </a:ext>
                  </a:extLst>
                </a:gridCol>
                <a:gridCol w="5615609">
                  <a:extLst>
                    <a:ext uri="{9D8B030D-6E8A-4147-A177-3AD203B41FA5}">
                      <a16:colId xmlns:a16="http://schemas.microsoft.com/office/drawing/2014/main" val="1537442990"/>
                    </a:ext>
                  </a:extLst>
                </a:gridCol>
              </a:tblGrid>
              <a:tr h="210722">
                <a:tc>
                  <a:txBody>
                    <a:bodyPr/>
                    <a:lstStyle/>
                    <a:p>
                      <a:pPr algn="just">
                        <a:lnSpc>
                          <a:spcPct val="150000"/>
                        </a:lnSpc>
                        <a:spcAft>
                          <a:spcPts val="600"/>
                        </a:spcAft>
                      </a:pPr>
                      <a:r>
                        <a:rPr lang="en-ZA" sz="800" kern="100">
                          <a:effectLst/>
                        </a:rPr>
                        <a:t>Themes</a:t>
                      </a:r>
                      <a:endParaRPr lang="en-ZA" sz="900"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tc>
                  <a:txBody>
                    <a:bodyPr/>
                    <a:lstStyle/>
                    <a:p>
                      <a:pPr algn="just">
                        <a:lnSpc>
                          <a:spcPct val="150000"/>
                        </a:lnSpc>
                        <a:spcAft>
                          <a:spcPts val="600"/>
                        </a:spcAft>
                      </a:pPr>
                      <a:r>
                        <a:rPr lang="en-ZA" sz="800" kern="100">
                          <a:effectLst/>
                        </a:rPr>
                        <a:t>Sub-themes</a:t>
                      </a:r>
                      <a:endParaRPr lang="en-ZA" sz="900"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3139589154"/>
                  </a:ext>
                </a:extLst>
              </a:tr>
              <a:tr h="254274">
                <a:tc rowSpan="4">
                  <a:txBody>
                    <a:bodyPr/>
                    <a:lstStyle/>
                    <a:p>
                      <a:pPr algn="just">
                        <a:lnSpc>
                          <a:spcPct val="150000"/>
                        </a:lnSpc>
                        <a:spcAft>
                          <a:spcPts val="600"/>
                        </a:spcAft>
                      </a:pPr>
                      <a:r>
                        <a:rPr lang="en-ZA" sz="800" kern="100">
                          <a:effectLst/>
                        </a:rPr>
                        <a:t>Theme 1:</a:t>
                      </a:r>
                      <a:endParaRPr lang="en-ZA" sz="900" kern="100">
                        <a:effectLst/>
                      </a:endParaRPr>
                    </a:p>
                    <a:p>
                      <a:pPr algn="just">
                        <a:lnSpc>
                          <a:spcPct val="150000"/>
                        </a:lnSpc>
                        <a:spcAft>
                          <a:spcPts val="600"/>
                        </a:spcAft>
                      </a:pPr>
                      <a:r>
                        <a:rPr lang="en-ZA" sz="800" kern="100">
                          <a:effectLst/>
                        </a:rPr>
                        <a:t>Available services for the NOCs</a:t>
                      </a:r>
                      <a:endParaRPr lang="en-ZA" sz="900"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tc>
                  <a:txBody>
                    <a:bodyPr/>
                    <a:lstStyle/>
                    <a:p>
                      <a:pPr>
                        <a:lnSpc>
                          <a:spcPct val="150000"/>
                        </a:lnSpc>
                        <a:spcAft>
                          <a:spcPts val="600"/>
                        </a:spcAft>
                      </a:pPr>
                      <a:r>
                        <a:rPr lang="en-ZA" sz="800" b="1" kern="100" dirty="0">
                          <a:effectLst/>
                        </a:rPr>
                        <a:t>Individual counselling sessions for the NOCs</a:t>
                      </a:r>
                      <a:endParaRPr lang="en-ZA" sz="900" b="1"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4150012100"/>
                  </a:ext>
                </a:extLst>
              </a:tr>
              <a:tr h="271226">
                <a:tc vMerge="1">
                  <a:txBody>
                    <a:bodyPr/>
                    <a:lstStyle/>
                    <a:p>
                      <a:endParaRPr lang="en-ZA"/>
                    </a:p>
                  </a:txBody>
                  <a:tcPr/>
                </a:tc>
                <a:tc>
                  <a:txBody>
                    <a:bodyPr/>
                    <a:lstStyle/>
                    <a:p>
                      <a:pPr>
                        <a:lnSpc>
                          <a:spcPct val="150000"/>
                        </a:lnSpc>
                        <a:spcAft>
                          <a:spcPts val="600"/>
                        </a:spcAft>
                      </a:pPr>
                      <a:r>
                        <a:rPr lang="en-ZA" sz="800" b="1" kern="100" dirty="0">
                          <a:effectLst/>
                        </a:rPr>
                        <a:t>Awareness programmes for the NOCs</a:t>
                      </a:r>
                      <a:endParaRPr lang="en-ZA" sz="900" b="1"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807652456"/>
                  </a:ext>
                </a:extLst>
              </a:tr>
              <a:tr h="210722">
                <a:tc vMerge="1">
                  <a:txBody>
                    <a:bodyPr/>
                    <a:lstStyle/>
                    <a:p>
                      <a:endParaRPr lang="en-ZA"/>
                    </a:p>
                  </a:txBody>
                  <a:tcPr/>
                </a:tc>
                <a:tc>
                  <a:txBody>
                    <a:bodyPr/>
                    <a:lstStyle/>
                    <a:p>
                      <a:pPr>
                        <a:lnSpc>
                          <a:spcPct val="150000"/>
                        </a:lnSpc>
                        <a:spcAft>
                          <a:spcPts val="600"/>
                        </a:spcAft>
                      </a:pPr>
                      <a:r>
                        <a:rPr lang="en-ZA" sz="800" b="1" kern="100">
                          <a:effectLst/>
                        </a:rPr>
                        <a:t>Group counselling sessions for the NOCs</a:t>
                      </a:r>
                      <a:endParaRPr lang="en-ZA" sz="900" b="1"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2547281716"/>
                  </a:ext>
                </a:extLst>
              </a:tr>
              <a:tr h="262098">
                <a:tc vMerge="1">
                  <a:txBody>
                    <a:bodyPr/>
                    <a:lstStyle/>
                    <a:p>
                      <a:endParaRPr lang="en-ZA"/>
                    </a:p>
                  </a:txBody>
                  <a:tcPr/>
                </a:tc>
                <a:tc>
                  <a:txBody>
                    <a:bodyPr/>
                    <a:lstStyle/>
                    <a:p>
                      <a:pPr>
                        <a:lnSpc>
                          <a:spcPct val="150000"/>
                        </a:lnSpc>
                        <a:spcAft>
                          <a:spcPts val="600"/>
                        </a:spcAft>
                      </a:pPr>
                      <a:r>
                        <a:rPr lang="en-ZA" sz="800" b="1" kern="100">
                          <a:effectLst/>
                        </a:rPr>
                        <a:t>Referrals of the NOCs to external service providers</a:t>
                      </a:r>
                      <a:endParaRPr lang="en-ZA" sz="900" b="1"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1374751654"/>
                  </a:ext>
                </a:extLst>
              </a:tr>
              <a:tr h="228847">
                <a:tc rowSpan="2">
                  <a:txBody>
                    <a:bodyPr/>
                    <a:lstStyle/>
                    <a:p>
                      <a:pPr algn="just">
                        <a:lnSpc>
                          <a:spcPct val="150000"/>
                        </a:lnSpc>
                        <a:spcAft>
                          <a:spcPts val="600"/>
                        </a:spcAft>
                      </a:pPr>
                      <a:r>
                        <a:rPr lang="en-ZA" sz="800" kern="100">
                          <a:effectLst/>
                        </a:rPr>
                        <a:t>Theme 2:</a:t>
                      </a:r>
                      <a:endParaRPr lang="en-ZA" sz="900" kern="100">
                        <a:effectLst/>
                      </a:endParaRPr>
                    </a:p>
                    <a:p>
                      <a:pPr algn="just">
                        <a:lnSpc>
                          <a:spcPct val="150000"/>
                        </a:lnSpc>
                        <a:spcAft>
                          <a:spcPts val="600"/>
                        </a:spcAft>
                      </a:pPr>
                      <a:r>
                        <a:rPr lang="en-ZA" sz="800" kern="100">
                          <a:effectLst/>
                        </a:rPr>
                        <a:t>Aspects hindering service delivery to the NOCs</a:t>
                      </a:r>
                      <a:endParaRPr lang="en-ZA" sz="900"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tc>
                  <a:txBody>
                    <a:bodyPr/>
                    <a:lstStyle/>
                    <a:p>
                      <a:pPr>
                        <a:lnSpc>
                          <a:spcPct val="150000"/>
                        </a:lnSpc>
                        <a:spcAft>
                          <a:spcPts val="600"/>
                        </a:spcAft>
                      </a:pPr>
                      <a:r>
                        <a:rPr lang="en-ZA" sz="800" b="1" kern="100">
                          <a:effectLst/>
                        </a:rPr>
                        <a:t>The lack of male NOCs representation</a:t>
                      </a:r>
                      <a:endParaRPr lang="en-ZA" sz="900" b="1"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1973800765"/>
                  </a:ext>
                </a:extLst>
              </a:tr>
              <a:tr h="681585">
                <a:tc vMerge="1">
                  <a:txBody>
                    <a:bodyPr/>
                    <a:lstStyle/>
                    <a:p>
                      <a:endParaRPr lang="en-ZA"/>
                    </a:p>
                  </a:txBody>
                  <a:tcPr/>
                </a:tc>
                <a:tc>
                  <a:txBody>
                    <a:bodyPr/>
                    <a:lstStyle/>
                    <a:p>
                      <a:pPr>
                        <a:lnSpc>
                          <a:spcPct val="150000"/>
                        </a:lnSpc>
                      </a:pPr>
                      <a:r>
                        <a:rPr lang="en-ZA" sz="800" b="1" kern="100" dirty="0">
                          <a:effectLst/>
                        </a:rPr>
                        <a:t>The current intervention prioritizes the victims/children, with limited attention given to the NOCs</a:t>
                      </a:r>
                      <a:endParaRPr lang="en-ZA" sz="900" b="1" kern="100" dirty="0">
                        <a:effectLst/>
                        <a:latin typeface="Aptos" panose="020B0004020202020204" pitchFamily="34" charset="0"/>
                        <a:ea typeface="Times New Roman" panose="02020603050405020304" pitchFamily="18" charset="0"/>
                      </a:endParaRPr>
                    </a:p>
                  </a:txBody>
                  <a:tcPr marL="56564" marR="56564" marT="0" marB="0"/>
                </a:tc>
                <a:extLst>
                  <a:ext uri="{0D108BD9-81ED-4DB2-BD59-A6C34878D82A}">
                    <a16:rowId xmlns:a16="http://schemas.microsoft.com/office/drawing/2014/main" val="1390540358"/>
                  </a:ext>
                </a:extLst>
              </a:tr>
              <a:tr h="230151">
                <a:tc rowSpan="3">
                  <a:txBody>
                    <a:bodyPr/>
                    <a:lstStyle/>
                    <a:p>
                      <a:pPr algn="just">
                        <a:lnSpc>
                          <a:spcPct val="150000"/>
                        </a:lnSpc>
                        <a:spcAft>
                          <a:spcPts val="600"/>
                        </a:spcAft>
                      </a:pPr>
                      <a:r>
                        <a:rPr lang="en-ZA" sz="800" kern="100" dirty="0">
                          <a:effectLst/>
                        </a:rPr>
                        <a:t> </a:t>
                      </a:r>
                      <a:endParaRPr lang="en-ZA" sz="9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tc>
                  <a:txBody>
                    <a:bodyPr/>
                    <a:lstStyle/>
                    <a:p>
                      <a:pPr>
                        <a:lnSpc>
                          <a:spcPct val="150000"/>
                        </a:lnSpc>
                        <a:spcAft>
                          <a:spcPts val="600"/>
                        </a:spcAft>
                      </a:pPr>
                      <a:r>
                        <a:rPr lang="en-ZA" sz="800" b="1" kern="100">
                          <a:effectLst/>
                        </a:rPr>
                        <a:t>Services available are not effective</a:t>
                      </a:r>
                      <a:endParaRPr lang="en-ZA" sz="900" b="1"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1110525539"/>
                  </a:ext>
                </a:extLst>
              </a:tr>
              <a:tr h="465517">
                <a:tc vMerge="1">
                  <a:txBody>
                    <a:bodyPr/>
                    <a:lstStyle/>
                    <a:p>
                      <a:endParaRPr lang="en-ZA"/>
                    </a:p>
                  </a:txBody>
                  <a:tcPr/>
                </a:tc>
                <a:tc>
                  <a:txBody>
                    <a:bodyPr/>
                    <a:lstStyle/>
                    <a:p>
                      <a:pPr>
                        <a:lnSpc>
                          <a:spcPct val="150000"/>
                        </a:lnSpc>
                        <a:spcAft>
                          <a:spcPts val="600"/>
                        </a:spcAft>
                      </a:pPr>
                      <a:r>
                        <a:rPr lang="en-ZA" sz="800" b="1" kern="100">
                          <a:effectLst/>
                        </a:rPr>
                        <a:t>High caseloads of social workers hinder their ability to provide adequate services to the NOCs.	</a:t>
                      </a:r>
                      <a:endParaRPr lang="en-ZA" sz="900" b="1"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3351027811"/>
                  </a:ext>
                </a:extLst>
              </a:tr>
              <a:tr h="210722">
                <a:tc vMerge="1">
                  <a:txBody>
                    <a:bodyPr/>
                    <a:lstStyle/>
                    <a:p>
                      <a:endParaRPr lang="en-ZA"/>
                    </a:p>
                  </a:txBody>
                  <a:tcPr/>
                </a:tc>
                <a:tc>
                  <a:txBody>
                    <a:bodyPr/>
                    <a:lstStyle/>
                    <a:p>
                      <a:pPr>
                        <a:lnSpc>
                          <a:spcPct val="150000"/>
                        </a:lnSpc>
                        <a:spcAft>
                          <a:spcPts val="600"/>
                        </a:spcAft>
                      </a:pPr>
                      <a:r>
                        <a:rPr lang="en-ZA" sz="800" b="1" kern="100" dirty="0">
                          <a:effectLst/>
                        </a:rPr>
                        <a:t>NOCs do not report CSA</a:t>
                      </a:r>
                      <a:endParaRPr lang="en-ZA" sz="900" b="1"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4173753129"/>
                  </a:ext>
                </a:extLst>
              </a:tr>
              <a:tr h="269921">
                <a:tc rowSpan="2">
                  <a:txBody>
                    <a:bodyPr/>
                    <a:lstStyle/>
                    <a:p>
                      <a:pPr algn="just">
                        <a:lnSpc>
                          <a:spcPct val="150000"/>
                        </a:lnSpc>
                        <a:spcAft>
                          <a:spcPts val="600"/>
                        </a:spcAft>
                      </a:pPr>
                      <a:r>
                        <a:rPr lang="en-ZA" sz="800" kern="100">
                          <a:effectLst/>
                        </a:rPr>
                        <a:t>Theme 3:</a:t>
                      </a:r>
                      <a:endParaRPr lang="en-ZA" sz="900" kern="100">
                        <a:effectLst/>
                      </a:endParaRPr>
                    </a:p>
                    <a:p>
                      <a:pPr algn="just">
                        <a:lnSpc>
                          <a:spcPct val="150000"/>
                        </a:lnSpc>
                        <a:spcAft>
                          <a:spcPts val="600"/>
                        </a:spcAft>
                      </a:pPr>
                      <a:r>
                        <a:rPr lang="en-ZA" sz="800" kern="100">
                          <a:effectLst/>
                        </a:rPr>
                        <a:t>Effects of CSA on the NOCs</a:t>
                      </a:r>
                      <a:endParaRPr lang="en-ZA" sz="900"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tc>
                  <a:txBody>
                    <a:bodyPr/>
                    <a:lstStyle/>
                    <a:p>
                      <a:pPr>
                        <a:lnSpc>
                          <a:spcPct val="150000"/>
                        </a:lnSpc>
                        <a:spcAft>
                          <a:spcPts val="600"/>
                        </a:spcAft>
                      </a:pPr>
                      <a:r>
                        <a:rPr lang="en-ZA" sz="800" b="1" kern="100">
                          <a:effectLst/>
                        </a:rPr>
                        <a:t>NOCs experience negative emotions</a:t>
                      </a:r>
                      <a:endParaRPr lang="en-ZA" sz="900" b="1"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588647683"/>
                  </a:ext>
                </a:extLst>
              </a:tr>
              <a:tr h="417270">
                <a:tc vMerge="1">
                  <a:txBody>
                    <a:bodyPr/>
                    <a:lstStyle/>
                    <a:p>
                      <a:endParaRPr lang="en-ZA"/>
                    </a:p>
                  </a:txBody>
                  <a:tcPr/>
                </a:tc>
                <a:tc>
                  <a:txBody>
                    <a:bodyPr/>
                    <a:lstStyle/>
                    <a:p>
                      <a:pPr>
                        <a:lnSpc>
                          <a:spcPct val="150000"/>
                        </a:lnSpc>
                        <a:spcAft>
                          <a:spcPts val="600"/>
                        </a:spcAft>
                      </a:pPr>
                      <a:r>
                        <a:rPr lang="en-ZA" sz="800" b="1" kern="100" dirty="0">
                          <a:effectLst/>
                        </a:rPr>
                        <a:t>NOCs must learn to deal with CSA</a:t>
                      </a:r>
                      <a:endParaRPr lang="en-ZA" sz="900" b="1"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3213094027"/>
                  </a:ext>
                </a:extLst>
              </a:tr>
              <a:tr h="271226">
                <a:tc rowSpan="2">
                  <a:txBody>
                    <a:bodyPr/>
                    <a:lstStyle/>
                    <a:p>
                      <a:pPr algn="just">
                        <a:lnSpc>
                          <a:spcPct val="150000"/>
                        </a:lnSpc>
                        <a:spcAft>
                          <a:spcPts val="600"/>
                        </a:spcAft>
                      </a:pPr>
                      <a:r>
                        <a:rPr lang="en-ZA" sz="800" kern="100">
                          <a:effectLst/>
                        </a:rPr>
                        <a:t>Theme 4:</a:t>
                      </a:r>
                      <a:endParaRPr lang="en-ZA" sz="900" kern="100">
                        <a:effectLst/>
                      </a:endParaRPr>
                    </a:p>
                    <a:p>
                      <a:pPr algn="just">
                        <a:lnSpc>
                          <a:spcPct val="150000"/>
                        </a:lnSpc>
                        <a:spcAft>
                          <a:spcPts val="600"/>
                        </a:spcAft>
                      </a:pPr>
                      <a:r>
                        <a:rPr lang="en-ZA" sz="800" kern="100">
                          <a:effectLst/>
                        </a:rPr>
                        <a:t>Current intervention strategies employed by social workers</a:t>
                      </a:r>
                      <a:endParaRPr lang="en-ZA" sz="900"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tc>
                  <a:txBody>
                    <a:bodyPr/>
                    <a:lstStyle/>
                    <a:p>
                      <a:pPr>
                        <a:lnSpc>
                          <a:spcPct val="150000"/>
                        </a:lnSpc>
                        <a:spcAft>
                          <a:spcPts val="600"/>
                        </a:spcAft>
                      </a:pPr>
                      <a:r>
                        <a:rPr lang="en-ZA" sz="800" b="1" kern="100" dirty="0">
                          <a:effectLst/>
                        </a:rPr>
                        <a:t>Individual counselling</a:t>
                      </a:r>
                      <a:endParaRPr lang="en-ZA" sz="900" b="1"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1619343951"/>
                  </a:ext>
                </a:extLst>
              </a:tr>
              <a:tr h="487164">
                <a:tc vMerge="1">
                  <a:txBody>
                    <a:bodyPr/>
                    <a:lstStyle/>
                    <a:p>
                      <a:endParaRPr lang="en-ZA"/>
                    </a:p>
                  </a:txBody>
                  <a:tcPr/>
                </a:tc>
                <a:tc>
                  <a:txBody>
                    <a:bodyPr/>
                    <a:lstStyle/>
                    <a:p>
                      <a:pPr>
                        <a:lnSpc>
                          <a:spcPct val="150000"/>
                        </a:lnSpc>
                        <a:spcAft>
                          <a:spcPts val="600"/>
                        </a:spcAft>
                      </a:pPr>
                      <a:r>
                        <a:rPr lang="en-ZA" sz="800" b="1" kern="100" dirty="0">
                          <a:effectLst/>
                        </a:rPr>
                        <a:t>Parenting Programmes</a:t>
                      </a:r>
                      <a:endParaRPr lang="en-ZA" sz="900" b="1"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433759688"/>
                  </a:ext>
                </a:extLst>
              </a:tr>
              <a:tr h="288177">
                <a:tc rowSpan="3">
                  <a:txBody>
                    <a:bodyPr/>
                    <a:lstStyle/>
                    <a:p>
                      <a:pPr algn="just">
                        <a:lnSpc>
                          <a:spcPct val="150000"/>
                        </a:lnSpc>
                        <a:spcAft>
                          <a:spcPts val="600"/>
                        </a:spcAft>
                      </a:pPr>
                      <a:r>
                        <a:rPr lang="en-ZA" sz="800" kern="100">
                          <a:effectLst/>
                        </a:rPr>
                        <a:t>Theme 5:</a:t>
                      </a:r>
                      <a:endParaRPr lang="en-ZA" sz="900" kern="100">
                        <a:effectLst/>
                      </a:endParaRPr>
                    </a:p>
                    <a:p>
                      <a:pPr algn="just">
                        <a:lnSpc>
                          <a:spcPct val="150000"/>
                        </a:lnSpc>
                        <a:spcAft>
                          <a:spcPts val="600"/>
                        </a:spcAft>
                      </a:pPr>
                      <a:r>
                        <a:rPr lang="en-ZA" sz="800" kern="100">
                          <a:effectLst/>
                        </a:rPr>
                        <a:t>Strategies to adopt to enhance the current services</a:t>
                      </a:r>
                      <a:endParaRPr lang="en-ZA" sz="900" kern="10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tc>
                  <a:txBody>
                    <a:bodyPr/>
                    <a:lstStyle/>
                    <a:p>
                      <a:pPr>
                        <a:lnSpc>
                          <a:spcPct val="150000"/>
                        </a:lnSpc>
                        <a:spcAft>
                          <a:spcPts val="600"/>
                        </a:spcAft>
                      </a:pPr>
                      <a:r>
                        <a:rPr lang="en-ZA" sz="800" b="1" kern="100" dirty="0">
                          <a:effectLst/>
                        </a:rPr>
                        <a:t>Support groups</a:t>
                      </a:r>
                      <a:endParaRPr lang="en-ZA" sz="900" b="1"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915092549"/>
                  </a:ext>
                </a:extLst>
              </a:tr>
              <a:tr h="385976">
                <a:tc vMerge="1">
                  <a:txBody>
                    <a:bodyPr/>
                    <a:lstStyle/>
                    <a:p>
                      <a:endParaRPr lang="en-ZA"/>
                    </a:p>
                  </a:txBody>
                  <a:tcPr/>
                </a:tc>
                <a:tc>
                  <a:txBody>
                    <a:bodyPr/>
                    <a:lstStyle/>
                    <a:p>
                      <a:pPr>
                        <a:lnSpc>
                          <a:spcPct val="150000"/>
                        </a:lnSpc>
                        <a:spcAft>
                          <a:spcPts val="600"/>
                        </a:spcAft>
                      </a:pPr>
                      <a:r>
                        <a:rPr lang="en-ZA" sz="800" b="1" kern="100" dirty="0">
                          <a:effectLst/>
                        </a:rPr>
                        <a:t>Community                  programmes</a:t>
                      </a:r>
                      <a:endParaRPr lang="en-ZA" sz="900" b="1"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1996247640"/>
                  </a:ext>
                </a:extLst>
              </a:tr>
              <a:tr h="271226">
                <a:tc vMerge="1">
                  <a:txBody>
                    <a:bodyPr/>
                    <a:lstStyle/>
                    <a:p>
                      <a:endParaRPr lang="en-ZA"/>
                    </a:p>
                  </a:txBody>
                  <a:tcPr/>
                </a:tc>
                <a:tc>
                  <a:txBody>
                    <a:bodyPr/>
                    <a:lstStyle/>
                    <a:p>
                      <a:pPr>
                        <a:lnSpc>
                          <a:spcPct val="150000"/>
                        </a:lnSpc>
                        <a:spcAft>
                          <a:spcPts val="600"/>
                        </a:spcAft>
                      </a:pPr>
                      <a:r>
                        <a:rPr lang="en-ZA" sz="800" b="1" kern="100" dirty="0">
                          <a:effectLst/>
                        </a:rPr>
                        <a:t>Educational programmes</a:t>
                      </a:r>
                      <a:endParaRPr lang="en-ZA" sz="900" b="1"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6564" marR="56564" marT="0" marB="0"/>
                </a:tc>
                <a:extLst>
                  <a:ext uri="{0D108BD9-81ED-4DB2-BD59-A6C34878D82A}">
                    <a16:rowId xmlns:a16="http://schemas.microsoft.com/office/drawing/2014/main" val="3485710877"/>
                  </a:ext>
                </a:extLst>
              </a:tr>
            </a:tbl>
          </a:graphicData>
        </a:graphic>
      </p:graphicFrame>
    </p:spTree>
    <p:extLst>
      <p:ext uri="{BB962C8B-B14F-4D97-AF65-F5344CB8AC3E}">
        <p14:creationId xmlns:p14="http://schemas.microsoft.com/office/powerpoint/2010/main" val="1303066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94B4A-D2AE-7156-BF61-A3E8C5631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A1AEE-12D4-0585-A47A-EC52CF6C4A00}"/>
              </a:ext>
            </a:extLst>
          </p:cNvPr>
          <p:cNvSpPr>
            <a:spLocks noGrp="1"/>
          </p:cNvSpPr>
          <p:nvPr>
            <p:ph type="title"/>
          </p:nvPr>
        </p:nvSpPr>
        <p:spPr/>
        <p:txBody>
          <a:bodyPr/>
          <a:lstStyle/>
          <a:p>
            <a:r>
              <a:rPr lang="en-US" dirty="0">
                <a:solidFill>
                  <a:srgbClr val="6F298C"/>
                </a:solidFill>
              </a:rPr>
              <a:t>Results</a:t>
            </a:r>
          </a:p>
        </p:txBody>
      </p:sp>
      <p:sp>
        <p:nvSpPr>
          <p:cNvPr id="3" name="Content Placeholder 2">
            <a:extLst>
              <a:ext uri="{FF2B5EF4-FFF2-40B4-BE49-F238E27FC236}">
                <a16:creationId xmlns:a16="http://schemas.microsoft.com/office/drawing/2014/main" id="{A2192B22-3124-4E17-1FE1-5F1D69EA7972}"/>
              </a:ext>
            </a:extLst>
          </p:cNvPr>
          <p:cNvSpPr>
            <a:spLocks noGrp="1"/>
          </p:cNvSpPr>
          <p:nvPr>
            <p:ph idx="1"/>
          </p:nvPr>
        </p:nvSpPr>
        <p:spPr>
          <a:xfrm>
            <a:off x="196125" y="1251638"/>
            <a:ext cx="5742559" cy="5093110"/>
          </a:xfrm>
        </p:spPr>
        <p:txBody>
          <a:bodyPr>
            <a:normAutofit fontScale="55000" lnSpcReduction="20000"/>
          </a:bodyPr>
          <a:lstStyle/>
          <a:p>
            <a:pPr marL="0" indent="0" algn="just">
              <a:lnSpc>
                <a:spcPct val="150000"/>
              </a:lnSpc>
              <a:spcAft>
                <a:spcPts val="600"/>
              </a:spcAft>
              <a:buNone/>
            </a:pPr>
            <a:r>
              <a:rPr lang="en-ZA" sz="2200" b="1" dirty="0">
                <a:effectLst/>
                <a:latin typeface="+mj-lt"/>
                <a:ea typeface="Calibri" panose="020F0502020204030204" pitchFamily="34" charset="0"/>
                <a:cs typeface="Arial" panose="020B0604020202020204" pitchFamily="34" charset="0"/>
              </a:rPr>
              <a:t>Theme 1 </a:t>
            </a:r>
            <a:r>
              <a:rPr lang="en-ZA" sz="2200" b="1" dirty="0">
                <a:latin typeface="+mj-lt"/>
                <a:ea typeface="Calibri" panose="020F0502020204030204" pitchFamily="34" charset="0"/>
                <a:cs typeface="Arial" panose="020B0604020202020204" pitchFamily="34" charset="0"/>
              </a:rPr>
              <a:t>:</a:t>
            </a:r>
            <a:r>
              <a:rPr lang="en-ZA" sz="2200" b="1" dirty="0">
                <a:effectLst/>
                <a:latin typeface="+mj-lt"/>
                <a:ea typeface="Calibri" panose="020F0502020204030204" pitchFamily="34" charset="0"/>
                <a:cs typeface="Arial" panose="020B0604020202020204" pitchFamily="34" charset="0"/>
              </a:rPr>
              <a:t>Available services for the NOC</a:t>
            </a:r>
            <a:endParaRPr lang="en-ZA" sz="2200" dirty="0">
              <a:effectLst/>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ZA" sz="2200" dirty="0">
                <a:effectLst/>
                <a:latin typeface="+mj-lt"/>
                <a:ea typeface="Calibri" panose="020F0502020204030204" pitchFamily="34" charset="0"/>
                <a:cs typeface="Arial" panose="020B0604020202020204" pitchFamily="34" charset="0"/>
              </a:rPr>
              <a:t>Intervention strategies focusing on NOCs in cases of CSA disclosure are available for the NOCs. </a:t>
            </a:r>
          </a:p>
          <a:p>
            <a:pPr algn="just">
              <a:lnSpc>
                <a:spcPct val="150000"/>
              </a:lnSpc>
              <a:spcAft>
                <a:spcPts val="600"/>
              </a:spcAft>
            </a:pPr>
            <a:r>
              <a:rPr lang="en-ZA" sz="2200" b="1" dirty="0">
                <a:effectLst/>
                <a:latin typeface="+mj-lt"/>
                <a:ea typeface="Calibri" panose="020F0502020204030204" pitchFamily="34" charset="0"/>
                <a:cs typeface="Arial" panose="020B0604020202020204" pitchFamily="34" charset="0"/>
              </a:rPr>
              <a:t>Sub-theme: Individual counselling sessions for the NOCs</a:t>
            </a:r>
            <a:endParaRPr lang="en-ZA" sz="2200" dirty="0">
              <a:effectLst/>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ZA" sz="2200" dirty="0">
                <a:effectLst/>
                <a:latin typeface="+mj-lt"/>
                <a:ea typeface="Calibri" panose="020F0502020204030204" pitchFamily="34" charset="0"/>
                <a:cs typeface="Arial" panose="020B0604020202020204" pitchFamily="34" charset="0"/>
              </a:rPr>
              <a:t>The following accounts from some of the participants can be viewed as representing the sub-theme above.</a:t>
            </a:r>
            <a:endParaRPr lang="en-ZA" sz="2200" dirty="0">
              <a:effectLst/>
              <a:latin typeface="+mj-lt"/>
              <a:ea typeface="Calibri" panose="020F0502020204030204" pitchFamily="34" charset="0"/>
              <a:cs typeface="Times New Roman" panose="02020603050405020304" pitchFamily="18" charset="0"/>
            </a:endParaRPr>
          </a:p>
          <a:p>
            <a:pPr marL="457200" algn="just">
              <a:lnSpc>
                <a:spcPct val="150000"/>
              </a:lnSpc>
              <a:spcAft>
                <a:spcPts val="600"/>
              </a:spcAft>
            </a:pPr>
            <a:r>
              <a:rPr lang="en-ZA" sz="2200" i="1" dirty="0">
                <a:effectLst/>
                <a:latin typeface="+mj-lt"/>
                <a:ea typeface="Calibri" panose="020F0502020204030204" pitchFamily="34" charset="0"/>
                <a:cs typeface="Arial" panose="020B0604020202020204" pitchFamily="34" charset="0"/>
              </a:rPr>
              <a:t>I would then use individual counselling and then I would be supportive to help them through their feelings and also to help them understand, guide them how to be there for their child</a:t>
            </a:r>
          </a:p>
          <a:p>
            <a:r>
              <a:rPr lang="en-ZA" sz="2200" b="1" dirty="0">
                <a:effectLst/>
                <a:latin typeface="+mj-lt"/>
                <a:ea typeface="Calibri" panose="020F0502020204030204" pitchFamily="34" charset="0"/>
                <a:cs typeface="Arial" panose="020B0604020202020204" pitchFamily="34" charset="0"/>
              </a:rPr>
              <a:t>Sub-theme: Awareness programmes for the NOCs</a:t>
            </a:r>
            <a:endParaRPr lang="en-ZA" sz="2200" dirty="0">
              <a:effectLst/>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ZA" sz="2200" dirty="0">
                <a:effectLst/>
                <a:latin typeface="+mj-lt"/>
                <a:ea typeface="Calibri" panose="020F0502020204030204" pitchFamily="34" charset="0"/>
                <a:cs typeface="Arial" panose="020B0604020202020204" pitchFamily="34" charset="0"/>
              </a:rPr>
              <a:t>Participants reported the following:</a:t>
            </a:r>
            <a:endParaRPr lang="en-ZA" sz="2200" dirty="0">
              <a:effectLst/>
              <a:latin typeface="+mj-lt"/>
              <a:ea typeface="Calibri" panose="020F0502020204030204" pitchFamily="34" charset="0"/>
              <a:cs typeface="Times New Roman" panose="02020603050405020304" pitchFamily="18" charset="0"/>
            </a:endParaRPr>
          </a:p>
          <a:p>
            <a:pPr marL="457200" algn="just">
              <a:lnSpc>
                <a:spcPct val="150000"/>
              </a:lnSpc>
              <a:spcAft>
                <a:spcPts val="600"/>
              </a:spcAft>
            </a:pPr>
            <a:r>
              <a:rPr lang="en-ZA" sz="2200" i="1" dirty="0">
                <a:effectLst/>
                <a:latin typeface="+mj-lt"/>
                <a:ea typeface="Calibri" panose="020F0502020204030204" pitchFamily="34" charset="0"/>
                <a:cs typeface="Arial" panose="020B0604020202020204" pitchFamily="34" charset="0"/>
              </a:rPr>
              <a:t>I feel our caregivers are not educated in terms of how to deal with such incidents when they happen, where to go, who to talk to, the first thing that they do … some even take three days because remember the child some of them are afraid so they will not disclose immediately</a:t>
            </a:r>
            <a:endParaRPr lang="en-ZA" sz="2200" dirty="0">
              <a:effectLst/>
              <a:latin typeface="+mj-lt"/>
              <a:ea typeface="Calibri" panose="020F0502020204030204" pitchFamily="34" charset="0"/>
              <a:cs typeface="Times New Roman" panose="02020603050405020304" pitchFamily="18" charset="0"/>
            </a:endParaRPr>
          </a:p>
          <a:p>
            <a:pPr marL="0" indent="0" algn="just">
              <a:lnSpc>
                <a:spcPct val="150000"/>
              </a:lnSpc>
              <a:spcAft>
                <a:spcPts val="600"/>
              </a:spcAft>
              <a:buNone/>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solidFill>
                <a:srgbClr val="6F298C"/>
              </a:solidFill>
            </a:endParaRPr>
          </a:p>
        </p:txBody>
      </p:sp>
      <p:sp>
        <p:nvSpPr>
          <p:cNvPr id="6" name="Content Placeholder 2">
            <a:extLst>
              <a:ext uri="{FF2B5EF4-FFF2-40B4-BE49-F238E27FC236}">
                <a16:creationId xmlns:a16="http://schemas.microsoft.com/office/drawing/2014/main" id="{F25F14F6-1A84-7454-320E-04AB479928B2}"/>
              </a:ext>
            </a:extLst>
          </p:cNvPr>
          <p:cNvSpPr txBox="1">
            <a:spLocks/>
          </p:cNvSpPr>
          <p:nvPr/>
        </p:nvSpPr>
        <p:spPr>
          <a:xfrm>
            <a:off x="6096000" y="1376517"/>
            <a:ext cx="5572432" cy="470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300" b="1" dirty="0">
                <a:latin typeface="+mj-lt"/>
                <a:ea typeface="Calibri" panose="020F0502020204030204" pitchFamily="34" charset="0"/>
                <a:cs typeface="Arial" panose="020B0604020202020204" pitchFamily="34" charset="0"/>
              </a:rPr>
              <a:t>Sub-theme:</a:t>
            </a:r>
            <a:r>
              <a:rPr lang="en-ZA" sz="1300" dirty="0">
                <a:latin typeface="+mj-lt"/>
                <a:ea typeface="Calibri" panose="020F0502020204030204" pitchFamily="34" charset="0"/>
                <a:cs typeface="Arial" panose="020B0604020202020204" pitchFamily="34" charset="0"/>
              </a:rPr>
              <a:t> </a:t>
            </a:r>
            <a:r>
              <a:rPr lang="en-ZA" sz="1300" b="1" dirty="0">
                <a:latin typeface="+mj-lt"/>
                <a:ea typeface="Calibri" panose="020F0502020204030204" pitchFamily="34" charset="0"/>
                <a:cs typeface="Arial" panose="020B0604020202020204" pitchFamily="34" charset="0"/>
              </a:rPr>
              <a:t>Group counselling sessions for the NOCs</a:t>
            </a:r>
            <a:endParaRPr lang="en-ZA" sz="1300" dirty="0">
              <a:latin typeface="+mj-lt"/>
              <a:ea typeface="Calibri" panose="020F0502020204030204" pitchFamily="34" charset="0"/>
              <a:cs typeface="Times New Roman" panose="02020603050405020304" pitchFamily="18" charset="0"/>
            </a:endParaRPr>
          </a:p>
          <a:p>
            <a:pPr marL="457200" algn="just">
              <a:lnSpc>
                <a:spcPct val="150000"/>
              </a:lnSpc>
              <a:spcAft>
                <a:spcPts val="600"/>
              </a:spcAft>
            </a:pPr>
            <a:r>
              <a:rPr lang="en-ZA" sz="1300" i="1" dirty="0">
                <a:latin typeface="+mj-lt"/>
                <a:ea typeface="Calibri" panose="020F0502020204030204" pitchFamily="34" charset="0"/>
                <a:cs typeface="Arial" panose="020B0604020202020204" pitchFamily="34" charset="0"/>
              </a:rPr>
              <a:t>It will be a group of caregivers going through similar situations, we will not discuss things on a personal level, we will just discuss as a group so that they can get information on how to deal with certain situations.</a:t>
            </a:r>
            <a:endParaRPr lang="en-ZA" sz="1300" dirty="0">
              <a:latin typeface="+mj-lt"/>
              <a:ea typeface="Calibri" panose="020F0502020204030204" pitchFamily="34" charset="0"/>
              <a:cs typeface="Times New Roman" panose="02020603050405020304" pitchFamily="18" charset="0"/>
            </a:endParaRPr>
          </a:p>
          <a:p>
            <a:r>
              <a:rPr lang="en-ZA" sz="1300" b="1" dirty="0">
                <a:latin typeface="+mj-lt"/>
                <a:ea typeface="Calibri" panose="020F0502020204030204" pitchFamily="34" charset="0"/>
                <a:cs typeface="Arial" panose="020B0604020202020204" pitchFamily="34" charset="0"/>
              </a:rPr>
              <a:t>Sub-theme Referrals of the NOCs to external service providers</a:t>
            </a:r>
            <a:endParaRPr lang="en-ZA" sz="1300" dirty="0">
              <a:latin typeface="+mj-lt"/>
              <a:ea typeface="Calibri" panose="020F0502020204030204" pitchFamily="34" charset="0"/>
              <a:cs typeface="Times New Roman" panose="02020603050405020304" pitchFamily="18" charset="0"/>
            </a:endParaRPr>
          </a:p>
          <a:p>
            <a:pPr marL="457200" algn="just">
              <a:lnSpc>
                <a:spcPct val="150000"/>
              </a:lnSpc>
              <a:spcAft>
                <a:spcPts val="600"/>
              </a:spcAft>
            </a:pPr>
            <a:r>
              <a:rPr lang="en-ZA" sz="1300" i="1" dirty="0">
                <a:latin typeface="+mj-lt"/>
                <a:ea typeface="Calibri" panose="020F0502020204030204" pitchFamily="34" charset="0"/>
                <a:cs typeface="Arial" panose="020B0604020202020204" pitchFamily="34" charset="0"/>
              </a:rPr>
              <a:t>The referrals I did was in terms of referring to a psychologist for in-depth counselling to happen because it was like loss and trauma (</a:t>
            </a:r>
            <a:r>
              <a:rPr lang="en-ZA" sz="1300" i="1" dirty="0" err="1">
                <a:latin typeface="+mj-lt"/>
                <a:ea typeface="Calibri" panose="020F0502020204030204" pitchFamily="34" charset="0"/>
                <a:cs typeface="Arial" panose="020B0604020202020204" pitchFamily="34" charset="0"/>
              </a:rPr>
              <a:t>Sw</a:t>
            </a:r>
            <a:r>
              <a:rPr lang="en-ZA" sz="1300" i="1" dirty="0">
                <a:latin typeface="+mj-lt"/>
                <a:ea typeface="Calibri" panose="020F0502020204030204" pitchFamily="34" charset="0"/>
                <a:cs typeface="Arial" panose="020B0604020202020204" pitchFamily="34" charset="0"/>
              </a:rPr>
              <a:t> 3).</a:t>
            </a:r>
            <a:endParaRPr lang="en-ZA" sz="1300" dirty="0">
              <a:latin typeface="+mj-lt"/>
              <a:ea typeface="Calibri" panose="020F0502020204030204" pitchFamily="34" charset="0"/>
              <a:cs typeface="Times New Roman" panose="02020603050405020304" pitchFamily="18" charset="0"/>
            </a:endParaRPr>
          </a:p>
          <a:p>
            <a:pPr marL="457200" algn="just">
              <a:lnSpc>
                <a:spcPct val="150000"/>
              </a:lnSpc>
              <a:spcAft>
                <a:spcPts val="600"/>
              </a:spcAft>
            </a:pPr>
            <a:r>
              <a:rPr lang="en-ZA" sz="1300" i="1" dirty="0">
                <a:latin typeface="+mj-lt"/>
                <a:ea typeface="Calibri" panose="020F0502020204030204" pitchFamily="34" charset="0"/>
                <a:cs typeface="Arial" panose="020B0604020202020204" pitchFamily="34" charset="0"/>
              </a:rPr>
              <a:t>We just provide counselling and more counselling if needed or if needs then we refer to a psychologist.</a:t>
            </a:r>
            <a:endParaRPr lang="en-ZA" sz="1300" dirty="0">
              <a:latin typeface="+mj-l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solidFill>
                <a:srgbClr val="6F298C"/>
              </a:solidFill>
            </a:endParaRPr>
          </a:p>
        </p:txBody>
      </p:sp>
    </p:spTree>
    <p:extLst>
      <p:ext uri="{BB962C8B-B14F-4D97-AF65-F5344CB8AC3E}">
        <p14:creationId xmlns:p14="http://schemas.microsoft.com/office/powerpoint/2010/main" val="336551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C8A69-99E0-5E8D-9860-41A3A3313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2207E-0CEB-551F-5ACC-71D73474A1A4}"/>
              </a:ext>
            </a:extLst>
          </p:cNvPr>
          <p:cNvSpPr>
            <a:spLocks noGrp="1"/>
          </p:cNvSpPr>
          <p:nvPr>
            <p:ph type="title"/>
          </p:nvPr>
        </p:nvSpPr>
        <p:spPr/>
        <p:txBody>
          <a:bodyPr/>
          <a:lstStyle/>
          <a:p>
            <a:r>
              <a:rPr lang="en-US" dirty="0">
                <a:solidFill>
                  <a:srgbClr val="6F298C"/>
                </a:solidFill>
              </a:rPr>
              <a:t>Results</a:t>
            </a:r>
          </a:p>
        </p:txBody>
      </p:sp>
      <p:sp>
        <p:nvSpPr>
          <p:cNvPr id="3" name="Content Placeholder 2">
            <a:extLst>
              <a:ext uri="{FF2B5EF4-FFF2-40B4-BE49-F238E27FC236}">
                <a16:creationId xmlns:a16="http://schemas.microsoft.com/office/drawing/2014/main" id="{8CA01008-D28A-9962-9CD0-A9A2195C19D3}"/>
              </a:ext>
            </a:extLst>
          </p:cNvPr>
          <p:cNvSpPr>
            <a:spLocks noGrp="1"/>
          </p:cNvSpPr>
          <p:nvPr>
            <p:ph idx="1"/>
          </p:nvPr>
        </p:nvSpPr>
        <p:spPr>
          <a:xfrm>
            <a:off x="61286" y="1261470"/>
            <a:ext cx="5742559" cy="5093110"/>
          </a:xfrm>
        </p:spPr>
        <p:txBody>
          <a:bodyPr>
            <a:normAutofit fontScale="47500" lnSpcReduction="20000"/>
          </a:bodyPr>
          <a:lstStyle/>
          <a:p>
            <a:pPr marL="0" indent="0" algn="just">
              <a:lnSpc>
                <a:spcPct val="150000"/>
              </a:lnSpc>
              <a:spcAft>
                <a:spcPts val="600"/>
              </a:spcAft>
              <a:buNone/>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ZA" sz="2500" b="1" dirty="0">
                <a:effectLst/>
                <a:latin typeface="+mj-lt"/>
                <a:ea typeface="Calibri" panose="020F0502020204030204" pitchFamily="34" charset="0"/>
                <a:cs typeface="Arial" panose="020B0604020202020204" pitchFamily="34" charset="0"/>
              </a:rPr>
              <a:t>Theme 2: Aspects hindering service delivery to the NOCs</a:t>
            </a:r>
            <a:endParaRPr lang="en-ZA" sz="2500" dirty="0">
              <a:effectLst/>
              <a:latin typeface="+mj-lt"/>
              <a:ea typeface="Calibri" panose="020F0502020204030204" pitchFamily="34" charset="0"/>
              <a:cs typeface="Times New Roman" panose="02020603050405020304" pitchFamily="18" charset="0"/>
            </a:endParaRPr>
          </a:p>
          <a:p>
            <a:pPr marL="0" indent="0">
              <a:buNone/>
            </a:pPr>
            <a:r>
              <a:rPr lang="en-ZA" sz="2500" dirty="0">
                <a:effectLst/>
                <a:latin typeface="+mj-lt"/>
                <a:ea typeface="Calibri" panose="020F0502020204030204" pitchFamily="34" charset="0"/>
                <a:cs typeface="Arial" panose="020B0604020202020204" pitchFamily="34" charset="0"/>
              </a:rPr>
              <a:t>Aspects hindering the delivery of such services to NOCs were identified as the following:</a:t>
            </a:r>
          </a:p>
          <a:p>
            <a:r>
              <a:rPr lang="en-ZA" sz="2500" dirty="0">
                <a:effectLst/>
                <a:latin typeface="+mj-lt"/>
                <a:ea typeface="Calibri" panose="020F0502020204030204" pitchFamily="34" charset="0"/>
                <a:cs typeface="Arial" panose="020B0604020202020204" pitchFamily="34" charset="0"/>
              </a:rPr>
              <a:t>. </a:t>
            </a:r>
            <a:r>
              <a:rPr lang="en-ZA" sz="2500" b="1" dirty="0">
                <a:effectLst/>
                <a:latin typeface="+mj-lt"/>
                <a:ea typeface="Calibri" panose="020F0502020204030204" pitchFamily="34" charset="0"/>
                <a:cs typeface="Arial" panose="020B0604020202020204" pitchFamily="34" charset="0"/>
              </a:rPr>
              <a:t>Sub-theme: Lack of male NOCs representation</a:t>
            </a:r>
            <a:endParaRPr lang="en-ZA" sz="2500" dirty="0">
              <a:effectLst/>
              <a:latin typeface="+mj-lt"/>
              <a:ea typeface="Calibri" panose="020F0502020204030204" pitchFamily="34" charset="0"/>
              <a:cs typeface="Times New Roman" panose="02020603050405020304" pitchFamily="18" charset="0"/>
            </a:endParaRPr>
          </a:p>
          <a:p>
            <a:r>
              <a:rPr lang="en-ZA" sz="2500" i="1" dirty="0">
                <a:effectLst/>
                <a:latin typeface="+mj-lt"/>
                <a:ea typeface="Calibri" panose="020F0502020204030204" pitchFamily="34" charset="0"/>
                <a:cs typeface="Arial" panose="020B0604020202020204" pitchFamily="34" charset="0"/>
              </a:rPr>
              <a:t>Most of the time it would be with the mother, or grandmother, the aunt, it would never be a father figure, so I think even fathers need to be taught how to deal with a child who has been sexually abused, so I think that is also information that needs to be looked into.</a:t>
            </a:r>
            <a:endParaRPr lang="en-ZA" sz="2500" dirty="0">
              <a:effectLst/>
              <a:latin typeface="+mj-lt"/>
              <a:ea typeface="Calibri" panose="020F0502020204030204" pitchFamily="34" charset="0"/>
              <a:cs typeface="Times New Roman" panose="02020603050405020304" pitchFamily="18" charset="0"/>
            </a:endParaRPr>
          </a:p>
          <a:p>
            <a:endParaRPr lang="en-ZA" sz="2500" b="1" dirty="0">
              <a:effectLst/>
              <a:latin typeface="+mj-lt"/>
              <a:ea typeface="Calibri" panose="020F0502020204030204" pitchFamily="34" charset="0"/>
              <a:cs typeface="Arial" panose="020B0604020202020204" pitchFamily="34" charset="0"/>
            </a:endParaRPr>
          </a:p>
          <a:p>
            <a:pPr marL="0" indent="0">
              <a:buNone/>
            </a:pPr>
            <a:r>
              <a:rPr lang="en-ZA" sz="2500" b="1" dirty="0">
                <a:effectLst/>
                <a:latin typeface="+mj-lt"/>
                <a:ea typeface="Calibri" panose="020F0502020204030204" pitchFamily="34" charset="0"/>
                <a:cs typeface="Arial" panose="020B0604020202020204" pitchFamily="34" charset="0"/>
              </a:rPr>
              <a:t>Sub-theme</a:t>
            </a:r>
            <a:r>
              <a:rPr lang="en-ZA" sz="2500" dirty="0">
                <a:effectLst/>
                <a:latin typeface="+mj-lt"/>
                <a:ea typeface="Calibri" panose="020F0502020204030204" pitchFamily="34" charset="0"/>
                <a:cs typeface="Arial" panose="020B0604020202020204" pitchFamily="34" charset="0"/>
              </a:rPr>
              <a:t>: </a:t>
            </a:r>
            <a:r>
              <a:rPr lang="en-ZA" sz="2500" b="1" dirty="0">
                <a:effectLst/>
                <a:latin typeface="+mj-lt"/>
                <a:ea typeface="Calibri" panose="020F0502020204030204" pitchFamily="34" charset="0"/>
                <a:cs typeface="Arial" panose="020B0604020202020204" pitchFamily="34" charset="0"/>
              </a:rPr>
              <a:t>The current interventions prioritize the victim/children, with limited attention given to the NOCs</a:t>
            </a:r>
            <a:endParaRPr lang="en-ZA" sz="2500" dirty="0">
              <a:effectLst/>
              <a:latin typeface="+mj-lt"/>
              <a:ea typeface="Calibri" panose="020F0502020204030204" pitchFamily="34" charset="0"/>
              <a:cs typeface="Times New Roman" panose="02020603050405020304" pitchFamily="18" charset="0"/>
            </a:endParaRPr>
          </a:p>
          <a:p>
            <a:pPr marL="457200" algn="just">
              <a:lnSpc>
                <a:spcPct val="150000"/>
              </a:lnSpc>
              <a:spcAft>
                <a:spcPts val="600"/>
              </a:spcAft>
            </a:pPr>
            <a:r>
              <a:rPr lang="en-ZA" sz="2500" i="1" dirty="0">
                <a:effectLst/>
                <a:latin typeface="+mj-lt"/>
                <a:ea typeface="Calibri" panose="020F0502020204030204" pitchFamily="34" charset="0"/>
                <a:cs typeface="Arial" panose="020B0604020202020204" pitchFamily="34" charset="0"/>
              </a:rPr>
              <a:t>We do not necessarily focus on the caregivers or the caregiver of the child, however, somehow when we initially render intervention or services our main focus is the child.</a:t>
            </a:r>
            <a:endParaRPr lang="en-ZA" sz="2500" dirty="0">
              <a:effectLst/>
              <a:latin typeface="+mj-lt"/>
              <a:ea typeface="Calibri" panose="020F0502020204030204" pitchFamily="34" charset="0"/>
              <a:cs typeface="Times New Roman" panose="02020603050405020304" pitchFamily="18" charset="0"/>
            </a:endParaRPr>
          </a:p>
          <a:p>
            <a:pPr marL="457200" algn="just">
              <a:lnSpc>
                <a:spcPct val="150000"/>
              </a:lnSpc>
              <a:spcAft>
                <a:spcPts val="600"/>
              </a:spcAft>
            </a:pPr>
            <a:r>
              <a:rPr lang="en-ZA" sz="2500" i="1" dirty="0">
                <a:effectLst/>
                <a:latin typeface="+mj-lt"/>
                <a:ea typeface="Calibri" panose="020F0502020204030204" pitchFamily="34" charset="0"/>
                <a:cs typeface="Arial" panose="020B0604020202020204" pitchFamily="34" charset="0"/>
              </a:rPr>
              <a:t>Interventions that are currently there they do not give much attention in terms of the counselling part, and you know in terms of the caregivers they give a lot of focus on the children instead of the caregivers because I feel they must also receive thorough counselling because they live with the children</a:t>
            </a:r>
            <a:endParaRPr lang="en-US" sz="2500" dirty="0">
              <a:solidFill>
                <a:srgbClr val="6F298C"/>
              </a:solidFill>
              <a:latin typeface="+mj-lt"/>
            </a:endParaRPr>
          </a:p>
        </p:txBody>
      </p:sp>
      <p:sp>
        <p:nvSpPr>
          <p:cNvPr id="6" name="Content Placeholder 2">
            <a:extLst>
              <a:ext uri="{FF2B5EF4-FFF2-40B4-BE49-F238E27FC236}">
                <a16:creationId xmlns:a16="http://schemas.microsoft.com/office/drawing/2014/main" id="{6F7945AE-1AF7-E2D6-63EF-7EB798E2F003}"/>
              </a:ext>
            </a:extLst>
          </p:cNvPr>
          <p:cNvSpPr txBox="1">
            <a:spLocks/>
          </p:cNvSpPr>
          <p:nvPr/>
        </p:nvSpPr>
        <p:spPr>
          <a:xfrm>
            <a:off x="6096000" y="1376517"/>
            <a:ext cx="5572432" cy="470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6F298C"/>
              </a:solidFill>
            </a:endParaRPr>
          </a:p>
        </p:txBody>
      </p:sp>
      <p:sp>
        <p:nvSpPr>
          <p:cNvPr id="5" name="TextBox 4">
            <a:extLst>
              <a:ext uri="{FF2B5EF4-FFF2-40B4-BE49-F238E27FC236}">
                <a16:creationId xmlns:a16="http://schemas.microsoft.com/office/drawing/2014/main" id="{9A3FD448-6D71-2BC4-8B90-75AADE5EC741}"/>
              </a:ext>
            </a:extLst>
          </p:cNvPr>
          <p:cNvSpPr txBox="1"/>
          <p:nvPr/>
        </p:nvSpPr>
        <p:spPr>
          <a:xfrm>
            <a:off x="5598242" y="1658772"/>
            <a:ext cx="6096000" cy="3540456"/>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rgbClr val="6C3D91"/>
                </a:solidFill>
                <a:effectLst/>
                <a:uLnTx/>
                <a:uFillTx/>
                <a:latin typeface="+mj-lt"/>
                <a:ea typeface="Calibri" panose="020F0502020204030204" pitchFamily="34" charset="0"/>
                <a:cs typeface="Arial" panose="020B0604020202020204" pitchFamily="34" charset="0"/>
              </a:rPr>
              <a:t>Sub-theme: Services available are not effective</a:t>
            </a:r>
            <a:endParaRPr kumimoji="0" lang="en-ZA" sz="1200" b="0" i="0" u="none" strike="noStrike" kern="1200" cap="none" spc="0" normalizeH="0" baseline="0" noProof="0" dirty="0">
              <a:ln>
                <a:noFill/>
              </a:ln>
              <a:solidFill>
                <a:srgbClr val="6C3D91"/>
              </a:solidFill>
              <a:effectLst/>
              <a:uLnTx/>
              <a:uFillTx/>
              <a:latin typeface="+mj-lt"/>
              <a:ea typeface="Calibri" panose="020F0502020204030204" pitchFamily="34" charset="0"/>
              <a:cs typeface="Times New Roman" panose="02020603050405020304" pitchFamily="18" charset="0"/>
            </a:endParaRPr>
          </a:p>
          <a:p>
            <a:pPr marL="457200" marR="0" lvl="0" indent="-228600" algn="just" defTabSz="914400" rtl="0" eaLnBrk="1" fontAlgn="auto" latinLnBrk="0" hangingPunct="1">
              <a:lnSpc>
                <a:spcPct val="150000"/>
              </a:lnSpc>
              <a:spcBef>
                <a:spcPts val="1000"/>
              </a:spcBef>
              <a:spcAft>
                <a:spcPts val="600"/>
              </a:spcAft>
              <a:buClrTx/>
              <a:buSzTx/>
              <a:buFont typeface="Arial" panose="020B0604020202020204" pitchFamily="34" charset="0"/>
              <a:buChar char="•"/>
              <a:tabLst/>
              <a:defRPr/>
            </a:pPr>
            <a:r>
              <a:rPr kumimoji="0" lang="en-ZA" sz="1200" b="0" i="1" u="none" strike="noStrike" kern="1200" cap="none" spc="0" normalizeH="0" baseline="0" noProof="0" dirty="0">
                <a:ln>
                  <a:noFill/>
                </a:ln>
                <a:solidFill>
                  <a:srgbClr val="6C3D91"/>
                </a:solidFill>
                <a:effectLst/>
                <a:uLnTx/>
                <a:uFillTx/>
                <a:latin typeface="+mj-lt"/>
                <a:ea typeface="Calibri" panose="020F0502020204030204" pitchFamily="34" charset="0"/>
                <a:cs typeface="Arial" panose="020B0604020202020204" pitchFamily="34" charset="0"/>
              </a:rPr>
              <a:t>I feel we are not doing much and recently I have noticed that we are focusing more on PD files, meaning </a:t>
            </a:r>
            <a:r>
              <a:rPr kumimoji="0" lang="en-ZA" sz="1200" b="0" i="0" u="none" strike="noStrike" kern="1200" cap="none" spc="0" normalizeH="0" baseline="0" noProof="0" dirty="0">
                <a:ln>
                  <a:noFill/>
                </a:ln>
                <a:solidFill>
                  <a:srgbClr val="6C3D91"/>
                </a:solidFill>
                <a:effectLst/>
                <a:uLnTx/>
                <a:uFillTx/>
                <a:latin typeface="+mj-lt"/>
                <a:ea typeface="Calibri" panose="020F0502020204030204" pitchFamily="34" charset="0"/>
                <a:cs typeface="Arial" panose="020B0604020202020204" pitchFamily="34" charset="0"/>
              </a:rPr>
              <a:t>cases</a:t>
            </a:r>
            <a:r>
              <a:rPr kumimoji="0" lang="en-ZA" sz="1200" b="0" i="1" u="none" strike="noStrike" kern="1200" cap="none" spc="0" normalizeH="0" baseline="0" noProof="0" dirty="0">
                <a:ln>
                  <a:noFill/>
                </a:ln>
                <a:solidFill>
                  <a:srgbClr val="6C3D91"/>
                </a:solidFill>
                <a:effectLst/>
                <a:uLnTx/>
                <a:uFillTx/>
                <a:latin typeface="+mj-lt"/>
                <a:ea typeface="Calibri" panose="020F0502020204030204" pitchFamily="34" charset="0"/>
                <a:cs typeface="Arial" panose="020B0604020202020204" pitchFamily="34" charset="0"/>
              </a:rPr>
              <a:t> that have been reported remember some cases are not reported so how is that mother at home dealing with a child that was sexually assaulted that has not reported the matter, how is she going to get assisted if I am going to focus on my caseload.</a:t>
            </a:r>
            <a:endParaRPr kumimoji="0" lang="en-ZA" sz="1200" b="0" i="0" u="none" strike="noStrike" kern="1200" cap="none" spc="0" normalizeH="0" baseline="0" noProof="0" dirty="0">
              <a:ln>
                <a:noFill/>
              </a:ln>
              <a:solidFill>
                <a:srgbClr val="6C3D91"/>
              </a:solidFill>
              <a:effectLst/>
              <a:uLnTx/>
              <a:uFillTx/>
              <a:latin typeface="+mj-lt"/>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6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rgbClr val="6C3D91"/>
                </a:solidFill>
                <a:effectLst/>
                <a:uLnTx/>
                <a:uFillTx/>
                <a:latin typeface="+mj-lt"/>
                <a:ea typeface="Calibri" panose="020F0502020204030204" pitchFamily="34" charset="0"/>
                <a:cs typeface="Arial" panose="020B0604020202020204" pitchFamily="34" charset="0"/>
              </a:rPr>
              <a:t>Sub-theme: High caseloads of social workers hinder their ability to provide adequate services to the NOCs</a:t>
            </a:r>
            <a:endParaRPr kumimoji="0" lang="en-ZA" sz="1200" b="0" i="0" u="none" strike="noStrike" kern="1200" cap="none" spc="0" normalizeH="0" baseline="0" noProof="0" dirty="0">
              <a:ln>
                <a:noFill/>
              </a:ln>
              <a:solidFill>
                <a:srgbClr val="6C3D91"/>
              </a:solidFill>
              <a:effectLst/>
              <a:uLnTx/>
              <a:uFillTx/>
              <a:latin typeface="+mj-lt"/>
              <a:ea typeface="Calibri" panose="020F0502020204030204" pitchFamily="34" charset="0"/>
              <a:cs typeface="Times New Roman" panose="02020603050405020304" pitchFamily="18" charset="0"/>
            </a:endParaRPr>
          </a:p>
          <a:p>
            <a:pPr marL="457200" marR="0" lvl="0" indent="-228600" algn="just" defTabSz="914400" rtl="0" eaLnBrk="1" fontAlgn="auto" latinLnBrk="0" hangingPunct="1">
              <a:lnSpc>
                <a:spcPct val="150000"/>
              </a:lnSpc>
              <a:spcBef>
                <a:spcPts val="1000"/>
              </a:spcBef>
              <a:spcAft>
                <a:spcPts val="600"/>
              </a:spcAft>
              <a:buClrTx/>
              <a:buSzTx/>
              <a:buFont typeface="Arial" panose="020B0604020202020204" pitchFamily="34" charset="0"/>
              <a:buChar char="•"/>
              <a:tabLst/>
              <a:defRPr/>
            </a:pPr>
            <a:r>
              <a:rPr kumimoji="0" lang="en-ZA" sz="1200" b="0" i="1" u="none" strike="noStrike" kern="1200" cap="none" spc="0" normalizeH="0" baseline="0" noProof="0" dirty="0">
                <a:ln>
                  <a:noFill/>
                </a:ln>
                <a:solidFill>
                  <a:srgbClr val="6C3D91"/>
                </a:solidFill>
                <a:effectLst/>
                <a:uLnTx/>
                <a:uFillTx/>
                <a:latin typeface="+mj-lt"/>
                <a:ea typeface="Calibri" panose="020F0502020204030204" pitchFamily="34" charset="0"/>
                <a:cs typeface="Arial" panose="020B0604020202020204" pitchFamily="34" charset="0"/>
              </a:rPr>
              <a:t>Social workers are overworked because we deal with a lot of cases and as much as we try to do justice to each and every client sometimes you do not give enough attention to all your cases because there is so much that you have to deal with.</a:t>
            </a:r>
            <a:endParaRPr kumimoji="0" lang="en-ZA" sz="1200" b="0" i="0" u="none" strike="noStrike" kern="1200" cap="none" spc="0" normalizeH="0" baseline="0" noProof="0" dirty="0">
              <a:ln>
                <a:noFill/>
              </a:ln>
              <a:solidFill>
                <a:srgbClr val="6C3D91"/>
              </a:solidFill>
              <a:effectLst/>
              <a:uLnTx/>
              <a:uFillTx/>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64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0193-2259-A071-A9BA-322CD611B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4F673-EB42-EFB0-11B9-0C2F45C336BF}"/>
              </a:ext>
            </a:extLst>
          </p:cNvPr>
          <p:cNvSpPr>
            <a:spLocks noGrp="1"/>
          </p:cNvSpPr>
          <p:nvPr>
            <p:ph type="title"/>
          </p:nvPr>
        </p:nvSpPr>
        <p:spPr/>
        <p:txBody>
          <a:bodyPr/>
          <a:lstStyle/>
          <a:p>
            <a:r>
              <a:rPr lang="en-US" dirty="0">
                <a:solidFill>
                  <a:srgbClr val="6F298C"/>
                </a:solidFill>
              </a:rPr>
              <a:t>Results</a:t>
            </a:r>
          </a:p>
        </p:txBody>
      </p:sp>
      <p:sp>
        <p:nvSpPr>
          <p:cNvPr id="3" name="Content Placeholder 2">
            <a:extLst>
              <a:ext uri="{FF2B5EF4-FFF2-40B4-BE49-F238E27FC236}">
                <a16:creationId xmlns:a16="http://schemas.microsoft.com/office/drawing/2014/main" id="{E2CFDA2F-2B41-0C37-3BA6-666C4A8A3194}"/>
              </a:ext>
            </a:extLst>
          </p:cNvPr>
          <p:cNvSpPr>
            <a:spLocks noGrp="1"/>
          </p:cNvSpPr>
          <p:nvPr>
            <p:ph idx="1"/>
          </p:nvPr>
        </p:nvSpPr>
        <p:spPr>
          <a:xfrm>
            <a:off x="61286" y="1261470"/>
            <a:ext cx="5742559" cy="5093110"/>
          </a:xfrm>
        </p:spPr>
        <p:txBody>
          <a:bodyPr>
            <a:noAutofit/>
          </a:bodyPr>
          <a:lstStyle/>
          <a:p>
            <a:pPr algn="just">
              <a:lnSpc>
                <a:spcPct val="150000"/>
              </a:lnSpc>
              <a:spcAft>
                <a:spcPts val="600"/>
              </a:spcAft>
            </a:pPr>
            <a:r>
              <a:rPr lang="en-ZA" sz="1200" b="1" dirty="0">
                <a:effectLst/>
                <a:latin typeface="Aptos Display" panose="020B0004020202020204" pitchFamily="34" charset="0"/>
                <a:ea typeface="Calibri" panose="020F0502020204030204" pitchFamily="34" charset="0"/>
                <a:cs typeface="Arial" panose="020B0604020202020204" pitchFamily="34" charset="0"/>
              </a:rPr>
              <a:t>Theme 3: Effects of CSA on the NOCs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ZA" sz="1200" b="1" dirty="0">
                <a:effectLst/>
                <a:latin typeface="Aptos Display" panose="020B0004020202020204" pitchFamily="34" charset="0"/>
                <a:ea typeface="Calibri" panose="020F0502020204030204" pitchFamily="34" charset="0"/>
                <a:cs typeface="Arial" panose="020B0604020202020204" pitchFamily="34" charset="0"/>
              </a:rPr>
              <a:t>Sub-theme: NOCs experience negative emotions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ZA" sz="1200" dirty="0">
                <a:effectLst/>
                <a:latin typeface="Aptos Display" panose="020B0004020202020204" pitchFamily="34" charset="0"/>
                <a:ea typeface="Calibri" panose="020F0502020204030204" pitchFamily="34" charset="0"/>
                <a:cs typeface="Arial" panose="020B0604020202020204" pitchFamily="34" charset="0"/>
              </a:rPr>
              <a:t>Participants shared that NOCs carry negative emotions following CSA disclosure.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ZA" sz="1200" i="1" dirty="0">
                <a:effectLst/>
                <a:latin typeface="Aptos Display" panose="020B0004020202020204" pitchFamily="34" charset="0"/>
                <a:ea typeface="Calibri" panose="020F0502020204030204" pitchFamily="34" charset="0"/>
                <a:cs typeface="Arial" panose="020B0604020202020204" pitchFamily="34" charset="0"/>
              </a:rPr>
              <a:t>Once a parent finds out that a sexual offence happened against their children then that comes as a shock and sometimes with feelings of guilt.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457200" algn="just">
              <a:lnSpc>
                <a:spcPct val="150000"/>
              </a:lnSpc>
              <a:spcAft>
                <a:spcPts val="600"/>
              </a:spcAft>
            </a:pPr>
            <a:r>
              <a:rPr lang="en-ZA" sz="1200" i="1" dirty="0">
                <a:effectLst/>
                <a:latin typeface="Aptos Display" panose="020B0004020202020204" pitchFamily="34" charset="0"/>
                <a:ea typeface="Calibri" panose="020F0502020204030204" pitchFamily="34" charset="0"/>
                <a:cs typeface="Arial" panose="020B0604020202020204" pitchFamily="34" charset="0"/>
              </a:rPr>
              <a:t>Beside from the fact that their child is experiencing trauma they themselves are also experiencing some emotional and social impact and we also know that, or we need to realize that they also experience some sense of loss especially if it is their partner they do still lose that relationship.</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ZA" sz="1200" b="1" dirty="0">
                <a:effectLst/>
                <a:latin typeface="Aptos Display" panose="020B0004020202020204" pitchFamily="34" charset="0"/>
                <a:ea typeface="Calibri" panose="020F0502020204030204" pitchFamily="34" charset="0"/>
                <a:cs typeface="Arial" panose="020B0604020202020204" pitchFamily="34" charset="0"/>
              </a:rPr>
              <a:t>Sub-theme: NOCs must learn to deal with CSA</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457200" algn="just">
              <a:lnSpc>
                <a:spcPct val="150000"/>
              </a:lnSpc>
              <a:spcAft>
                <a:spcPts val="600"/>
              </a:spcAft>
            </a:pPr>
            <a:r>
              <a:rPr lang="en-ZA" sz="1200" i="1" dirty="0">
                <a:effectLst/>
                <a:latin typeface="Aptos Display" panose="020B0004020202020204" pitchFamily="34" charset="0"/>
                <a:ea typeface="Calibri" panose="020F0502020204030204" pitchFamily="34" charset="0"/>
                <a:cs typeface="Arial" panose="020B0604020202020204" pitchFamily="34" charset="0"/>
              </a:rPr>
              <a:t>Caregivers… sometimes it’s not that they are trying to be cruel by not supporting their child, but they do not know how, they are not skilled enough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457200" algn="just">
              <a:lnSpc>
                <a:spcPct val="150000"/>
              </a:lnSpc>
              <a:spcAft>
                <a:spcPts val="600"/>
              </a:spcAft>
            </a:pPr>
            <a:r>
              <a:rPr lang="en-ZA" sz="1200" i="1" dirty="0">
                <a:effectLst/>
                <a:latin typeface="Aptos Display" panose="020B0004020202020204" pitchFamily="34" charset="0"/>
                <a:ea typeface="Calibri" panose="020F0502020204030204" pitchFamily="34" charset="0"/>
                <a:cs typeface="Arial" panose="020B0604020202020204" pitchFamily="34" charset="0"/>
              </a:rPr>
              <a:t>I do not think they have room to deal with the child’s emotions because they themselves are so distraught and that is a problem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537A2A17-A904-435F-22CD-DB3D18D0DF0E}"/>
              </a:ext>
            </a:extLst>
          </p:cNvPr>
          <p:cNvSpPr txBox="1">
            <a:spLocks/>
          </p:cNvSpPr>
          <p:nvPr/>
        </p:nvSpPr>
        <p:spPr>
          <a:xfrm>
            <a:off x="6096000" y="1376517"/>
            <a:ext cx="5572432" cy="470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6F298C"/>
              </a:solidFill>
            </a:endParaRPr>
          </a:p>
        </p:txBody>
      </p:sp>
      <p:sp>
        <p:nvSpPr>
          <p:cNvPr id="5" name="TextBox 4">
            <a:extLst>
              <a:ext uri="{FF2B5EF4-FFF2-40B4-BE49-F238E27FC236}">
                <a16:creationId xmlns:a16="http://schemas.microsoft.com/office/drawing/2014/main" id="{393A90EF-60C5-D2C3-C935-2D17ADF5A41A}"/>
              </a:ext>
            </a:extLst>
          </p:cNvPr>
          <p:cNvSpPr txBox="1"/>
          <p:nvPr/>
        </p:nvSpPr>
        <p:spPr>
          <a:xfrm>
            <a:off x="5834216" y="1261470"/>
            <a:ext cx="6096000" cy="4216539"/>
          </a:xfrm>
          <a:prstGeom prst="rect">
            <a:avLst/>
          </a:prstGeom>
          <a:noFill/>
        </p:spPr>
        <p:txBody>
          <a:bodyPr wrap="square">
            <a:spAutoFit/>
          </a:bodyPr>
          <a:lstStyle/>
          <a:p>
            <a:pPr algn="just">
              <a:lnSpc>
                <a:spcPct val="150000"/>
              </a:lnSpc>
              <a:spcAft>
                <a:spcPts val="600"/>
              </a:spcAft>
            </a:pPr>
            <a:r>
              <a:rPr lang="en-ZA" sz="1200" b="1" dirty="0">
                <a:effectLst/>
                <a:latin typeface="+mj-lt"/>
                <a:ea typeface="Calibri" panose="020F0502020204030204" pitchFamily="34" charset="0"/>
                <a:cs typeface="Arial" panose="020B0604020202020204" pitchFamily="34" charset="0"/>
              </a:rPr>
              <a:t>Theme 4: Current intervention strategies employed by social workers</a:t>
            </a:r>
            <a:endParaRPr lang="en-ZA" sz="1200" dirty="0">
              <a:effectLst/>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ZA" sz="1200" dirty="0">
                <a:effectLst/>
                <a:latin typeface="+mj-lt"/>
                <a:ea typeface="Calibri" panose="020F0502020204030204" pitchFamily="34" charset="0"/>
                <a:cs typeface="Arial" panose="020B0604020202020204" pitchFamily="34" charset="0"/>
              </a:rPr>
              <a:t>The study found that there are intervention strategies currently in place that social workers are using when rendering services to NOCs following CSA disclosure. </a:t>
            </a:r>
            <a:endParaRPr lang="en-ZA" sz="1200" dirty="0">
              <a:effectLst/>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ZA" sz="1200" b="1" dirty="0">
                <a:effectLst/>
                <a:latin typeface="+mj-lt"/>
                <a:ea typeface="Calibri" panose="020F0502020204030204" pitchFamily="34" charset="0"/>
                <a:cs typeface="Arial" panose="020B0604020202020204" pitchFamily="34" charset="0"/>
              </a:rPr>
              <a:t>Sub-theme: Individual counselling</a:t>
            </a:r>
            <a:endParaRPr lang="en-ZA" sz="1200" dirty="0">
              <a:effectLst/>
              <a:latin typeface="+mj-lt"/>
              <a:ea typeface="Calibri" panose="020F0502020204030204" pitchFamily="34" charset="0"/>
              <a:cs typeface="Times New Roman" panose="02020603050405020304" pitchFamily="18" charset="0"/>
            </a:endParaRPr>
          </a:p>
          <a:p>
            <a:pPr marL="449580" algn="just">
              <a:lnSpc>
                <a:spcPct val="150000"/>
              </a:lnSpc>
              <a:spcAft>
                <a:spcPts val="600"/>
              </a:spcAft>
            </a:pPr>
            <a:r>
              <a:rPr lang="en-ZA" sz="1200" i="1" dirty="0">
                <a:effectLst/>
                <a:latin typeface="+mj-lt"/>
                <a:ea typeface="Calibri" panose="020F0502020204030204" pitchFamily="34" charset="0"/>
                <a:cs typeface="Arial" panose="020B0604020202020204" pitchFamily="34" charset="0"/>
              </a:rPr>
              <a:t> Interventions that I am using mostly is individual counselling.</a:t>
            </a:r>
            <a:endParaRPr lang="en-ZA" sz="1200" dirty="0">
              <a:effectLst/>
              <a:latin typeface="+mj-lt"/>
              <a:ea typeface="Calibri" panose="020F0502020204030204" pitchFamily="34" charset="0"/>
              <a:cs typeface="Times New Roman" panose="02020603050405020304" pitchFamily="18" charset="0"/>
            </a:endParaRPr>
          </a:p>
          <a:p>
            <a:pPr marL="449580" algn="just">
              <a:lnSpc>
                <a:spcPct val="150000"/>
              </a:lnSpc>
              <a:spcAft>
                <a:spcPts val="600"/>
              </a:spcAft>
            </a:pPr>
            <a:r>
              <a:rPr lang="en-ZA" sz="1200" i="1" dirty="0">
                <a:effectLst/>
                <a:latin typeface="+mj-lt"/>
                <a:ea typeface="Calibri" panose="020F0502020204030204" pitchFamily="34" charset="0"/>
                <a:cs typeface="Arial" panose="020B0604020202020204" pitchFamily="34" charset="0"/>
              </a:rPr>
              <a:t>We would do our counselling when the clients come in for counselling .</a:t>
            </a:r>
            <a:endParaRPr lang="en-ZA" sz="1200" dirty="0">
              <a:effectLst/>
              <a:latin typeface="+mj-lt"/>
              <a:ea typeface="Calibri" panose="020F0502020204030204" pitchFamily="34" charset="0"/>
              <a:cs typeface="Times New Roman" panose="02020603050405020304" pitchFamily="18" charset="0"/>
            </a:endParaRPr>
          </a:p>
          <a:p>
            <a:pPr marL="449580" algn="just">
              <a:lnSpc>
                <a:spcPct val="150000"/>
              </a:lnSpc>
              <a:spcAft>
                <a:spcPts val="600"/>
              </a:spcAft>
            </a:pPr>
            <a:r>
              <a:rPr lang="en-ZA" sz="1200" i="1" dirty="0">
                <a:effectLst/>
                <a:latin typeface="+mj-lt"/>
                <a:ea typeface="Calibri" panose="020F0502020204030204" pitchFamily="34" charset="0"/>
                <a:cs typeface="Arial" panose="020B0604020202020204" pitchFamily="34" charset="0"/>
              </a:rPr>
              <a:t>If they want to come for counselling, we make that available for them if we do our sessions.</a:t>
            </a:r>
            <a:endParaRPr lang="en-ZA" sz="1200" dirty="0">
              <a:effectLst/>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ZA" sz="1200" b="1" dirty="0">
                <a:effectLst/>
                <a:latin typeface="+mj-lt"/>
                <a:ea typeface="Calibri" panose="020F0502020204030204" pitchFamily="34" charset="0"/>
                <a:cs typeface="Arial" panose="020B0604020202020204" pitchFamily="34" charset="0"/>
              </a:rPr>
              <a:t>Sub-theme: Parenting programmes</a:t>
            </a:r>
            <a:endParaRPr lang="en-ZA" sz="1200" dirty="0">
              <a:effectLst/>
              <a:latin typeface="+mj-lt"/>
              <a:ea typeface="Calibri" panose="020F0502020204030204" pitchFamily="34" charset="0"/>
              <a:cs typeface="Times New Roman" panose="02020603050405020304" pitchFamily="18" charset="0"/>
            </a:endParaRPr>
          </a:p>
          <a:p>
            <a:pPr marL="449580" algn="just">
              <a:lnSpc>
                <a:spcPct val="150000"/>
              </a:lnSpc>
              <a:spcAft>
                <a:spcPts val="600"/>
              </a:spcAft>
            </a:pPr>
            <a:r>
              <a:rPr lang="en-ZA" sz="1200" i="1" dirty="0">
                <a:effectLst/>
                <a:latin typeface="+mj-lt"/>
                <a:ea typeface="Calibri" panose="020F0502020204030204" pitchFamily="34" charset="0"/>
                <a:cs typeface="Arial" panose="020B0604020202020204" pitchFamily="34" charset="0"/>
              </a:rPr>
              <a:t>It is your parenting skills where the non-offending caregiver will be equipped to better face such incidents to happen in the future, there might be times whereby the caregiver was unskilled or unprepared .</a:t>
            </a:r>
            <a:endParaRPr lang="en-ZA" sz="1200" dirty="0">
              <a:effectLst/>
              <a:latin typeface="+mj-lt"/>
              <a:ea typeface="Calibri" panose="020F0502020204030204" pitchFamily="34" charset="0"/>
              <a:cs typeface="Times New Roman" panose="02020603050405020304" pitchFamily="18" charset="0"/>
            </a:endParaRPr>
          </a:p>
          <a:p>
            <a:pPr>
              <a:spcAft>
                <a:spcPts val="600"/>
              </a:spcAft>
            </a:pPr>
            <a:r>
              <a:rPr lang="en-ZA" sz="12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7524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03D21-D8CF-94D0-4351-E36A907B4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5DA127-56A7-F75C-9542-CCB54860CC20}"/>
              </a:ext>
            </a:extLst>
          </p:cNvPr>
          <p:cNvSpPr>
            <a:spLocks noGrp="1"/>
          </p:cNvSpPr>
          <p:nvPr>
            <p:ph type="title"/>
          </p:nvPr>
        </p:nvSpPr>
        <p:spPr>
          <a:xfrm>
            <a:off x="838200" y="365126"/>
            <a:ext cx="10515600" cy="1109714"/>
          </a:xfrm>
        </p:spPr>
        <p:txBody>
          <a:bodyPr/>
          <a:lstStyle/>
          <a:p>
            <a:r>
              <a:rPr lang="en-US" dirty="0">
                <a:solidFill>
                  <a:srgbClr val="6F298C"/>
                </a:solidFill>
              </a:rPr>
              <a:t>Results</a:t>
            </a:r>
          </a:p>
        </p:txBody>
      </p:sp>
      <p:sp>
        <p:nvSpPr>
          <p:cNvPr id="3" name="Content Placeholder 2">
            <a:extLst>
              <a:ext uri="{FF2B5EF4-FFF2-40B4-BE49-F238E27FC236}">
                <a16:creationId xmlns:a16="http://schemas.microsoft.com/office/drawing/2014/main" id="{9844C1A9-2F32-A24D-0EA3-0EAD68A224F8}"/>
              </a:ext>
            </a:extLst>
          </p:cNvPr>
          <p:cNvSpPr>
            <a:spLocks noGrp="1"/>
          </p:cNvSpPr>
          <p:nvPr>
            <p:ph idx="1"/>
          </p:nvPr>
        </p:nvSpPr>
        <p:spPr>
          <a:xfrm>
            <a:off x="838200" y="1406014"/>
            <a:ext cx="10515600" cy="5201264"/>
          </a:xfrm>
        </p:spPr>
        <p:txBody>
          <a:bodyPr>
            <a:normAutofit fontScale="40000" lnSpcReduction="20000"/>
          </a:bodyPr>
          <a:lstStyle/>
          <a:p>
            <a:pPr marL="0" indent="0" algn="just">
              <a:lnSpc>
                <a:spcPct val="150000"/>
              </a:lnSpc>
              <a:spcAft>
                <a:spcPts val="600"/>
              </a:spcAft>
              <a:buNone/>
            </a:pPr>
            <a:r>
              <a:rPr lang="en-ZA" sz="3000" b="1" dirty="0">
                <a:effectLst/>
                <a:latin typeface="+mj-lt"/>
                <a:ea typeface="Calibri" panose="020F0502020204030204" pitchFamily="34" charset="0"/>
                <a:cs typeface="Arial" panose="020B0604020202020204" pitchFamily="34" charset="0"/>
              </a:rPr>
              <a:t>Theme 5: Strategies to adopt to enhance the current services</a:t>
            </a:r>
            <a:endParaRPr lang="en-ZA" sz="3000" dirty="0">
              <a:effectLst/>
              <a:latin typeface="+mj-lt"/>
              <a:ea typeface="Calibri" panose="020F0502020204030204" pitchFamily="34" charset="0"/>
              <a:cs typeface="Times New Roman" panose="02020603050405020304" pitchFamily="18" charset="0"/>
            </a:endParaRPr>
          </a:p>
          <a:p>
            <a:pPr marL="0" indent="0" algn="just">
              <a:lnSpc>
                <a:spcPct val="150000"/>
              </a:lnSpc>
              <a:spcAft>
                <a:spcPts val="600"/>
              </a:spcAft>
              <a:buNone/>
            </a:pPr>
            <a:r>
              <a:rPr lang="en-ZA" sz="3000" b="1" dirty="0">
                <a:effectLst/>
                <a:latin typeface="+mj-lt"/>
                <a:ea typeface="Calibri" panose="020F0502020204030204" pitchFamily="34" charset="0"/>
                <a:cs typeface="Arial" panose="020B0604020202020204" pitchFamily="34" charset="0"/>
              </a:rPr>
              <a:t>Sub-theme</a:t>
            </a:r>
            <a:r>
              <a:rPr lang="en-ZA" sz="3000" dirty="0">
                <a:effectLst/>
                <a:latin typeface="+mj-lt"/>
                <a:ea typeface="Calibri" panose="020F0502020204030204" pitchFamily="34" charset="0"/>
                <a:cs typeface="Arial" panose="020B0604020202020204" pitchFamily="34" charset="0"/>
              </a:rPr>
              <a:t>: </a:t>
            </a:r>
            <a:r>
              <a:rPr lang="en-ZA" sz="3000" b="1" dirty="0">
                <a:effectLst/>
                <a:latin typeface="+mj-lt"/>
                <a:ea typeface="Calibri" panose="020F0502020204030204" pitchFamily="34" charset="0"/>
                <a:cs typeface="Arial" panose="020B0604020202020204" pitchFamily="34" charset="0"/>
              </a:rPr>
              <a:t>Support groups</a:t>
            </a:r>
            <a:endParaRPr lang="en-ZA" sz="3000" dirty="0">
              <a:effectLst/>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ZA" sz="3000" dirty="0">
                <a:effectLst/>
                <a:latin typeface="+mj-lt"/>
                <a:ea typeface="Calibri" panose="020F0502020204030204" pitchFamily="34" charset="0"/>
                <a:cs typeface="Arial" panose="020B0604020202020204" pitchFamily="34" charset="0"/>
              </a:rPr>
              <a:t>The participants shared that a support group as an intervention strategy is necessary for the NOCs and needs to be adopted in practice. Participants had the following to say about support groups:</a:t>
            </a:r>
            <a:endParaRPr lang="en-ZA" sz="3000" dirty="0">
              <a:effectLst/>
              <a:latin typeface="+mj-lt"/>
              <a:ea typeface="Calibri" panose="020F0502020204030204" pitchFamily="34" charset="0"/>
              <a:cs typeface="Times New Roman" panose="02020603050405020304" pitchFamily="18" charset="0"/>
            </a:endParaRPr>
          </a:p>
          <a:p>
            <a:pPr marL="457200" algn="just">
              <a:lnSpc>
                <a:spcPct val="150000"/>
              </a:lnSpc>
              <a:spcAft>
                <a:spcPts val="600"/>
              </a:spcAft>
            </a:pPr>
            <a:r>
              <a:rPr lang="en-ZA" sz="3000" i="1" dirty="0">
                <a:effectLst/>
                <a:latin typeface="+mj-lt"/>
                <a:ea typeface="Calibri" panose="020F0502020204030204" pitchFamily="34" charset="0"/>
                <a:cs typeface="Arial" panose="020B0604020202020204" pitchFamily="34" charset="0"/>
              </a:rPr>
              <a:t>I think it would be very good if we can have support groups, on-going support groups for those non-offending caregivers because even though we as social workers are here to provide those therapeutic services, counselling, parenting skills and support we won’t be able to ever understand 100% what it is that they are going through only another person in their shoes will be able to understand.</a:t>
            </a:r>
          </a:p>
          <a:p>
            <a:pPr algn="just">
              <a:lnSpc>
                <a:spcPct val="150000"/>
              </a:lnSpc>
            </a:pPr>
            <a:r>
              <a:rPr lang="en-ZA" sz="3000" b="1" dirty="0">
                <a:effectLst/>
                <a:latin typeface="+mj-lt"/>
                <a:ea typeface="Times New Roman" panose="02020603050405020304" pitchFamily="18" charset="0"/>
              </a:rPr>
              <a:t>Sub-theme</a:t>
            </a:r>
            <a:r>
              <a:rPr lang="en-ZA" sz="3000" dirty="0">
                <a:effectLst/>
                <a:latin typeface="+mj-lt"/>
                <a:ea typeface="Times New Roman" panose="02020603050405020304" pitchFamily="18" charset="0"/>
              </a:rPr>
              <a:t>: </a:t>
            </a:r>
            <a:r>
              <a:rPr lang="en-ZA" sz="3000" b="1" dirty="0">
                <a:effectLst/>
                <a:latin typeface="+mj-lt"/>
                <a:ea typeface="Times New Roman" panose="02020603050405020304" pitchFamily="18" charset="0"/>
              </a:rPr>
              <a:t>Community programmes</a:t>
            </a:r>
            <a:endParaRPr lang="en-ZA" sz="3000" dirty="0">
              <a:effectLst/>
              <a:latin typeface="+mj-lt"/>
              <a:ea typeface="Times New Roman" panose="02020603050405020304" pitchFamily="18" charset="0"/>
            </a:endParaRPr>
          </a:p>
          <a:p>
            <a:pPr algn="just">
              <a:lnSpc>
                <a:spcPct val="150000"/>
              </a:lnSpc>
            </a:pPr>
            <a:r>
              <a:rPr lang="en-ZA" sz="3000" dirty="0">
                <a:effectLst/>
                <a:latin typeface="+mj-lt"/>
                <a:ea typeface="Times New Roman" panose="02020603050405020304" pitchFamily="18" charset="0"/>
              </a:rPr>
              <a:t>Most of the participants discussed community programmes as an important intervention strategy to reach out to many NOCs within the community who might not know of the services available. Participants gave the following accounts with regard to the sub-theme of community programmes:</a:t>
            </a:r>
          </a:p>
          <a:p>
            <a:pPr marL="457200" algn="just">
              <a:lnSpc>
                <a:spcPct val="150000"/>
              </a:lnSpc>
            </a:pPr>
            <a:r>
              <a:rPr lang="en-ZA" sz="3000" i="1" dirty="0">
                <a:effectLst/>
                <a:latin typeface="+mj-lt"/>
                <a:ea typeface="Times New Roman" panose="02020603050405020304" pitchFamily="18" charset="0"/>
              </a:rPr>
              <a:t>I think we need to reach as many communities as possible and raise awareness within these communities.</a:t>
            </a:r>
          </a:p>
          <a:p>
            <a:pPr algn="just">
              <a:lnSpc>
                <a:spcPct val="150000"/>
              </a:lnSpc>
            </a:pPr>
            <a:r>
              <a:rPr lang="en-ZA" sz="3000" b="1" dirty="0">
                <a:effectLst/>
                <a:latin typeface="+mj-lt"/>
                <a:ea typeface="Times New Roman" panose="02020603050405020304" pitchFamily="18" charset="0"/>
              </a:rPr>
              <a:t>Sub-theme </a:t>
            </a:r>
            <a:r>
              <a:rPr lang="en-ZA" sz="3000" dirty="0">
                <a:effectLst/>
                <a:latin typeface="+mj-lt"/>
                <a:ea typeface="Times New Roman" panose="02020603050405020304" pitchFamily="18" charset="0"/>
              </a:rPr>
              <a:t> </a:t>
            </a:r>
            <a:r>
              <a:rPr lang="en-ZA" sz="3000" b="1" dirty="0">
                <a:effectLst/>
                <a:latin typeface="+mj-lt"/>
                <a:ea typeface="Times New Roman" panose="02020603050405020304" pitchFamily="18" charset="0"/>
              </a:rPr>
              <a:t>Educational programmes</a:t>
            </a:r>
            <a:endParaRPr lang="en-ZA" sz="3000" dirty="0">
              <a:effectLst/>
              <a:latin typeface="+mj-lt"/>
              <a:ea typeface="Times New Roman" panose="02020603050405020304" pitchFamily="18" charset="0"/>
            </a:endParaRPr>
          </a:p>
          <a:p>
            <a:pPr algn="just">
              <a:lnSpc>
                <a:spcPct val="150000"/>
              </a:lnSpc>
            </a:pPr>
            <a:r>
              <a:rPr lang="en-ZA" sz="3000" dirty="0">
                <a:effectLst/>
                <a:latin typeface="+mj-lt"/>
                <a:ea typeface="Times New Roman" panose="02020603050405020304" pitchFamily="18" charset="0"/>
              </a:rPr>
              <a:t>Participants emphasized that NOCs need to be educated, and such education should be in the form of a programme. The following accounts from some of the participants can be viewed as representing the sub-theme above:</a:t>
            </a:r>
          </a:p>
          <a:p>
            <a:pPr marL="457200" algn="just">
              <a:lnSpc>
                <a:spcPct val="150000"/>
              </a:lnSpc>
            </a:pPr>
            <a:r>
              <a:rPr lang="en-ZA" sz="3000" i="1" dirty="0">
                <a:effectLst/>
                <a:latin typeface="+mj-lt"/>
                <a:ea typeface="Times New Roman" panose="02020603050405020304" pitchFamily="18" charset="0"/>
              </a:rPr>
              <a:t>We also need to continuously educate our caregivers in terms of equipping them with not only the knowledge but also with the skills .</a:t>
            </a:r>
            <a:endParaRPr lang="en-ZA" sz="3000" dirty="0">
              <a:effectLst/>
              <a:latin typeface="+mj-lt"/>
              <a:ea typeface="Times New Roman" panose="02020603050405020304" pitchFamily="18" charset="0"/>
            </a:endParaRPr>
          </a:p>
          <a:p>
            <a:pPr marL="457200" algn="just">
              <a:lnSpc>
                <a:spcPct val="150000"/>
              </a:lnSpc>
              <a:spcAft>
                <a:spcPts val="600"/>
              </a:spcAft>
            </a:pPr>
            <a:endParaRPr lang="en-ZA" sz="30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solidFill>
                <a:srgbClr val="6F298C"/>
              </a:solidFill>
            </a:endParaRPr>
          </a:p>
        </p:txBody>
      </p:sp>
    </p:spTree>
    <p:extLst>
      <p:ext uri="{BB962C8B-B14F-4D97-AF65-F5344CB8AC3E}">
        <p14:creationId xmlns:p14="http://schemas.microsoft.com/office/powerpoint/2010/main" val="1231078983"/>
      </p:ext>
    </p:extLst>
  </p:cSld>
  <p:clrMapOvr>
    <a:masterClrMapping/>
  </p:clrMapOvr>
</p:sld>
</file>

<file path=ppt/theme/theme1.xml><?xml version="1.0" encoding="utf-8"?>
<a:theme xmlns:a="http://schemas.openxmlformats.org/drawingml/2006/main" name="Rethabile">
  <a:themeElements>
    <a:clrScheme name="NWU colors">
      <a:dk1>
        <a:srgbClr val="6C3D91"/>
      </a:dk1>
      <a:lt1>
        <a:sysClr val="window" lastClr="FFFFFF"/>
      </a:lt1>
      <a:dk2>
        <a:srgbClr val="00889C"/>
      </a:dk2>
      <a:lt2>
        <a:srgbClr val="78848E"/>
      </a:lt2>
      <a:accent1>
        <a:srgbClr val="5F439A"/>
      </a:accent1>
      <a:accent2>
        <a:srgbClr val="036F77"/>
      </a:accent2>
      <a:accent3>
        <a:srgbClr val="78848E"/>
      </a:accent3>
      <a:accent4>
        <a:srgbClr val="C9CDD1"/>
      </a:accent4>
      <a:accent5>
        <a:srgbClr val="B8F5FF"/>
      </a:accent5>
      <a:accent6>
        <a:srgbClr val="525A60"/>
      </a:accent6>
      <a:hlink>
        <a:srgbClr val="00889C"/>
      </a:hlink>
      <a:folHlink>
        <a:srgbClr val="5F439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WU_PPT_02" id="{9FE4A3F5-8735-46C4-9F17-8CE76A725FD3}" vid="{B7FAC55C-78F0-47B2-9EEE-CA2CF5E0C01E}"/>
    </a:ext>
  </a:extLst>
</a:theme>
</file>

<file path=ppt/theme/theme2.xml><?xml version="1.0" encoding="utf-8"?>
<a:theme xmlns:a="http://schemas.openxmlformats.org/drawingml/2006/main" name="Office Theme">
  <a:themeElements>
    <a:clrScheme name="NWU colors">
      <a:dk1>
        <a:srgbClr val="6C3D91"/>
      </a:dk1>
      <a:lt1>
        <a:sysClr val="window" lastClr="FFFFFF"/>
      </a:lt1>
      <a:dk2>
        <a:srgbClr val="00889C"/>
      </a:dk2>
      <a:lt2>
        <a:srgbClr val="78848E"/>
      </a:lt2>
      <a:accent1>
        <a:srgbClr val="5F439A"/>
      </a:accent1>
      <a:accent2>
        <a:srgbClr val="036F77"/>
      </a:accent2>
      <a:accent3>
        <a:srgbClr val="78848E"/>
      </a:accent3>
      <a:accent4>
        <a:srgbClr val="C9CDD1"/>
      </a:accent4>
      <a:accent5>
        <a:srgbClr val="B8F5FF"/>
      </a:accent5>
      <a:accent6>
        <a:srgbClr val="525A60"/>
      </a:accent6>
      <a:hlink>
        <a:srgbClr val="00889C"/>
      </a:hlink>
      <a:folHlink>
        <a:srgbClr val="5F439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WU_PPT_03" id="{E9C7632C-138B-479C-B6F2-9697A9E9C422}" vid="{AD349DE8-C421-4CCA-B46E-3855BC1FAE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8792943EBFAF46BAF68C89307A2CB8" ma:contentTypeVersion="4" ma:contentTypeDescription="Create a new document." ma:contentTypeScope="" ma:versionID="5ee5e69732fd458cb027bacbffb65ee9">
  <xsd:schema xmlns:xsd="http://www.w3.org/2001/XMLSchema" xmlns:xs="http://www.w3.org/2001/XMLSchema" xmlns:p="http://schemas.microsoft.com/office/2006/metadata/properties" xmlns:ns2="9f01d782-6d68-40f4-a413-83e9a70aa72b" targetNamespace="http://schemas.microsoft.com/office/2006/metadata/properties" ma:root="true" ma:fieldsID="25ad0b24cff3cf512b0fe94a29bce015" ns2:_="">
    <xsd:import namespace="9f01d782-6d68-40f4-a413-83e9a70aa72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1d782-6d68-40f4-a413-83e9a70aa7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6D84B2-13B8-4DDF-914A-040751AA463B}">
  <ds:schemaRefs>
    <ds:schemaRef ds:uri="http://schemas.microsoft.com/sharepoint/v3/contenttype/forms"/>
  </ds:schemaRefs>
</ds:datastoreItem>
</file>

<file path=customXml/itemProps2.xml><?xml version="1.0" encoding="utf-8"?>
<ds:datastoreItem xmlns:ds="http://schemas.openxmlformats.org/officeDocument/2006/customXml" ds:itemID="{65BA1D2C-6809-4A46-8ACC-4B5D8CDC8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1d782-6d68-40f4-a413-83e9a70aa7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C48A0E-F040-4D63-B1F7-47E9373106F2}">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b14d86f1-83ba-4b13-a702-b5c0231b9337}" enabled="0" method="" siteId="{b14d86f1-83ba-4b13-a702-b5c0231b9337}" removed="1"/>
</clbl:labelList>
</file>

<file path=docProps/app.xml><?xml version="1.0" encoding="utf-8"?>
<Properties xmlns="http://schemas.openxmlformats.org/officeDocument/2006/extended-properties" xmlns:vt="http://schemas.openxmlformats.org/officeDocument/2006/docPropsVTypes">
  <Template>Title - Copy</Template>
  <TotalTime>269</TotalTime>
  <Words>2215</Words>
  <Application>Microsoft Office PowerPoint</Application>
  <PresentationFormat>Widescreen</PresentationFormat>
  <Paragraphs>146</Paragraphs>
  <Slides>12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Symbol</vt:lpstr>
      <vt:lpstr>Times New Roman</vt:lpstr>
      <vt:lpstr>Wingdings</vt:lpstr>
      <vt:lpstr>Rethabile</vt:lpstr>
      <vt:lpstr>Office Theme</vt:lpstr>
      <vt:lpstr>Practices of social workers regarding intervention with non-offending caregivers following child sexual abuse disclosure</vt:lpstr>
      <vt:lpstr>Introduction</vt:lpstr>
      <vt:lpstr>Research Aim and Methodology</vt:lpstr>
      <vt:lpstr>Procedures and ethical aspects</vt:lpstr>
      <vt:lpstr>Results</vt:lpstr>
      <vt:lpstr>Results</vt:lpstr>
      <vt:lpstr>Results</vt:lpstr>
      <vt:lpstr>Results</vt:lpstr>
      <vt:lpstr>Results</vt:lpstr>
      <vt:lpstr>Conclusions</vt:lpstr>
      <vt:lpstr>Recommendations</vt:lpstr>
      <vt:lpstr>Limitations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Roslind Mokwele</dc:creator>
  <cp:lastModifiedBy>ROSLIND MOKWELE</cp:lastModifiedBy>
  <cp:revision>20</cp:revision>
  <dcterms:created xsi:type="dcterms:W3CDTF">2025-06-13T09:25:18Z</dcterms:created>
  <dcterms:modified xsi:type="dcterms:W3CDTF">2025-09-08T20:02:31Z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0x010100E48792943EBFAF46BAF68C89307A2CB8</vt:lpwstr>
  </property>
</Properties>
</file>