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60" r:id="rId5"/>
  </p:sldMasterIdLst>
  <p:sldIdLst>
    <p:sldId id="256" r:id="rId6"/>
    <p:sldId id="258" r:id="rId7"/>
    <p:sldId id="276" r:id="rId8"/>
    <p:sldId id="277" r:id="rId9"/>
    <p:sldId id="259" r:id="rId10"/>
    <p:sldId id="278" r:id="rId11"/>
    <p:sldId id="265" r:id="rId12"/>
    <p:sldId id="263" r:id="rId13"/>
    <p:sldId id="279" r:id="rId14"/>
    <p:sldId id="267" r:id="rId15"/>
    <p:sldId id="280" r:id="rId16"/>
    <p:sldId id="268" r:id="rId17"/>
    <p:sldId id="269" r:id="rId18"/>
    <p:sldId id="28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29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94660"/>
  </p:normalViewPr>
  <p:slideViewPr>
    <p:cSldViewPr snapToGrid="0">
      <p:cViewPr varScale="1">
        <p:scale>
          <a:sx n="78" d="100"/>
          <a:sy n="78" d="100"/>
        </p:scale>
        <p:origin x="73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BC08-E79F-7040-8CD7-D268FC775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FC8C9-99D9-903D-CE6E-DBBD5E993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BD387-1BA8-9074-AF7A-AFC937A7D164}"/>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07087864-6017-99C9-D994-0EEEA1A2B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11324-82A9-53C8-45EF-CED24C310BB7}"/>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3728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5DE-9AB3-3792-2A2B-F0FEA95094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564B1-18FF-BB19-9B40-76A62803EB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B277-24A9-6259-3B9C-873CC0628405}"/>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891B150F-B42C-7F72-163C-1024DFAF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D1D55-221F-11DD-E535-9ABCD47A4C23}"/>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9160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19572-B251-3B55-BDFF-5A4C4BCD20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B3B1C-3D52-773B-2BC9-7CAF85219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67C81-BBC4-12F2-4C69-371781F33DC0}"/>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1861973A-A739-5D01-18CD-77EA80860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65F69-913C-121A-5966-DFE44F835252}"/>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43330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BC08-E79F-7040-8CD7-D268FC775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FC8C9-99D9-903D-CE6E-DBBD5E993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BD387-1BA8-9074-AF7A-AFC937A7D164}"/>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07087864-6017-99C9-D994-0EEEA1A2B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11324-82A9-53C8-45EF-CED24C310BB7}"/>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37829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CB43-D14B-4843-9B76-A82E1BB78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DCDC29-78C2-0A1D-3ED7-91EB9F80C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B6E4-F0A6-ACAC-C0BD-84B01C1DC226}"/>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B50376E1-1CF8-19E0-A1BC-093BEED3B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3F3D-FDA2-88DE-1521-369D662919CB}"/>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536774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B91E-719A-7A87-755C-9BD5D844E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0E143A-A9ED-6267-246E-D57FC0ACB5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99E1C-822B-45B4-8D55-D910A0529E29}"/>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8D997498-D67B-3C6A-6C2F-7A3B3CACB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7EBA-B7CE-1FE5-714E-E0AC9F7EB53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600554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845B-00D3-86C3-A83D-DD0E4A8F0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6BEC6-C4E4-B2BE-1B8E-4F5BC81CD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2A034F-85C0-F2F7-B6C3-81787945E4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4C82D-CFF1-FEEC-88E1-D829B77098AD}"/>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C8EDB3A4-CA03-1344-6ECC-76A48C66F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03E8E-01FE-EFB4-3EBC-E6D96484969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82451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36D0-FF12-66A5-8D1E-3F85111819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1D6AB-B92D-33A9-EB86-D23A4267E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2AB5F-819F-836E-2107-961FA06CF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88996-99C7-BA1D-3722-CE3AFDB03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8B816-6A4D-B432-3763-465301B647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959120-386C-E7C6-2422-29C0706458FA}"/>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8" name="Footer Placeholder 7">
            <a:extLst>
              <a:ext uri="{FF2B5EF4-FFF2-40B4-BE49-F238E27FC236}">
                <a16:creationId xmlns:a16="http://schemas.microsoft.com/office/drawing/2014/main" id="{F2A0B9E5-F780-748E-A4B4-C6426D85A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29619-C47A-6E28-690D-573DFD1B441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53269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60B4-53A7-8A5E-81B4-F1FB79D107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F1918C-E9B7-EBFA-BEC0-CAFFF9B2154D}"/>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4" name="Footer Placeholder 3">
            <a:extLst>
              <a:ext uri="{FF2B5EF4-FFF2-40B4-BE49-F238E27FC236}">
                <a16:creationId xmlns:a16="http://schemas.microsoft.com/office/drawing/2014/main" id="{E9D67FE0-E94F-8718-4641-50EB27712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A0CD1-0E05-CBD8-D7F8-84D5BFDA220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4201754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738A3-534C-E327-546D-296D3E06F077}"/>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3" name="Footer Placeholder 2">
            <a:extLst>
              <a:ext uri="{FF2B5EF4-FFF2-40B4-BE49-F238E27FC236}">
                <a16:creationId xmlns:a16="http://schemas.microsoft.com/office/drawing/2014/main" id="{785C59B8-2111-125D-9E4B-71DDAF8E6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5AC02-681C-AAB4-A3DC-00ABE8FAD89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544384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6650-2894-1352-8A55-0C1235469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5DE14-2C37-6EEC-01D2-51CA23855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77555-CD7D-7D54-9586-E2B279723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F9366-C4F7-0F80-96C9-C337F79EAE51}"/>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B9A2F07B-3ECB-0BDC-370C-A25485DB4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0014D-B500-2A8D-025F-E8A5D17DC96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4029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CB43-D14B-4843-9B76-A82E1BB78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DCDC29-78C2-0A1D-3ED7-91EB9F80C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B6E4-F0A6-ACAC-C0BD-84B01C1DC226}"/>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B50376E1-1CF8-19E0-A1BC-093BEED3B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3F3D-FDA2-88DE-1521-369D662919CB}"/>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449296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A881-6D96-61B9-96AD-70118D3F1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948AD0-AF13-3E5A-EABA-F8F1F4ACC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E6730E-9437-89A7-58A8-1AAF9F5CB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A682F-63F3-A2CD-78A0-01856CEC99B7}"/>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96DFCEFE-9AED-C52A-51E1-90A2CE3A0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B7724-378C-1763-684D-B1174953029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789843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5DE-9AB3-3792-2A2B-F0FEA95094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564B1-18FF-BB19-9B40-76A62803EB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B277-24A9-6259-3B9C-873CC0628405}"/>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891B150F-B42C-7F72-163C-1024DFAF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D1D55-221F-11DD-E535-9ABCD47A4C23}"/>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734817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19572-B251-3B55-BDFF-5A4C4BCD20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B3B1C-3D52-773B-2BC9-7CAF85219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67C81-BBC4-12F2-4C69-371781F33DC0}"/>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1861973A-A739-5D01-18CD-77EA80860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65F69-913C-121A-5966-DFE44F835252}"/>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414060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B91E-719A-7A87-755C-9BD5D844E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0E143A-A9ED-6267-246E-D57FC0ACB5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99E1C-822B-45B4-8D55-D910A0529E29}"/>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8D997498-D67B-3C6A-6C2F-7A3B3CACB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7EBA-B7CE-1FE5-714E-E0AC9F7EB53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95879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845B-00D3-86C3-A83D-DD0E4A8F0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6BEC6-C4E4-B2BE-1B8E-4F5BC81CD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2A034F-85C0-F2F7-B6C3-81787945E4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4C82D-CFF1-FEEC-88E1-D829B77098AD}"/>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C8EDB3A4-CA03-1344-6ECC-76A48C66F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03E8E-01FE-EFB4-3EBC-E6D96484969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63262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36D0-FF12-66A5-8D1E-3F85111819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1D6AB-B92D-33A9-EB86-D23A4267E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2AB5F-819F-836E-2107-961FA06CF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88996-99C7-BA1D-3722-CE3AFDB03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8B816-6A4D-B432-3763-465301B647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959120-386C-E7C6-2422-29C0706458FA}"/>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8" name="Footer Placeholder 7">
            <a:extLst>
              <a:ext uri="{FF2B5EF4-FFF2-40B4-BE49-F238E27FC236}">
                <a16:creationId xmlns:a16="http://schemas.microsoft.com/office/drawing/2014/main" id="{F2A0B9E5-F780-748E-A4B4-C6426D85A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29619-C47A-6E28-690D-573DFD1B441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51807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60B4-53A7-8A5E-81B4-F1FB79D107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F1918C-E9B7-EBFA-BEC0-CAFFF9B2154D}"/>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4" name="Footer Placeholder 3">
            <a:extLst>
              <a:ext uri="{FF2B5EF4-FFF2-40B4-BE49-F238E27FC236}">
                <a16:creationId xmlns:a16="http://schemas.microsoft.com/office/drawing/2014/main" id="{E9D67FE0-E94F-8718-4641-50EB27712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A0CD1-0E05-CBD8-D7F8-84D5BFDA220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90807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738A3-534C-E327-546D-296D3E06F077}"/>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3" name="Footer Placeholder 2">
            <a:extLst>
              <a:ext uri="{FF2B5EF4-FFF2-40B4-BE49-F238E27FC236}">
                <a16:creationId xmlns:a16="http://schemas.microsoft.com/office/drawing/2014/main" id="{785C59B8-2111-125D-9E4B-71DDAF8E6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5AC02-681C-AAB4-A3DC-00ABE8FAD89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01480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6650-2894-1352-8A55-0C1235469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5DE14-2C37-6EEC-01D2-51CA23855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77555-CD7D-7D54-9586-E2B279723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F9366-C4F7-0F80-96C9-C337F79EAE51}"/>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B9A2F07B-3ECB-0BDC-370C-A25485DB4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0014D-B500-2A8D-025F-E8A5D17DC96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56615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A881-6D96-61B9-96AD-70118D3F1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948AD0-AF13-3E5A-EABA-F8F1F4ACC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E6730E-9437-89A7-58A8-1AAF9F5CB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A682F-63F3-A2CD-78A0-01856CEC99B7}"/>
              </a:ext>
            </a:extLst>
          </p:cNvPr>
          <p:cNvSpPr>
            <a:spLocks noGrp="1"/>
          </p:cNvSpPr>
          <p:nvPr>
            <p:ph type="dt" sz="half" idx="10"/>
          </p:nvPr>
        </p:nvSpPr>
        <p:spPr/>
        <p:txBody>
          <a:bodyPr/>
          <a:lstStyle/>
          <a:p>
            <a:fld id="{528966A4-F9E1-4082-9BF6-427132D10FA3}" type="datetimeFigureOut">
              <a:rPr lang="en-US" smtClean="0"/>
              <a:t>9/8/2025</a:t>
            </a:fld>
            <a:endParaRPr lang="en-US"/>
          </a:p>
        </p:txBody>
      </p:sp>
      <p:sp>
        <p:nvSpPr>
          <p:cNvPr id="6" name="Footer Placeholder 5">
            <a:extLst>
              <a:ext uri="{FF2B5EF4-FFF2-40B4-BE49-F238E27FC236}">
                <a16:creationId xmlns:a16="http://schemas.microsoft.com/office/drawing/2014/main" id="{96DFCEFE-9AED-C52A-51E1-90A2CE3A0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B7724-378C-1763-684D-B1174953029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23889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2127D-5057-8E18-F077-6C4F91023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DA6024-E2D4-7197-43DB-056A0DACB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391EA-DE72-D3B7-7B8E-3449D1BD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3458A575-6B96-8A47-35F3-66CAA1053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7DED54-49D8-6C4D-4EBA-D237BC79F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0CF79A-2F49-45EB-A148-F0BEDE4BEE5A}" type="slidenum">
              <a:rPr lang="en-US" smtClean="0"/>
              <a:t>‹#›</a:t>
            </a:fld>
            <a:endParaRPr lang="en-US"/>
          </a:p>
        </p:txBody>
      </p:sp>
    </p:spTree>
    <p:extLst>
      <p:ext uri="{BB962C8B-B14F-4D97-AF65-F5344CB8AC3E}">
        <p14:creationId xmlns:p14="http://schemas.microsoft.com/office/powerpoint/2010/main" val="427463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2127D-5057-8E18-F077-6C4F91023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DA6024-E2D4-7197-43DB-056A0DACB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391EA-DE72-D3B7-7B8E-3449D1BD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8966A4-F9E1-4082-9BF6-427132D10FA3}" type="datetimeFigureOut">
              <a:rPr lang="en-US" smtClean="0"/>
              <a:t>9/8/2025</a:t>
            </a:fld>
            <a:endParaRPr lang="en-US"/>
          </a:p>
        </p:txBody>
      </p:sp>
      <p:sp>
        <p:nvSpPr>
          <p:cNvPr id="5" name="Footer Placeholder 4">
            <a:extLst>
              <a:ext uri="{FF2B5EF4-FFF2-40B4-BE49-F238E27FC236}">
                <a16:creationId xmlns:a16="http://schemas.microsoft.com/office/drawing/2014/main" id="{3458A575-6B96-8A47-35F3-66CAA1053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7DED54-49D8-6C4D-4EBA-D237BC79F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0CF79A-2F49-45EB-A148-F0BEDE4BEE5A}" type="slidenum">
              <a:rPr lang="en-US" smtClean="0"/>
              <a:t>‹#›</a:t>
            </a:fld>
            <a:endParaRPr lang="en-US"/>
          </a:p>
        </p:txBody>
      </p:sp>
    </p:spTree>
    <p:extLst>
      <p:ext uri="{BB962C8B-B14F-4D97-AF65-F5344CB8AC3E}">
        <p14:creationId xmlns:p14="http://schemas.microsoft.com/office/powerpoint/2010/main" val="2230865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7525C2-4DE5-614D-8D40-AD7458CC4DFC}"/>
              </a:ext>
            </a:extLst>
          </p:cNvPr>
          <p:cNvSpPr>
            <a:spLocks noGrp="1"/>
          </p:cNvSpPr>
          <p:nvPr>
            <p:ph type="ctrTitle"/>
          </p:nvPr>
        </p:nvSpPr>
        <p:spPr>
          <a:xfrm>
            <a:off x="550334" y="487363"/>
            <a:ext cx="5915780" cy="2423788"/>
          </a:xfrm>
        </p:spPr>
        <p:txBody>
          <a:bodyPr/>
          <a:lstStyle/>
          <a:p>
            <a:pPr algn="just">
              <a:lnSpc>
                <a:spcPct val="115000"/>
              </a:lnSpc>
              <a:spcAft>
                <a:spcPts val="1800"/>
              </a:spcAft>
            </a:pPr>
            <a:r>
              <a:rPr lang="en-GB" sz="1800" b="1" cap="all" dirty="0">
                <a:effectLst/>
                <a:latin typeface="Times New Roman" panose="02020603050405020304" pitchFamily="18" charset="0"/>
                <a:ea typeface="Times New Roman" panose="02020603050405020304" pitchFamily="18" charset="0"/>
                <a:cs typeface="Times New Roman" panose="02020603050405020304" pitchFamily="18" charset="0"/>
              </a:rPr>
              <a:t>Self-care and social support in correlation to burnout among forensic social workers serving sexually abused children</a:t>
            </a:r>
            <a:endParaRPr lang="en-ZA" sz="1800" b="1" cap="all" dirty="0">
              <a:effectLst/>
              <a:latin typeface="Arial Bold" panose="020B0704020202020204" pitchFamily="34" charset="0"/>
              <a:ea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017CA6AE-5AD8-4817-66D3-6C09DFD23441}"/>
              </a:ext>
            </a:extLst>
          </p:cNvPr>
          <p:cNvSpPr>
            <a:spLocks noGrp="1"/>
          </p:cNvSpPr>
          <p:nvPr>
            <p:ph type="subTitle" idx="1"/>
          </p:nvPr>
        </p:nvSpPr>
        <p:spPr>
          <a:xfrm>
            <a:off x="550334" y="3568171"/>
            <a:ext cx="5654523" cy="1655762"/>
          </a:xfrm>
        </p:spPr>
        <p:txBody>
          <a:bodyPr/>
          <a:lstStyle/>
          <a:p>
            <a:pPr algn="l"/>
            <a:r>
              <a:rPr lang="en-US" dirty="0">
                <a:solidFill>
                  <a:srgbClr val="6F298C"/>
                </a:solidFill>
                <a:latin typeface="Arial" panose="020B0604020202020204" pitchFamily="34" charset="0"/>
                <a:cs typeface="Arial" panose="020B0604020202020204" pitchFamily="34" charset="0"/>
              </a:rPr>
              <a:t>Z Walker </a:t>
            </a:r>
          </a:p>
          <a:p>
            <a:pPr algn="l"/>
            <a:r>
              <a:rPr lang="en-US" dirty="0">
                <a:solidFill>
                  <a:srgbClr val="6F298C"/>
                </a:solidFill>
                <a:latin typeface="Arial" panose="020B0604020202020204" pitchFamily="34" charset="0"/>
                <a:cs typeface="Arial" panose="020B0604020202020204" pitchFamily="34" charset="0"/>
              </a:rPr>
              <a:t>R </a:t>
            </a:r>
            <a:r>
              <a:rPr lang="en-US" dirty="0" err="1">
                <a:solidFill>
                  <a:srgbClr val="6F298C"/>
                </a:solidFill>
                <a:latin typeface="Arial" panose="020B0604020202020204" pitchFamily="34" charset="0"/>
                <a:cs typeface="Arial" panose="020B0604020202020204" pitchFamily="34" charset="0"/>
              </a:rPr>
              <a:t>Mokwele</a:t>
            </a:r>
            <a:endParaRPr lang="en-US" dirty="0">
              <a:solidFill>
                <a:srgbClr val="6F29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677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BF9C62-B908-4749-5E20-49DF1FCE8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297C6-A7BF-5B1A-225E-2CBF6736680E}"/>
              </a:ext>
            </a:extLst>
          </p:cNvPr>
          <p:cNvSpPr>
            <a:spLocks noGrp="1"/>
          </p:cNvSpPr>
          <p:nvPr>
            <p:ph type="title"/>
          </p:nvPr>
        </p:nvSpPr>
        <p:spPr/>
        <p:txBody>
          <a:bodyPr/>
          <a:lstStyle/>
          <a:p>
            <a:r>
              <a:rPr lang="en-US" dirty="0">
                <a:solidFill>
                  <a:srgbClr val="6F298C"/>
                </a:solidFill>
              </a:rPr>
              <a:t>MSCS Scale Factors</a:t>
            </a:r>
          </a:p>
        </p:txBody>
      </p:sp>
      <p:sp>
        <p:nvSpPr>
          <p:cNvPr id="3" name="Content Placeholder 2">
            <a:extLst>
              <a:ext uri="{FF2B5EF4-FFF2-40B4-BE49-F238E27FC236}">
                <a16:creationId xmlns:a16="http://schemas.microsoft.com/office/drawing/2014/main" id="{D28D5C2C-F6B2-8910-891C-385E4912BD3C}"/>
              </a:ext>
            </a:extLst>
          </p:cNvPr>
          <p:cNvSpPr>
            <a:spLocks noGrp="1"/>
          </p:cNvSpPr>
          <p:nvPr>
            <p:ph idx="1"/>
          </p:nvPr>
        </p:nvSpPr>
        <p:spPr/>
        <p:txBody>
          <a:bodyPr/>
          <a:lstStyle/>
          <a:p>
            <a:r>
              <a:rPr lang="en-GB" sz="1800" kern="0" dirty="0">
                <a:effectLst/>
                <a:latin typeface="Times New Roman" panose="02020603050405020304" pitchFamily="18" charset="0"/>
                <a:ea typeface="Times New Roman" panose="02020603050405020304" pitchFamily="18" charset="0"/>
              </a:rPr>
              <a:t>MSCS scale focused on how participants engage in self-care in their daily lives.</a:t>
            </a:r>
          </a:p>
          <a:p>
            <a:r>
              <a:rPr lang="en-GB" sz="1800" kern="0" dirty="0">
                <a:effectLst/>
                <a:latin typeface="Times New Roman" panose="02020603050405020304" pitchFamily="18" charset="0"/>
                <a:ea typeface="Times New Roman" panose="02020603050405020304" pitchFamily="18" charset="0"/>
              </a:rPr>
              <a:t>more than 30% of the participants indicated that they often acknowledge the challenges they face (Item 1) and engage in supportive self-talk </a:t>
            </a:r>
            <a:endParaRPr lang="en-GB" sz="1800" kern="0" dirty="0">
              <a:latin typeface="Times New Roman" panose="02020603050405020304" pitchFamily="18" charset="0"/>
              <a:ea typeface="Times New Roman" panose="02020603050405020304" pitchFamily="18" charset="0"/>
            </a:endParaRPr>
          </a:p>
          <a:p>
            <a:r>
              <a:rPr lang="en-GB" sz="1800" kern="0" dirty="0">
                <a:effectLst/>
                <a:latin typeface="Times New Roman" panose="02020603050405020304" pitchFamily="18" charset="0"/>
                <a:ea typeface="Times New Roman" panose="02020603050405020304" pitchFamily="18" charset="0"/>
              </a:rPr>
              <a:t>28% felt that they sometimes feel they have purpose and meaning in their work, whereas 34% indicated that they often feel purpose and meaning, and 18% regularly feel fulfilled in their work.</a:t>
            </a:r>
          </a:p>
          <a:p>
            <a:r>
              <a:rPr lang="en-GB" sz="1800" kern="0" dirty="0">
                <a:latin typeface="Times New Roman" panose="02020603050405020304" pitchFamily="18" charset="0"/>
                <a:ea typeface="Times New Roman" panose="02020603050405020304" pitchFamily="18" charset="0"/>
                <a:cs typeface="Times New Roman" panose="02020603050405020304" pitchFamily="18" charset="0"/>
              </a:rPr>
              <a:t>Social support-</a:t>
            </a:r>
            <a:r>
              <a:rPr lang="en-GB" sz="1800" kern="0" dirty="0">
                <a:effectLst/>
                <a:latin typeface="Times New Roman" panose="02020603050405020304" pitchFamily="18" charset="0"/>
                <a:ea typeface="Times New Roman" panose="02020603050405020304" pitchFamily="18" charset="0"/>
              </a:rPr>
              <a:t>According to the information from Item 1: “I spent time with people who are good to me”, 15 of the respondents answered that they regularly spend time with people who support and encourage them</a:t>
            </a:r>
            <a:endParaRPr lang="en-GB" sz="1800" kern="0" dirty="0">
              <a:latin typeface="Times New Roman" panose="02020603050405020304" pitchFamily="18" charset="0"/>
              <a:ea typeface="Times New Roman" panose="02020603050405020304" pitchFamily="18" charset="0"/>
            </a:endParaRPr>
          </a:p>
          <a:p>
            <a:r>
              <a:rPr lang="en-GB" sz="1800" kern="0" dirty="0">
                <a:effectLst/>
                <a:latin typeface="Times New Roman" panose="02020603050405020304" pitchFamily="18" charset="0"/>
                <a:ea typeface="Times New Roman" panose="02020603050405020304" pitchFamily="18" charset="0"/>
              </a:rPr>
              <a:t>people in your life, and 17 of the respondents indicated that they do, in fact, feel supported by the people in their lives. </a:t>
            </a:r>
          </a:p>
          <a:p>
            <a:r>
              <a:rPr lang="en-GB" sz="1800" kern="0" dirty="0">
                <a:effectLst/>
                <a:latin typeface="Times New Roman" panose="02020603050405020304" pitchFamily="18" charset="0"/>
                <a:ea typeface="Times New Roman" panose="02020603050405020304" pitchFamily="18" charset="0"/>
              </a:rPr>
              <a:t>Some of the respondents, however, felt that the people in their lives do not support them, and this may contribute to not being able to talk to friends and family, as they do not necessarily want to talk about the topic of a forensic social worker’s work as they feel uncomfortable</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86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584D08E-12C5-AF5F-FCD6-724E1804A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29C27-9234-E23C-C7EE-F597974F8DA9}"/>
              </a:ext>
            </a:extLst>
          </p:cNvPr>
          <p:cNvSpPr>
            <a:spLocks noGrp="1"/>
          </p:cNvSpPr>
          <p:nvPr>
            <p:ph type="title"/>
          </p:nvPr>
        </p:nvSpPr>
        <p:spPr/>
        <p:txBody>
          <a:bodyPr/>
          <a:lstStyle/>
          <a:p>
            <a:r>
              <a:rPr lang="en-ZA" sz="3600" b="1" dirty="0">
                <a:solidFill>
                  <a:srgbClr val="156082"/>
                </a:solidFill>
                <a:effectLst/>
                <a:latin typeface="Arial" panose="020B0604020202020204" pitchFamily="34" charset="0"/>
                <a:ea typeface="Times New Roman" panose="02020603050405020304" pitchFamily="18" charset="0"/>
                <a:cs typeface="Times New Roman" panose="02020603050405020304" pitchFamily="18" charset="0"/>
              </a:rPr>
              <a:t>MBI-HSS scale factor</a:t>
            </a:r>
            <a:br>
              <a:rPr lang="en-ZA" sz="1800" b="1" dirty="0">
                <a:solidFill>
                  <a:srgbClr val="156082"/>
                </a:solidFill>
                <a:effectLst/>
                <a:latin typeface="Arial" panose="020B0604020202020204" pitchFamily="34" charset="0"/>
                <a:ea typeface="Times New Roman" panose="02020603050405020304" pitchFamily="18" charset="0"/>
                <a:cs typeface="Times New Roman" panose="02020603050405020304" pitchFamily="18" charset="0"/>
              </a:rPr>
            </a:br>
            <a:r>
              <a:rPr lang="en-US" dirty="0">
                <a:solidFill>
                  <a:srgbClr val="6F298C"/>
                </a:solidFill>
              </a:rPr>
              <a:t> </a:t>
            </a:r>
          </a:p>
        </p:txBody>
      </p:sp>
      <p:graphicFrame>
        <p:nvGraphicFramePr>
          <p:cNvPr id="10" name="Table 9">
            <a:extLst>
              <a:ext uri="{FF2B5EF4-FFF2-40B4-BE49-F238E27FC236}">
                <a16:creationId xmlns:a16="http://schemas.microsoft.com/office/drawing/2014/main" id="{F43C3B21-FD8D-BA08-6F38-EB9C0C097E80}"/>
              </a:ext>
            </a:extLst>
          </p:cNvPr>
          <p:cNvGraphicFramePr>
            <a:graphicFrameLocks noGrp="1"/>
          </p:cNvGraphicFramePr>
          <p:nvPr>
            <p:extLst>
              <p:ext uri="{D42A27DB-BD31-4B8C-83A1-F6EECF244321}">
                <p14:modId xmlns:p14="http://schemas.microsoft.com/office/powerpoint/2010/main" val="3090916917"/>
              </p:ext>
            </p:extLst>
          </p:nvPr>
        </p:nvGraphicFramePr>
        <p:xfrm>
          <a:off x="751115" y="1426030"/>
          <a:ext cx="10798628" cy="4942114"/>
        </p:xfrm>
        <a:graphic>
          <a:graphicData uri="http://schemas.openxmlformats.org/drawingml/2006/table">
            <a:tbl>
              <a:tblPr firstRow="1" firstCol="1" bandRow="1">
                <a:tableStyleId>{5C22544A-7EE6-4342-B048-85BDC9FD1C3A}</a:tableStyleId>
              </a:tblPr>
              <a:tblGrid>
                <a:gridCol w="2685248">
                  <a:extLst>
                    <a:ext uri="{9D8B030D-6E8A-4147-A177-3AD203B41FA5}">
                      <a16:colId xmlns:a16="http://schemas.microsoft.com/office/drawing/2014/main" val="3547591906"/>
                    </a:ext>
                  </a:extLst>
                </a:gridCol>
                <a:gridCol w="2704460">
                  <a:extLst>
                    <a:ext uri="{9D8B030D-6E8A-4147-A177-3AD203B41FA5}">
                      <a16:colId xmlns:a16="http://schemas.microsoft.com/office/drawing/2014/main" val="560194002"/>
                    </a:ext>
                  </a:extLst>
                </a:gridCol>
                <a:gridCol w="2704460">
                  <a:extLst>
                    <a:ext uri="{9D8B030D-6E8A-4147-A177-3AD203B41FA5}">
                      <a16:colId xmlns:a16="http://schemas.microsoft.com/office/drawing/2014/main" val="2221549096"/>
                    </a:ext>
                  </a:extLst>
                </a:gridCol>
                <a:gridCol w="2704460">
                  <a:extLst>
                    <a:ext uri="{9D8B030D-6E8A-4147-A177-3AD203B41FA5}">
                      <a16:colId xmlns:a16="http://schemas.microsoft.com/office/drawing/2014/main" val="257232814"/>
                    </a:ext>
                  </a:extLst>
                </a:gridCol>
              </a:tblGrid>
              <a:tr h="966416">
                <a:tc>
                  <a:txBody>
                    <a:bodyPr/>
                    <a:lstStyle/>
                    <a:p>
                      <a:pPr algn="just">
                        <a:lnSpc>
                          <a:spcPct val="150000"/>
                        </a:lnSpc>
                        <a:spcAft>
                          <a:spcPts val="1200"/>
                        </a:spcAft>
                      </a:pPr>
                      <a:r>
                        <a:rPr lang="en-ZA" sz="1000">
                          <a:effectLst/>
                        </a:rPr>
                        <a:t>Factor</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Items</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Cronbach’s alpha</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N</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796147"/>
                  </a:ext>
                </a:extLst>
              </a:tr>
              <a:tr h="966416">
                <a:tc>
                  <a:txBody>
                    <a:bodyPr/>
                    <a:lstStyle/>
                    <a:p>
                      <a:pPr algn="just">
                        <a:lnSpc>
                          <a:spcPct val="150000"/>
                        </a:lnSpc>
                        <a:spcAft>
                          <a:spcPts val="1200"/>
                        </a:spcAft>
                      </a:pPr>
                      <a:r>
                        <a:rPr lang="en-ZA" sz="1000">
                          <a:effectLst/>
                        </a:rPr>
                        <a:t>Emotional Exhaustion</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9</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0.766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50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9563062"/>
                  </a:ext>
                </a:extLst>
              </a:tr>
              <a:tr h="966416">
                <a:tc>
                  <a:txBody>
                    <a:bodyPr/>
                    <a:lstStyle/>
                    <a:p>
                      <a:pPr algn="just">
                        <a:lnSpc>
                          <a:spcPct val="150000"/>
                        </a:lnSpc>
                        <a:spcAft>
                          <a:spcPts val="1200"/>
                        </a:spcAft>
                      </a:pPr>
                      <a:r>
                        <a:rPr lang="en-ZA" sz="1000">
                          <a:effectLst/>
                        </a:rPr>
                        <a:t>Depersonalisation</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8</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0.754</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50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282795"/>
                  </a:ext>
                </a:extLst>
              </a:tr>
              <a:tr h="2042866">
                <a:tc>
                  <a:txBody>
                    <a:bodyPr/>
                    <a:lstStyle/>
                    <a:p>
                      <a:pPr algn="just">
                        <a:lnSpc>
                          <a:spcPct val="150000"/>
                        </a:lnSpc>
                        <a:spcAft>
                          <a:spcPts val="1200"/>
                        </a:spcAft>
                      </a:pPr>
                      <a:r>
                        <a:rPr lang="en-ZA" sz="1000">
                          <a:effectLst/>
                        </a:rPr>
                        <a:t>Personal Accomplishment</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5</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a:effectLst/>
                        </a:rPr>
                        <a:t>0.273</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1000" dirty="0">
                          <a:effectLst/>
                        </a:rPr>
                        <a:t>50</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6372322"/>
                  </a:ext>
                </a:extLst>
              </a:tr>
            </a:tbl>
          </a:graphicData>
        </a:graphic>
      </p:graphicFrame>
    </p:spTree>
    <p:extLst>
      <p:ext uri="{BB962C8B-B14F-4D97-AF65-F5344CB8AC3E}">
        <p14:creationId xmlns:p14="http://schemas.microsoft.com/office/powerpoint/2010/main" val="304425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6D232AD-1E24-00D2-E227-2329FB2FF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FDF04-A380-D523-C549-5E20811B3B47}"/>
              </a:ext>
            </a:extLst>
          </p:cNvPr>
          <p:cNvSpPr>
            <a:spLocks noGrp="1"/>
          </p:cNvSpPr>
          <p:nvPr>
            <p:ph type="title"/>
          </p:nvPr>
        </p:nvSpPr>
        <p:spPr>
          <a:xfrm>
            <a:off x="838200" y="129209"/>
            <a:ext cx="10515600" cy="1561479"/>
          </a:xfrm>
        </p:spPr>
        <p:txBody>
          <a:bodyPr>
            <a:normAutofit fontScale="90000"/>
          </a:bodyPr>
          <a:lstStyle/>
          <a:p>
            <a:r>
              <a:rPr lang="en-GB" sz="4400" b="1" dirty="0">
                <a:effectLst/>
                <a:latin typeface="Times New Roman" panose="02020603050405020304" pitchFamily="18" charset="0"/>
                <a:ea typeface="Times New Roman" panose="02020603050405020304" pitchFamily="18" charset="0"/>
                <a:cs typeface="Times New Roman" panose="02020603050405020304" pitchFamily="18" charset="0"/>
              </a:rPr>
              <a:t>Maslach Burnout Inventory – Human Services Scale (MBI-HSS)</a:t>
            </a:r>
            <a:br>
              <a:rPr lang="en-ZA" sz="4400" dirty="0">
                <a:effectLst/>
                <a:latin typeface="Arial" panose="020B0604020202020204" pitchFamily="34" charset="0"/>
                <a:ea typeface="Times New Roman" panose="02020603050405020304" pitchFamily="18" charset="0"/>
                <a:cs typeface="Times New Roman" panose="02020603050405020304" pitchFamily="18" charset="0"/>
              </a:rPr>
            </a:br>
            <a:endParaRPr lang="en-US" dirty="0">
              <a:solidFill>
                <a:srgbClr val="6F298C"/>
              </a:solidFill>
            </a:endParaRPr>
          </a:p>
        </p:txBody>
      </p:sp>
      <p:sp>
        <p:nvSpPr>
          <p:cNvPr id="3" name="Content Placeholder 2">
            <a:extLst>
              <a:ext uri="{FF2B5EF4-FFF2-40B4-BE49-F238E27FC236}">
                <a16:creationId xmlns:a16="http://schemas.microsoft.com/office/drawing/2014/main" id="{E4A6BF0D-3503-3884-ADA4-72BDC989AFE5}"/>
              </a:ext>
            </a:extLst>
          </p:cNvPr>
          <p:cNvSpPr>
            <a:spLocks noGrp="1"/>
          </p:cNvSpPr>
          <p:nvPr>
            <p:ph idx="1"/>
          </p:nvPr>
        </p:nvSpPr>
        <p:spPr/>
        <p:txBody>
          <a:bodyPr/>
          <a:lstStyle/>
          <a:p>
            <a:pPr marL="0" indent="0">
              <a:buNone/>
            </a:pPr>
            <a:r>
              <a:rPr lang="en-GB" sz="1800" b="1" dirty="0">
                <a:solidFill>
                  <a:srgbClr val="156082"/>
                </a:solidFill>
                <a:effectLst/>
                <a:latin typeface="Times New Roman" panose="02020603050405020304" pitchFamily="18" charset="0"/>
                <a:ea typeface="Times New Roman" panose="02020603050405020304" pitchFamily="18" charset="0"/>
                <a:cs typeface="Times New Roman" panose="02020603050405020304" pitchFamily="18" charset="0"/>
              </a:rPr>
              <a:t>Emotional exhaustion subscale</a:t>
            </a:r>
            <a:endParaRPr lang="en-ZA" sz="1800" b="1" dirty="0">
              <a:solidFill>
                <a:srgbClr val="156082"/>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0" dirty="0">
                <a:effectLst/>
                <a:latin typeface="Times New Roman" panose="02020603050405020304" pitchFamily="18" charset="0"/>
                <a:ea typeface="Times New Roman" panose="02020603050405020304" pitchFamily="18" charset="0"/>
              </a:rPr>
              <a:t>forensic social workers are certainly emotionally drained from their work, not only because of high caseloads, </a:t>
            </a:r>
          </a:p>
          <a:p>
            <a:r>
              <a:rPr lang="en-GB" sz="1800" kern="0" dirty="0">
                <a:latin typeface="Times New Roman" panose="02020603050405020304" pitchFamily="18" charset="0"/>
                <a:ea typeface="Times New Roman" panose="02020603050405020304" pitchFamily="18" charset="0"/>
              </a:rPr>
              <a:t>r</a:t>
            </a:r>
            <a:r>
              <a:rPr lang="en-GB" sz="1800" kern="0" dirty="0">
                <a:effectLst/>
                <a:latin typeface="Times New Roman" panose="02020603050405020304" pitchFamily="18" charset="0"/>
                <a:ea typeface="Times New Roman" panose="02020603050405020304" pitchFamily="18" charset="0"/>
              </a:rPr>
              <a:t>espondents: “I deal very effectively with the problems of my recipients”, </a:t>
            </a:r>
            <a:endParaRPr lang="en-GB" sz="1800" kern="0" dirty="0">
              <a:latin typeface="Times New Roman" panose="02020603050405020304" pitchFamily="18" charset="0"/>
              <a:ea typeface="Times New Roman" panose="02020603050405020304" pitchFamily="18" charset="0"/>
            </a:endParaRPr>
          </a:p>
          <a:p>
            <a:pPr marL="0" indent="0">
              <a:buNone/>
            </a:pPr>
            <a:r>
              <a:rPr lang="en-GB"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rPr>
              <a:t>Depersonalisation</a:t>
            </a:r>
            <a:endParaRPr lang="en-ZA" sz="1800" b="1" dirty="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0" dirty="0">
                <a:effectLst/>
                <a:latin typeface="Times New Roman" panose="02020603050405020304" pitchFamily="18" charset="0"/>
                <a:ea typeface="Times New Roman" panose="02020603050405020304" pitchFamily="18" charset="0"/>
              </a:rPr>
              <a:t>Most respondents indicated that they do, in fact, feel that their work is hardening them once a month to a few times a month. </a:t>
            </a:r>
          </a:p>
          <a:p>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Working with people directly puts too much stress on me”, half of the respondents indicated that they feel this way at least once a month to a few times a year.</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rPr>
              <a:t>Personal accomplishment</a:t>
            </a:r>
          </a:p>
          <a:p>
            <a:r>
              <a:rPr lang="en-ZA" sz="1800" dirty="0">
                <a:effectLst/>
                <a:latin typeface="Times New Roman" panose="02020603050405020304" pitchFamily="18" charset="0"/>
                <a:ea typeface="Times New Roman" panose="02020603050405020304" pitchFamily="18" charset="0"/>
              </a:rPr>
              <a:t>22% of respondents acknowledged that they feel that they do accomplish worthwhile things in their field as forensic social workers</a:t>
            </a:r>
          </a:p>
          <a:p>
            <a:r>
              <a:rPr lang="en-ZA" sz="1800" dirty="0">
                <a:effectLst/>
                <a:latin typeface="Times New Roman" panose="02020603050405020304" pitchFamily="18" charset="0"/>
                <a:ea typeface="Times New Roman" panose="02020603050405020304" pitchFamily="18" charset="0"/>
              </a:rPr>
              <a:t>62% indicated that they almost every day remain calm and deal with complications calmly </a:t>
            </a:r>
            <a:endParaRPr lang="en-ZA" sz="1800" b="1" dirty="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27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DBBC18A-D00B-4A17-F58A-4B77C17EE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B2346-FC7E-68AF-6B16-331941AF2CF3}"/>
              </a:ext>
            </a:extLst>
          </p:cNvPr>
          <p:cNvSpPr>
            <a:spLocks noGrp="1"/>
          </p:cNvSpPr>
          <p:nvPr>
            <p:ph type="title"/>
          </p:nvPr>
        </p:nvSpPr>
        <p:spPr/>
        <p:txBody>
          <a:bodyPr/>
          <a:lstStyle/>
          <a:p>
            <a:r>
              <a:rPr lang="en-US" dirty="0">
                <a:solidFill>
                  <a:srgbClr val="6F298C"/>
                </a:solidFill>
              </a:rPr>
              <a:t>Correlation between self-care, social support and burnout</a:t>
            </a:r>
          </a:p>
        </p:txBody>
      </p:sp>
      <p:sp>
        <p:nvSpPr>
          <p:cNvPr id="3" name="Content Placeholder 2">
            <a:extLst>
              <a:ext uri="{FF2B5EF4-FFF2-40B4-BE49-F238E27FC236}">
                <a16:creationId xmlns:a16="http://schemas.microsoft.com/office/drawing/2014/main" id="{8F166FFE-1EAB-6647-65CB-0F582FE4F8B0}"/>
              </a:ext>
            </a:extLst>
          </p:cNvPr>
          <p:cNvSpPr>
            <a:spLocks noGrp="1"/>
          </p:cNvSpPr>
          <p:nvPr>
            <p:ph idx="1"/>
          </p:nvPr>
        </p:nvSpPr>
        <p:spPr/>
        <p:txBody>
          <a:bodyPr>
            <a:normAutofit fontScale="92500" lnSpcReduction="20000"/>
          </a:bodyPr>
          <a:lstStyle/>
          <a:p>
            <a:pPr algn="just">
              <a:lnSpc>
                <a:spcPct val="115000"/>
              </a:lnSpc>
              <a:spcAft>
                <a:spcPts val="1200"/>
              </a:spcAft>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Spearman’s rank correlation was used to measure the correlation between self-care, social support, and burnout in this study. </a:t>
            </a:r>
          </a:p>
          <a:p>
            <a:pPr algn="just">
              <a:lnSpc>
                <a:spcPct val="115000"/>
              </a:lnSpc>
              <a:spcAft>
                <a:spcPts val="1200"/>
              </a:spcAft>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Spearman’s rank correlation measures the monotonic correlation between different variables, and the values from -1 to +1 will indicate the strength of the correlation between the variables. </a:t>
            </a:r>
          </a:p>
          <a:p>
            <a:pPr algn="just">
              <a:lnSpc>
                <a:spcPct val="115000"/>
              </a:lnSpc>
              <a:spcAft>
                <a:spcPts val="1200"/>
              </a:spcAft>
              <a:tabLst>
                <a:tab pos="457200" algn="l"/>
              </a:tabLst>
            </a:pPr>
            <a:r>
              <a:rPr lang="en-ZA" sz="1800" dirty="0">
                <a:effectLst/>
                <a:latin typeface="Times New Roman" panose="02020603050405020304" pitchFamily="18" charset="0"/>
                <a:ea typeface="Times New Roman" panose="02020603050405020304" pitchFamily="18" charset="0"/>
              </a:rPr>
              <a:t>A Two-tailed test is used in research in order for hypothesis testing</a:t>
            </a:r>
          </a:p>
          <a:p>
            <a:pPr algn="just">
              <a:lnSpc>
                <a:spcPct val="115000"/>
              </a:lnSpc>
              <a:spcAft>
                <a:spcPts val="1200"/>
              </a:spcAft>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values indicate the type of correlation</a:t>
            </a:r>
          </a:p>
          <a:p>
            <a:pPr algn="just">
              <a:lnSpc>
                <a:spcPct val="115000"/>
              </a:lnSpc>
              <a:spcAft>
                <a:spcPts val="1200"/>
              </a:spcAft>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(-1) “indicates a strong negative correlation between variables.”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200"/>
              </a:spcAft>
              <a:buFont typeface="Symbol" panose="05050102010706020507" pitchFamily="18" charset="2"/>
              <a:buChar char=""/>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 “indicates that there is no correlation between the variables.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200"/>
              </a:spcAft>
              <a:buFont typeface="Symbol" panose="05050102010706020507" pitchFamily="18" charset="2"/>
              <a:buChar char=""/>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(1) “indicates a strong positive correlation between variables”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200"/>
              </a:spcAft>
              <a:tabLst>
                <a:tab pos="457200" algn="l"/>
              </a:tabLst>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59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10F667-C2AD-88A2-354D-3A8B11214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F538F-513D-6074-DDEF-3E546DE3DABB}"/>
              </a:ext>
            </a:extLst>
          </p:cNvPr>
          <p:cNvSpPr>
            <a:spLocks noGrp="1"/>
          </p:cNvSpPr>
          <p:nvPr>
            <p:ph type="title"/>
          </p:nvPr>
        </p:nvSpPr>
        <p:spPr/>
        <p:txBody>
          <a:bodyPr/>
          <a:lstStyle/>
          <a:p>
            <a:r>
              <a:rPr lang="en-US" dirty="0">
                <a:solidFill>
                  <a:srgbClr val="6F298C"/>
                </a:solidFill>
              </a:rPr>
              <a:t>Correlation between self-care, social support and burnout</a:t>
            </a:r>
          </a:p>
        </p:txBody>
      </p:sp>
      <p:graphicFrame>
        <p:nvGraphicFramePr>
          <p:cNvPr id="4" name="Content Placeholder 3">
            <a:extLst>
              <a:ext uri="{FF2B5EF4-FFF2-40B4-BE49-F238E27FC236}">
                <a16:creationId xmlns:a16="http://schemas.microsoft.com/office/drawing/2014/main" id="{884D1DF7-70AB-3E67-739F-9656B1F73610}"/>
              </a:ext>
            </a:extLst>
          </p:cNvPr>
          <p:cNvGraphicFramePr>
            <a:graphicFrameLocks noGrp="1"/>
          </p:cNvGraphicFramePr>
          <p:nvPr>
            <p:ph idx="1"/>
            <p:extLst>
              <p:ext uri="{D42A27DB-BD31-4B8C-83A1-F6EECF244321}">
                <p14:modId xmlns:p14="http://schemas.microsoft.com/office/powerpoint/2010/main" val="1450428055"/>
              </p:ext>
            </p:extLst>
          </p:nvPr>
        </p:nvGraphicFramePr>
        <p:xfrm>
          <a:off x="308113" y="1513114"/>
          <a:ext cx="11611744" cy="5094512"/>
        </p:xfrm>
        <a:graphic>
          <a:graphicData uri="http://schemas.openxmlformats.org/drawingml/2006/table">
            <a:tbl>
              <a:tblPr firstRow="1" firstCol="1" bandRow="1">
                <a:tableStyleId>{5C22544A-7EE6-4342-B048-85BDC9FD1C3A}</a:tableStyleId>
              </a:tblPr>
              <a:tblGrid>
                <a:gridCol w="2870383">
                  <a:extLst>
                    <a:ext uri="{9D8B030D-6E8A-4147-A177-3AD203B41FA5}">
                      <a16:colId xmlns:a16="http://schemas.microsoft.com/office/drawing/2014/main" val="3497474085"/>
                    </a:ext>
                  </a:extLst>
                </a:gridCol>
                <a:gridCol w="2870383">
                  <a:extLst>
                    <a:ext uri="{9D8B030D-6E8A-4147-A177-3AD203B41FA5}">
                      <a16:colId xmlns:a16="http://schemas.microsoft.com/office/drawing/2014/main" val="3275542924"/>
                    </a:ext>
                  </a:extLst>
                </a:gridCol>
                <a:gridCol w="2870383">
                  <a:extLst>
                    <a:ext uri="{9D8B030D-6E8A-4147-A177-3AD203B41FA5}">
                      <a16:colId xmlns:a16="http://schemas.microsoft.com/office/drawing/2014/main" val="744378972"/>
                    </a:ext>
                  </a:extLst>
                </a:gridCol>
                <a:gridCol w="184197">
                  <a:extLst>
                    <a:ext uri="{9D8B030D-6E8A-4147-A177-3AD203B41FA5}">
                      <a16:colId xmlns:a16="http://schemas.microsoft.com/office/drawing/2014/main" val="2723892099"/>
                    </a:ext>
                  </a:extLst>
                </a:gridCol>
                <a:gridCol w="2816398">
                  <a:extLst>
                    <a:ext uri="{9D8B030D-6E8A-4147-A177-3AD203B41FA5}">
                      <a16:colId xmlns:a16="http://schemas.microsoft.com/office/drawing/2014/main" val="555537083"/>
                    </a:ext>
                  </a:extLst>
                </a:gridCol>
              </a:tblGrid>
              <a:tr h="222515">
                <a:tc gridSpan="5">
                  <a:txBody>
                    <a:bodyPr/>
                    <a:lstStyle/>
                    <a:p>
                      <a:pPr algn="ctr">
                        <a:lnSpc>
                          <a:spcPct val="150000"/>
                        </a:lnSpc>
                        <a:spcAft>
                          <a:spcPts val="1200"/>
                        </a:spcAft>
                      </a:pPr>
                      <a:r>
                        <a:rPr lang="en-ZA" sz="900">
                          <a:effectLst/>
                        </a:rPr>
                        <a:t>CORRELATIONS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50905684"/>
                  </a:ext>
                </a:extLst>
              </a:tr>
              <a:tr h="222515">
                <a:tc>
                  <a:txBody>
                    <a:bodyPr/>
                    <a:lstStyle/>
                    <a:p>
                      <a:pPr algn="just">
                        <a:lnSpc>
                          <a:spcPct val="150000"/>
                        </a:lnSpc>
                        <a:spcAft>
                          <a:spcPts val="1200"/>
                        </a:spcAft>
                      </a:pPr>
                      <a:r>
                        <a:rPr lang="en-ZA" sz="900">
                          <a:effectLst/>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3">
                  <a:txBody>
                    <a:bodyPr/>
                    <a:lstStyle/>
                    <a:p>
                      <a:pPr algn="ctr">
                        <a:lnSpc>
                          <a:spcPct val="150000"/>
                        </a:lnSpc>
                        <a:spcAft>
                          <a:spcPts val="1200"/>
                        </a:spcAft>
                      </a:pPr>
                      <a:r>
                        <a:rPr lang="en-ZA" sz="900">
                          <a:effectLst/>
                        </a:rPr>
                        <a:t>MSCS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tc hMerge="1">
                  <a:txBody>
                    <a:bodyPr/>
                    <a:lstStyle/>
                    <a:p>
                      <a:endParaRPr lang="en-ZA"/>
                    </a:p>
                  </a:txBody>
                  <a:tcPr/>
                </a:tc>
                <a:tc>
                  <a:txBody>
                    <a:bodyPr/>
                    <a:lstStyle/>
                    <a:p>
                      <a:pPr algn="ctr">
                        <a:lnSpc>
                          <a:spcPct val="150000"/>
                        </a:lnSpc>
                        <a:spcAft>
                          <a:spcPts val="1200"/>
                        </a:spcAft>
                      </a:pPr>
                      <a:r>
                        <a:rPr lang="en-ZA" sz="900">
                          <a:effectLst/>
                        </a:rPr>
                        <a:t>MBI-HSS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extLst>
                  <a:ext uri="{0D108BD9-81ED-4DB2-BD59-A6C34878D82A}">
                    <a16:rowId xmlns:a16="http://schemas.microsoft.com/office/drawing/2014/main" val="2676727393"/>
                  </a:ext>
                </a:extLst>
              </a:tr>
              <a:tr h="222515">
                <a:tc rowSpan="18">
                  <a:txBody>
                    <a:bodyPr/>
                    <a:lstStyle/>
                    <a:p>
                      <a:pPr algn="just">
                        <a:lnSpc>
                          <a:spcPct val="150000"/>
                        </a:lnSpc>
                        <a:spcAft>
                          <a:spcPts val="1200"/>
                        </a:spcAft>
                      </a:pPr>
                      <a:r>
                        <a:rPr lang="en-ZA" sz="900">
                          <a:effectLst/>
                        </a:rPr>
                        <a:t>Spearman’s rho</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rowSpan="3">
                  <a:txBody>
                    <a:bodyPr/>
                    <a:lstStyle/>
                    <a:p>
                      <a:pPr algn="just">
                        <a:lnSpc>
                          <a:spcPct val="150000"/>
                        </a:lnSpc>
                        <a:spcAft>
                          <a:spcPts val="1200"/>
                        </a:spcAft>
                      </a:pPr>
                      <a:r>
                        <a:rPr lang="en-ZA" sz="900">
                          <a:effectLst/>
                        </a:rPr>
                        <a:t>Mindful Relaxation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a:txBody>
                    <a:bodyPr/>
                    <a:lstStyle/>
                    <a:p>
                      <a:pPr algn="just">
                        <a:lnSpc>
                          <a:spcPct val="150000"/>
                        </a:lnSpc>
                        <a:spcAft>
                          <a:spcPts val="1200"/>
                        </a:spcAft>
                      </a:pPr>
                      <a:r>
                        <a:rPr lang="en-ZA" sz="900">
                          <a:effectLst/>
                        </a:rPr>
                        <a:t>Correlation Coefficient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-0,042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3116921720"/>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Sig. (2-tailed)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0,771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4136344199"/>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50</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1604808767"/>
                  </a:ext>
                </a:extLst>
              </a:tr>
              <a:tr h="222515">
                <a:tc vMerge="1">
                  <a:txBody>
                    <a:bodyPr/>
                    <a:lstStyle/>
                    <a:p>
                      <a:endParaRPr lang="en-ZA"/>
                    </a:p>
                  </a:txBody>
                  <a:tcPr/>
                </a:tc>
                <a:tc rowSpan="3">
                  <a:txBody>
                    <a:bodyPr/>
                    <a:lstStyle/>
                    <a:p>
                      <a:pPr algn="just">
                        <a:lnSpc>
                          <a:spcPct val="150000"/>
                        </a:lnSpc>
                        <a:spcAft>
                          <a:spcPts val="1200"/>
                        </a:spcAft>
                      </a:pPr>
                      <a:r>
                        <a:rPr lang="en-ZA" sz="900">
                          <a:effectLst/>
                        </a:rPr>
                        <a:t>Physical Care</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a:txBody>
                    <a:bodyPr/>
                    <a:lstStyle/>
                    <a:p>
                      <a:pPr algn="just">
                        <a:lnSpc>
                          <a:spcPct val="150000"/>
                        </a:lnSpc>
                        <a:spcAft>
                          <a:spcPts val="1200"/>
                        </a:spcAft>
                      </a:pPr>
                      <a:r>
                        <a:rPr lang="en-ZA" sz="900">
                          <a:effectLst/>
                        </a:rPr>
                        <a:t>Correlation Coefficient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-0,097</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2232902326"/>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Sig. (2-tailed)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0,505</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3964870630"/>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50</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331128631"/>
                  </a:ext>
                </a:extLst>
              </a:tr>
              <a:tr h="222515">
                <a:tc vMerge="1">
                  <a:txBody>
                    <a:bodyPr/>
                    <a:lstStyle/>
                    <a:p>
                      <a:endParaRPr lang="en-ZA"/>
                    </a:p>
                  </a:txBody>
                  <a:tcPr/>
                </a:tc>
                <a:tc rowSpan="3">
                  <a:txBody>
                    <a:bodyPr/>
                    <a:lstStyle/>
                    <a:p>
                      <a:pPr algn="just">
                        <a:lnSpc>
                          <a:spcPct val="150000"/>
                        </a:lnSpc>
                        <a:spcAft>
                          <a:spcPts val="1200"/>
                        </a:spcAft>
                      </a:pPr>
                      <a:r>
                        <a:rPr lang="en-ZA" sz="900">
                          <a:effectLst/>
                        </a:rPr>
                        <a:t>Self-Compassion and purpose</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a:txBody>
                    <a:bodyPr/>
                    <a:lstStyle/>
                    <a:p>
                      <a:pPr algn="just">
                        <a:lnSpc>
                          <a:spcPct val="150000"/>
                        </a:lnSpc>
                        <a:spcAft>
                          <a:spcPts val="1200"/>
                        </a:spcAft>
                      </a:pPr>
                      <a:r>
                        <a:rPr lang="en-ZA" sz="900">
                          <a:effectLst/>
                        </a:rPr>
                        <a:t>Correlation Coefficient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-0,222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3364483978"/>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Sig. (2-tailed)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0,121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1606451238"/>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50</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792092147"/>
                  </a:ext>
                </a:extLst>
              </a:tr>
              <a:tr h="222515">
                <a:tc vMerge="1">
                  <a:txBody>
                    <a:bodyPr/>
                    <a:lstStyle/>
                    <a:p>
                      <a:endParaRPr lang="en-ZA"/>
                    </a:p>
                  </a:txBody>
                  <a:tcPr/>
                </a:tc>
                <a:tc rowSpan="3">
                  <a:txBody>
                    <a:bodyPr/>
                    <a:lstStyle/>
                    <a:p>
                      <a:pPr algn="just">
                        <a:lnSpc>
                          <a:spcPct val="150000"/>
                        </a:lnSpc>
                        <a:spcAft>
                          <a:spcPts val="1200"/>
                        </a:spcAft>
                      </a:pPr>
                      <a:r>
                        <a:rPr lang="en-ZA" sz="900">
                          <a:effectLst/>
                        </a:rPr>
                        <a:t>Supportive Relationship</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a:txBody>
                    <a:bodyPr/>
                    <a:lstStyle/>
                    <a:p>
                      <a:pPr algn="just">
                        <a:lnSpc>
                          <a:spcPct val="150000"/>
                        </a:lnSpc>
                        <a:spcAft>
                          <a:spcPts val="1200"/>
                        </a:spcAft>
                      </a:pPr>
                      <a:r>
                        <a:rPr lang="en-ZA" sz="900">
                          <a:effectLst/>
                        </a:rPr>
                        <a:t>Correlation Coefficient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-.382**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1656441511"/>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Sig. (2-tailed)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0,006</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414569516"/>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50</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2783304268"/>
                  </a:ext>
                </a:extLst>
              </a:tr>
              <a:tr h="222515">
                <a:tc vMerge="1">
                  <a:txBody>
                    <a:bodyPr/>
                    <a:lstStyle/>
                    <a:p>
                      <a:endParaRPr lang="en-ZA"/>
                    </a:p>
                  </a:txBody>
                  <a:tcPr/>
                </a:tc>
                <a:tc rowSpan="3">
                  <a:txBody>
                    <a:bodyPr/>
                    <a:lstStyle/>
                    <a:p>
                      <a:pPr algn="just">
                        <a:lnSpc>
                          <a:spcPct val="150000"/>
                        </a:lnSpc>
                        <a:spcAft>
                          <a:spcPts val="1200"/>
                        </a:spcAft>
                      </a:pPr>
                      <a:r>
                        <a:rPr lang="en-ZA" sz="900">
                          <a:effectLst/>
                        </a:rPr>
                        <a:t>Supportive Structures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a:txBody>
                    <a:bodyPr/>
                    <a:lstStyle/>
                    <a:p>
                      <a:pPr algn="just">
                        <a:lnSpc>
                          <a:spcPct val="150000"/>
                        </a:lnSpc>
                        <a:spcAft>
                          <a:spcPts val="1200"/>
                        </a:spcAft>
                      </a:pPr>
                      <a:r>
                        <a:rPr lang="en-ZA" sz="900">
                          <a:effectLst/>
                        </a:rPr>
                        <a:t>Correlation Coefficient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-.376**</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3111907083"/>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Sig. (2-tailed)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0,007</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1931489008"/>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50</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4133057288"/>
                  </a:ext>
                </a:extLst>
              </a:tr>
              <a:tr h="222515">
                <a:tc vMerge="1">
                  <a:txBody>
                    <a:bodyPr/>
                    <a:lstStyle/>
                    <a:p>
                      <a:endParaRPr lang="en-ZA"/>
                    </a:p>
                  </a:txBody>
                  <a:tcPr/>
                </a:tc>
                <a:tc rowSpan="3">
                  <a:txBody>
                    <a:bodyPr/>
                    <a:lstStyle/>
                    <a:p>
                      <a:pPr algn="just">
                        <a:lnSpc>
                          <a:spcPct val="150000"/>
                        </a:lnSpc>
                        <a:spcAft>
                          <a:spcPts val="1200"/>
                        </a:spcAft>
                      </a:pPr>
                      <a:r>
                        <a:rPr lang="en-ZA" sz="900">
                          <a:effectLst/>
                        </a:rPr>
                        <a:t>Mindful Awareness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a:txBody>
                    <a:bodyPr/>
                    <a:lstStyle/>
                    <a:p>
                      <a:pPr algn="just">
                        <a:lnSpc>
                          <a:spcPct val="150000"/>
                        </a:lnSpc>
                        <a:spcAft>
                          <a:spcPts val="1200"/>
                        </a:spcAft>
                      </a:pPr>
                      <a:r>
                        <a:rPr lang="en-ZA" sz="900">
                          <a:effectLst/>
                        </a:rPr>
                        <a:t>Correlation Coefficient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-0,155</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466731656"/>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Sig. (2-tailed)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0,282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1026750879"/>
                  </a:ext>
                </a:extLst>
              </a:tr>
              <a:tr h="222515">
                <a:tc vMerge="1">
                  <a:txBody>
                    <a:bodyPr/>
                    <a:lstStyle/>
                    <a:p>
                      <a:endParaRPr lang="en-ZA"/>
                    </a:p>
                  </a:txBody>
                  <a:tcPr/>
                </a:tc>
                <a:tc vMerge="1">
                  <a:txBody>
                    <a:bodyPr/>
                    <a:lstStyle/>
                    <a:p>
                      <a:endParaRPr lang="en-ZA"/>
                    </a:p>
                  </a:txBody>
                  <a:tcPr/>
                </a:tc>
                <a:tc>
                  <a:txBody>
                    <a:bodyPr/>
                    <a:lstStyle/>
                    <a:p>
                      <a:pPr algn="just">
                        <a:lnSpc>
                          <a:spcPct val="150000"/>
                        </a:lnSpc>
                        <a:spcAft>
                          <a:spcPts val="1200"/>
                        </a:spcAft>
                      </a:pPr>
                      <a:r>
                        <a:rPr lang="en-ZA" sz="900">
                          <a:effectLst/>
                        </a:rPr>
                        <a:t>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gridSpan="2">
                  <a:txBody>
                    <a:bodyPr/>
                    <a:lstStyle/>
                    <a:p>
                      <a:pPr algn="ctr">
                        <a:lnSpc>
                          <a:spcPct val="150000"/>
                        </a:lnSpc>
                        <a:spcAft>
                          <a:spcPts val="1200"/>
                        </a:spcAft>
                      </a:pPr>
                      <a:r>
                        <a:rPr lang="en-ZA" sz="900">
                          <a:effectLst/>
                        </a:rPr>
                        <a:t>50</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extLst>
                  <a:ext uri="{0D108BD9-81ED-4DB2-BD59-A6C34878D82A}">
                    <a16:rowId xmlns:a16="http://schemas.microsoft.com/office/drawing/2014/main" val="3831034809"/>
                  </a:ext>
                </a:extLst>
              </a:tr>
              <a:tr h="644212">
                <a:tc gridSpan="5">
                  <a:txBody>
                    <a:bodyPr/>
                    <a:lstStyle/>
                    <a:p>
                      <a:pPr algn="l">
                        <a:lnSpc>
                          <a:spcPct val="150000"/>
                        </a:lnSpc>
                        <a:spcAft>
                          <a:spcPts val="1200"/>
                        </a:spcAft>
                      </a:pPr>
                      <a:r>
                        <a:rPr lang="en-ZA" sz="900" dirty="0">
                          <a:effectLst/>
                        </a:rPr>
                        <a:t>**. Correlation is significant at the 0.01 level (2-tailed)</a:t>
                      </a:r>
                      <a:endParaRPr lang="en-ZA" sz="1000" dirty="0">
                        <a:effectLst/>
                      </a:endParaRPr>
                    </a:p>
                    <a:p>
                      <a:pPr algn="l">
                        <a:lnSpc>
                          <a:spcPct val="150000"/>
                        </a:lnSpc>
                        <a:spcAft>
                          <a:spcPts val="1200"/>
                        </a:spcAft>
                      </a:pPr>
                      <a:r>
                        <a:rPr lang="en-ZA" sz="900" dirty="0">
                          <a:effectLst/>
                        </a:rPr>
                        <a:t>*. Correlation is significant at the 0.05 level (2-tailed)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832" marR="6483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35948620"/>
                  </a:ext>
                </a:extLst>
              </a:tr>
            </a:tbl>
          </a:graphicData>
        </a:graphic>
      </p:graphicFrame>
    </p:spTree>
    <p:extLst>
      <p:ext uri="{BB962C8B-B14F-4D97-AF65-F5344CB8AC3E}">
        <p14:creationId xmlns:p14="http://schemas.microsoft.com/office/powerpoint/2010/main" val="351659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0881F83-6AE5-593B-69F0-C24A9465D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13E38-1BEF-D448-5CCE-985E431F510A}"/>
              </a:ext>
            </a:extLst>
          </p:cNvPr>
          <p:cNvSpPr>
            <a:spLocks noGrp="1"/>
          </p:cNvSpPr>
          <p:nvPr>
            <p:ph type="title"/>
          </p:nvPr>
        </p:nvSpPr>
        <p:spPr/>
        <p:txBody>
          <a:bodyPr/>
          <a:lstStyle/>
          <a:p>
            <a:r>
              <a:rPr lang="en-US" dirty="0">
                <a:solidFill>
                  <a:srgbClr val="6F298C"/>
                </a:solidFill>
              </a:rPr>
              <a:t>Findings</a:t>
            </a:r>
          </a:p>
        </p:txBody>
      </p:sp>
      <p:sp>
        <p:nvSpPr>
          <p:cNvPr id="3" name="Content Placeholder 2">
            <a:extLst>
              <a:ext uri="{FF2B5EF4-FFF2-40B4-BE49-F238E27FC236}">
                <a16:creationId xmlns:a16="http://schemas.microsoft.com/office/drawing/2014/main" id="{9EE462BE-5D85-57B6-0F5E-5685557A9C9C}"/>
              </a:ext>
            </a:extLst>
          </p:cNvPr>
          <p:cNvSpPr>
            <a:spLocks noGrp="1"/>
          </p:cNvSpPr>
          <p:nvPr>
            <p:ph idx="1"/>
          </p:nvPr>
        </p:nvSpPr>
        <p:spPr>
          <a:xfrm>
            <a:off x="838200" y="1199535"/>
            <a:ext cx="10515600" cy="4977428"/>
          </a:xfrm>
        </p:spPr>
        <p:txBody>
          <a:bodyPr>
            <a:normAutofit lnSpcReduction="10000"/>
          </a:bodyPr>
          <a:lstStyle/>
          <a:p>
            <a:r>
              <a:rPr lang="en-ZA" sz="1800" kern="0" dirty="0">
                <a:effectLst/>
                <a:latin typeface="Times New Roman" panose="02020603050405020304" pitchFamily="18" charset="0"/>
                <a:ea typeface="Times New Roman" panose="02020603050405020304" pitchFamily="18" charset="0"/>
              </a:rPr>
              <a:t>The hypothesis was that Forensic social workers working with child sexual abuse cases, who regularly implement self-care and social support, are less likely to experience burnout or have lower levels of burnout. Th</a:t>
            </a:r>
            <a:r>
              <a:rPr lang="en-GB" sz="1800" kern="0" dirty="0">
                <a:effectLst/>
                <a:latin typeface="Times New Roman" panose="02020603050405020304" pitchFamily="18" charset="0"/>
                <a:ea typeface="Times New Roman" panose="02020603050405020304" pitchFamily="18" charset="0"/>
              </a:rPr>
              <a:t>e hypothesis was confirmed by the findings that self-care and social support have a significant impact on burnout</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0" dirty="0">
                <a:effectLst/>
                <a:latin typeface="Times New Roman" panose="02020603050405020304" pitchFamily="18" charset="0"/>
                <a:ea typeface="Times New Roman" panose="02020603050405020304" pitchFamily="18" charset="0"/>
              </a:rPr>
              <a:t>Spearman’s rank correlations were run and the results demonstrated a significant negative correlation between social support and burnout in forensic social workers who assist children who have been sexually abused, </a:t>
            </a:r>
            <a:r>
              <a:rPr lang="en-GB" sz="1800" i="1" kern="0" dirty="0">
                <a:effectLst/>
                <a:latin typeface="Times New Roman" panose="02020603050405020304" pitchFamily="18" charset="0"/>
                <a:ea typeface="Times New Roman" panose="02020603050405020304" pitchFamily="18" charset="0"/>
              </a:rPr>
              <a:t>r</a:t>
            </a:r>
            <a:r>
              <a:rPr lang="en-GB" sz="1800" kern="0" dirty="0">
                <a:effectLst/>
                <a:latin typeface="Times New Roman" panose="02020603050405020304" pitchFamily="18" charset="0"/>
                <a:ea typeface="Times New Roman" panose="02020603050405020304" pitchFamily="18" charset="0"/>
              </a:rPr>
              <a:t>ₛ(50)= -.38, p˂.001. </a:t>
            </a:r>
          </a:p>
          <a:p>
            <a:r>
              <a:rPr lang="en-GB" sz="1800" kern="0" dirty="0">
                <a:effectLst/>
                <a:latin typeface="Times New Roman" panose="02020603050405020304" pitchFamily="18" charset="0"/>
                <a:ea typeface="Times New Roman" panose="02020603050405020304" pitchFamily="18" charset="0"/>
              </a:rPr>
              <a:t>This supports the hypothesis that there is, in fact, a correlation between social support and burnout, and the results show the importance of self-care and social support in the field of forensic social work. </a:t>
            </a:r>
          </a:p>
          <a:p>
            <a:r>
              <a:rPr lang="en-GB" sz="1800" kern="0" dirty="0">
                <a:effectLst/>
                <a:latin typeface="Times New Roman" panose="02020603050405020304" pitchFamily="18" charset="0"/>
                <a:ea typeface="Times New Roman" panose="02020603050405020304" pitchFamily="18" charset="0"/>
              </a:rPr>
              <a:t>From the data, it was seen that there was not only a significant correlation between burnout and social support, but also a significant negative relationship between support structures and burnout (</a:t>
            </a:r>
            <a:r>
              <a:rPr lang="en-GB" sz="1800" i="1" kern="0" dirty="0">
                <a:effectLst/>
                <a:latin typeface="Times New Roman" panose="02020603050405020304" pitchFamily="18" charset="0"/>
                <a:ea typeface="Times New Roman" panose="02020603050405020304" pitchFamily="18" charset="0"/>
              </a:rPr>
              <a:t>r</a:t>
            </a:r>
            <a:r>
              <a:rPr lang="en-GB" sz="1800" kern="0" dirty="0">
                <a:effectLst/>
                <a:latin typeface="Times New Roman" panose="02020603050405020304" pitchFamily="18" charset="0"/>
                <a:ea typeface="Times New Roman" panose="02020603050405020304" pitchFamily="18" charset="0"/>
              </a:rPr>
              <a:t>ₛ(50)= -.38, p˂.001). </a:t>
            </a:r>
          </a:p>
          <a:p>
            <a:r>
              <a:rPr lang="en-GB" sz="1800" kern="0" dirty="0">
                <a:effectLst/>
                <a:latin typeface="Times New Roman" panose="02020603050405020304" pitchFamily="18" charset="0"/>
                <a:ea typeface="Times New Roman" panose="02020603050405020304" pitchFamily="18" charset="0"/>
              </a:rPr>
              <a:t>The results obtained from this study are evidence that self-care social support and supportive structures, are very important in the field of forensic social work, not only to prevent burnout but also to help forensic social workers manage and cope with their burnout.</a:t>
            </a:r>
          </a:p>
          <a:p>
            <a:r>
              <a:rPr lang="en-ZA" sz="1800" kern="0" dirty="0">
                <a:effectLst/>
                <a:latin typeface="Times New Roman" panose="02020603050405020304" pitchFamily="18" charset="0"/>
                <a:ea typeface="Times New Roman" panose="02020603050405020304" pitchFamily="18" charset="0"/>
              </a:rPr>
              <a:t>Resilience theory provided insights into the elements that promote social workers' professional efficacy and well-being by looking at coping mechanisms, social support, </a:t>
            </a:r>
            <a:endParaRPr lang="en-GB" sz="1800" kern="0" dirty="0">
              <a:latin typeface="Times New Roman" panose="02020603050405020304" pitchFamily="18" charset="0"/>
              <a:ea typeface="Times New Roman" panose="02020603050405020304" pitchFamily="18" charset="0"/>
            </a:endParaRPr>
          </a:p>
          <a:p>
            <a:r>
              <a:rPr lang="en-ZA" sz="1800" kern="0" dirty="0">
                <a:effectLst/>
                <a:latin typeface="Times New Roman" panose="02020603050405020304" pitchFamily="18" charset="0"/>
                <a:ea typeface="Times New Roman" panose="02020603050405020304" pitchFamily="18" charset="0"/>
              </a:rPr>
              <a:t>Self-care practices were identified as important in mitigating burnout.</a:t>
            </a:r>
            <a:endParaRPr lang="en-GB" sz="1800"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383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4D8A41D-DFA2-5634-A4B7-3821D4082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D1E73-C322-4BD1-1B96-711D3C3F01FD}"/>
              </a:ext>
            </a:extLst>
          </p:cNvPr>
          <p:cNvSpPr>
            <a:spLocks noGrp="1"/>
          </p:cNvSpPr>
          <p:nvPr>
            <p:ph type="title"/>
          </p:nvPr>
        </p:nvSpPr>
        <p:spPr/>
        <p:txBody>
          <a:bodyPr/>
          <a:lstStyle/>
          <a:p>
            <a:r>
              <a:rPr lang="en-US" dirty="0">
                <a:solidFill>
                  <a:srgbClr val="6F298C"/>
                </a:solidFill>
              </a:rPr>
              <a:t>Limitations and recommendations</a:t>
            </a:r>
          </a:p>
        </p:txBody>
      </p:sp>
      <p:sp>
        <p:nvSpPr>
          <p:cNvPr id="3" name="Content Placeholder 2">
            <a:extLst>
              <a:ext uri="{FF2B5EF4-FFF2-40B4-BE49-F238E27FC236}">
                <a16:creationId xmlns:a16="http://schemas.microsoft.com/office/drawing/2014/main" id="{2E1BB8B6-05D1-44B1-2223-A428AE1A5F35}"/>
              </a:ext>
            </a:extLst>
          </p:cNvPr>
          <p:cNvSpPr>
            <a:spLocks noGrp="1"/>
          </p:cNvSpPr>
          <p:nvPr>
            <p:ph idx="1"/>
          </p:nvPr>
        </p:nvSpPr>
        <p:spPr>
          <a:xfrm>
            <a:off x="0" y="1423860"/>
            <a:ext cx="5503606" cy="4351338"/>
          </a:xfrm>
        </p:spPr>
        <p:txBody>
          <a:bodyPr/>
          <a:lstStyle/>
          <a:p>
            <a:pPr algn="just">
              <a:lnSpc>
                <a:spcPct val="115000"/>
              </a:lnSpc>
              <a:spcAft>
                <a:spcPts val="12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number of participants who participated in the research study was a limitation, as there were not enough participants to </a:t>
            </a:r>
            <a:r>
              <a:rPr lang="en-ZA" sz="1800" dirty="0">
                <a:effectLst/>
                <a:latin typeface="Times New Roman" panose="02020603050405020304" pitchFamily="18" charset="0"/>
                <a:ea typeface="Times New Roman" panose="02020603050405020304" pitchFamily="18" charset="0"/>
                <a:cs typeface="Times New Roman" panose="02020603050405020304" pitchFamily="18" charset="0"/>
              </a:rPr>
              <a:t>run parametric tests.</a:t>
            </a:r>
          </a:p>
          <a:p>
            <a:pPr algn="just">
              <a:lnSpc>
                <a:spcPct val="115000"/>
              </a:lnSpc>
              <a:spcAft>
                <a:spcPts val="1200"/>
              </a:spcAft>
            </a:pPr>
            <a:r>
              <a:rPr lang="en-GB" sz="1800" kern="0" dirty="0">
                <a:effectLst/>
                <a:latin typeface="Times New Roman" panose="02020603050405020304" pitchFamily="18" charset="0"/>
                <a:ea typeface="Times New Roman" panose="02020603050405020304" pitchFamily="18" charset="0"/>
              </a:rPr>
              <a:t>If a combination of qualitative and quantitative research designs had been used in the research approach, the study could have offered a deeper understanding of the relationship between social support, self-care, and burnout.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91C9F2AE-49AA-D1F5-AD01-767F6D34FC61}"/>
              </a:ext>
            </a:extLst>
          </p:cNvPr>
          <p:cNvSpPr txBox="1">
            <a:spLocks/>
          </p:cNvSpPr>
          <p:nvPr/>
        </p:nvSpPr>
        <p:spPr>
          <a:xfrm>
            <a:off x="5968181" y="1557274"/>
            <a:ext cx="5385619"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200"/>
              </a:spcAft>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Finding creative and innovative methods to deal with burnout effectively will be greatly impacted by the ability to recognise the contributing elements to burnout. </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GB" sz="2000" kern="0" dirty="0">
                <a:latin typeface="Times New Roman" panose="02020603050405020304" pitchFamily="18" charset="0"/>
                <a:ea typeface="Times New Roman" panose="02020603050405020304" pitchFamily="18" charset="0"/>
              </a:rPr>
              <a:t>It is highly recommended that researchers use both approaches (quantitative and qualitative) for more research on the topics of self-care social support, and burnout </a:t>
            </a:r>
          </a:p>
          <a:p>
            <a:pPr algn="just">
              <a:lnSpc>
                <a:spcPct val="115000"/>
              </a:lnSpc>
              <a:spcAft>
                <a:spcPts val="1200"/>
              </a:spcAft>
              <a:tabLst>
                <a:tab pos="457200" algn="l"/>
              </a:tabLst>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This study recommends specialised intervention services to improve self-care practices among social workers and forensic social workers</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200"/>
              </a:spcAft>
              <a:tabLst>
                <a:tab pos="457200" algn="l"/>
              </a:tabLst>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The study also recommends policy inputs from the social work profession about workplace interventions.</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200"/>
              </a:spcAft>
              <a:buFont typeface="Arial" panose="020B0604020202020204" pitchFamily="34" charset="0"/>
              <a:buNone/>
            </a:pPr>
            <a:endParaRPr lang="en-ZA" sz="18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88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lstStyle/>
          <a:p>
            <a:r>
              <a:rPr lang="en-US" dirty="0">
                <a:solidFill>
                  <a:srgbClr val="6F298C"/>
                </a:solidFill>
              </a:rPr>
              <a:t>Introduction</a:t>
            </a:r>
          </a:p>
        </p:txBody>
      </p:sp>
      <p:sp>
        <p:nvSpPr>
          <p:cNvPr id="3" name="Content Placeholder 2">
            <a:extLst>
              <a:ext uri="{FF2B5EF4-FFF2-40B4-BE49-F238E27FC236}">
                <a16:creationId xmlns:a16="http://schemas.microsoft.com/office/drawing/2014/main" id="{61F780BD-2805-3312-CE5C-B394C667F8E9}"/>
              </a:ext>
            </a:extLst>
          </p:cNvPr>
          <p:cNvSpPr>
            <a:spLocks noGrp="1"/>
          </p:cNvSpPr>
          <p:nvPr>
            <p:ph idx="1"/>
          </p:nvPr>
        </p:nvSpPr>
        <p:spPr>
          <a:xfrm>
            <a:off x="838200" y="1366684"/>
            <a:ext cx="10515600" cy="5014451"/>
          </a:xfrm>
        </p:spPr>
        <p:txBody>
          <a:bodyPr>
            <a:normAutofit fontScale="92500" lnSpcReduction="10000"/>
          </a:bodyPr>
          <a:lstStyle/>
          <a:p>
            <a:r>
              <a:rPr lang="en-GB" sz="1800" kern="0" dirty="0">
                <a:effectLst/>
                <a:latin typeface="Times New Roman" panose="02020603050405020304" pitchFamily="18" charset="0"/>
                <a:ea typeface="Times New Roman" panose="02020603050405020304" pitchFamily="18" charset="0"/>
              </a:rPr>
              <a:t>The past years have seen a developing interest in the subject of self-care, social support, and burnout in social work. </a:t>
            </a:r>
          </a:p>
          <a:p>
            <a:r>
              <a:rPr lang="en-ZA" sz="1800" kern="0" dirty="0">
                <a:effectLst/>
                <a:latin typeface="Times New Roman" panose="02020603050405020304" pitchFamily="18" charset="0"/>
                <a:ea typeface="Aptos" panose="020B0004020202020204" pitchFamily="34" charset="0"/>
              </a:rPr>
              <a:t>Social work is a challenging profession consisting of a range of responsibilities and duties associated with the profession and the </a:t>
            </a:r>
            <a:r>
              <a:rPr lang="en-ZA" sz="1800" kern="0" dirty="0">
                <a:effectLst/>
                <a:latin typeface="+mj-lt"/>
                <a:ea typeface="Aptos" panose="020B0004020202020204" pitchFamily="34" charset="0"/>
              </a:rPr>
              <a:t>delivery</a:t>
            </a:r>
            <a:r>
              <a:rPr lang="en-ZA" sz="1800" kern="0" dirty="0">
                <a:effectLst/>
                <a:latin typeface="Times New Roman" panose="02020603050405020304" pitchFamily="18" charset="0"/>
                <a:ea typeface="Aptos" panose="020B0004020202020204" pitchFamily="34" charset="0"/>
              </a:rPr>
              <a:t> of services</a:t>
            </a:r>
            <a:endParaRPr lang="en-GB" sz="1800" kern="0" dirty="0">
              <a:latin typeface="Times New Roman" panose="02020603050405020304" pitchFamily="18" charset="0"/>
              <a:ea typeface="Aptos" panose="020B0004020202020204" pitchFamily="34" charset="0"/>
            </a:endParaRPr>
          </a:p>
          <a:p>
            <a:r>
              <a:rPr lang="en-ZA" sz="1800" kern="0" dirty="0">
                <a:effectLst/>
                <a:latin typeface="Times New Roman" panose="02020603050405020304" pitchFamily="18" charset="0"/>
                <a:ea typeface="Aptos" panose="020B0004020202020204" pitchFamily="34" charset="0"/>
              </a:rPr>
              <a:t>S</a:t>
            </a:r>
            <a:r>
              <a:rPr lang="en-GB" sz="1800" kern="0" dirty="0" err="1">
                <a:effectLst/>
                <a:latin typeface="Times New Roman" panose="02020603050405020304" pitchFamily="18" charset="0"/>
                <a:ea typeface="Times New Roman" panose="02020603050405020304" pitchFamily="18" charset="0"/>
              </a:rPr>
              <a:t>ocial</a:t>
            </a:r>
            <a:r>
              <a:rPr lang="en-GB" sz="1800" kern="0" dirty="0">
                <a:effectLst/>
                <a:latin typeface="Times New Roman" panose="02020603050405020304" pitchFamily="18" charset="0"/>
                <a:ea typeface="Times New Roman" panose="02020603050405020304" pitchFamily="18" charset="0"/>
              </a:rPr>
              <a:t> workers work with complex situations every day and </a:t>
            </a:r>
            <a:r>
              <a:rPr lang="en-ZA" sz="1800" kern="0" dirty="0">
                <a:effectLst/>
                <a:latin typeface="Times New Roman" panose="02020603050405020304" pitchFamily="18" charset="0"/>
                <a:ea typeface="Times New Roman" panose="02020603050405020304" pitchFamily="18" charset="0"/>
              </a:rPr>
              <a:t>are more at risk for stress resulting in burnout </a:t>
            </a:r>
            <a:endParaRPr lang="en-GB" sz="1800" kern="0" dirty="0">
              <a:effectLst/>
              <a:latin typeface="Times New Roman" panose="02020603050405020304" pitchFamily="18" charset="0"/>
              <a:ea typeface="Times New Roman" panose="02020603050405020304" pitchFamily="18" charset="0"/>
            </a:endParaRPr>
          </a:p>
          <a:p>
            <a:r>
              <a:rPr lang="en-ZA" sz="1800" kern="0" dirty="0">
                <a:effectLst/>
                <a:latin typeface="Times New Roman" panose="02020603050405020304" pitchFamily="18" charset="0"/>
                <a:ea typeface="Times New Roman" panose="02020603050405020304" pitchFamily="18" charset="0"/>
              </a:rPr>
              <a:t>Social workers' exposure to chronically poor working conditions, including heavy workloads, staff turnover, low job control, and lack of supervision, is an indicator of the challenges facing the profession </a:t>
            </a:r>
            <a:endParaRPr lang="en-GB" sz="1800" kern="0" dirty="0">
              <a:latin typeface="Times New Roman" panose="02020603050405020304" pitchFamily="18" charset="0"/>
              <a:ea typeface="Times New Roman" panose="02020603050405020304" pitchFamily="18" charset="0"/>
            </a:endParaRPr>
          </a:p>
          <a:p>
            <a:r>
              <a:rPr lang="en-GB" sz="1800" kern="0" dirty="0">
                <a:effectLst/>
                <a:latin typeface="Times New Roman" panose="02020603050405020304" pitchFamily="18" charset="0"/>
                <a:ea typeface="Times New Roman" panose="02020603050405020304" pitchFamily="18" charset="0"/>
              </a:rPr>
              <a:t>Forensic social work is regarded as a new profession in South Africa and has been acknowledged as a specialised field </a:t>
            </a:r>
          </a:p>
          <a:p>
            <a:r>
              <a:rPr lang="en-ZA" sz="1800" kern="0" dirty="0">
                <a:latin typeface="Times New Roman" panose="02020603050405020304" pitchFamily="18" charset="0"/>
                <a:ea typeface="Times New Roman" panose="02020603050405020304" pitchFamily="18" charset="0"/>
              </a:rPr>
              <a:t>F</a:t>
            </a:r>
            <a:r>
              <a:rPr lang="en-ZA" sz="1800" kern="0" dirty="0">
                <a:effectLst/>
                <a:latin typeface="Times New Roman" panose="02020603050405020304" pitchFamily="18" charset="0"/>
                <a:ea typeface="Times New Roman" panose="02020603050405020304" pitchFamily="18" charset="0"/>
              </a:rPr>
              <a:t>orensic social work practice is considered a highly specialised field requiring a qualified opinion from an expert testimony on legal but also psychological aspects of sex-related abuse, child abuse, and neglect.</a:t>
            </a:r>
            <a:endParaRPr lang="en-GB" sz="1800" kern="0" dirty="0">
              <a:latin typeface="Times New Roman" panose="02020603050405020304" pitchFamily="18" charset="0"/>
              <a:ea typeface="Times New Roman" panose="02020603050405020304" pitchFamily="18" charset="0"/>
            </a:endParaRPr>
          </a:p>
          <a:p>
            <a:r>
              <a:rPr lang="en-ZA" sz="1800" kern="0" dirty="0">
                <a:effectLst/>
                <a:latin typeface="Times New Roman" panose="02020603050405020304" pitchFamily="18" charset="0"/>
                <a:ea typeface="Times New Roman" panose="02020603050405020304" pitchFamily="18" charset="0"/>
              </a:rPr>
              <a:t>Due to the emotionally challenging nature of working with sexually abused children and the traumatic experience for individuals, families, and communities, it is important to understand and prevent burnout among forensic social workers. It is therefore imperative to assess the signs and symptoms of burnout to ensure the well-being of forensic social workers </a:t>
            </a:r>
          </a:p>
          <a:p>
            <a:r>
              <a:rPr lang="en-GB" sz="1800" kern="0" dirty="0">
                <a:effectLst/>
                <a:latin typeface="Times New Roman" panose="02020603050405020304" pitchFamily="18" charset="0"/>
                <a:ea typeface="Times New Roman" panose="02020603050405020304" pitchFamily="18" charset="0"/>
              </a:rPr>
              <a:t>This research study is based on the premise that the consequences of burnout can be harmful to both social workers and forensic social workers, the people they serve, their families, and their </a:t>
            </a:r>
            <a:r>
              <a:rPr lang="en-ZA" sz="1800" kern="0" dirty="0">
                <a:effectLst/>
                <a:latin typeface="Times New Roman" panose="02020603050405020304" pitchFamily="18" charset="0"/>
                <a:ea typeface="Times New Roman" panose="02020603050405020304" pitchFamily="18" charset="0"/>
              </a:rPr>
              <a:t>careers. This </a:t>
            </a:r>
            <a:r>
              <a:rPr lang="en-ZA" sz="1800" kern="0" dirty="0" err="1">
                <a:effectLst/>
                <a:latin typeface="Times New Roman" panose="02020603050405020304" pitchFamily="18" charset="0"/>
                <a:ea typeface="Times New Roman" panose="02020603050405020304" pitchFamily="18" charset="0"/>
              </a:rPr>
              <a:t>mentall</a:t>
            </a:r>
            <a:r>
              <a:rPr lang="en-ZA" sz="1800" kern="0" dirty="0">
                <a:effectLst/>
                <a:latin typeface="Times New Roman" panose="02020603050405020304" pitchFamily="18" charset="0"/>
                <a:ea typeface="Times New Roman" panose="02020603050405020304" pitchFamily="18" charset="0"/>
              </a:rPr>
              <a:t> health issue is impacting them globally, and it is therefore important to explore burnout to help them identify the stressors that can lead to burnout and develop interventions to alleviate stress by using self-care tools. </a:t>
            </a:r>
            <a:endParaRPr lang="en-US" dirty="0"/>
          </a:p>
        </p:txBody>
      </p:sp>
    </p:spTree>
    <p:extLst>
      <p:ext uri="{BB962C8B-B14F-4D97-AF65-F5344CB8AC3E}">
        <p14:creationId xmlns:p14="http://schemas.microsoft.com/office/powerpoint/2010/main" val="187559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D909-B87A-06FE-3847-A45871047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BE859-6C4E-1404-DEF0-B368CC335772}"/>
              </a:ext>
            </a:extLst>
          </p:cNvPr>
          <p:cNvSpPr>
            <a:spLocks noGrp="1"/>
          </p:cNvSpPr>
          <p:nvPr>
            <p:ph type="title"/>
          </p:nvPr>
        </p:nvSpPr>
        <p:spPr/>
        <p:txBody>
          <a:bodyPr/>
          <a:lstStyle/>
          <a:p>
            <a:r>
              <a:rPr lang="en-US" dirty="0">
                <a:solidFill>
                  <a:srgbClr val="6F298C"/>
                </a:solidFill>
              </a:rPr>
              <a:t>Research question, hypothesis, and aim</a:t>
            </a:r>
          </a:p>
        </p:txBody>
      </p:sp>
      <p:sp>
        <p:nvSpPr>
          <p:cNvPr id="3" name="Content Placeholder 2">
            <a:extLst>
              <a:ext uri="{FF2B5EF4-FFF2-40B4-BE49-F238E27FC236}">
                <a16:creationId xmlns:a16="http://schemas.microsoft.com/office/drawing/2014/main" id="{DFBC94C1-2151-EA1D-5446-7F59ABE13862}"/>
              </a:ext>
            </a:extLst>
          </p:cNvPr>
          <p:cNvSpPr>
            <a:spLocks noGrp="1"/>
          </p:cNvSpPr>
          <p:nvPr>
            <p:ph idx="1"/>
          </p:nvPr>
        </p:nvSpPr>
        <p:spPr>
          <a:xfrm>
            <a:off x="838200" y="1474839"/>
            <a:ext cx="4933335" cy="4702124"/>
          </a:xfrm>
        </p:spPr>
        <p:txBody>
          <a:bodyPr>
            <a:normAutofit/>
          </a:bodyPr>
          <a:lstStyle/>
          <a:p>
            <a:pPr marL="0" indent="0">
              <a:buNone/>
            </a:pPr>
            <a:endParaRPr lang="en-ZA" sz="1800" dirty="0">
              <a:solidFill>
                <a:srgbClr val="222222"/>
              </a:solidFill>
              <a:effectLst/>
              <a:latin typeface="Arial" panose="020B0604020202020204" pitchFamily="34" charset="0"/>
              <a:ea typeface="Calibri" panose="020F0502020204030204" pitchFamily="34" charset="0"/>
            </a:endParaRPr>
          </a:p>
          <a:p>
            <a:pPr marL="0" indent="0">
              <a:buNone/>
            </a:pPr>
            <a:endParaRPr lang="en-US" dirty="0">
              <a:solidFill>
                <a:srgbClr val="6F298C"/>
              </a:solidFill>
            </a:endParaRPr>
          </a:p>
        </p:txBody>
      </p:sp>
      <p:pic>
        <p:nvPicPr>
          <p:cNvPr id="4" name="Picture 3">
            <a:extLst>
              <a:ext uri="{FF2B5EF4-FFF2-40B4-BE49-F238E27FC236}">
                <a16:creationId xmlns:a16="http://schemas.microsoft.com/office/drawing/2014/main" id="{ED7CF1E7-94F2-CEC2-9B6F-167A2A98FE52}"/>
              </a:ext>
            </a:extLst>
          </p:cNvPr>
          <p:cNvPicPr>
            <a:picLocks noChangeAspect="1"/>
          </p:cNvPicPr>
          <p:nvPr/>
        </p:nvPicPr>
        <p:blipFill>
          <a:blip r:embed="rId2"/>
          <a:stretch>
            <a:fillRect/>
          </a:stretch>
        </p:blipFill>
        <p:spPr>
          <a:xfrm>
            <a:off x="1488376" y="1792452"/>
            <a:ext cx="4932091" cy="4700423"/>
          </a:xfrm>
          <a:prstGeom prst="rect">
            <a:avLst/>
          </a:prstGeom>
        </p:spPr>
      </p:pic>
      <p:sp>
        <p:nvSpPr>
          <p:cNvPr id="5" name="Content Placeholder 2">
            <a:extLst>
              <a:ext uri="{FF2B5EF4-FFF2-40B4-BE49-F238E27FC236}">
                <a16:creationId xmlns:a16="http://schemas.microsoft.com/office/drawing/2014/main" id="{41DAA2A7-FFC5-6BC7-6486-0FD369761FE2}"/>
              </a:ext>
            </a:extLst>
          </p:cNvPr>
          <p:cNvSpPr txBox="1">
            <a:spLocks/>
          </p:cNvSpPr>
          <p:nvPr/>
        </p:nvSpPr>
        <p:spPr>
          <a:xfrm>
            <a:off x="990600" y="1627239"/>
            <a:ext cx="4933335" cy="470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800" b="0" i="0" u="none" strike="noStrike" kern="1200" cap="none" spc="0" normalizeH="0" baseline="0" noProof="0">
              <a:ln>
                <a:noFill/>
              </a:ln>
              <a:solidFill>
                <a:srgbClr val="222222"/>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6F298C"/>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43392B1C-5F94-BE6E-221E-25343D9489D2}"/>
              </a:ext>
            </a:extLst>
          </p:cNvPr>
          <p:cNvPicPr>
            <a:picLocks noChangeAspect="1"/>
          </p:cNvPicPr>
          <p:nvPr/>
        </p:nvPicPr>
        <p:blipFill>
          <a:blip r:embed="rId2"/>
          <a:stretch>
            <a:fillRect/>
          </a:stretch>
        </p:blipFill>
        <p:spPr>
          <a:xfrm>
            <a:off x="1087710" y="1781340"/>
            <a:ext cx="4932091" cy="4700423"/>
          </a:xfrm>
          <a:prstGeom prst="rect">
            <a:avLst/>
          </a:prstGeom>
        </p:spPr>
      </p:pic>
      <p:sp>
        <p:nvSpPr>
          <p:cNvPr id="9" name="TextBox 8">
            <a:extLst>
              <a:ext uri="{FF2B5EF4-FFF2-40B4-BE49-F238E27FC236}">
                <a16:creationId xmlns:a16="http://schemas.microsoft.com/office/drawing/2014/main" id="{0DA5B6F2-4DBF-6334-78D3-4D66DF24DE82}"/>
              </a:ext>
            </a:extLst>
          </p:cNvPr>
          <p:cNvSpPr txBox="1"/>
          <p:nvPr/>
        </p:nvSpPr>
        <p:spPr>
          <a:xfrm>
            <a:off x="2542868" y="1742845"/>
            <a:ext cx="6096000" cy="1323439"/>
          </a:xfrm>
          <a:prstGeom prst="rect">
            <a:avLst/>
          </a:prstGeom>
          <a:noFill/>
          <a:ln>
            <a:solidFill>
              <a:schemeClr val="accent1"/>
            </a:solidFill>
          </a:ln>
        </p:spPr>
        <p:txBody>
          <a:bodyPr wrap="square">
            <a:spAutoFit/>
          </a:bodyPr>
          <a:lstStyle/>
          <a:p>
            <a:r>
              <a:rPr lang="en-ZA" sz="2000" kern="0" dirty="0">
                <a:effectLst/>
                <a:latin typeface="Times New Roman" panose="02020603050405020304" pitchFamily="18" charset="0"/>
                <a:ea typeface="Times New Roman" panose="02020603050405020304" pitchFamily="18" charset="0"/>
                <a:cs typeface="Times New Roman" panose="02020603050405020304" pitchFamily="18" charset="0"/>
              </a:rPr>
              <a:t>The research question was formulated for this study: ‘What is the correlation of self-care and social support on burnout in forensic social workers working with sexually abused children? </a:t>
            </a:r>
          </a:p>
        </p:txBody>
      </p:sp>
      <p:sp>
        <p:nvSpPr>
          <p:cNvPr id="11" name="TextBox 10">
            <a:extLst>
              <a:ext uri="{FF2B5EF4-FFF2-40B4-BE49-F238E27FC236}">
                <a16:creationId xmlns:a16="http://schemas.microsoft.com/office/drawing/2014/main" id="{53400451-A206-A08E-614B-5F9FEC0DEA5D}"/>
              </a:ext>
            </a:extLst>
          </p:cNvPr>
          <p:cNvSpPr txBox="1"/>
          <p:nvPr/>
        </p:nvSpPr>
        <p:spPr>
          <a:xfrm>
            <a:off x="505755" y="3501923"/>
            <a:ext cx="6096000" cy="2677656"/>
          </a:xfrm>
          <a:prstGeom prst="rect">
            <a:avLst/>
          </a:prstGeom>
          <a:noFill/>
          <a:ln>
            <a:solidFill>
              <a:schemeClr val="accent1"/>
            </a:solidFill>
          </a:ln>
        </p:spPr>
        <p:txBody>
          <a:bodyPr wrap="square">
            <a:spAutoFit/>
          </a:bodyPr>
          <a:lstStyle/>
          <a:p>
            <a:r>
              <a:rPr lang="en-ZA" sz="2800" kern="0" dirty="0">
                <a:effectLst/>
                <a:latin typeface="Times New Roman" panose="02020603050405020304" pitchFamily="18" charset="0"/>
                <a:ea typeface="Times New Roman" panose="02020603050405020304" pitchFamily="18" charset="0"/>
              </a:rPr>
              <a:t>The hypothesis was that Forensic social workers working with child sexual abuse cases, who regularly implement self-care and social support, are less likely to experience burnout or have lower levels of burnout</a:t>
            </a:r>
            <a:endParaRPr lang="en-ZA" sz="2800" kern="0" dirty="0">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F45B5C6D-1780-795C-99FD-1218784FA728}"/>
              </a:ext>
            </a:extLst>
          </p:cNvPr>
          <p:cNvSpPr txBox="1"/>
          <p:nvPr/>
        </p:nvSpPr>
        <p:spPr>
          <a:xfrm>
            <a:off x="6601755" y="3512016"/>
            <a:ext cx="4932091" cy="1077218"/>
          </a:xfrm>
          <a:prstGeom prst="rect">
            <a:avLst/>
          </a:prstGeom>
          <a:noFill/>
          <a:ln>
            <a:solidFill>
              <a:schemeClr val="accent1"/>
            </a:solidFill>
          </a:ln>
        </p:spPr>
        <p:txBody>
          <a:bodyPr wrap="square">
            <a:spAutoFit/>
          </a:bodyPr>
          <a:lstStyle/>
          <a:p>
            <a:r>
              <a:rPr lang="en-ZA" sz="1600" dirty="0">
                <a:effectLst/>
                <a:latin typeface="Times New Roman" panose="02020603050405020304" pitchFamily="18" charset="0"/>
                <a:ea typeface="Times New Roman" panose="02020603050405020304" pitchFamily="18" charset="0"/>
                <a:cs typeface="Times New Roman" panose="02020603050405020304" pitchFamily="18" charset="0"/>
              </a:rPr>
              <a:t>The research aim was to determine the correlation between self-care and social support and burnout in forensic social workers working with sexually abused children in South Africa.” </a:t>
            </a:r>
          </a:p>
        </p:txBody>
      </p:sp>
    </p:spTree>
    <p:extLst>
      <p:ext uri="{BB962C8B-B14F-4D97-AF65-F5344CB8AC3E}">
        <p14:creationId xmlns:p14="http://schemas.microsoft.com/office/powerpoint/2010/main" val="367610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E6759-3FBC-A673-93F4-D74C9FBF4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1F141-7F40-96B4-7645-2248FB6160B9}"/>
              </a:ext>
            </a:extLst>
          </p:cNvPr>
          <p:cNvSpPr>
            <a:spLocks noGrp="1"/>
          </p:cNvSpPr>
          <p:nvPr>
            <p:ph type="title"/>
          </p:nvPr>
        </p:nvSpPr>
        <p:spPr/>
        <p:txBody>
          <a:bodyPr/>
          <a:lstStyle/>
          <a:p>
            <a:r>
              <a:rPr lang="en-US" dirty="0">
                <a:solidFill>
                  <a:srgbClr val="6F298C"/>
                </a:solidFill>
              </a:rPr>
              <a:t>Research question, hypothesis, and aim</a:t>
            </a:r>
          </a:p>
        </p:txBody>
      </p:sp>
      <p:sp>
        <p:nvSpPr>
          <p:cNvPr id="3" name="Content Placeholder 2">
            <a:extLst>
              <a:ext uri="{FF2B5EF4-FFF2-40B4-BE49-F238E27FC236}">
                <a16:creationId xmlns:a16="http://schemas.microsoft.com/office/drawing/2014/main" id="{8A37322F-1261-482E-37E6-FA96234203E4}"/>
              </a:ext>
            </a:extLst>
          </p:cNvPr>
          <p:cNvSpPr>
            <a:spLocks noGrp="1"/>
          </p:cNvSpPr>
          <p:nvPr>
            <p:ph idx="1"/>
          </p:nvPr>
        </p:nvSpPr>
        <p:spPr>
          <a:xfrm>
            <a:off x="838200" y="1474839"/>
            <a:ext cx="4933335" cy="4702124"/>
          </a:xfrm>
        </p:spPr>
        <p:txBody>
          <a:bodyPr>
            <a:normAutofit/>
          </a:bodyPr>
          <a:lstStyle/>
          <a:p>
            <a:pPr marL="0" indent="0">
              <a:buNone/>
            </a:pPr>
            <a:endParaRPr lang="en-ZA" sz="1800" dirty="0">
              <a:solidFill>
                <a:srgbClr val="222222"/>
              </a:solidFill>
              <a:effectLst/>
              <a:latin typeface="Arial" panose="020B0604020202020204" pitchFamily="34" charset="0"/>
              <a:ea typeface="Calibri" panose="020F0502020204030204" pitchFamily="34" charset="0"/>
            </a:endParaRPr>
          </a:p>
          <a:p>
            <a:pPr marL="0" indent="0">
              <a:buNone/>
            </a:pPr>
            <a:endParaRPr lang="en-US" dirty="0">
              <a:solidFill>
                <a:srgbClr val="6F298C"/>
              </a:solidFill>
            </a:endParaRPr>
          </a:p>
        </p:txBody>
      </p:sp>
      <p:pic>
        <p:nvPicPr>
          <p:cNvPr id="4" name="Picture 3">
            <a:extLst>
              <a:ext uri="{FF2B5EF4-FFF2-40B4-BE49-F238E27FC236}">
                <a16:creationId xmlns:a16="http://schemas.microsoft.com/office/drawing/2014/main" id="{67A6F336-7994-4DA3-0292-1861FFCEF4F7}"/>
              </a:ext>
            </a:extLst>
          </p:cNvPr>
          <p:cNvPicPr>
            <a:picLocks noChangeAspect="1"/>
          </p:cNvPicPr>
          <p:nvPr/>
        </p:nvPicPr>
        <p:blipFill>
          <a:blip r:embed="rId2"/>
          <a:stretch>
            <a:fillRect/>
          </a:stretch>
        </p:blipFill>
        <p:spPr>
          <a:xfrm>
            <a:off x="1488376" y="1792452"/>
            <a:ext cx="4932091" cy="4700423"/>
          </a:xfrm>
          <a:prstGeom prst="rect">
            <a:avLst/>
          </a:prstGeom>
        </p:spPr>
      </p:pic>
      <p:sp>
        <p:nvSpPr>
          <p:cNvPr id="5" name="Content Placeholder 2">
            <a:extLst>
              <a:ext uri="{FF2B5EF4-FFF2-40B4-BE49-F238E27FC236}">
                <a16:creationId xmlns:a16="http://schemas.microsoft.com/office/drawing/2014/main" id="{1FA89665-E0DD-4480-5B8F-9F1429FAF5D1}"/>
              </a:ext>
            </a:extLst>
          </p:cNvPr>
          <p:cNvSpPr txBox="1">
            <a:spLocks/>
          </p:cNvSpPr>
          <p:nvPr/>
        </p:nvSpPr>
        <p:spPr>
          <a:xfrm>
            <a:off x="990600" y="1627239"/>
            <a:ext cx="4933335" cy="470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800" b="0" i="0" u="none" strike="noStrike" kern="1200" cap="none" spc="0" normalizeH="0" baseline="0" noProof="0">
              <a:ln>
                <a:noFill/>
              </a:ln>
              <a:solidFill>
                <a:srgbClr val="222222"/>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6F298C"/>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DA564780-C825-2F5D-3DDF-F15BB65C5E72}"/>
              </a:ext>
            </a:extLst>
          </p:cNvPr>
          <p:cNvPicPr>
            <a:picLocks noChangeAspect="1"/>
          </p:cNvPicPr>
          <p:nvPr/>
        </p:nvPicPr>
        <p:blipFill>
          <a:blip r:embed="rId2"/>
          <a:stretch>
            <a:fillRect/>
          </a:stretch>
        </p:blipFill>
        <p:spPr>
          <a:xfrm>
            <a:off x="1087710" y="1781340"/>
            <a:ext cx="4932091" cy="4700423"/>
          </a:xfrm>
          <a:prstGeom prst="rect">
            <a:avLst/>
          </a:prstGeom>
        </p:spPr>
      </p:pic>
      <p:sp>
        <p:nvSpPr>
          <p:cNvPr id="9" name="TextBox 8">
            <a:extLst>
              <a:ext uri="{FF2B5EF4-FFF2-40B4-BE49-F238E27FC236}">
                <a16:creationId xmlns:a16="http://schemas.microsoft.com/office/drawing/2014/main" id="{6BE17CD1-0293-1E09-1A0B-D2374E6F51CB}"/>
              </a:ext>
            </a:extLst>
          </p:cNvPr>
          <p:cNvSpPr txBox="1"/>
          <p:nvPr/>
        </p:nvSpPr>
        <p:spPr>
          <a:xfrm>
            <a:off x="373625" y="1742845"/>
            <a:ext cx="11312619" cy="4093428"/>
          </a:xfrm>
          <a:prstGeom prst="rect">
            <a:avLst/>
          </a:prstGeom>
          <a:noFill/>
          <a:ln>
            <a:solidFill>
              <a:schemeClr val="accent1"/>
            </a:solidFill>
          </a:ln>
        </p:spPr>
        <p:txBody>
          <a:bodyPr wrap="square">
            <a:spAutoFit/>
          </a:bodyPr>
          <a:lstStyle/>
          <a:p>
            <a:r>
              <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rPr>
              <a:t>Theoretical framework</a:t>
            </a:r>
          </a:p>
          <a:p>
            <a:r>
              <a:rPr lang="en-GB" sz="2000" kern="0" dirty="0">
                <a:effectLst/>
                <a:latin typeface="Times New Roman" panose="02020603050405020304" pitchFamily="18" charset="0"/>
                <a:ea typeface="Times New Roman" panose="02020603050405020304" pitchFamily="18" charset="0"/>
              </a:rPr>
              <a:t>The </a:t>
            </a:r>
            <a:r>
              <a:rPr lang="en-GB" sz="2000" b="1" kern="0" dirty="0">
                <a:effectLst/>
                <a:latin typeface="Times New Roman" panose="02020603050405020304" pitchFamily="18" charset="0"/>
                <a:ea typeface="Times New Roman" panose="02020603050405020304" pitchFamily="18" charset="0"/>
              </a:rPr>
              <a:t>r</a:t>
            </a:r>
            <a:r>
              <a:rPr lang="en-ZA" sz="2000" b="1" kern="0" dirty="0" err="1">
                <a:effectLst/>
                <a:latin typeface="Times New Roman" panose="02020603050405020304" pitchFamily="18" charset="0"/>
                <a:ea typeface="Times New Roman" panose="02020603050405020304" pitchFamily="18" charset="0"/>
              </a:rPr>
              <a:t>esilience</a:t>
            </a:r>
            <a:r>
              <a:rPr lang="en-ZA" sz="2000" b="1" kern="0" dirty="0">
                <a:effectLst/>
                <a:latin typeface="Times New Roman" panose="02020603050405020304" pitchFamily="18" charset="0"/>
                <a:ea typeface="Times New Roman" panose="02020603050405020304" pitchFamily="18" charset="0"/>
              </a:rPr>
              <a:t> theory </a:t>
            </a:r>
            <a:r>
              <a:rPr lang="en-ZA" sz="2000" kern="0" dirty="0">
                <a:effectLst/>
                <a:latin typeface="Times New Roman" panose="02020603050405020304" pitchFamily="18" charset="0"/>
                <a:ea typeface="Times New Roman" panose="02020603050405020304" pitchFamily="18" charset="0"/>
              </a:rPr>
              <a:t>offers a useful framework for comprehending how social workers might manage stress and difficulties in their profession</a:t>
            </a:r>
            <a:endParaRPr lang="en-ZA" sz="2000" b="1" kern="0" dirty="0">
              <a:latin typeface="Times New Roman" panose="02020603050405020304" pitchFamily="18" charset="0"/>
              <a:ea typeface="Times New Roman" panose="02020603050405020304" pitchFamily="18" charset="0"/>
              <a:cs typeface="Times New Roman" panose="02020603050405020304" pitchFamily="18" charset="0"/>
            </a:endParaRPr>
          </a:p>
          <a:p>
            <a:r>
              <a:rPr lang="en-ZA" sz="2000" kern="0" dirty="0">
                <a:effectLst/>
                <a:latin typeface="Times New Roman" panose="02020603050405020304" pitchFamily="18" charset="0"/>
                <a:ea typeface="Times New Roman" panose="02020603050405020304" pitchFamily="18" charset="0"/>
              </a:rPr>
              <a:t>Resilience theory provides insights into the elements that promote social workers' professional efficacy and well-being by looking at coping mechanisms, social support, and personality traits.</a:t>
            </a:r>
            <a:endParaRPr lang="en-ZA" sz="20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ZA" sz="2000" kern="0" dirty="0">
                <a:effectLst/>
                <a:latin typeface="Times New Roman" panose="02020603050405020304" pitchFamily="18" charset="0"/>
                <a:ea typeface="Times New Roman" panose="02020603050405020304" pitchFamily="18" charset="0"/>
              </a:rPr>
              <a:t>They relied on supportive relationships and engaged in self-care practices to mitigate burnout.</a:t>
            </a:r>
          </a:p>
          <a:p>
            <a:endParaRPr lang="en-ZA" sz="2000" kern="0" dirty="0">
              <a:effectLst/>
              <a:latin typeface="Times New Roman" panose="02020603050405020304" pitchFamily="18" charset="0"/>
              <a:ea typeface="Times New Roman" panose="02020603050405020304" pitchFamily="18" charset="0"/>
            </a:endParaRPr>
          </a:p>
          <a:p>
            <a:r>
              <a:rPr lang="en-ZA" sz="2000" kern="0" dirty="0">
                <a:effectLst/>
                <a:latin typeface="Times New Roman" panose="02020603050405020304" pitchFamily="18" charset="0"/>
                <a:ea typeface="Times New Roman" panose="02020603050405020304" pitchFamily="18" charset="0"/>
              </a:rPr>
              <a:t>The </a:t>
            </a:r>
            <a:r>
              <a:rPr lang="en-ZA" sz="2000" b="1" kern="0" dirty="0">
                <a:effectLst/>
                <a:latin typeface="Times New Roman" panose="02020603050405020304" pitchFamily="18" charset="0"/>
                <a:ea typeface="Times New Roman" panose="02020603050405020304" pitchFamily="18" charset="0"/>
              </a:rPr>
              <a:t>ecological framework </a:t>
            </a:r>
            <a:r>
              <a:rPr lang="en-ZA" sz="2000" kern="0" dirty="0">
                <a:effectLst/>
                <a:latin typeface="Times New Roman" panose="02020603050405020304" pitchFamily="18" charset="0"/>
                <a:ea typeface="Times New Roman" panose="02020603050405020304" pitchFamily="18" charset="0"/>
              </a:rPr>
              <a:t>identifies several interconnected levels where factors can contribute to or alleviate burnout. Personal factors like personality, skills, attitudes, and beliefs influence vulnerability to burnout. Interventions might include training, mentorship, and self-care practices. The quality of relationships with peers, supervisors, and family plays a role. Supportive peer networks, good supervision, and positive family connections can act as protective factors. </a:t>
            </a:r>
          </a:p>
          <a:p>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18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A04D3C-4E7C-CEBF-2F32-641C97328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94DA3-F0F0-46EC-92DF-FEF1792CDB47}"/>
              </a:ext>
            </a:extLst>
          </p:cNvPr>
          <p:cNvSpPr>
            <a:spLocks noGrp="1"/>
          </p:cNvSpPr>
          <p:nvPr>
            <p:ph type="title"/>
          </p:nvPr>
        </p:nvSpPr>
        <p:spPr/>
        <p:txBody>
          <a:bodyPr/>
          <a:lstStyle/>
          <a:p>
            <a:r>
              <a:rPr lang="en-US" dirty="0">
                <a:solidFill>
                  <a:srgbClr val="6F298C"/>
                </a:solidFill>
              </a:rPr>
              <a:t>Research Methodology</a:t>
            </a:r>
          </a:p>
        </p:txBody>
      </p:sp>
      <p:sp>
        <p:nvSpPr>
          <p:cNvPr id="3" name="Content Placeholder 2">
            <a:extLst>
              <a:ext uri="{FF2B5EF4-FFF2-40B4-BE49-F238E27FC236}">
                <a16:creationId xmlns:a16="http://schemas.microsoft.com/office/drawing/2014/main" id="{78144D04-0C8F-926C-3530-5859B3643AD1}"/>
              </a:ext>
            </a:extLst>
          </p:cNvPr>
          <p:cNvSpPr>
            <a:spLocks noGrp="1"/>
          </p:cNvSpPr>
          <p:nvPr>
            <p:ph idx="1"/>
          </p:nvPr>
        </p:nvSpPr>
        <p:spPr>
          <a:xfrm>
            <a:off x="838200" y="1327355"/>
            <a:ext cx="11353800" cy="4849608"/>
          </a:xfrm>
        </p:spPr>
        <p:txBody>
          <a:bodyPr>
            <a:normAutofit fontScale="70000" lnSpcReduction="20000"/>
          </a:bodyPr>
          <a:lstStyle/>
          <a:p>
            <a:endParaRPr lang="en-ZA" sz="1800" kern="0" dirty="0">
              <a:solidFill>
                <a:srgbClr val="6F298C"/>
              </a:solidFill>
              <a:latin typeface="Times New Roman" panose="02020603050405020304" pitchFamily="18" charset="0"/>
            </a:endParaRPr>
          </a:p>
          <a:p>
            <a:pPr marL="0" indent="0">
              <a:buNone/>
            </a:pPr>
            <a:r>
              <a:rPr lang="en-ZA" sz="2900" b="1" dirty="0">
                <a:effectLst/>
                <a:latin typeface="Times New Roman" panose="02020603050405020304" pitchFamily="18" charset="0"/>
                <a:ea typeface="Times New Roman" panose="02020603050405020304" pitchFamily="18" charset="0"/>
                <a:cs typeface="Times New Roman" panose="02020603050405020304" pitchFamily="18" charset="0"/>
              </a:rPr>
              <a:t>Research approach, design, and sampling</a:t>
            </a:r>
            <a:r>
              <a:rPr lang="en-ZA" sz="23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ZA" sz="2300" kern="0" dirty="0">
                <a:effectLst/>
                <a:latin typeface="Times New Roman" panose="02020603050405020304" pitchFamily="18" charset="0"/>
                <a:ea typeface="Times New Roman" panose="02020603050405020304" pitchFamily="18" charset="0"/>
              </a:rPr>
              <a:t> </a:t>
            </a:r>
          </a:p>
          <a:p>
            <a:pPr marL="0" indent="0">
              <a:buNone/>
            </a:pPr>
            <a:r>
              <a:rPr lang="en-ZA" sz="1800" kern="0" dirty="0">
                <a:effectLst/>
                <a:latin typeface="Times New Roman" panose="02020603050405020304" pitchFamily="18" charset="0"/>
                <a:ea typeface="Times New Roman" panose="02020603050405020304" pitchFamily="18" charset="0"/>
              </a:rPr>
              <a:t>A quantitative approach was used </a:t>
            </a:r>
          </a:p>
          <a:p>
            <a:pPr marL="0" indent="0">
              <a:buNone/>
            </a:pPr>
            <a:r>
              <a:rPr lang="en-GB" sz="1800" kern="0" dirty="0">
                <a:effectLst/>
                <a:latin typeface="Times New Roman" panose="02020603050405020304" pitchFamily="18" charset="0"/>
                <a:ea typeface="Times New Roman" panose="02020603050405020304" pitchFamily="18" charset="0"/>
              </a:rPr>
              <a:t>The study adopted a correlational design to reveal the existence or absence of a correlation between, self-care, social support and burnout, </a:t>
            </a:r>
            <a:r>
              <a:rPr lang="en-ZA" sz="1800" kern="0" dirty="0">
                <a:effectLst/>
                <a:latin typeface="Times New Roman" panose="02020603050405020304" pitchFamily="18" charset="0"/>
                <a:ea typeface="Times New Roman" panose="02020603050405020304" pitchFamily="18" charset="0"/>
              </a:rPr>
              <a:t>the constructs investigated </a:t>
            </a:r>
            <a:endParaRPr lang="en-ZA" sz="1800" kern="0" dirty="0">
              <a:latin typeface="Times New Roman" panose="02020603050405020304" pitchFamily="18" charset="0"/>
              <a:ea typeface="Times New Roman" panose="02020603050405020304" pitchFamily="18" charset="0"/>
            </a:endParaRPr>
          </a:p>
          <a:p>
            <a:pPr marL="0" indent="0">
              <a:buNone/>
            </a:pPr>
            <a:r>
              <a:rPr lang="en-ZA" sz="1800" kern="0" dirty="0">
                <a:effectLst/>
                <a:latin typeface="Times New Roman" panose="02020603050405020304" pitchFamily="18" charset="0"/>
                <a:ea typeface="Times New Roman" panose="02020603050405020304" pitchFamily="18" charset="0"/>
              </a:rPr>
              <a:t>The study focused on social workers and forensic social workers </a:t>
            </a:r>
            <a:r>
              <a:rPr lang="en-GB" sz="1800" kern="0" dirty="0">
                <a:effectLst/>
                <a:latin typeface="Times New Roman" panose="02020603050405020304" pitchFamily="18" charset="0"/>
                <a:ea typeface="Times New Roman" panose="02020603050405020304" pitchFamily="18" charset="0"/>
              </a:rPr>
              <a:t>who manage child sexual abuse cases. </a:t>
            </a:r>
            <a:endParaRPr lang="en-ZA" sz="1800" kern="0" dirty="0">
              <a:effectLst/>
              <a:latin typeface="Times New Roman" panose="02020603050405020304" pitchFamily="18" charset="0"/>
              <a:ea typeface="Times New Roman" panose="02020603050405020304" pitchFamily="18" charset="0"/>
            </a:endParaRPr>
          </a:p>
          <a:p>
            <a:pPr marL="0" indent="0">
              <a:buNone/>
            </a:pPr>
            <a:r>
              <a:rPr lang="en-ZA" sz="1800" kern="0" dirty="0">
                <a:latin typeface="Times New Roman" panose="02020603050405020304" pitchFamily="18" charset="0"/>
                <a:ea typeface="Times New Roman" panose="02020603050405020304" pitchFamily="18" charset="0"/>
              </a:rPr>
              <a:t>T</a:t>
            </a:r>
            <a:r>
              <a:rPr lang="en-ZA" sz="1800" kern="0" dirty="0">
                <a:effectLst/>
                <a:latin typeface="Times New Roman" panose="02020603050405020304" pitchFamily="18" charset="0"/>
                <a:ea typeface="Times New Roman" panose="02020603050405020304" pitchFamily="18" charset="0"/>
              </a:rPr>
              <a:t>he study using an all-inclusive sample based on specific inclusion and exclusion criteria</a:t>
            </a:r>
          </a:p>
          <a:p>
            <a:pPr marL="0" indent="0">
              <a:buNone/>
            </a:pPr>
            <a:endParaRPr lang="en-ZA" sz="1800" kern="0" dirty="0">
              <a:effectLst/>
              <a:latin typeface="Times New Roman" panose="02020603050405020304" pitchFamily="18" charset="0"/>
              <a:ea typeface="Times New Roman" panose="02020603050405020304" pitchFamily="18" charset="0"/>
            </a:endParaRPr>
          </a:p>
          <a:p>
            <a:pPr marL="0" indent="0">
              <a:buNone/>
            </a:pPr>
            <a:r>
              <a:rPr lang="en-US" sz="2900" b="1" dirty="0">
                <a:solidFill>
                  <a:srgbClr val="6F298C"/>
                </a:solidFill>
                <a:latin typeface="Times New Roman" panose="02020603050405020304" pitchFamily="18" charset="0"/>
                <a:cs typeface="Times New Roman" panose="02020603050405020304" pitchFamily="18" charset="0"/>
              </a:rPr>
              <a:t>Measuring instruments</a:t>
            </a:r>
          </a:p>
          <a:p>
            <a:r>
              <a:rPr lang="en-ZA" sz="1800" kern="0" dirty="0">
                <a:latin typeface="Times New Roman" panose="02020603050405020304" pitchFamily="18" charset="0"/>
                <a:ea typeface="Times New Roman" panose="02020603050405020304" pitchFamily="18" charset="0"/>
                <a:cs typeface="Times New Roman" panose="02020603050405020304" pitchFamily="18" charset="0"/>
              </a:rPr>
              <a:t>D</a:t>
            </a:r>
            <a:r>
              <a:rPr lang="en-ZA" sz="1800" kern="0" dirty="0">
                <a:effectLst/>
                <a:latin typeface="Times New Roman" panose="02020603050405020304" pitchFamily="18" charset="0"/>
                <a:ea typeface="Times New Roman" panose="02020603050405020304" pitchFamily="18" charset="0"/>
                <a:cs typeface="Times New Roman" panose="02020603050405020304" pitchFamily="18" charset="0"/>
              </a:rPr>
              <a:t>emographic data was obtained based on the profile of the respondents-Their gender, marital status, qualifications, and work experience. </a:t>
            </a:r>
          </a:p>
          <a:p>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different dimensions of burnout, self-care, and social support were measured using the Mindful Self-Care Scale (MSCS) and Maslach Burnout Inventory – Health Services Scale (MBI-HSS). </a:t>
            </a:r>
            <a:endParaRPr lang="en-ZA" sz="1800" kern="0" dirty="0">
              <a:latin typeface="Times New Roman" panose="02020603050405020304" pitchFamily="18" charset="0"/>
              <a:ea typeface="Times New Roman" panose="02020603050405020304" pitchFamily="18" charset="0"/>
              <a:cs typeface="Times New Roman" panose="02020603050405020304" pitchFamily="18" charset="0"/>
            </a:endParaRPr>
          </a:p>
          <a:p>
            <a:r>
              <a:rPr lang="en-ZA" sz="1800" kern="0" dirty="0">
                <a:effectLst/>
                <a:latin typeface="Times New Roman" panose="02020603050405020304" pitchFamily="18" charset="0"/>
                <a:ea typeface="Times New Roman" panose="02020603050405020304" pitchFamily="18" charset="0"/>
                <a:cs typeface="Times New Roman" panose="02020603050405020304" pitchFamily="18" charset="0"/>
              </a:rPr>
              <a:t>Mindful Self-Care Scale (MSCS) focuses on six subscales, namely: Physical care, Mindful awareness and purpose, Supportive structure, Supportive relationships, and Mindful relaxation, to measure a participant’s self-care. </a:t>
            </a:r>
          </a:p>
          <a:p>
            <a:r>
              <a:rPr lang="en-ZA"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Maslach Burnout Inventory- Human Services (MBI-HSS) measures participants’ burnout levels in human services, focusing on three core aspects of burnout: Emotional exhaustion, depersonalization, and personal accomplishment. </a:t>
            </a:r>
            <a:endParaRPr lang="en-ZA" sz="1800" kern="0" dirty="0">
              <a:latin typeface="Times New Roman" panose="02020603050405020304" pitchFamily="18" charset="0"/>
              <a:ea typeface="Times New Roman" panose="02020603050405020304" pitchFamily="18" charset="0"/>
              <a:cs typeface="Times New Roman" panose="02020603050405020304" pitchFamily="18" charset="0"/>
            </a:endParaRPr>
          </a:p>
          <a:p>
            <a:r>
              <a:rPr lang="en-ZA"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ZA"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study was advertised on various social media platforms (Facebook and Instagram) to gather voluntary responses. </a:t>
            </a:r>
          </a:p>
          <a:p>
            <a:r>
              <a:rPr lang="en-ZA"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participants were also recruited through advertisements on various platforms used by the South African Council for Social Service Professions (SACSSP).</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solidFill>
                <a:srgbClr val="6F298C"/>
              </a:solidFill>
            </a:endParaRPr>
          </a:p>
        </p:txBody>
      </p:sp>
    </p:spTree>
    <p:extLst>
      <p:ext uri="{BB962C8B-B14F-4D97-AF65-F5344CB8AC3E}">
        <p14:creationId xmlns:p14="http://schemas.microsoft.com/office/powerpoint/2010/main" val="133240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F0A6D-84C1-72B3-F4B5-DF616CB62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CDC43-C732-30F5-4209-37226B676DB6}"/>
              </a:ext>
            </a:extLst>
          </p:cNvPr>
          <p:cNvSpPr>
            <a:spLocks noGrp="1"/>
          </p:cNvSpPr>
          <p:nvPr>
            <p:ph type="title"/>
          </p:nvPr>
        </p:nvSpPr>
        <p:spPr/>
        <p:txBody>
          <a:bodyPr/>
          <a:lstStyle/>
          <a:p>
            <a:r>
              <a:rPr lang="en-US" dirty="0">
                <a:solidFill>
                  <a:srgbClr val="6F298C"/>
                </a:solidFill>
              </a:rPr>
              <a:t>Research question, hypothesis, and aim</a:t>
            </a:r>
          </a:p>
        </p:txBody>
      </p:sp>
      <p:sp>
        <p:nvSpPr>
          <p:cNvPr id="3" name="Content Placeholder 2">
            <a:extLst>
              <a:ext uri="{FF2B5EF4-FFF2-40B4-BE49-F238E27FC236}">
                <a16:creationId xmlns:a16="http://schemas.microsoft.com/office/drawing/2014/main" id="{4326F4EE-274C-29EF-A1CF-D5BDDDAA7FA0}"/>
              </a:ext>
            </a:extLst>
          </p:cNvPr>
          <p:cNvSpPr>
            <a:spLocks noGrp="1"/>
          </p:cNvSpPr>
          <p:nvPr>
            <p:ph idx="1"/>
          </p:nvPr>
        </p:nvSpPr>
        <p:spPr>
          <a:xfrm>
            <a:off x="838200" y="1474839"/>
            <a:ext cx="4933335" cy="4702124"/>
          </a:xfrm>
        </p:spPr>
        <p:txBody>
          <a:bodyPr>
            <a:normAutofit/>
          </a:bodyPr>
          <a:lstStyle/>
          <a:p>
            <a:pPr marL="0" indent="0">
              <a:buNone/>
            </a:pPr>
            <a:endParaRPr lang="en-ZA" sz="1800" dirty="0">
              <a:solidFill>
                <a:srgbClr val="222222"/>
              </a:solidFill>
              <a:effectLst/>
              <a:latin typeface="Arial" panose="020B0604020202020204" pitchFamily="34" charset="0"/>
              <a:ea typeface="Calibri" panose="020F0502020204030204" pitchFamily="34" charset="0"/>
            </a:endParaRPr>
          </a:p>
          <a:p>
            <a:pPr marL="0" indent="0">
              <a:buNone/>
            </a:pPr>
            <a:endParaRPr lang="en-US" dirty="0">
              <a:solidFill>
                <a:srgbClr val="6F298C"/>
              </a:solidFill>
            </a:endParaRPr>
          </a:p>
        </p:txBody>
      </p:sp>
      <p:pic>
        <p:nvPicPr>
          <p:cNvPr id="4" name="Picture 3">
            <a:extLst>
              <a:ext uri="{FF2B5EF4-FFF2-40B4-BE49-F238E27FC236}">
                <a16:creationId xmlns:a16="http://schemas.microsoft.com/office/drawing/2014/main" id="{A07D3830-6166-903C-A1AD-C18BB1034F9F}"/>
              </a:ext>
            </a:extLst>
          </p:cNvPr>
          <p:cNvPicPr>
            <a:picLocks noChangeAspect="1"/>
          </p:cNvPicPr>
          <p:nvPr/>
        </p:nvPicPr>
        <p:blipFill>
          <a:blip r:embed="rId2"/>
          <a:stretch>
            <a:fillRect/>
          </a:stretch>
        </p:blipFill>
        <p:spPr>
          <a:xfrm>
            <a:off x="1488376" y="1792452"/>
            <a:ext cx="4932091" cy="4700423"/>
          </a:xfrm>
          <a:prstGeom prst="rect">
            <a:avLst/>
          </a:prstGeom>
        </p:spPr>
      </p:pic>
      <p:sp>
        <p:nvSpPr>
          <p:cNvPr id="5" name="Content Placeholder 2">
            <a:extLst>
              <a:ext uri="{FF2B5EF4-FFF2-40B4-BE49-F238E27FC236}">
                <a16:creationId xmlns:a16="http://schemas.microsoft.com/office/drawing/2014/main" id="{F6B3877C-0819-8E1F-CBF4-2A4612E28D5C}"/>
              </a:ext>
            </a:extLst>
          </p:cNvPr>
          <p:cNvSpPr txBox="1">
            <a:spLocks/>
          </p:cNvSpPr>
          <p:nvPr/>
        </p:nvSpPr>
        <p:spPr>
          <a:xfrm>
            <a:off x="990600" y="1627239"/>
            <a:ext cx="4933335" cy="4702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800" b="0" i="0" u="none" strike="noStrike" kern="1200" cap="none" spc="0" normalizeH="0" baseline="0" noProof="0">
              <a:ln>
                <a:noFill/>
              </a:ln>
              <a:solidFill>
                <a:srgbClr val="222222"/>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6F298C"/>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70EFC7CF-0A3A-0D12-468A-1162F61974E5}"/>
              </a:ext>
            </a:extLst>
          </p:cNvPr>
          <p:cNvPicPr>
            <a:picLocks noChangeAspect="1"/>
          </p:cNvPicPr>
          <p:nvPr/>
        </p:nvPicPr>
        <p:blipFill>
          <a:blip r:embed="rId2"/>
          <a:stretch>
            <a:fillRect/>
          </a:stretch>
        </p:blipFill>
        <p:spPr>
          <a:xfrm>
            <a:off x="1087710" y="1781340"/>
            <a:ext cx="4932091" cy="4700423"/>
          </a:xfrm>
          <a:prstGeom prst="rect">
            <a:avLst/>
          </a:prstGeom>
        </p:spPr>
      </p:pic>
      <p:sp>
        <p:nvSpPr>
          <p:cNvPr id="9" name="TextBox 8">
            <a:extLst>
              <a:ext uri="{FF2B5EF4-FFF2-40B4-BE49-F238E27FC236}">
                <a16:creationId xmlns:a16="http://schemas.microsoft.com/office/drawing/2014/main" id="{B782C95C-5830-755B-D743-B1D3A361BEF3}"/>
              </a:ext>
            </a:extLst>
          </p:cNvPr>
          <p:cNvSpPr txBox="1"/>
          <p:nvPr/>
        </p:nvSpPr>
        <p:spPr>
          <a:xfrm>
            <a:off x="159025" y="1459935"/>
            <a:ext cx="11698358" cy="1015663"/>
          </a:xfrm>
          <a:prstGeom prst="rect">
            <a:avLst/>
          </a:prstGeom>
          <a:noFill/>
          <a:ln>
            <a:solidFill>
              <a:schemeClr val="accent1"/>
            </a:solidFill>
          </a:ln>
        </p:spPr>
        <p:txBody>
          <a:bodyPr wrap="square">
            <a:spAutoFit/>
          </a:bodyPr>
          <a:lstStyle/>
          <a:p>
            <a:pPr marL="0" indent="0">
              <a:buNone/>
            </a:pPr>
            <a:r>
              <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rPr>
              <a:t>Ethical Considerations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The study received legal permission HREC-</a:t>
            </a:r>
            <a:r>
              <a:rPr lang="en-ZA" sz="1200" kern="0" dirty="0">
                <a:effectLst/>
                <a:latin typeface="Times New Roman" panose="02020603050405020304" pitchFamily="18" charset="0"/>
                <a:ea typeface="Times New Roman" panose="02020603050405020304" pitchFamily="18" charset="0"/>
                <a:cs typeface="Times New Roman" panose="02020603050405020304" pitchFamily="18" charset="0"/>
              </a:rPr>
              <a:t>NWU-00058-22-A1. </a:t>
            </a:r>
          </a:p>
          <a:p>
            <a:r>
              <a:rPr lang="en-GB" sz="1200" kern="0" dirty="0">
                <a:latin typeface="Times New Roman" panose="02020603050405020304" pitchFamily="18" charset="0"/>
                <a:ea typeface="Times New Roman" panose="02020603050405020304" pitchFamily="18" charset="0"/>
                <a:cs typeface="Times New Roman" panose="02020603050405020304" pitchFamily="18" charset="0"/>
              </a:rPr>
              <a:t>A</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letter of goodwill was addressed to Solidarity, requesting permission to promote the study to all South African social workers on their Facebook page</a:t>
            </a:r>
          </a:p>
          <a:p>
            <a:r>
              <a:rPr lang="en-ZA" sz="1200" kern="0" dirty="0">
                <a:effectLst/>
                <a:latin typeface="Times New Roman" panose="02020603050405020304" pitchFamily="18" charset="0"/>
                <a:ea typeface="Times New Roman" panose="02020603050405020304" pitchFamily="18" charset="0"/>
                <a:cs typeface="Times New Roman" panose="02020603050405020304" pitchFamily="18" charset="0"/>
              </a:rPr>
              <a:t>Social workers interested in taking part in the research study could use a link to gain access to a Google Forms survey, which allowed them to complete the questions and submit them electronically</a:t>
            </a:r>
          </a:p>
        </p:txBody>
      </p:sp>
      <p:sp>
        <p:nvSpPr>
          <p:cNvPr id="11" name="TextBox 10">
            <a:extLst>
              <a:ext uri="{FF2B5EF4-FFF2-40B4-BE49-F238E27FC236}">
                <a16:creationId xmlns:a16="http://schemas.microsoft.com/office/drawing/2014/main" id="{048A1AFE-2E27-CF7B-8820-058D6CAC2C26}"/>
              </a:ext>
            </a:extLst>
          </p:cNvPr>
          <p:cNvSpPr txBox="1"/>
          <p:nvPr/>
        </p:nvSpPr>
        <p:spPr>
          <a:xfrm>
            <a:off x="76201" y="2720409"/>
            <a:ext cx="6096000" cy="2985433"/>
          </a:xfrm>
          <a:prstGeom prst="rect">
            <a:avLst/>
          </a:prstGeom>
          <a:noFill/>
          <a:ln>
            <a:solidFill>
              <a:schemeClr val="accent1"/>
            </a:solidFill>
          </a:ln>
        </p:spPr>
        <p:txBody>
          <a:bodyPr wrap="square">
            <a:spAutoFit/>
          </a:bodyPr>
          <a:lstStyle/>
          <a:p>
            <a:pPr marL="0" indent="0">
              <a:buNone/>
            </a:pPr>
            <a:r>
              <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rPr>
              <a:t>Data Collection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The survey was distributed to the participants through email. </a:t>
            </a:r>
            <a:endParaRPr lang="en-ZA" sz="20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kern="0" dirty="0">
                <a:latin typeface="Times New Roman" panose="02020603050405020304" pitchFamily="18" charset="0"/>
                <a:ea typeface="Times New Roman" panose="02020603050405020304" pitchFamily="18" charset="0"/>
                <a:cs typeface="Times New Roman" panose="02020603050405020304" pitchFamily="18" charset="0"/>
              </a:rPr>
              <a:t>A</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survey that was generated with Google Forms </a:t>
            </a:r>
            <a:endParaRPr lang="en-ZA"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kern="0" dirty="0">
                <a:latin typeface="Times New Roman" panose="02020603050405020304" pitchFamily="18" charset="0"/>
                <a:ea typeface="Times New Roman" panose="02020603050405020304" pitchFamily="18" charset="0"/>
                <a:cs typeface="Times New Roman" panose="02020603050405020304" pitchFamily="18" charset="0"/>
              </a:rPr>
              <a:t>T</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he participants’ self-care and burnout were assessed using the Mindful Self-Care Scale (MSCS) and Maslach Burnout Inventory-Human Services Scale (MBI-HSS). </a:t>
            </a:r>
          </a:p>
          <a:p>
            <a:endParaRPr lang="en-GB" sz="2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BED62C7-C1A6-AD52-395C-7B8F22DA764F}"/>
              </a:ext>
            </a:extLst>
          </p:cNvPr>
          <p:cNvSpPr txBox="1"/>
          <p:nvPr/>
        </p:nvSpPr>
        <p:spPr>
          <a:xfrm>
            <a:off x="6497288" y="2475598"/>
            <a:ext cx="4932091" cy="2923877"/>
          </a:xfrm>
          <a:prstGeom prst="rect">
            <a:avLst/>
          </a:prstGeom>
          <a:noFill/>
          <a:ln>
            <a:solidFill>
              <a:schemeClr val="accent1"/>
            </a:solidFill>
          </a:ln>
        </p:spPr>
        <p:txBody>
          <a:bodyPr wrap="square">
            <a:spAutoFit/>
          </a:bodyPr>
          <a:lstStyle/>
          <a:p>
            <a:r>
              <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rPr>
              <a:t>Data Analysis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ZA" sz="1200" kern="0" dirty="0">
                <a:effectLst/>
                <a:latin typeface="Times New Roman" panose="02020603050405020304" pitchFamily="18" charset="0"/>
                <a:ea typeface="Times New Roman" panose="02020603050405020304" pitchFamily="18" charset="0"/>
              </a:rPr>
              <a:t>NWU Statistical Consultation Services to ensure that the data is being analysed correctly. </a:t>
            </a:r>
          </a:p>
          <a:p>
            <a:pPr marL="171450" indent="-171450">
              <a:buFont typeface="Wingdings" panose="05000000000000000000" pitchFamily="2" charset="2"/>
              <a:buChar char="§"/>
            </a:pPr>
            <a:r>
              <a:rPr lang="en-GB" sz="1200" kern="0" dirty="0">
                <a:effectLst/>
                <a:latin typeface="Times New Roman" panose="02020603050405020304" pitchFamily="18" charset="0"/>
                <a:ea typeface="Times New Roman" panose="02020603050405020304" pitchFamily="18" charset="0"/>
              </a:rPr>
              <a:t>The data from both questionnaires were analysed using IBM SPSS version 24 </a:t>
            </a:r>
            <a:r>
              <a:rPr lang="en-ZA" sz="1200" kern="0" dirty="0">
                <a:latin typeface="Times New Roman" panose="02020603050405020304" pitchFamily="18" charset="0"/>
                <a:ea typeface="Times New Roman" panose="02020603050405020304" pitchFamily="18" charset="0"/>
              </a:rPr>
              <a:t> </a:t>
            </a:r>
            <a:r>
              <a:rPr lang="en-GB" sz="1200" kern="0" dirty="0">
                <a:effectLst/>
                <a:latin typeface="Times New Roman" panose="02020603050405020304" pitchFamily="18" charset="0"/>
                <a:ea typeface="Times New Roman" panose="02020603050405020304" pitchFamily="18" charset="0"/>
              </a:rPr>
              <a:t>and consisted of nonparametric statistical analysis, as it is beneficial for</a:t>
            </a:r>
            <a:r>
              <a:rPr lang="en-ZA" sz="1200" kern="0" dirty="0">
                <a:effectLst/>
                <a:latin typeface="Times New Roman" panose="02020603050405020304" pitchFamily="18" charset="0"/>
                <a:ea typeface="Times New Roman" panose="02020603050405020304" pitchFamily="18" charset="0"/>
              </a:rPr>
              <a:t> small sample sizes. </a:t>
            </a:r>
          </a:p>
          <a:p>
            <a:pPr marL="171450" indent="-171450">
              <a:buFont typeface="Wingdings" panose="05000000000000000000" pitchFamily="2" charset="2"/>
              <a:buChar char="§"/>
            </a:pPr>
            <a:r>
              <a:rPr lang="en-GB" sz="1200" kern="0" dirty="0">
                <a:effectLst/>
                <a:latin typeface="Times New Roman" panose="02020603050405020304" pitchFamily="18" charset="0"/>
                <a:ea typeface="Times New Roman" panose="02020603050405020304" pitchFamily="18" charset="0"/>
              </a:rPr>
              <a:t>The information collected by the Maslach Burnout Inventory – Human Services Scale (MBI-HSS) and the Mindful Self-Care Scale (MSCS) was analysed using a descriptive statistical analysis </a:t>
            </a:r>
            <a:endParaRPr lang="en-ZA" sz="1200" kern="0" dirty="0">
              <a:latin typeface="Times New Roman" panose="02020603050405020304" pitchFamily="18" charset="0"/>
              <a:ea typeface="Times New Roman" panose="02020603050405020304" pitchFamily="18" charset="0"/>
            </a:endParaRPr>
          </a:p>
          <a:p>
            <a:pPr marL="171450" indent="-171450">
              <a:buFont typeface="Wingdings" panose="05000000000000000000" pitchFamily="2" charset="2"/>
              <a:buChar char="§"/>
            </a:pPr>
            <a:r>
              <a:rPr lang="en-GB" sz="1200" kern="0" dirty="0">
                <a:effectLst/>
                <a:latin typeface="Times New Roman" panose="02020603050405020304" pitchFamily="18" charset="0"/>
                <a:ea typeface="Times New Roman" panose="02020603050405020304" pitchFamily="18" charset="0"/>
              </a:rPr>
              <a:t>Independent and dependent variables were established as the mean scores on the BMI-HSS and MSCS scales. </a:t>
            </a:r>
            <a:endParaRPr lang="en-ZA" sz="1200" kern="0" dirty="0">
              <a:effectLst/>
              <a:latin typeface="Times New Roman" panose="02020603050405020304" pitchFamily="18" charset="0"/>
              <a:ea typeface="Times New Roman" panose="02020603050405020304" pitchFamily="18" charset="0"/>
            </a:endParaRPr>
          </a:p>
          <a:p>
            <a:pPr marL="171450" indent="-171450">
              <a:buFont typeface="Wingdings" panose="05000000000000000000" pitchFamily="2" charset="2"/>
              <a:buChar char="§"/>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The scores obtained from the participants were compared to evaluate the correlation between self-care, social support, and burnout, and whether high self-care prevents burnout.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600" dirty="0">
              <a:solidFill>
                <a:srgbClr val="6F298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05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13F359-64BF-D0BB-77E5-10D67C0F6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D10B8-C224-77A7-072D-B93737ABDE7D}"/>
              </a:ext>
            </a:extLst>
          </p:cNvPr>
          <p:cNvSpPr>
            <a:spLocks noGrp="1"/>
          </p:cNvSpPr>
          <p:nvPr>
            <p:ph type="title"/>
          </p:nvPr>
        </p:nvSpPr>
        <p:spPr/>
        <p:txBody>
          <a:bodyPr/>
          <a:lstStyle/>
          <a:p>
            <a:r>
              <a:rPr lang="en-US" dirty="0">
                <a:solidFill>
                  <a:srgbClr val="6F298C"/>
                </a:solidFill>
              </a:rPr>
              <a:t>Findings</a:t>
            </a:r>
          </a:p>
        </p:txBody>
      </p:sp>
      <p:sp>
        <p:nvSpPr>
          <p:cNvPr id="3" name="Content Placeholder 2">
            <a:extLst>
              <a:ext uri="{FF2B5EF4-FFF2-40B4-BE49-F238E27FC236}">
                <a16:creationId xmlns:a16="http://schemas.microsoft.com/office/drawing/2014/main" id="{002DB7F2-F620-220B-52CD-A0EDE9848C95}"/>
              </a:ext>
            </a:extLst>
          </p:cNvPr>
          <p:cNvSpPr>
            <a:spLocks noGrp="1"/>
          </p:cNvSpPr>
          <p:nvPr>
            <p:ph idx="1"/>
          </p:nvPr>
        </p:nvSpPr>
        <p:spPr/>
        <p:txBody>
          <a:bodyPr/>
          <a:lstStyle/>
          <a:p>
            <a:pPr marL="0" indent="0">
              <a:buNone/>
            </a:pPr>
            <a:r>
              <a:rPr lang="en-ZA" sz="1800" b="1" dirty="0">
                <a:effectLst/>
                <a:latin typeface="Times New Roman" panose="02020603050405020304" pitchFamily="18" charset="0"/>
                <a:ea typeface="Times New Roman" panose="02020603050405020304" pitchFamily="18" charset="0"/>
                <a:cs typeface="Times New Roman" panose="02020603050405020304" pitchFamily="18" charset="0"/>
              </a:rPr>
              <a:t>Demographic profile</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0" dirty="0">
                <a:effectLst/>
                <a:latin typeface="Times New Roman" panose="02020603050405020304" pitchFamily="18" charset="0"/>
                <a:ea typeface="Times New Roman" panose="02020603050405020304" pitchFamily="18" charset="0"/>
              </a:rPr>
              <a:t>In this study, the use of demographic information was to illustrate the variety of forensic social workers (n=50) who participated in the study. </a:t>
            </a:r>
          </a:p>
          <a:p>
            <a:r>
              <a:rPr lang="en-GB" sz="1800" kern="0" dirty="0">
                <a:effectLst/>
                <a:latin typeface="Times New Roman" panose="02020603050405020304" pitchFamily="18" charset="0"/>
                <a:ea typeface="Times New Roman" panose="02020603050405020304" pitchFamily="18" charset="0"/>
              </a:rPr>
              <a:t>Most of the respondents were women (94.0%), with males representing 6.0% </a:t>
            </a:r>
            <a:endParaRPr lang="en-GB" sz="1800" kern="0" dirty="0">
              <a:latin typeface="Times New Roman" panose="02020603050405020304" pitchFamily="18" charset="0"/>
              <a:ea typeface="Times New Roman" panose="02020603050405020304" pitchFamily="18" charset="0"/>
            </a:endParaRPr>
          </a:p>
          <a:p>
            <a:r>
              <a:rPr lang="en-GB" sz="1800" kern="0" dirty="0">
                <a:effectLst/>
                <a:latin typeface="Times New Roman" panose="02020603050405020304" pitchFamily="18" charset="0"/>
                <a:ea typeface="Times New Roman" panose="02020603050405020304" pitchFamily="18" charset="0"/>
              </a:rPr>
              <a:t>14% of the respondents were married, 34.0% of the respondents are currently in a relationship, and 52.0% of the remaining respondents are single. </a:t>
            </a:r>
          </a:p>
          <a:p>
            <a:r>
              <a:rPr lang="en-GB" sz="1800" kern="0" dirty="0">
                <a:effectLst/>
                <a:latin typeface="Times New Roman" panose="02020603050405020304" pitchFamily="18" charset="0"/>
                <a:ea typeface="Times New Roman" panose="02020603050405020304" pitchFamily="18" charset="0"/>
              </a:rPr>
              <a:t>Only 24.0% of the participants had a postgraduate degree, which indicated that they either obtained a master’s degree in social work or a PhD in social work</a:t>
            </a:r>
            <a:endParaRPr lang="en-GB" sz="1800" kern="0" dirty="0">
              <a:latin typeface="Times New Roman" panose="02020603050405020304" pitchFamily="18" charset="0"/>
              <a:ea typeface="Times New Roman" panose="02020603050405020304" pitchFamily="18" charset="0"/>
            </a:endParaRPr>
          </a:p>
          <a:p>
            <a:r>
              <a:rPr lang="en-GB" sz="1800" kern="0" dirty="0">
                <a:effectLst/>
                <a:latin typeface="Times New Roman" panose="02020603050405020304" pitchFamily="18" charset="0"/>
                <a:ea typeface="Times New Roman" panose="02020603050405020304" pitchFamily="18" charset="0"/>
              </a:rPr>
              <a:t>Seventy-six percent (76%) of the respondents were qualified social workers who have a four-year BA in social work. </a:t>
            </a:r>
            <a:endParaRPr lang="en-US" dirty="0">
              <a:solidFill>
                <a:srgbClr val="6F298C"/>
              </a:solidFill>
            </a:endParaRPr>
          </a:p>
        </p:txBody>
      </p:sp>
    </p:spTree>
    <p:extLst>
      <p:ext uri="{BB962C8B-B14F-4D97-AF65-F5344CB8AC3E}">
        <p14:creationId xmlns:p14="http://schemas.microsoft.com/office/powerpoint/2010/main" val="78052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7326EE-ED10-FB3A-DCEC-1E501187C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B4E0F-97BD-EE3B-67EA-5AE12BCFA83E}"/>
              </a:ext>
            </a:extLst>
          </p:cNvPr>
          <p:cNvSpPr>
            <a:spLocks noGrp="1"/>
          </p:cNvSpPr>
          <p:nvPr>
            <p:ph type="title"/>
          </p:nvPr>
        </p:nvSpPr>
        <p:spPr/>
        <p:txBody>
          <a:bodyPr/>
          <a:lstStyle/>
          <a:p>
            <a:r>
              <a:rPr lang="en-US" dirty="0">
                <a:solidFill>
                  <a:srgbClr val="6F298C"/>
                </a:solidFill>
              </a:rPr>
              <a:t>Findings</a:t>
            </a:r>
          </a:p>
        </p:txBody>
      </p:sp>
      <p:sp>
        <p:nvSpPr>
          <p:cNvPr id="3" name="Content Placeholder 2">
            <a:extLst>
              <a:ext uri="{FF2B5EF4-FFF2-40B4-BE49-F238E27FC236}">
                <a16:creationId xmlns:a16="http://schemas.microsoft.com/office/drawing/2014/main" id="{E2599904-B37E-DFED-6E58-3D4643B784E2}"/>
              </a:ext>
            </a:extLst>
          </p:cNvPr>
          <p:cNvSpPr>
            <a:spLocks noGrp="1"/>
          </p:cNvSpPr>
          <p:nvPr>
            <p:ph idx="1"/>
          </p:nvPr>
        </p:nvSpPr>
        <p:spPr>
          <a:xfrm>
            <a:off x="838200" y="1421296"/>
            <a:ext cx="10515600" cy="4755667"/>
          </a:xfrm>
        </p:spPr>
        <p:txBody>
          <a:bodyPr/>
          <a:lstStyle/>
          <a:p>
            <a:pPr marL="0" indent="0" algn="just">
              <a:lnSpc>
                <a:spcPct val="115000"/>
              </a:lnSpc>
              <a:spcAft>
                <a:spcPts val="1200"/>
              </a:spcAft>
              <a:buNone/>
            </a:pPr>
            <a:r>
              <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rPr>
              <a:t>Frequencies and descriptive statistics</a:t>
            </a:r>
          </a:p>
          <a:p>
            <a:pPr algn="just">
              <a:lnSpc>
                <a:spcPct val="100000"/>
              </a:lnSpc>
              <a:spcAft>
                <a:spcPts val="1200"/>
              </a:spcAft>
            </a:pPr>
            <a:r>
              <a:rPr lang="en-ZA" sz="2000" kern="0" dirty="0">
                <a:effectLst/>
                <a:latin typeface="Times New Roman" panose="02020603050405020304" pitchFamily="18" charset="0"/>
                <a:ea typeface="Times New Roman" panose="02020603050405020304" pitchFamily="18" charset="0"/>
              </a:rPr>
              <a:t>The Maslach Burnout Inventory (MBI) data were summarised using frequency distributions and descriptive statistics</a:t>
            </a:r>
            <a:endParaRPr lang="en-ZA" sz="2000" b="1" kern="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1200"/>
              </a:spcAft>
            </a:pPr>
            <a:r>
              <a:rPr lang="en-GB" sz="2000" kern="0" dirty="0">
                <a:effectLst/>
                <a:latin typeface="Times New Roman" panose="02020603050405020304" pitchFamily="18" charset="0"/>
                <a:ea typeface="Times New Roman" panose="02020603050405020304" pitchFamily="18" charset="0"/>
              </a:rPr>
              <a:t>The reliability of each factor with the items included in the factor was estimated by using Cronbach’s alpha. </a:t>
            </a:r>
            <a:endParaRPr lang="en-ZA" sz="20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1200"/>
              </a:spcAft>
            </a:pPr>
            <a:r>
              <a:rPr lang="en-GB" sz="2000" kern="0" dirty="0">
                <a:effectLst/>
                <a:latin typeface="Times New Roman" panose="02020603050405020304" pitchFamily="18" charset="0"/>
                <a:ea typeface="Times New Roman" panose="02020603050405020304" pitchFamily="18" charset="0"/>
              </a:rPr>
              <a:t>Cronbach’s alpha had a strong reliability, with alpha values of 0.7 or 0.8. </a:t>
            </a:r>
            <a:endParaRPr lang="en-ZA" sz="2000" b="1" kern="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1200"/>
              </a:spcAft>
            </a:pPr>
            <a:r>
              <a:rPr lang="en-GB" sz="2000" kern="0" dirty="0">
                <a:effectLst/>
                <a:latin typeface="Times New Roman" panose="02020603050405020304" pitchFamily="18" charset="0"/>
                <a:ea typeface="Times New Roman" panose="02020603050405020304" pitchFamily="18" charset="0"/>
              </a:rPr>
              <a:t>All six factors were above 0.5, and according to Taber (2018), an alpha value of around 0.70 or higher is considered as satisfactory.</a:t>
            </a:r>
          </a:p>
          <a:p>
            <a:pPr marL="0" indent="0" algn="just">
              <a:lnSpc>
                <a:spcPct val="100000"/>
              </a:lnSpc>
              <a:spcAft>
                <a:spcPts val="1200"/>
              </a:spcAft>
              <a:buNone/>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14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9331B2-5B95-1047-B4DD-0F08D4F87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00CA8-9F57-7D5F-6C4D-FDD1D5DDB240}"/>
              </a:ext>
            </a:extLst>
          </p:cNvPr>
          <p:cNvSpPr>
            <a:spLocks noGrp="1"/>
          </p:cNvSpPr>
          <p:nvPr>
            <p:ph type="title"/>
          </p:nvPr>
        </p:nvSpPr>
        <p:spPr/>
        <p:txBody>
          <a:bodyPr>
            <a:normAutofit/>
          </a:bodyPr>
          <a:lstStyle/>
          <a:p>
            <a:pPr algn="just">
              <a:spcAft>
                <a:spcPts val="1000"/>
              </a:spcAft>
            </a:pPr>
            <a:r>
              <a:rPr lang="en-ZA" sz="3600" b="1" dirty="0">
                <a:solidFill>
                  <a:srgbClr val="156082"/>
                </a:solidFill>
                <a:effectLst/>
                <a:latin typeface="Arial" panose="020B0604020202020204" pitchFamily="34" charset="0"/>
                <a:ea typeface="Times New Roman" panose="02020603050405020304" pitchFamily="18" charset="0"/>
                <a:cs typeface="Times New Roman" panose="02020603050405020304" pitchFamily="18" charset="0"/>
              </a:rPr>
              <a:t>MSCS-scale factors</a:t>
            </a:r>
          </a:p>
        </p:txBody>
      </p:sp>
      <p:graphicFrame>
        <p:nvGraphicFramePr>
          <p:cNvPr id="6" name="Content Placeholder 5">
            <a:extLst>
              <a:ext uri="{FF2B5EF4-FFF2-40B4-BE49-F238E27FC236}">
                <a16:creationId xmlns:a16="http://schemas.microsoft.com/office/drawing/2014/main" id="{A3B7342A-67AD-7EF6-D927-789008516D44}"/>
              </a:ext>
            </a:extLst>
          </p:cNvPr>
          <p:cNvGraphicFramePr>
            <a:graphicFrameLocks noGrp="1"/>
          </p:cNvGraphicFramePr>
          <p:nvPr>
            <p:ph idx="1"/>
            <p:extLst>
              <p:ext uri="{D42A27DB-BD31-4B8C-83A1-F6EECF244321}">
                <p14:modId xmlns:p14="http://schemas.microsoft.com/office/powerpoint/2010/main" val="1642786440"/>
              </p:ext>
            </p:extLst>
          </p:nvPr>
        </p:nvGraphicFramePr>
        <p:xfrm>
          <a:off x="326569" y="1360713"/>
          <a:ext cx="11419116" cy="5225143"/>
        </p:xfrm>
        <a:graphic>
          <a:graphicData uri="http://schemas.openxmlformats.org/drawingml/2006/table">
            <a:tbl>
              <a:tblPr firstRow="1" firstCol="1" bandRow="1">
                <a:tableStyleId>{5C22544A-7EE6-4342-B048-85BDC9FD1C3A}</a:tableStyleId>
              </a:tblPr>
              <a:tblGrid>
                <a:gridCol w="3482663">
                  <a:extLst>
                    <a:ext uri="{9D8B030D-6E8A-4147-A177-3AD203B41FA5}">
                      <a16:colId xmlns:a16="http://schemas.microsoft.com/office/drawing/2014/main" val="2481821089"/>
                    </a:ext>
                  </a:extLst>
                </a:gridCol>
                <a:gridCol w="2667324">
                  <a:extLst>
                    <a:ext uri="{9D8B030D-6E8A-4147-A177-3AD203B41FA5}">
                      <a16:colId xmlns:a16="http://schemas.microsoft.com/office/drawing/2014/main" val="1679967168"/>
                    </a:ext>
                  </a:extLst>
                </a:gridCol>
                <a:gridCol w="3294843">
                  <a:extLst>
                    <a:ext uri="{9D8B030D-6E8A-4147-A177-3AD203B41FA5}">
                      <a16:colId xmlns:a16="http://schemas.microsoft.com/office/drawing/2014/main" val="3899635300"/>
                    </a:ext>
                  </a:extLst>
                </a:gridCol>
                <a:gridCol w="1974286">
                  <a:extLst>
                    <a:ext uri="{9D8B030D-6E8A-4147-A177-3AD203B41FA5}">
                      <a16:colId xmlns:a16="http://schemas.microsoft.com/office/drawing/2014/main" val="3759110674"/>
                    </a:ext>
                  </a:extLst>
                </a:gridCol>
              </a:tblGrid>
              <a:tr h="643953">
                <a:tc>
                  <a:txBody>
                    <a:bodyPr/>
                    <a:lstStyle/>
                    <a:p>
                      <a:pPr algn="just">
                        <a:lnSpc>
                          <a:spcPct val="150000"/>
                        </a:lnSpc>
                        <a:spcAft>
                          <a:spcPts val="1200"/>
                        </a:spcAft>
                      </a:pPr>
                      <a:r>
                        <a:rPr lang="en-ZA" sz="900">
                          <a:effectLst/>
                        </a:rPr>
                        <a:t>Factor</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Items</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Cronbach’s alpha</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N</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5080728"/>
                  </a:ext>
                </a:extLst>
              </a:tr>
              <a:tr h="643953">
                <a:tc>
                  <a:txBody>
                    <a:bodyPr/>
                    <a:lstStyle/>
                    <a:p>
                      <a:pPr algn="just">
                        <a:lnSpc>
                          <a:spcPct val="150000"/>
                        </a:lnSpc>
                        <a:spcAft>
                          <a:spcPts val="1200"/>
                        </a:spcAft>
                      </a:pPr>
                      <a:r>
                        <a:rPr lang="en-ZA" sz="900">
                          <a:effectLst/>
                        </a:rPr>
                        <a:t>Mindful Relaxation</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ZA" sz="900">
                          <a:effectLst/>
                        </a:rPr>
                        <a:t>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0.782</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50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5533034"/>
                  </a:ext>
                </a:extLst>
              </a:tr>
              <a:tr h="643953">
                <a:tc>
                  <a:txBody>
                    <a:bodyPr/>
                    <a:lstStyle/>
                    <a:p>
                      <a:pPr algn="just">
                        <a:lnSpc>
                          <a:spcPct val="150000"/>
                        </a:lnSpc>
                        <a:spcAft>
                          <a:spcPts val="1200"/>
                        </a:spcAft>
                      </a:pPr>
                      <a:r>
                        <a:rPr lang="en-ZA" sz="900">
                          <a:effectLst/>
                        </a:rPr>
                        <a:t>Physical Care</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ZA" sz="900">
                          <a:effectLst/>
                        </a:rPr>
                        <a:t>8</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0.762</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50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7445072"/>
                  </a:ext>
                </a:extLst>
              </a:tr>
              <a:tr h="1361425">
                <a:tc>
                  <a:txBody>
                    <a:bodyPr/>
                    <a:lstStyle/>
                    <a:p>
                      <a:pPr algn="just">
                        <a:lnSpc>
                          <a:spcPct val="150000"/>
                        </a:lnSpc>
                        <a:spcAft>
                          <a:spcPts val="1200"/>
                        </a:spcAft>
                      </a:pPr>
                      <a:r>
                        <a:rPr lang="en-ZA" sz="900">
                          <a:effectLst/>
                        </a:rPr>
                        <a:t>Self-compassion and Purpose</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ZA" sz="900">
                          <a:effectLst/>
                        </a:rPr>
                        <a:t>6</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0.833</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50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0579293"/>
                  </a:ext>
                </a:extLst>
              </a:tr>
              <a:tr h="643953">
                <a:tc>
                  <a:txBody>
                    <a:bodyPr/>
                    <a:lstStyle/>
                    <a:p>
                      <a:pPr algn="just">
                        <a:lnSpc>
                          <a:spcPct val="150000"/>
                        </a:lnSpc>
                        <a:spcAft>
                          <a:spcPts val="1200"/>
                        </a:spcAft>
                      </a:pPr>
                      <a:r>
                        <a:rPr lang="en-ZA" sz="900">
                          <a:effectLst/>
                        </a:rPr>
                        <a:t>Supportive Relationships</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ZA" sz="900">
                          <a:effectLst/>
                        </a:rPr>
                        <a:t>5</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0.859</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50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7212956"/>
                  </a:ext>
                </a:extLst>
              </a:tr>
              <a:tr h="643953">
                <a:tc>
                  <a:txBody>
                    <a:bodyPr/>
                    <a:lstStyle/>
                    <a:p>
                      <a:pPr algn="just">
                        <a:lnSpc>
                          <a:spcPct val="150000"/>
                        </a:lnSpc>
                        <a:spcAft>
                          <a:spcPts val="1200"/>
                        </a:spcAft>
                      </a:pPr>
                      <a:r>
                        <a:rPr lang="en-ZA" sz="900">
                          <a:effectLst/>
                        </a:rPr>
                        <a:t>Supportive Structure</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ZA" sz="900">
                          <a:effectLst/>
                        </a:rPr>
                        <a:t>4</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0.811</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50</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3401117"/>
                  </a:ext>
                </a:extLst>
              </a:tr>
              <a:tr h="643953">
                <a:tc>
                  <a:txBody>
                    <a:bodyPr/>
                    <a:lstStyle/>
                    <a:p>
                      <a:pPr algn="just">
                        <a:lnSpc>
                          <a:spcPct val="150000"/>
                        </a:lnSpc>
                        <a:spcAft>
                          <a:spcPts val="1200"/>
                        </a:spcAft>
                      </a:pPr>
                      <a:r>
                        <a:rPr lang="en-ZA" sz="900">
                          <a:effectLst/>
                        </a:rPr>
                        <a:t>Mindful Awareness</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ZA" sz="900">
                          <a:effectLst/>
                        </a:rPr>
                        <a:t>4</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a:effectLst/>
                        </a:rPr>
                        <a:t>0.877</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200"/>
                        </a:spcAft>
                      </a:pPr>
                      <a:r>
                        <a:rPr lang="en-ZA" sz="900" dirty="0">
                          <a:effectLst/>
                        </a:rPr>
                        <a:t>50</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7700812"/>
                  </a:ext>
                </a:extLst>
              </a:tr>
            </a:tbl>
          </a:graphicData>
        </a:graphic>
      </p:graphicFrame>
      <p:sp>
        <p:nvSpPr>
          <p:cNvPr id="7" name="Rectangle 2">
            <a:extLst>
              <a:ext uri="{FF2B5EF4-FFF2-40B4-BE49-F238E27FC236}">
                <a16:creationId xmlns:a16="http://schemas.microsoft.com/office/drawing/2014/main" id="{DA78B808-C958-C989-14D3-86E400C14881}"/>
              </a:ext>
            </a:extLst>
          </p:cNvPr>
          <p:cNvSpPr>
            <a:spLocks noChangeArrowheads="1"/>
          </p:cNvSpPr>
          <p:nvPr/>
        </p:nvSpPr>
        <p:spPr bwMode="auto">
          <a:xfrm>
            <a:off x="-8201199" y="701012"/>
            <a:ext cx="2795448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900" b="1" i="0" u="none" strike="noStrike" cap="none" normalizeH="0" baseline="0">
                <a:ln>
                  <a:noFill/>
                </a:ln>
                <a:solidFill>
                  <a:srgbClr val="156082"/>
                </a:solidFill>
                <a:effectLst/>
                <a:latin typeface="Arial" panose="020B0604020202020204" pitchFamily="34" charset="0"/>
                <a:ea typeface="Times New Roman" panose="02020603050405020304" pitchFamily="18" charset="0"/>
                <a:cs typeface="Arial" panose="020B0604020202020204" pitchFamily="34" charset="0"/>
              </a:rPr>
              <a:t>T</a:t>
            </a:r>
            <a:r>
              <a:rPr kumimoji="0" lang="en-ZA" altLang="en-US" sz="900" b="1" i="0" u="none" strike="noStrike" cap="none" normalizeH="0" baseline="0" bmk="">
                <a:ln>
                  <a:noFill/>
                </a:ln>
                <a:solidFill>
                  <a:srgbClr val="156082"/>
                </a:solidFill>
                <a:effectLst/>
                <a:latin typeface="Arial" panose="020B0604020202020204" pitchFamily="34" charset="0"/>
                <a:ea typeface="Times New Roman" panose="02020603050405020304" pitchFamily="18" charset="0"/>
                <a:cs typeface="Arial" panose="020B0604020202020204" pitchFamily="34" charset="0"/>
              </a:rPr>
              <a:t>able </a:t>
            </a:r>
            <a:r>
              <a:rPr kumimoji="0" lang="en-ZA" altLang="en-US" sz="900" b="1" i="0" u="none" strike="noStrike" cap="none" normalizeH="0" baseline="0" bmk="_Toc157633707">
                <a:ln>
                  <a:noFill/>
                </a:ln>
                <a:solidFill>
                  <a:srgbClr val="156082"/>
                </a:solidFill>
                <a:effectLst/>
                <a:latin typeface="Arial" panose="020B0604020202020204" pitchFamily="34" charset="0"/>
                <a:ea typeface="Times New Roman" panose="02020603050405020304" pitchFamily="18" charset="0"/>
                <a:cs typeface="Arial" panose="020B0604020202020204" pitchFamily="34" charset="0"/>
              </a:rPr>
              <a:t>7: MSCS-scale factors</a:t>
            </a: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475025"/>
      </p:ext>
    </p:extLst>
  </p:cSld>
  <p:clrMapOvr>
    <a:masterClrMapping/>
  </p:clrMapOvr>
</p:sld>
</file>

<file path=ppt/theme/theme1.xml><?xml version="1.0" encoding="utf-8"?>
<a:theme xmlns:a="http://schemas.openxmlformats.org/drawingml/2006/main" name="Office Theme">
  <a:themeElements>
    <a:clrScheme name="NWU colors">
      <a:dk1>
        <a:srgbClr val="6C3D91"/>
      </a:dk1>
      <a:lt1>
        <a:sysClr val="window" lastClr="FFFFFF"/>
      </a:lt1>
      <a:dk2>
        <a:srgbClr val="00889C"/>
      </a:dk2>
      <a:lt2>
        <a:srgbClr val="78848E"/>
      </a:lt2>
      <a:accent1>
        <a:srgbClr val="5F439A"/>
      </a:accent1>
      <a:accent2>
        <a:srgbClr val="036F77"/>
      </a:accent2>
      <a:accent3>
        <a:srgbClr val="78848E"/>
      </a:accent3>
      <a:accent4>
        <a:srgbClr val="C9CDD1"/>
      </a:accent4>
      <a:accent5>
        <a:srgbClr val="B8F5FF"/>
      </a:accent5>
      <a:accent6>
        <a:srgbClr val="525A60"/>
      </a:accent6>
      <a:hlink>
        <a:srgbClr val="00889C"/>
      </a:hlink>
      <a:folHlink>
        <a:srgbClr val="5F439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WU_PPT_02" id="{9FE4A3F5-8735-46C4-9F17-8CE76A725FD3}" vid="{B7FAC55C-78F0-47B2-9EEE-CA2CF5E0C01E}"/>
    </a:ext>
  </a:extLst>
</a:theme>
</file>

<file path=ppt/theme/theme2.xml><?xml version="1.0" encoding="utf-8"?>
<a:theme xmlns:a="http://schemas.openxmlformats.org/drawingml/2006/main" name="Rethabile">
  <a:themeElements>
    <a:clrScheme name="NWU colors">
      <a:dk1>
        <a:srgbClr val="6C3D91"/>
      </a:dk1>
      <a:lt1>
        <a:sysClr val="window" lastClr="FFFFFF"/>
      </a:lt1>
      <a:dk2>
        <a:srgbClr val="00889C"/>
      </a:dk2>
      <a:lt2>
        <a:srgbClr val="78848E"/>
      </a:lt2>
      <a:accent1>
        <a:srgbClr val="5F439A"/>
      </a:accent1>
      <a:accent2>
        <a:srgbClr val="036F77"/>
      </a:accent2>
      <a:accent3>
        <a:srgbClr val="78848E"/>
      </a:accent3>
      <a:accent4>
        <a:srgbClr val="C9CDD1"/>
      </a:accent4>
      <a:accent5>
        <a:srgbClr val="B8F5FF"/>
      </a:accent5>
      <a:accent6>
        <a:srgbClr val="525A60"/>
      </a:accent6>
      <a:hlink>
        <a:srgbClr val="00889C"/>
      </a:hlink>
      <a:folHlink>
        <a:srgbClr val="5F439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WU_PPT_02" id="{9FE4A3F5-8735-46C4-9F17-8CE76A725FD3}" vid="{B7FAC55C-78F0-47B2-9EEE-CA2CF5E0C0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8792943EBFAF46BAF68C89307A2CB8" ma:contentTypeVersion="4" ma:contentTypeDescription="Create a new document." ma:contentTypeScope="" ma:versionID="5ee5e69732fd458cb027bacbffb65ee9">
  <xsd:schema xmlns:xsd="http://www.w3.org/2001/XMLSchema" xmlns:xs="http://www.w3.org/2001/XMLSchema" xmlns:p="http://schemas.microsoft.com/office/2006/metadata/properties" xmlns:ns2="9f01d782-6d68-40f4-a413-83e9a70aa72b" targetNamespace="http://schemas.microsoft.com/office/2006/metadata/properties" ma:root="true" ma:fieldsID="25ad0b24cff3cf512b0fe94a29bce015" ns2:_="">
    <xsd:import namespace="9f01d782-6d68-40f4-a413-83e9a70aa72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1d782-6d68-40f4-a413-83e9a70aa7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6D84B2-13B8-4DDF-914A-040751AA463B}">
  <ds:schemaRefs>
    <ds:schemaRef ds:uri="http://schemas.microsoft.com/sharepoint/v3/contenttype/forms"/>
  </ds:schemaRefs>
</ds:datastoreItem>
</file>

<file path=customXml/itemProps2.xml><?xml version="1.0" encoding="utf-8"?>
<ds:datastoreItem xmlns:ds="http://schemas.openxmlformats.org/officeDocument/2006/customXml" ds:itemID="{65BA1D2C-6809-4A46-8ACC-4B5D8CDC8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1d782-6d68-40f4-a413-83e9a70aa7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C48A0E-F040-4D63-B1F7-47E9373106F2}">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b14d86f1-83ba-4b13-a702-b5c0231b9337}" enabled="0" method="" siteId="{b14d86f1-83ba-4b13-a702-b5c0231b9337}" removed="1"/>
</clbl:labelList>
</file>

<file path=docProps/app.xml><?xml version="1.0" encoding="utf-8"?>
<Properties xmlns="http://schemas.openxmlformats.org/officeDocument/2006/extended-properties" xmlns:vt="http://schemas.openxmlformats.org/officeDocument/2006/docPropsVTypes">
  <Template>NWU_PPT_03</Template>
  <TotalTime>182</TotalTime>
  <Words>2312</Words>
  <Application>Microsoft Office PowerPoint</Application>
  <PresentationFormat>Widescreen</PresentationFormat>
  <Paragraphs>204</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Aptos</vt:lpstr>
      <vt:lpstr>Aptos Display</vt:lpstr>
      <vt:lpstr>Arial</vt:lpstr>
      <vt:lpstr>Arial Bold</vt:lpstr>
      <vt:lpstr>Symbol</vt:lpstr>
      <vt:lpstr>Times New Roman</vt:lpstr>
      <vt:lpstr>Wingdings</vt:lpstr>
      <vt:lpstr>Office Theme</vt:lpstr>
      <vt:lpstr>Rethabile</vt:lpstr>
      <vt:lpstr>Self-care and social support in correlation to burnout among forensic social workers serving sexually abused children</vt:lpstr>
      <vt:lpstr>Introduction</vt:lpstr>
      <vt:lpstr>Research question, hypothesis, and aim</vt:lpstr>
      <vt:lpstr>Research question, hypothesis, and aim</vt:lpstr>
      <vt:lpstr>Research Methodology</vt:lpstr>
      <vt:lpstr>Research question, hypothesis, and aim</vt:lpstr>
      <vt:lpstr>Findings</vt:lpstr>
      <vt:lpstr>Findings</vt:lpstr>
      <vt:lpstr>MSCS-scale factors</vt:lpstr>
      <vt:lpstr>MSCS Scale Factors</vt:lpstr>
      <vt:lpstr>MBI-HSS scale factor  </vt:lpstr>
      <vt:lpstr>Maslach Burnout Inventory – Human Services Scale (MBI-HSS) </vt:lpstr>
      <vt:lpstr>Correlation between self-care, social support and burnout</vt:lpstr>
      <vt:lpstr>Correlation between self-care, social support and burnout</vt:lpstr>
      <vt:lpstr>Findings</vt:lpstr>
      <vt:lpstr>Limitations and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Roslind Mokwele</dc:creator>
  <cp:lastModifiedBy>ROSLIND MOKWELE</cp:lastModifiedBy>
  <cp:revision>15</cp:revision>
  <dcterms:created xsi:type="dcterms:W3CDTF">2025-06-13T09:25:18Z</dcterms:created>
  <dcterms:modified xsi:type="dcterms:W3CDTF">2025-09-08T21:25:19Z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0x010100E48792943EBFAF46BAF68C89307A2CB8</vt:lpwstr>
  </property>
</Properties>
</file>