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7" r:id="rId7"/>
    <p:sldId id="264" r:id="rId8"/>
    <p:sldId id="262"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Barriers of successful reunification service for children placed in </a:t>
            </a:r>
            <a:r>
              <a:rPr lang="en-US" dirty="0"/>
              <a:t>C</a:t>
            </a:r>
            <a:r>
              <a:rPr lang="en-US" dirty="0" smtClean="0"/>
              <a:t>hild and Youth </a:t>
            </a:r>
            <a:r>
              <a:rPr lang="en-US" dirty="0"/>
              <a:t>C</a:t>
            </a:r>
            <a:r>
              <a:rPr lang="en-US" dirty="0" smtClean="0"/>
              <a:t>are Centre's </a:t>
            </a:r>
            <a:endParaRPr lang="en-US" dirty="0"/>
          </a:p>
        </p:txBody>
      </p:sp>
      <p:sp>
        <p:nvSpPr>
          <p:cNvPr id="3" name="Subtitle 2"/>
          <p:cNvSpPr>
            <a:spLocks noGrp="1"/>
          </p:cNvSpPr>
          <p:nvPr>
            <p:ph type="subTitle" idx="1"/>
          </p:nvPr>
        </p:nvSpPr>
        <p:spPr/>
        <p:txBody>
          <a:bodyPr/>
          <a:lstStyle/>
          <a:p>
            <a:endParaRPr lang="en-US" dirty="0" smtClean="0"/>
          </a:p>
          <a:p>
            <a:endParaRPr lang="en-US" dirty="0"/>
          </a:p>
        </p:txBody>
      </p:sp>
    </p:spTree>
    <p:extLst>
      <p:ext uri="{BB962C8B-B14F-4D97-AF65-F5344CB8AC3E}">
        <p14:creationId xmlns:p14="http://schemas.microsoft.com/office/powerpoint/2010/main" val="493136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a:t>In conclusion most children like to live with their parents despite their shortcomings. It is therefore essential to use findings depicted, as guides of addressing barriers of successful reunification to encourage raising children within family settings. </a:t>
            </a:r>
            <a:r>
              <a:rPr lang="en-US" dirty="0" smtClean="0"/>
              <a:t>Parents are Wardens of their children therefore as we focus more on offering parenting skills children are more likely to face speedy reunification services</a:t>
            </a:r>
            <a:endParaRPr lang="en-US" dirty="0"/>
          </a:p>
        </p:txBody>
      </p:sp>
    </p:spTree>
    <p:extLst>
      <p:ext uri="{BB962C8B-B14F-4D97-AF65-F5344CB8AC3E}">
        <p14:creationId xmlns:p14="http://schemas.microsoft.com/office/powerpoint/2010/main" val="116637771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a:xfrm>
            <a:off x="1365719" y="2082084"/>
            <a:ext cx="8915400" cy="2283854"/>
          </a:xfrm>
        </p:spPr>
        <p:txBody>
          <a:bodyPr>
            <a:normAutofit/>
          </a:bodyPr>
          <a:lstStyle/>
          <a:p>
            <a:r>
              <a:rPr lang="en-US" dirty="0" smtClean="0"/>
              <a:t>Manana Molefe is currently employed by the Department of Social Development Vrede Satellite office and responsible for Warden area. </a:t>
            </a:r>
          </a:p>
          <a:p>
            <a:r>
              <a:rPr lang="en-US" dirty="0" smtClean="0"/>
              <a:t>10 years experience in generic Social Work </a:t>
            </a:r>
          </a:p>
          <a:p>
            <a:pPr marL="0" indent="0">
              <a:buNone/>
            </a:pPr>
            <a:r>
              <a:rPr lang="en-US" dirty="0" smtClean="0"/>
              <a:t>The topic that I will be presenting will be based on Barriers of successful reunification service for children placed in Child and Youth </a:t>
            </a:r>
            <a:r>
              <a:rPr lang="en-US" dirty="0"/>
              <a:t>C</a:t>
            </a:r>
            <a:r>
              <a:rPr lang="en-US" dirty="0" smtClean="0"/>
              <a:t>are </a:t>
            </a:r>
            <a:r>
              <a:rPr lang="en-US" dirty="0"/>
              <a:t>C</a:t>
            </a:r>
            <a:r>
              <a:rPr lang="en-US" dirty="0" smtClean="0"/>
              <a:t>entre’s.</a:t>
            </a:r>
          </a:p>
          <a:p>
            <a:endParaRPr lang="en-US" dirty="0" smtClean="0"/>
          </a:p>
          <a:p>
            <a:endParaRPr lang="en-US" dirty="0"/>
          </a:p>
        </p:txBody>
      </p:sp>
    </p:spTree>
    <p:extLst>
      <p:ext uri="{BB962C8B-B14F-4D97-AF65-F5344CB8AC3E}">
        <p14:creationId xmlns:p14="http://schemas.microsoft.com/office/powerpoint/2010/main" val="4240512306"/>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 </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a:t>1</a:t>
            </a:r>
            <a:r>
              <a:rPr lang="en-US" dirty="0" smtClean="0"/>
              <a:t>. 	Background  </a:t>
            </a:r>
            <a:endParaRPr lang="en-US" dirty="0"/>
          </a:p>
          <a:p>
            <a:r>
              <a:rPr lang="en-US" dirty="0"/>
              <a:t>2</a:t>
            </a:r>
            <a:r>
              <a:rPr lang="en-US" dirty="0" smtClean="0"/>
              <a:t>.</a:t>
            </a:r>
            <a:r>
              <a:rPr lang="en-US" dirty="0"/>
              <a:t>	</a:t>
            </a:r>
            <a:r>
              <a:rPr lang="en-US" dirty="0" smtClean="0"/>
              <a:t>Method</a:t>
            </a:r>
            <a:endParaRPr lang="en-US" dirty="0"/>
          </a:p>
          <a:p>
            <a:r>
              <a:rPr lang="en-US" dirty="0"/>
              <a:t>3</a:t>
            </a:r>
            <a:r>
              <a:rPr lang="en-US" dirty="0" smtClean="0"/>
              <a:t>.</a:t>
            </a:r>
            <a:r>
              <a:rPr lang="en-US" dirty="0"/>
              <a:t>	</a:t>
            </a:r>
            <a:r>
              <a:rPr lang="en-US" dirty="0" smtClean="0"/>
              <a:t>Discussion</a:t>
            </a:r>
            <a:r>
              <a:rPr lang="en-US" dirty="0" smtClean="0"/>
              <a:t> </a:t>
            </a:r>
            <a:endParaRPr lang="en-US" dirty="0" smtClean="0"/>
          </a:p>
          <a:p>
            <a:r>
              <a:rPr lang="en-US" dirty="0" smtClean="0"/>
              <a:t>4. 	</a:t>
            </a:r>
            <a:r>
              <a:rPr lang="en-US" dirty="0" smtClean="0"/>
              <a:t>Findings </a:t>
            </a:r>
            <a:r>
              <a:rPr lang="en-US" dirty="0" smtClean="0"/>
              <a:t> </a:t>
            </a:r>
            <a:endParaRPr lang="en-US" dirty="0"/>
          </a:p>
          <a:p>
            <a:r>
              <a:rPr lang="en-US" dirty="0"/>
              <a:t>5</a:t>
            </a:r>
            <a:r>
              <a:rPr lang="en-US" dirty="0" smtClean="0"/>
              <a:t>.      What was hard </a:t>
            </a:r>
            <a:endParaRPr lang="en-US" dirty="0"/>
          </a:p>
          <a:p>
            <a:r>
              <a:rPr lang="en-US" dirty="0" smtClean="0"/>
              <a:t>6.</a:t>
            </a:r>
            <a:r>
              <a:rPr lang="en-US" dirty="0"/>
              <a:t>	</a:t>
            </a:r>
            <a:r>
              <a:rPr lang="en-US" dirty="0" smtClean="0"/>
              <a:t>Message</a:t>
            </a:r>
          </a:p>
          <a:p>
            <a:r>
              <a:rPr lang="en-US" dirty="0" smtClean="0"/>
              <a:t>7 	Conclusion</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690736934"/>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idx="1"/>
          </p:nvPr>
        </p:nvSpPr>
        <p:spPr/>
        <p:txBody>
          <a:bodyPr/>
          <a:lstStyle/>
          <a:p>
            <a:r>
              <a:rPr lang="en-US" dirty="0"/>
              <a:t>In Phumelela Municipality, Warden area has reflected the highest number of children placed in Child and Youth Care Centre’s with minimal effective reunification services. </a:t>
            </a:r>
            <a:r>
              <a:rPr lang="en-US" dirty="0" smtClean="0"/>
              <a:t>(13 children) </a:t>
            </a:r>
          </a:p>
          <a:p>
            <a:r>
              <a:rPr lang="en-US" dirty="0" smtClean="0"/>
              <a:t>Amongst </a:t>
            </a:r>
            <a:r>
              <a:rPr lang="en-US" dirty="0"/>
              <a:t>the children institutionalized, school drop out at the age of 16years is becoming a norm, leading to financial distress to those families </a:t>
            </a:r>
            <a:r>
              <a:rPr lang="en-US"/>
              <a:t>facing </a:t>
            </a:r>
            <a:r>
              <a:rPr lang="en-US" smtClean="0"/>
              <a:t>removal. </a:t>
            </a:r>
            <a:endParaRPr lang="en-US" dirty="0" smtClean="0"/>
          </a:p>
          <a:p>
            <a:r>
              <a:rPr lang="en-US" dirty="0" smtClean="0"/>
              <a:t>Unfortunately </a:t>
            </a:r>
            <a:r>
              <a:rPr lang="en-US" dirty="0"/>
              <a:t>some children display abnormal behaviors after being granted leave of absence causing indecisiveness in providing reunification service. </a:t>
            </a:r>
            <a:endParaRPr lang="en-US" dirty="0" smtClean="0"/>
          </a:p>
          <a:p>
            <a:endParaRPr lang="en-US" dirty="0"/>
          </a:p>
        </p:txBody>
      </p:sp>
    </p:spTree>
    <p:extLst>
      <p:ext uri="{BB962C8B-B14F-4D97-AF65-F5344CB8AC3E}">
        <p14:creationId xmlns:p14="http://schemas.microsoft.com/office/powerpoint/2010/main" val="370478258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endParaRPr lang="en-US" dirty="0"/>
          </a:p>
        </p:txBody>
      </p:sp>
      <p:sp>
        <p:nvSpPr>
          <p:cNvPr id="4" name="Oval 3"/>
          <p:cNvSpPr/>
          <p:nvPr/>
        </p:nvSpPr>
        <p:spPr>
          <a:xfrm>
            <a:off x="2397639" y="1712890"/>
            <a:ext cx="5291048" cy="17644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Parenting Skills </a:t>
            </a:r>
            <a:endParaRPr lang="en-US" dirty="0"/>
          </a:p>
        </p:txBody>
      </p:sp>
      <p:sp>
        <p:nvSpPr>
          <p:cNvPr id="5" name="Oval 4"/>
          <p:cNvSpPr/>
          <p:nvPr/>
        </p:nvSpPr>
        <p:spPr>
          <a:xfrm>
            <a:off x="2266683" y="4262907"/>
            <a:ext cx="5525036" cy="18803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Reunification panel </a:t>
            </a:r>
            <a:r>
              <a:rPr lang="en-US" dirty="0" smtClean="0"/>
              <a:t>meetings</a:t>
            </a:r>
            <a:endParaRPr lang="en-US" dirty="0"/>
          </a:p>
        </p:txBody>
      </p:sp>
    </p:spTree>
    <p:extLst>
      <p:ext uri="{BB962C8B-B14F-4D97-AF65-F5344CB8AC3E}">
        <p14:creationId xmlns:p14="http://schemas.microsoft.com/office/powerpoint/2010/main" val="17299526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DISCUSSION</a:t>
            </a:r>
            <a:br>
              <a:rPr lang="en-US" sz="3200" dirty="0" smtClean="0"/>
            </a:br>
            <a:r>
              <a:rPr lang="en-US" sz="3200" dirty="0" smtClean="0"/>
              <a:t>BIOPSYCHOSOCIAL MODEL</a:t>
            </a:r>
            <a:endParaRPr lang="en-US" sz="32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5623" y="2133600"/>
            <a:ext cx="6562363" cy="3778250"/>
          </a:xfrm>
        </p:spPr>
      </p:pic>
    </p:spTree>
    <p:extLst>
      <p:ext uri="{BB962C8B-B14F-4D97-AF65-F5344CB8AC3E}">
        <p14:creationId xmlns:p14="http://schemas.microsoft.com/office/powerpoint/2010/main" val="22372869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t>
            </a:r>
            <a:endParaRPr lang="en-US" dirty="0"/>
          </a:p>
        </p:txBody>
      </p:sp>
      <p:sp>
        <p:nvSpPr>
          <p:cNvPr id="3" name="Content Placeholder 2"/>
          <p:cNvSpPr>
            <a:spLocks noGrp="1"/>
          </p:cNvSpPr>
          <p:nvPr>
            <p:ph idx="1"/>
          </p:nvPr>
        </p:nvSpPr>
        <p:spPr/>
        <p:txBody>
          <a:bodyPr>
            <a:normAutofit/>
          </a:bodyPr>
          <a:lstStyle/>
          <a:p>
            <a:r>
              <a:rPr lang="en-US" dirty="0"/>
              <a:t>It was discovered that parents are victims of their family systems and patterns therefore finding it easy to cascade dysfunction to upcoming </a:t>
            </a:r>
            <a:r>
              <a:rPr lang="en-US" dirty="0" smtClean="0"/>
              <a:t>generations- Systems Approach  </a:t>
            </a:r>
            <a:endParaRPr lang="en-US" dirty="0"/>
          </a:p>
          <a:p>
            <a:r>
              <a:rPr lang="en-US" dirty="0"/>
              <a:t>Substance abuse </a:t>
            </a:r>
            <a:endParaRPr lang="en-US" dirty="0" smtClean="0"/>
          </a:p>
          <a:p>
            <a:r>
              <a:rPr lang="en-US" dirty="0" smtClean="0"/>
              <a:t>Unfortunately </a:t>
            </a:r>
            <a:r>
              <a:rPr lang="en-US" dirty="0"/>
              <a:t>as much as children are removed from such family systems, resistance in adjusting to good parenting skills causes repeated modelled behaviors during leave of absence. </a:t>
            </a:r>
            <a:endParaRPr lang="en-US" dirty="0" smtClean="0"/>
          </a:p>
          <a:p>
            <a:r>
              <a:rPr lang="en-US" dirty="0" smtClean="0"/>
              <a:t>Strength based perspective </a:t>
            </a:r>
          </a:p>
          <a:p>
            <a:r>
              <a:rPr lang="en-US" dirty="0" smtClean="0"/>
              <a:t>Molo Mhlobo Wami campaign </a:t>
            </a:r>
            <a:endParaRPr lang="en-US" dirty="0"/>
          </a:p>
          <a:p>
            <a:endParaRPr lang="en-US" dirty="0"/>
          </a:p>
        </p:txBody>
      </p:sp>
    </p:spTree>
    <p:extLst>
      <p:ext uri="{BB962C8B-B14F-4D97-AF65-F5344CB8AC3E}">
        <p14:creationId xmlns:p14="http://schemas.microsoft.com/office/powerpoint/2010/main" val="2328384482"/>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Hard </a:t>
            </a:r>
            <a:endParaRPr lang="en-US" dirty="0"/>
          </a:p>
        </p:txBody>
      </p:sp>
      <p:sp>
        <p:nvSpPr>
          <p:cNvPr id="3" name="Content Placeholder 2"/>
          <p:cNvSpPr>
            <a:spLocks noGrp="1"/>
          </p:cNvSpPr>
          <p:nvPr>
            <p:ph idx="1"/>
          </p:nvPr>
        </p:nvSpPr>
        <p:spPr/>
        <p:txBody>
          <a:bodyPr/>
          <a:lstStyle/>
          <a:p>
            <a:r>
              <a:rPr lang="en-US" dirty="0" smtClean="0"/>
              <a:t>Providing parenting skills to different race- two different languages</a:t>
            </a:r>
          </a:p>
          <a:p>
            <a:r>
              <a:rPr lang="en-US" dirty="0" smtClean="0"/>
              <a:t>Attending different children’s homes meetings and having to face similar news about the misconduct of parents who faced removal. Genetic problems- can a leopard change its sports </a:t>
            </a:r>
          </a:p>
          <a:p>
            <a:r>
              <a:rPr lang="en-US" dirty="0" smtClean="0"/>
              <a:t> Accepting that children from Warden area not allegeable to being taken to a less restrictive placement like foster care</a:t>
            </a:r>
          </a:p>
        </p:txBody>
      </p:sp>
    </p:spTree>
    <p:extLst>
      <p:ext uri="{BB962C8B-B14F-4D97-AF65-F5344CB8AC3E}">
        <p14:creationId xmlns:p14="http://schemas.microsoft.com/office/powerpoint/2010/main" val="1664522329"/>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 </a:t>
            </a:r>
            <a:endParaRPr lang="en-US" dirty="0"/>
          </a:p>
        </p:txBody>
      </p:sp>
      <p:sp>
        <p:nvSpPr>
          <p:cNvPr id="3" name="Content Placeholder 2"/>
          <p:cNvSpPr>
            <a:spLocks noGrp="1"/>
          </p:cNvSpPr>
          <p:nvPr>
            <p:ph idx="1"/>
          </p:nvPr>
        </p:nvSpPr>
        <p:spPr/>
        <p:txBody>
          <a:bodyPr/>
          <a:lstStyle/>
          <a:p>
            <a:r>
              <a:rPr lang="en-US" dirty="0" smtClean="0"/>
              <a:t>Children belong to their families and when engaging reunification processes the families can tend to be fragile since they will start to have awareness of the dysfunctions in their families. That can leave them vulnerable at times but continuing with the process strengthens the chances of change. </a:t>
            </a:r>
          </a:p>
          <a:p>
            <a:r>
              <a:rPr lang="en-US" dirty="0" smtClean="0"/>
              <a:t>Reunification process is also a team work” alone we can do so little but together we can do so much” Helen Keller </a:t>
            </a:r>
          </a:p>
          <a:p>
            <a:pPr marL="0" indent="0">
              <a:buNone/>
            </a:pPr>
            <a:r>
              <a:rPr lang="en-US" dirty="0" smtClean="0"/>
              <a:t> </a:t>
            </a:r>
          </a:p>
          <a:p>
            <a:endParaRPr lang="en-US" dirty="0"/>
          </a:p>
        </p:txBody>
      </p:sp>
    </p:spTree>
    <p:extLst>
      <p:ext uri="{BB962C8B-B14F-4D97-AF65-F5344CB8AC3E}">
        <p14:creationId xmlns:p14="http://schemas.microsoft.com/office/powerpoint/2010/main" val="3919680302"/>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509</TotalTime>
  <Words>418</Words>
  <Application>Microsoft Office PowerPoint</Application>
  <PresentationFormat>Widescreen</PresentationFormat>
  <Paragraphs>49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Wisp</vt:lpstr>
      <vt:lpstr>Barriers of successful reunification service for children placed in Child and Youth Care Centre's </vt:lpstr>
      <vt:lpstr>INTRODUCTION  </vt:lpstr>
      <vt:lpstr>OUTCOMES </vt:lpstr>
      <vt:lpstr>BACKGROUND  </vt:lpstr>
      <vt:lpstr>METHOD </vt:lpstr>
      <vt:lpstr>DISCUSSION BIOPSYCHOSOCIAL MODEL</vt:lpstr>
      <vt:lpstr>FINDINGS </vt:lpstr>
      <vt:lpstr>What was Hard </vt:lpstr>
      <vt:lpstr>MESSAGE </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Barriers of successful reunification service for children placed in child and youth care center's</dc:title>
  <dc:creator>Manana Molefe</dc:creator>
  <cp:lastModifiedBy>Manana Molefe</cp:lastModifiedBy>
  <cp:revision>29</cp:revision>
  <dcterms:created xsi:type="dcterms:W3CDTF">2025-09-03T17:59:15Z</dcterms:created>
  <dcterms:modified xsi:type="dcterms:W3CDTF">2025-09-09T20:55:02Z</dcterms:modified>
</cp:coreProperties>
</file>