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307" r:id="rId2"/>
    <p:sldId id="310" r:id="rId3"/>
    <p:sldId id="284" r:id="rId4"/>
    <p:sldId id="285" r:id="rId5"/>
    <p:sldId id="292" r:id="rId6"/>
    <p:sldId id="294" r:id="rId7"/>
    <p:sldId id="295" r:id="rId8"/>
    <p:sldId id="297" r:id="rId9"/>
    <p:sldId id="308" r:id="rId10"/>
    <p:sldId id="309" r:id="rId11"/>
    <p:sldId id="30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3C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6" d="100"/>
          <a:sy n="96" d="100"/>
        </p:scale>
        <p:origin x="178" y="62"/>
      </p:cViewPr>
      <p:guideLst/>
    </p:cSldViewPr>
  </p:slideViewPr>
  <p:notesTextViewPr>
    <p:cViewPr>
      <p:scale>
        <a:sx n="1" d="1"/>
        <a:sy n="1" d="1"/>
      </p:scale>
      <p:origin x="0" y="0"/>
    </p:cViewPr>
  </p:notesTextViewPr>
  <p:notesViewPr>
    <p:cSldViewPr snapToGrid="0">
      <p:cViewPr varScale="1">
        <p:scale>
          <a:sx n="65" d="100"/>
          <a:sy n="65" d="100"/>
        </p:scale>
        <p:origin x="278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CCEC99-07C0-4AEA-AE7C-E5653575E742}" type="doc">
      <dgm:prSet loTypeId="urn:microsoft.com/office/officeart/2008/layout/VerticalCurvedList" loCatId="list" qsTypeId="urn:microsoft.com/office/officeart/2005/8/quickstyle/simple1" qsCatId="simple" csTypeId="urn:microsoft.com/office/officeart/2005/8/colors/accent1_4" csCatId="accent1" phldr="1"/>
      <dgm:spPr/>
      <dgm:t>
        <a:bodyPr/>
        <a:lstStyle/>
        <a:p>
          <a:endParaRPr lang="en-US"/>
        </a:p>
      </dgm:t>
    </dgm:pt>
    <dgm:pt modelId="{A666E12A-631D-42F4-8F92-2F8935B1B244}">
      <dgm:prSet/>
      <dgm:spPr>
        <a:solidFill>
          <a:srgbClr val="FFC000"/>
        </a:solidFill>
      </dgm:spPr>
      <dgm:t>
        <a:bodyPr/>
        <a:lstStyle/>
        <a:p>
          <a:pPr>
            <a:buFont typeface="Wingdings" panose="05000000000000000000" pitchFamily="2" charset="2"/>
            <a:buChar char="q"/>
          </a:pPr>
          <a:r>
            <a:rPr lang="en-US" b="1" dirty="0"/>
            <a:t>Background and introduction</a:t>
          </a:r>
        </a:p>
      </dgm:t>
    </dgm:pt>
    <dgm:pt modelId="{AC3073CE-A854-4569-8DA9-7F4C935FF922}" type="parTrans" cxnId="{3E0906D9-2B63-447B-88B5-1C93E3C798D7}">
      <dgm:prSet/>
      <dgm:spPr/>
      <dgm:t>
        <a:bodyPr/>
        <a:lstStyle/>
        <a:p>
          <a:endParaRPr lang="en-US"/>
        </a:p>
      </dgm:t>
    </dgm:pt>
    <dgm:pt modelId="{EC34D8CA-3829-4420-9D67-7230075AA42E}" type="sibTrans" cxnId="{3E0906D9-2B63-447B-88B5-1C93E3C798D7}">
      <dgm:prSet/>
      <dgm:spPr/>
      <dgm:t>
        <a:bodyPr/>
        <a:lstStyle/>
        <a:p>
          <a:endParaRPr lang="en-US"/>
        </a:p>
      </dgm:t>
    </dgm:pt>
    <dgm:pt modelId="{943A05D4-2F4B-4B7F-ABEF-126CB2102742}">
      <dgm:prSet/>
      <dgm:spPr>
        <a:solidFill>
          <a:schemeClr val="accent4">
            <a:lumMod val="60000"/>
            <a:lumOff val="40000"/>
          </a:schemeClr>
        </a:solidFill>
      </dgm:spPr>
      <dgm:t>
        <a:bodyPr/>
        <a:lstStyle/>
        <a:p>
          <a:r>
            <a:rPr lang="en-US" b="1" dirty="0"/>
            <a:t>Findings</a:t>
          </a:r>
        </a:p>
      </dgm:t>
    </dgm:pt>
    <dgm:pt modelId="{E2E12B3E-ED4B-4CF3-BE36-0BB3E86F713E}" type="parTrans" cxnId="{8ECD7873-D374-47F1-8C46-71C23FB41397}">
      <dgm:prSet/>
      <dgm:spPr/>
      <dgm:t>
        <a:bodyPr/>
        <a:lstStyle/>
        <a:p>
          <a:endParaRPr lang="en-US"/>
        </a:p>
      </dgm:t>
    </dgm:pt>
    <dgm:pt modelId="{4430D39F-A17C-416A-93B1-60758AF89508}" type="sibTrans" cxnId="{8ECD7873-D374-47F1-8C46-71C23FB41397}">
      <dgm:prSet/>
      <dgm:spPr/>
      <dgm:t>
        <a:bodyPr/>
        <a:lstStyle/>
        <a:p>
          <a:endParaRPr lang="en-US"/>
        </a:p>
      </dgm:t>
    </dgm:pt>
    <dgm:pt modelId="{05D9154E-857C-498E-9129-7009E9ECACB6}">
      <dgm:prSet/>
      <dgm:spPr>
        <a:solidFill>
          <a:schemeClr val="accent2">
            <a:lumMod val="60000"/>
            <a:lumOff val="40000"/>
          </a:schemeClr>
        </a:solidFill>
      </dgm:spPr>
      <dgm:t>
        <a:bodyPr/>
        <a:lstStyle/>
        <a:p>
          <a:r>
            <a:rPr lang="en-US" b="1" dirty="0"/>
            <a:t>Research Methodology</a:t>
          </a:r>
        </a:p>
      </dgm:t>
    </dgm:pt>
    <dgm:pt modelId="{4D5DDA95-6DA8-4C25-897C-FF3B2FA4C426}" type="parTrans" cxnId="{A71C08D8-CF9E-4F91-B216-D2E48BB592E7}">
      <dgm:prSet/>
      <dgm:spPr/>
      <dgm:t>
        <a:bodyPr/>
        <a:lstStyle/>
        <a:p>
          <a:endParaRPr lang="en-US"/>
        </a:p>
      </dgm:t>
    </dgm:pt>
    <dgm:pt modelId="{9498E32D-D47E-44B3-926E-62962F018EBD}" type="sibTrans" cxnId="{A71C08D8-CF9E-4F91-B216-D2E48BB592E7}">
      <dgm:prSet/>
      <dgm:spPr/>
      <dgm:t>
        <a:bodyPr/>
        <a:lstStyle/>
        <a:p>
          <a:endParaRPr lang="en-US"/>
        </a:p>
      </dgm:t>
    </dgm:pt>
    <dgm:pt modelId="{6498A518-C7B5-426B-B30E-B88BF66B8292}">
      <dgm:prSet/>
      <dgm:spPr>
        <a:solidFill>
          <a:srgbClr val="0070C0"/>
        </a:solidFill>
      </dgm:spPr>
      <dgm:t>
        <a:bodyPr/>
        <a:lstStyle/>
        <a:p>
          <a:pPr>
            <a:buFont typeface="Wingdings" panose="05000000000000000000" pitchFamily="2" charset="2"/>
            <a:buChar char="q"/>
          </a:pPr>
          <a:r>
            <a:rPr lang="en-US" b="1" dirty="0"/>
            <a:t>Implications</a:t>
          </a:r>
        </a:p>
      </dgm:t>
    </dgm:pt>
    <dgm:pt modelId="{B8553C8B-B834-45FF-9274-4F5D69A245DC}" type="sibTrans" cxnId="{A406C7E7-4712-4052-8C84-D7735376D52F}">
      <dgm:prSet/>
      <dgm:spPr/>
      <dgm:t>
        <a:bodyPr/>
        <a:lstStyle/>
        <a:p>
          <a:endParaRPr lang="en-US"/>
        </a:p>
      </dgm:t>
    </dgm:pt>
    <dgm:pt modelId="{40BFE221-E1CC-4FA6-8B60-F97D571AD706}" type="parTrans" cxnId="{A406C7E7-4712-4052-8C84-D7735376D52F}">
      <dgm:prSet/>
      <dgm:spPr/>
      <dgm:t>
        <a:bodyPr/>
        <a:lstStyle/>
        <a:p>
          <a:endParaRPr lang="en-US"/>
        </a:p>
      </dgm:t>
    </dgm:pt>
    <dgm:pt modelId="{F0A063F1-DFCD-4E9A-A0E3-5F951C136F70}" type="pres">
      <dgm:prSet presAssocID="{F6CCEC99-07C0-4AEA-AE7C-E5653575E742}" presName="Name0" presStyleCnt="0">
        <dgm:presLayoutVars>
          <dgm:chMax val="7"/>
          <dgm:chPref val="7"/>
          <dgm:dir/>
        </dgm:presLayoutVars>
      </dgm:prSet>
      <dgm:spPr/>
    </dgm:pt>
    <dgm:pt modelId="{B0D9C3EE-3321-4F16-8FFA-C066E31B559F}" type="pres">
      <dgm:prSet presAssocID="{F6CCEC99-07C0-4AEA-AE7C-E5653575E742}" presName="Name1" presStyleCnt="0"/>
      <dgm:spPr/>
    </dgm:pt>
    <dgm:pt modelId="{1D3DEA50-0197-462A-A248-01E1C147B44B}" type="pres">
      <dgm:prSet presAssocID="{F6CCEC99-07C0-4AEA-AE7C-E5653575E742}" presName="cycle" presStyleCnt="0"/>
      <dgm:spPr/>
    </dgm:pt>
    <dgm:pt modelId="{CB7ECA23-99FF-4369-A1ED-6B54709266F2}" type="pres">
      <dgm:prSet presAssocID="{F6CCEC99-07C0-4AEA-AE7C-E5653575E742}" presName="srcNode" presStyleLbl="node1" presStyleIdx="0" presStyleCnt="4"/>
      <dgm:spPr/>
    </dgm:pt>
    <dgm:pt modelId="{D8EF41AA-84BB-41E6-999A-DE0DACE83E54}" type="pres">
      <dgm:prSet presAssocID="{F6CCEC99-07C0-4AEA-AE7C-E5653575E742}" presName="conn" presStyleLbl="parChTrans1D2" presStyleIdx="0" presStyleCnt="1"/>
      <dgm:spPr/>
    </dgm:pt>
    <dgm:pt modelId="{BF050F02-A63B-4B3F-91FA-8E2F38D807DB}" type="pres">
      <dgm:prSet presAssocID="{F6CCEC99-07C0-4AEA-AE7C-E5653575E742}" presName="extraNode" presStyleLbl="node1" presStyleIdx="0" presStyleCnt="4"/>
      <dgm:spPr/>
    </dgm:pt>
    <dgm:pt modelId="{BCDB9D52-9C59-4164-9D5D-CE1B7711AED9}" type="pres">
      <dgm:prSet presAssocID="{F6CCEC99-07C0-4AEA-AE7C-E5653575E742}" presName="dstNode" presStyleLbl="node1" presStyleIdx="0" presStyleCnt="4"/>
      <dgm:spPr/>
    </dgm:pt>
    <dgm:pt modelId="{6FB38F59-18D2-48B2-B7C6-02DEF5CCD87B}" type="pres">
      <dgm:prSet presAssocID="{A666E12A-631D-42F4-8F92-2F8935B1B244}" presName="text_1" presStyleLbl="node1" presStyleIdx="0" presStyleCnt="4" custLinFactNeighborY="-2946">
        <dgm:presLayoutVars>
          <dgm:bulletEnabled val="1"/>
        </dgm:presLayoutVars>
      </dgm:prSet>
      <dgm:spPr/>
    </dgm:pt>
    <dgm:pt modelId="{D2A3D9F7-5680-4D84-998F-DDB24BC7D7C2}" type="pres">
      <dgm:prSet presAssocID="{A666E12A-631D-42F4-8F92-2F8935B1B244}" presName="accent_1" presStyleCnt="0"/>
      <dgm:spPr/>
    </dgm:pt>
    <dgm:pt modelId="{18FD23DB-8971-4A3C-917E-A2E001D7455B}" type="pres">
      <dgm:prSet presAssocID="{A666E12A-631D-42F4-8F92-2F8935B1B244}" presName="accentRepeatNode" presStyleLbl="solidFgAcc1" presStyleIdx="0" presStyleCnt="4"/>
      <dgm:spPr/>
    </dgm:pt>
    <dgm:pt modelId="{6C196294-1B4E-4DDD-BD6B-8149A9CD0424}" type="pres">
      <dgm:prSet presAssocID="{05D9154E-857C-498E-9129-7009E9ECACB6}" presName="text_2" presStyleLbl="node1" presStyleIdx="1" presStyleCnt="4">
        <dgm:presLayoutVars>
          <dgm:bulletEnabled val="1"/>
        </dgm:presLayoutVars>
      </dgm:prSet>
      <dgm:spPr/>
    </dgm:pt>
    <dgm:pt modelId="{B8570E77-B23F-4E85-B9C9-9AB1F90BD212}" type="pres">
      <dgm:prSet presAssocID="{05D9154E-857C-498E-9129-7009E9ECACB6}" presName="accent_2" presStyleCnt="0"/>
      <dgm:spPr/>
    </dgm:pt>
    <dgm:pt modelId="{E8261DAD-4B53-4C0E-97E7-D9427C03245F}" type="pres">
      <dgm:prSet presAssocID="{05D9154E-857C-498E-9129-7009E9ECACB6}" presName="accentRepeatNode" presStyleLbl="solidFgAcc1" presStyleIdx="1" presStyleCnt="4"/>
      <dgm:spPr/>
    </dgm:pt>
    <dgm:pt modelId="{EADD2798-056B-444D-AE1C-1E4591A446F4}" type="pres">
      <dgm:prSet presAssocID="{943A05D4-2F4B-4B7F-ABEF-126CB2102742}" presName="text_3" presStyleLbl="node1" presStyleIdx="2" presStyleCnt="4">
        <dgm:presLayoutVars>
          <dgm:bulletEnabled val="1"/>
        </dgm:presLayoutVars>
      </dgm:prSet>
      <dgm:spPr/>
    </dgm:pt>
    <dgm:pt modelId="{7551C717-8574-4CAE-B6E5-E42538EB7DCB}" type="pres">
      <dgm:prSet presAssocID="{943A05D4-2F4B-4B7F-ABEF-126CB2102742}" presName="accent_3" presStyleCnt="0"/>
      <dgm:spPr/>
    </dgm:pt>
    <dgm:pt modelId="{C77C35FF-AFEB-4C1D-8D71-825B489BA652}" type="pres">
      <dgm:prSet presAssocID="{943A05D4-2F4B-4B7F-ABEF-126CB2102742}" presName="accentRepeatNode" presStyleLbl="solidFgAcc1" presStyleIdx="2" presStyleCnt="4"/>
      <dgm:spPr/>
    </dgm:pt>
    <dgm:pt modelId="{37EAEC31-3AD6-43A7-B5DF-5BC77DBEA0FA}" type="pres">
      <dgm:prSet presAssocID="{6498A518-C7B5-426B-B30E-B88BF66B8292}" presName="text_4" presStyleLbl="node1" presStyleIdx="3" presStyleCnt="4">
        <dgm:presLayoutVars>
          <dgm:bulletEnabled val="1"/>
        </dgm:presLayoutVars>
      </dgm:prSet>
      <dgm:spPr/>
    </dgm:pt>
    <dgm:pt modelId="{11222F2D-78E1-4E68-8F18-D49B13238D78}" type="pres">
      <dgm:prSet presAssocID="{6498A518-C7B5-426B-B30E-B88BF66B8292}" presName="accent_4" presStyleCnt="0"/>
      <dgm:spPr/>
    </dgm:pt>
    <dgm:pt modelId="{9F5EE98B-1AC0-45CD-97B5-BB281B5E9E0F}" type="pres">
      <dgm:prSet presAssocID="{6498A518-C7B5-426B-B30E-B88BF66B8292}" presName="accentRepeatNode" presStyleLbl="solidFgAcc1" presStyleIdx="3" presStyleCnt="4"/>
      <dgm:spPr/>
    </dgm:pt>
  </dgm:ptLst>
  <dgm:cxnLst>
    <dgm:cxn modelId="{4167401C-642C-4272-8900-0B9EAF5825F0}" type="presOf" srcId="{943A05D4-2F4B-4B7F-ABEF-126CB2102742}" destId="{EADD2798-056B-444D-AE1C-1E4591A446F4}" srcOrd="0" destOrd="0" presId="urn:microsoft.com/office/officeart/2008/layout/VerticalCurvedList"/>
    <dgm:cxn modelId="{9247E322-19FC-4A1C-B4CD-268D255AB205}" type="presOf" srcId="{A666E12A-631D-42F4-8F92-2F8935B1B244}" destId="{6FB38F59-18D2-48B2-B7C6-02DEF5CCD87B}" srcOrd="0" destOrd="0" presId="urn:microsoft.com/office/officeart/2008/layout/VerticalCurvedList"/>
    <dgm:cxn modelId="{DB777248-86BC-43CF-9102-DB5A41AA2668}" type="presOf" srcId="{F6CCEC99-07C0-4AEA-AE7C-E5653575E742}" destId="{F0A063F1-DFCD-4E9A-A0E3-5F951C136F70}" srcOrd="0" destOrd="0" presId="urn:microsoft.com/office/officeart/2008/layout/VerticalCurvedList"/>
    <dgm:cxn modelId="{8ECD7873-D374-47F1-8C46-71C23FB41397}" srcId="{F6CCEC99-07C0-4AEA-AE7C-E5653575E742}" destId="{943A05D4-2F4B-4B7F-ABEF-126CB2102742}" srcOrd="2" destOrd="0" parTransId="{E2E12B3E-ED4B-4CF3-BE36-0BB3E86F713E}" sibTransId="{4430D39F-A17C-416A-93B1-60758AF89508}"/>
    <dgm:cxn modelId="{AC9961CA-8946-41EE-B217-8516AB1BC9C8}" type="presOf" srcId="{6498A518-C7B5-426B-B30E-B88BF66B8292}" destId="{37EAEC31-3AD6-43A7-B5DF-5BC77DBEA0FA}" srcOrd="0" destOrd="0" presId="urn:microsoft.com/office/officeart/2008/layout/VerticalCurvedList"/>
    <dgm:cxn modelId="{A71C08D8-CF9E-4F91-B216-D2E48BB592E7}" srcId="{F6CCEC99-07C0-4AEA-AE7C-E5653575E742}" destId="{05D9154E-857C-498E-9129-7009E9ECACB6}" srcOrd="1" destOrd="0" parTransId="{4D5DDA95-6DA8-4C25-897C-FF3B2FA4C426}" sibTransId="{9498E32D-D47E-44B3-926E-62962F018EBD}"/>
    <dgm:cxn modelId="{3E0906D9-2B63-447B-88B5-1C93E3C798D7}" srcId="{F6CCEC99-07C0-4AEA-AE7C-E5653575E742}" destId="{A666E12A-631D-42F4-8F92-2F8935B1B244}" srcOrd="0" destOrd="0" parTransId="{AC3073CE-A854-4569-8DA9-7F4C935FF922}" sibTransId="{EC34D8CA-3829-4420-9D67-7230075AA42E}"/>
    <dgm:cxn modelId="{A406C7E7-4712-4052-8C84-D7735376D52F}" srcId="{F6CCEC99-07C0-4AEA-AE7C-E5653575E742}" destId="{6498A518-C7B5-426B-B30E-B88BF66B8292}" srcOrd="3" destOrd="0" parTransId="{40BFE221-E1CC-4FA6-8B60-F97D571AD706}" sibTransId="{B8553C8B-B834-45FF-9274-4F5D69A245DC}"/>
    <dgm:cxn modelId="{728501F2-5C79-407E-B511-11581AA0C31A}" type="presOf" srcId="{05D9154E-857C-498E-9129-7009E9ECACB6}" destId="{6C196294-1B4E-4DDD-BD6B-8149A9CD0424}" srcOrd="0" destOrd="0" presId="urn:microsoft.com/office/officeart/2008/layout/VerticalCurvedList"/>
    <dgm:cxn modelId="{60FDE4FD-542E-4717-A9D4-438E5A438841}" type="presOf" srcId="{EC34D8CA-3829-4420-9D67-7230075AA42E}" destId="{D8EF41AA-84BB-41E6-999A-DE0DACE83E54}" srcOrd="0" destOrd="0" presId="urn:microsoft.com/office/officeart/2008/layout/VerticalCurvedList"/>
    <dgm:cxn modelId="{F205288B-9504-4515-BF0D-CF4BA52C307F}" type="presParOf" srcId="{F0A063F1-DFCD-4E9A-A0E3-5F951C136F70}" destId="{B0D9C3EE-3321-4F16-8FFA-C066E31B559F}" srcOrd="0" destOrd="0" presId="urn:microsoft.com/office/officeart/2008/layout/VerticalCurvedList"/>
    <dgm:cxn modelId="{ED25E0FF-8E5A-4F8E-9B5A-05E5037621B4}" type="presParOf" srcId="{B0D9C3EE-3321-4F16-8FFA-C066E31B559F}" destId="{1D3DEA50-0197-462A-A248-01E1C147B44B}" srcOrd="0" destOrd="0" presId="urn:microsoft.com/office/officeart/2008/layout/VerticalCurvedList"/>
    <dgm:cxn modelId="{67C4A76A-FD01-47CE-9E0B-6295A0CDBA28}" type="presParOf" srcId="{1D3DEA50-0197-462A-A248-01E1C147B44B}" destId="{CB7ECA23-99FF-4369-A1ED-6B54709266F2}" srcOrd="0" destOrd="0" presId="urn:microsoft.com/office/officeart/2008/layout/VerticalCurvedList"/>
    <dgm:cxn modelId="{E90270B5-C379-46A9-938F-F9034DD732A4}" type="presParOf" srcId="{1D3DEA50-0197-462A-A248-01E1C147B44B}" destId="{D8EF41AA-84BB-41E6-999A-DE0DACE83E54}" srcOrd="1" destOrd="0" presId="urn:microsoft.com/office/officeart/2008/layout/VerticalCurvedList"/>
    <dgm:cxn modelId="{C2123642-5C33-49E6-8FED-044A136EB06F}" type="presParOf" srcId="{1D3DEA50-0197-462A-A248-01E1C147B44B}" destId="{BF050F02-A63B-4B3F-91FA-8E2F38D807DB}" srcOrd="2" destOrd="0" presId="urn:microsoft.com/office/officeart/2008/layout/VerticalCurvedList"/>
    <dgm:cxn modelId="{EAB7BFD0-2BB2-43DF-84E4-EE900CBB57F5}" type="presParOf" srcId="{1D3DEA50-0197-462A-A248-01E1C147B44B}" destId="{BCDB9D52-9C59-4164-9D5D-CE1B7711AED9}" srcOrd="3" destOrd="0" presId="urn:microsoft.com/office/officeart/2008/layout/VerticalCurvedList"/>
    <dgm:cxn modelId="{78B16A66-BDD1-41F7-BE0F-7424F2B05228}" type="presParOf" srcId="{B0D9C3EE-3321-4F16-8FFA-C066E31B559F}" destId="{6FB38F59-18D2-48B2-B7C6-02DEF5CCD87B}" srcOrd="1" destOrd="0" presId="urn:microsoft.com/office/officeart/2008/layout/VerticalCurvedList"/>
    <dgm:cxn modelId="{9B7B82EC-335B-4B44-941B-78CCBBA28765}" type="presParOf" srcId="{B0D9C3EE-3321-4F16-8FFA-C066E31B559F}" destId="{D2A3D9F7-5680-4D84-998F-DDB24BC7D7C2}" srcOrd="2" destOrd="0" presId="urn:microsoft.com/office/officeart/2008/layout/VerticalCurvedList"/>
    <dgm:cxn modelId="{219B4F0F-2FE4-49AA-8E27-814E2ACB4B83}" type="presParOf" srcId="{D2A3D9F7-5680-4D84-998F-DDB24BC7D7C2}" destId="{18FD23DB-8971-4A3C-917E-A2E001D7455B}" srcOrd="0" destOrd="0" presId="urn:microsoft.com/office/officeart/2008/layout/VerticalCurvedList"/>
    <dgm:cxn modelId="{686CACC6-88BF-46D3-8A4D-F73BDB475F2D}" type="presParOf" srcId="{B0D9C3EE-3321-4F16-8FFA-C066E31B559F}" destId="{6C196294-1B4E-4DDD-BD6B-8149A9CD0424}" srcOrd="3" destOrd="0" presId="urn:microsoft.com/office/officeart/2008/layout/VerticalCurvedList"/>
    <dgm:cxn modelId="{E44C68AB-3746-42ED-B15D-6C519377FD87}" type="presParOf" srcId="{B0D9C3EE-3321-4F16-8FFA-C066E31B559F}" destId="{B8570E77-B23F-4E85-B9C9-9AB1F90BD212}" srcOrd="4" destOrd="0" presId="urn:microsoft.com/office/officeart/2008/layout/VerticalCurvedList"/>
    <dgm:cxn modelId="{280AA1DF-E56F-4C60-AAF1-1EE408C32377}" type="presParOf" srcId="{B8570E77-B23F-4E85-B9C9-9AB1F90BD212}" destId="{E8261DAD-4B53-4C0E-97E7-D9427C03245F}" srcOrd="0" destOrd="0" presId="urn:microsoft.com/office/officeart/2008/layout/VerticalCurvedList"/>
    <dgm:cxn modelId="{D2BF4B55-3DBE-48A5-83F7-7352E33A88D4}" type="presParOf" srcId="{B0D9C3EE-3321-4F16-8FFA-C066E31B559F}" destId="{EADD2798-056B-444D-AE1C-1E4591A446F4}" srcOrd="5" destOrd="0" presId="urn:microsoft.com/office/officeart/2008/layout/VerticalCurvedList"/>
    <dgm:cxn modelId="{6D92CF31-F445-4974-9F6C-C0085F8FFA66}" type="presParOf" srcId="{B0D9C3EE-3321-4F16-8FFA-C066E31B559F}" destId="{7551C717-8574-4CAE-B6E5-E42538EB7DCB}" srcOrd="6" destOrd="0" presId="urn:microsoft.com/office/officeart/2008/layout/VerticalCurvedList"/>
    <dgm:cxn modelId="{87123208-6703-4676-992E-F6AAFF422635}" type="presParOf" srcId="{7551C717-8574-4CAE-B6E5-E42538EB7DCB}" destId="{C77C35FF-AFEB-4C1D-8D71-825B489BA652}" srcOrd="0" destOrd="0" presId="urn:microsoft.com/office/officeart/2008/layout/VerticalCurvedList"/>
    <dgm:cxn modelId="{C2D8EE46-920C-4193-9408-A5EA82E60B39}" type="presParOf" srcId="{B0D9C3EE-3321-4F16-8FFA-C066E31B559F}" destId="{37EAEC31-3AD6-43A7-B5DF-5BC77DBEA0FA}" srcOrd="7" destOrd="0" presId="urn:microsoft.com/office/officeart/2008/layout/VerticalCurvedList"/>
    <dgm:cxn modelId="{AFEBB246-6265-49B1-B254-95F5710AEEC9}" type="presParOf" srcId="{B0D9C3EE-3321-4F16-8FFA-C066E31B559F}" destId="{11222F2D-78E1-4E68-8F18-D49B13238D78}" srcOrd="8" destOrd="0" presId="urn:microsoft.com/office/officeart/2008/layout/VerticalCurvedList"/>
    <dgm:cxn modelId="{83266B63-E6A5-4091-9B74-62146A466233}" type="presParOf" srcId="{11222F2D-78E1-4E68-8F18-D49B13238D78}" destId="{9F5EE98B-1AC0-45CD-97B5-BB281B5E9E0F}"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EF41AA-84BB-41E6-999A-DE0DACE83E54}">
      <dsp:nvSpPr>
        <dsp:cNvPr id="0" name=""/>
        <dsp:cNvSpPr/>
      </dsp:nvSpPr>
      <dsp:spPr>
        <a:xfrm>
          <a:off x="-4310214" y="-661213"/>
          <a:ext cx="5135299" cy="5135299"/>
        </a:xfrm>
        <a:prstGeom prst="blockArc">
          <a:avLst>
            <a:gd name="adj1" fmla="val 18900000"/>
            <a:gd name="adj2" fmla="val 2700000"/>
            <a:gd name="adj3" fmla="val 421"/>
          </a:avLst>
        </a:pr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FB38F59-18D2-48B2-B7C6-02DEF5CCD87B}">
      <dsp:nvSpPr>
        <dsp:cNvPr id="0" name=""/>
        <dsp:cNvSpPr/>
      </dsp:nvSpPr>
      <dsp:spPr>
        <a:xfrm>
          <a:off x="432251" y="275853"/>
          <a:ext cx="8837298" cy="586572"/>
        </a:xfrm>
        <a:prstGeom prst="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5592" tIns="73660" rIns="73660" bIns="73660" numCol="1" spcCol="1270" anchor="ctr" anchorCtr="0">
          <a:noAutofit/>
        </a:bodyPr>
        <a:lstStyle/>
        <a:p>
          <a:pPr marL="0" lvl="0" indent="0" algn="l" defTabSz="1289050">
            <a:lnSpc>
              <a:spcPct val="90000"/>
            </a:lnSpc>
            <a:spcBef>
              <a:spcPct val="0"/>
            </a:spcBef>
            <a:spcAft>
              <a:spcPct val="35000"/>
            </a:spcAft>
            <a:buFont typeface="Wingdings" panose="05000000000000000000" pitchFamily="2" charset="2"/>
            <a:buNone/>
          </a:pPr>
          <a:r>
            <a:rPr lang="en-US" sz="2900" b="1" kern="1200" dirty="0"/>
            <a:t>Background and introduction</a:t>
          </a:r>
        </a:p>
      </dsp:txBody>
      <dsp:txXfrm>
        <a:off x="432251" y="275853"/>
        <a:ext cx="8837298" cy="586572"/>
      </dsp:txXfrm>
    </dsp:sp>
    <dsp:sp modelId="{18FD23DB-8971-4A3C-917E-A2E001D7455B}">
      <dsp:nvSpPr>
        <dsp:cNvPr id="0" name=""/>
        <dsp:cNvSpPr/>
      </dsp:nvSpPr>
      <dsp:spPr>
        <a:xfrm>
          <a:off x="65644" y="219812"/>
          <a:ext cx="733215" cy="733215"/>
        </a:xfrm>
        <a:prstGeom prst="ellipse">
          <a:avLst/>
        </a:prstGeom>
        <a:solidFill>
          <a:schemeClr val="lt1">
            <a:hueOff val="0"/>
            <a:satOff val="0"/>
            <a:lumOff val="0"/>
            <a:alphaOff val="0"/>
          </a:schemeClr>
        </a:solidFill>
        <a:ln w="12700" cap="flat" cmpd="sng" algn="ctr">
          <a:solidFill>
            <a:schemeClr val="accent1">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C196294-1B4E-4DDD-BD6B-8149A9CD0424}">
      <dsp:nvSpPr>
        <dsp:cNvPr id="0" name=""/>
        <dsp:cNvSpPr/>
      </dsp:nvSpPr>
      <dsp:spPr>
        <a:xfrm>
          <a:off x="768547" y="1173144"/>
          <a:ext cx="8501003" cy="586572"/>
        </a:xfrm>
        <a:prstGeom prst="rect">
          <a:avLst/>
        </a:prstGeom>
        <a:solidFill>
          <a:schemeClr val="accent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5592" tIns="73660" rIns="73660" bIns="73660" numCol="1" spcCol="1270" anchor="ctr" anchorCtr="0">
          <a:noAutofit/>
        </a:bodyPr>
        <a:lstStyle/>
        <a:p>
          <a:pPr marL="0" lvl="0" indent="0" algn="l" defTabSz="1289050">
            <a:lnSpc>
              <a:spcPct val="90000"/>
            </a:lnSpc>
            <a:spcBef>
              <a:spcPct val="0"/>
            </a:spcBef>
            <a:spcAft>
              <a:spcPct val="35000"/>
            </a:spcAft>
            <a:buNone/>
          </a:pPr>
          <a:r>
            <a:rPr lang="en-US" sz="2900" b="1" kern="1200" dirty="0"/>
            <a:t>Research Methodology</a:t>
          </a:r>
        </a:p>
      </dsp:txBody>
      <dsp:txXfrm>
        <a:off x="768547" y="1173144"/>
        <a:ext cx="8501003" cy="586572"/>
      </dsp:txXfrm>
    </dsp:sp>
    <dsp:sp modelId="{E8261DAD-4B53-4C0E-97E7-D9427C03245F}">
      <dsp:nvSpPr>
        <dsp:cNvPr id="0" name=""/>
        <dsp:cNvSpPr/>
      </dsp:nvSpPr>
      <dsp:spPr>
        <a:xfrm>
          <a:off x="401939" y="1099822"/>
          <a:ext cx="733215" cy="733215"/>
        </a:xfrm>
        <a:prstGeom prst="ellipse">
          <a:avLst/>
        </a:prstGeom>
        <a:solidFill>
          <a:schemeClr val="lt1">
            <a:hueOff val="0"/>
            <a:satOff val="0"/>
            <a:lumOff val="0"/>
            <a:alphaOff val="0"/>
          </a:schemeClr>
        </a:solidFill>
        <a:ln w="12700" cap="flat" cmpd="sng" algn="ctr">
          <a:solidFill>
            <a:schemeClr val="accent1">
              <a:shade val="50000"/>
              <a:hueOff val="119451"/>
              <a:satOff val="-16366"/>
              <a:lumOff val="23612"/>
              <a:alphaOff val="0"/>
            </a:schemeClr>
          </a:solidFill>
          <a:prstDash val="solid"/>
          <a:miter lim="800000"/>
        </a:ln>
        <a:effectLst/>
      </dsp:spPr>
      <dsp:style>
        <a:lnRef idx="2">
          <a:scrgbClr r="0" g="0" b="0"/>
        </a:lnRef>
        <a:fillRef idx="1">
          <a:scrgbClr r="0" g="0" b="0"/>
        </a:fillRef>
        <a:effectRef idx="0">
          <a:scrgbClr r="0" g="0" b="0"/>
        </a:effectRef>
        <a:fontRef idx="minor"/>
      </dsp:style>
    </dsp:sp>
    <dsp:sp modelId="{EADD2798-056B-444D-AE1C-1E4591A446F4}">
      <dsp:nvSpPr>
        <dsp:cNvPr id="0" name=""/>
        <dsp:cNvSpPr/>
      </dsp:nvSpPr>
      <dsp:spPr>
        <a:xfrm>
          <a:off x="768547" y="2053155"/>
          <a:ext cx="8501003" cy="586572"/>
        </a:xfrm>
        <a:prstGeom prst="rect">
          <a:avLst/>
        </a:prstGeom>
        <a:solidFill>
          <a:schemeClr val="accent4">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5592" tIns="73660" rIns="73660" bIns="73660" numCol="1" spcCol="1270" anchor="ctr" anchorCtr="0">
          <a:noAutofit/>
        </a:bodyPr>
        <a:lstStyle/>
        <a:p>
          <a:pPr marL="0" lvl="0" indent="0" algn="l" defTabSz="1289050">
            <a:lnSpc>
              <a:spcPct val="90000"/>
            </a:lnSpc>
            <a:spcBef>
              <a:spcPct val="0"/>
            </a:spcBef>
            <a:spcAft>
              <a:spcPct val="35000"/>
            </a:spcAft>
            <a:buNone/>
          </a:pPr>
          <a:r>
            <a:rPr lang="en-US" sz="2900" b="1" kern="1200" dirty="0"/>
            <a:t>Findings</a:t>
          </a:r>
        </a:p>
      </dsp:txBody>
      <dsp:txXfrm>
        <a:off x="768547" y="2053155"/>
        <a:ext cx="8501003" cy="586572"/>
      </dsp:txXfrm>
    </dsp:sp>
    <dsp:sp modelId="{C77C35FF-AFEB-4C1D-8D71-825B489BA652}">
      <dsp:nvSpPr>
        <dsp:cNvPr id="0" name=""/>
        <dsp:cNvSpPr/>
      </dsp:nvSpPr>
      <dsp:spPr>
        <a:xfrm>
          <a:off x="401939" y="1979833"/>
          <a:ext cx="733215" cy="733215"/>
        </a:xfrm>
        <a:prstGeom prst="ellipse">
          <a:avLst/>
        </a:prstGeom>
        <a:solidFill>
          <a:schemeClr val="lt1">
            <a:hueOff val="0"/>
            <a:satOff val="0"/>
            <a:lumOff val="0"/>
            <a:alphaOff val="0"/>
          </a:schemeClr>
        </a:solidFill>
        <a:ln w="12700" cap="flat" cmpd="sng" algn="ctr">
          <a:solidFill>
            <a:schemeClr val="accent1">
              <a:shade val="50000"/>
              <a:hueOff val="238903"/>
              <a:satOff val="-32732"/>
              <a:lumOff val="47223"/>
              <a:alphaOff val="0"/>
            </a:schemeClr>
          </a:solidFill>
          <a:prstDash val="solid"/>
          <a:miter lim="800000"/>
        </a:ln>
        <a:effectLst/>
      </dsp:spPr>
      <dsp:style>
        <a:lnRef idx="2">
          <a:scrgbClr r="0" g="0" b="0"/>
        </a:lnRef>
        <a:fillRef idx="1">
          <a:scrgbClr r="0" g="0" b="0"/>
        </a:fillRef>
        <a:effectRef idx="0">
          <a:scrgbClr r="0" g="0" b="0"/>
        </a:effectRef>
        <a:fontRef idx="minor"/>
      </dsp:style>
    </dsp:sp>
    <dsp:sp modelId="{37EAEC31-3AD6-43A7-B5DF-5BC77DBEA0FA}">
      <dsp:nvSpPr>
        <dsp:cNvPr id="0" name=""/>
        <dsp:cNvSpPr/>
      </dsp:nvSpPr>
      <dsp:spPr>
        <a:xfrm>
          <a:off x="432251" y="2933166"/>
          <a:ext cx="8837298" cy="586572"/>
        </a:xfrm>
        <a:prstGeom prst="rect">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5592" tIns="73660" rIns="73660" bIns="73660" numCol="1" spcCol="1270" anchor="ctr" anchorCtr="0">
          <a:noAutofit/>
        </a:bodyPr>
        <a:lstStyle/>
        <a:p>
          <a:pPr marL="0" lvl="0" indent="0" algn="l" defTabSz="1289050">
            <a:lnSpc>
              <a:spcPct val="90000"/>
            </a:lnSpc>
            <a:spcBef>
              <a:spcPct val="0"/>
            </a:spcBef>
            <a:spcAft>
              <a:spcPct val="35000"/>
            </a:spcAft>
            <a:buFont typeface="Wingdings" panose="05000000000000000000" pitchFamily="2" charset="2"/>
            <a:buNone/>
          </a:pPr>
          <a:r>
            <a:rPr lang="en-US" sz="2900" b="1" kern="1200" dirty="0"/>
            <a:t>Implications</a:t>
          </a:r>
        </a:p>
      </dsp:txBody>
      <dsp:txXfrm>
        <a:off x="432251" y="2933166"/>
        <a:ext cx="8837298" cy="586572"/>
      </dsp:txXfrm>
    </dsp:sp>
    <dsp:sp modelId="{9F5EE98B-1AC0-45CD-97B5-BB281B5E9E0F}">
      <dsp:nvSpPr>
        <dsp:cNvPr id="0" name=""/>
        <dsp:cNvSpPr/>
      </dsp:nvSpPr>
      <dsp:spPr>
        <a:xfrm>
          <a:off x="65644" y="2859844"/>
          <a:ext cx="733215" cy="733215"/>
        </a:xfrm>
        <a:prstGeom prst="ellipse">
          <a:avLst/>
        </a:prstGeom>
        <a:solidFill>
          <a:schemeClr val="lt1">
            <a:hueOff val="0"/>
            <a:satOff val="0"/>
            <a:lumOff val="0"/>
            <a:alphaOff val="0"/>
          </a:schemeClr>
        </a:solidFill>
        <a:ln w="12700" cap="flat" cmpd="sng" algn="ctr">
          <a:solidFill>
            <a:schemeClr val="accent1">
              <a:shade val="50000"/>
              <a:hueOff val="119451"/>
              <a:satOff val="-16366"/>
              <a:lumOff val="23612"/>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EB33BB8-6C7A-4BE0-9B55-9EAC48D52EC6}" type="datetimeFigureOut">
              <a:rPr lang="en-US"/>
              <a:t>9/10/2025</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3F7AA83-DE31-4E93-AB07-EF7FB05F6670}" type="slidenum">
              <a:rPr/>
              <a:t>‹#›</a:t>
            </a:fld>
            <a:endParaRPr/>
          </a:p>
        </p:txBody>
      </p:sp>
    </p:spTree>
    <p:extLst>
      <p:ext uri="{BB962C8B-B14F-4D97-AF65-F5344CB8AC3E}">
        <p14:creationId xmlns:p14="http://schemas.microsoft.com/office/powerpoint/2010/main" val="32212903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11EF64-F73B-4314-BB6F-BC0937BBDF19}" type="datetimeFigureOut">
              <a:rPr lang="en-US"/>
              <a:t>9/10/2025</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5E2820-AFE1-45FA-949E-17BDB534E1DC}" type="slidenum">
              <a:rPr/>
              <a:t>‹#›</a:t>
            </a:fld>
            <a:endParaRPr/>
          </a:p>
        </p:txBody>
      </p:sp>
    </p:spTree>
    <p:extLst>
      <p:ext uri="{BB962C8B-B14F-4D97-AF65-F5344CB8AC3E}">
        <p14:creationId xmlns:p14="http://schemas.microsoft.com/office/powerpoint/2010/main" val="3157997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7542409-6A04-4DC6-AC3A-D3758287A8F2}" type="slidenum">
              <a:rPr lang="en-US" smtClean="0"/>
              <a:t>3</a:t>
            </a:fld>
            <a:endParaRPr lang="en-US"/>
          </a:p>
        </p:txBody>
      </p:sp>
    </p:spTree>
    <p:extLst>
      <p:ext uri="{BB962C8B-B14F-4D97-AF65-F5344CB8AC3E}">
        <p14:creationId xmlns:p14="http://schemas.microsoft.com/office/powerpoint/2010/main" val="660935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5E2820-AFE1-45FA-949E-17BDB534E1DC}" type="slidenum">
              <a:rPr lang="en-US" smtClean="0"/>
              <a:t>4</a:t>
            </a:fld>
            <a:endParaRPr lang="en-US"/>
          </a:p>
        </p:txBody>
      </p:sp>
    </p:spTree>
    <p:extLst>
      <p:ext uri="{BB962C8B-B14F-4D97-AF65-F5344CB8AC3E}">
        <p14:creationId xmlns:p14="http://schemas.microsoft.com/office/powerpoint/2010/main" val="39121491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5213" y="304800"/>
            <a:ext cx="7091361" cy="2793906"/>
          </a:xfrm>
        </p:spPr>
        <p:txBody>
          <a:bodyPr anchor="b">
            <a:normAutofit/>
          </a:bodyPr>
          <a:lstStyle>
            <a:lvl1pPr algn="l">
              <a:lnSpc>
                <a:spcPct val="80000"/>
              </a:lnSpc>
              <a:defRPr sz="6600"/>
            </a:lvl1pPr>
          </a:lstStyle>
          <a:p>
            <a:r>
              <a:rPr lang="en-US"/>
              <a:t>Click to edit Master title style</a:t>
            </a:r>
            <a:endParaRPr/>
          </a:p>
        </p:txBody>
      </p:sp>
      <p:sp>
        <p:nvSpPr>
          <p:cNvPr id="3" name="Subtitle 2"/>
          <p:cNvSpPr>
            <a:spLocks noGrp="1"/>
          </p:cNvSpPr>
          <p:nvPr>
            <p:ph type="subTitle" idx="1"/>
          </p:nvPr>
        </p:nvSpPr>
        <p:spPr>
          <a:xfrm>
            <a:off x="1065213" y="3108804"/>
            <a:ext cx="7091361" cy="838200"/>
          </a:xfrm>
        </p:spPr>
        <p:txBody>
          <a:bodyPr/>
          <a:lstStyle>
            <a:lvl1pPr marL="0" indent="0" algn="l">
              <a:spcBef>
                <a:spcPts val="0"/>
              </a:spcBef>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8" name="Date Placeholder 7"/>
          <p:cNvSpPr>
            <a:spLocks noGrp="1"/>
          </p:cNvSpPr>
          <p:nvPr>
            <p:ph type="dt" sz="half" idx="10"/>
          </p:nvPr>
        </p:nvSpPr>
        <p:spPr/>
        <p:txBody>
          <a:bodyPr/>
          <a:lstStyle/>
          <a:p>
            <a:fld id="{9D3B9702-7FBF-4720-8670-571C5E7EEDDE}" type="datetime1">
              <a:rPr lang="en-US"/>
              <a:t>9/10/2025</a:t>
            </a:fld>
            <a:endParaRPr/>
          </a:p>
        </p:txBody>
      </p:sp>
      <p:sp>
        <p:nvSpPr>
          <p:cNvPr id="9" name="Footer Placeholder 8"/>
          <p:cNvSpPr>
            <a:spLocks noGrp="1"/>
          </p:cNvSpPr>
          <p:nvPr>
            <p:ph type="ftr" sz="quarter" idx="11"/>
          </p:nvPr>
        </p:nvSpPr>
        <p:spPr/>
        <p:txBody>
          <a:bodyPr/>
          <a:lstStyle/>
          <a:p>
            <a:endParaRPr/>
          </a:p>
        </p:txBody>
      </p:sp>
      <p:sp>
        <p:nvSpPr>
          <p:cNvPr id="10" name="Slide Number Placeholder 9"/>
          <p:cNvSpPr>
            <a:spLocks noGrp="1"/>
          </p:cNvSpPr>
          <p:nvPr>
            <p:ph type="sldNum" sz="quarter" idx="12"/>
          </p:nvPr>
        </p:nvSpPr>
        <p:spPr/>
        <p:txBody>
          <a:bodyPr/>
          <a:lstStyle/>
          <a:p>
            <a:fld id="{8FDBFFB2-86D9-4B8F-A59A-553A60B94BBE}" type="slidenum">
              <a:rPr/>
              <a:pPr/>
              <a:t>‹#›</a:t>
            </a:fld>
            <a:endParaRPr/>
          </a:p>
        </p:txBody>
      </p:sp>
    </p:spTree>
    <p:extLst>
      <p:ext uri="{BB962C8B-B14F-4D97-AF65-F5344CB8AC3E}">
        <p14:creationId xmlns:p14="http://schemas.microsoft.com/office/powerpoint/2010/main" val="1890547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27427AEA-BBBB-4C9B-AB23-214EAA8AB789}" type="datetime1">
              <a:rPr lang="en-US"/>
              <a:t>9/10/2025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420766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865014" y="304801"/>
            <a:ext cx="1715800" cy="54102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2209800" y="304801"/>
            <a:ext cx="7502814"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2791CA30-F5CD-4CA0-B16A-349C6F830700}" type="datetime1">
              <a:rPr lang="en-US"/>
              <a:t>9/10/2025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129949773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7B3AF48E-ABA0-4B58-B562-D1D7408067C4}" type="datetime1">
              <a:rPr lang="en-US"/>
              <a:t>9/10/2025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589990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180013" y="1600200"/>
            <a:ext cx="6400801" cy="2486025"/>
          </a:xfrm>
        </p:spPr>
        <p:txBody>
          <a:bodyPr anchor="b">
            <a:normAutofit/>
          </a:bodyPr>
          <a:lstStyle>
            <a:lvl1pPr>
              <a:defRPr sz="5200"/>
            </a:lvl1pPr>
          </a:lstStyle>
          <a:p>
            <a:r>
              <a:rPr lang="en-US"/>
              <a:t>Click to edit Master title style</a:t>
            </a:r>
            <a:endParaRPr/>
          </a:p>
        </p:txBody>
      </p:sp>
      <p:sp>
        <p:nvSpPr>
          <p:cNvPr id="3" name="Text Placeholder 2"/>
          <p:cNvSpPr>
            <a:spLocks noGrp="1"/>
          </p:cNvSpPr>
          <p:nvPr>
            <p:ph type="body" idx="1"/>
          </p:nvPr>
        </p:nvSpPr>
        <p:spPr>
          <a:xfrm>
            <a:off x="5180011" y="4105029"/>
            <a:ext cx="6400801" cy="914400"/>
          </a:xfrm>
        </p:spPr>
        <p:txBody>
          <a:bodyPr>
            <a:normAutofit/>
          </a:bodyPr>
          <a:lstStyle>
            <a:lvl1pPr marL="0" indent="0">
              <a:buNone/>
              <a:defRPr sz="2000">
                <a:solidFill>
                  <a:schemeClr val="accent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A5034C-8BD9-4B0C-893B-33834FAB227F}" type="datetime1">
              <a:rPr lang="en-US"/>
              <a:t>9/10/2025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117916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2208213" y="1600200"/>
            <a:ext cx="4572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7008813" y="1600200"/>
            <a:ext cx="4572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7CD787AA-CBCD-47F9-A04C-7106C508CDE4}" type="datetime1">
              <a:rPr lang="en-US"/>
              <a:t>9/10/2025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607751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2208213" y="1600200"/>
            <a:ext cx="4572000" cy="823912"/>
          </a:xfrm>
        </p:spPr>
        <p:txBody>
          <a:bodyPr anchor="ctr">
            <a:noAutofit/>
          </a:bodyPr>
          <a:lstStyle>
            <a:lvl1pPr marL="0" indent="0">
              <a:spcBef>
                <a:spcPts val="0"/>
              </a:spcBef>
              <a:buNone/>
              <a:defRPr sz="2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208213" y="2505075"/>
            <a:ext cx="4572000" cy="33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7008813" y="1600200"/>
            <a:ext cx="4572000" cy="823912"/>
          </a:xfrm>
        </p:spPr>
        <p:txBody>
          <a:bodyPr anchor="ctr">
            <a:noAutofit/>
          </a:bodyPr>
          <a:lstStyle>
            <a:lvl1pPr marL="0" indent="0">
              <a:spcBef>
                <a:spcPts val="0"/>
              </a:spcBef>
              <a:buNone/>
              <a:defRPr sz="2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008813" y="2505075"/>
            <a:ext cx="4572000" cy="33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AD1CC9DD-75F5-4611-BA0B-CFB1A226639C}" type="datetime1">
              <a:rPr lang="en-US"/>
              <a:t>9/10/2025</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833046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5980F1F9-2D3D-4243-878F-D000C3F2A1C4}" type="datetime1">
              <a:rPr lang="en-US"/>
              <a:t>9/10/2025</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698309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ABCBE8-1824-4658-A8BB-BECFAEB7E35A}" type="datetime1">
              <a:rPr lang="en-US"/>
              <a:t>9/10/2025</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222526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837612" y="2277477"/>
            <a:ext cx="2743201" cy="2322178"/>
          </a:xfrm>
        </p:spPr>
        <p:txBody>
          <a:bodyPr anchor="b">
            <a:normAutofit/>
          </a:bodyPr>
          <a:lstStyle>
            <a:lvl1pPr>
              <a:defRPr sz="2600">
                <a:solidFill>
                  <a:schemeClr val="accent2"/>
                </a:solidFill>
              </a:defRPr>
            </a:lvl1pPr>
          </a:lstStyle>
          <a:p>
            <a:r>
              <a:rPr lang="en-US"/>
              <a:t>Click to edit Master title style</a:t>
            </a:r>
            <a:endParaRPr/>
          </a:p>
        </p:txBody>
      </p:sp>
      <p:sp>
        <p:nvSpPr>
          <p:cNvPr id="3" name="Content Placeholder 2"/>
          <p:cNvSpPr>
            <a:spLocks noGrp="1"/>
          </p:cNvSpPr>
          <p:nvPr>
            <p:ph idx="1"/>
          </p:nvPr>
        </p:nvSpPr>
        <p:spPr>
          <a:xfrm>
            <a:off x="1293813" y="533400"/>
            <a:ext cx="6858000" cy="4800600"/>
          </a:xfrm>
        </p:spPr>
        <p:txBody>
          <a:bodyPr>
            <a:normAutofit/>
          </a:bodyPr>
          <a:lstStyle>
            <a:lvl1pPr>
              <a:defRPr sz="2400"/>
            </a:lvl1pPr>
            <a:lvl2pPr>
              <a:defRPr sz="2000"/>
            </a:lvl2pPr>
            <a:lvl3pPr>
              <a:defRPr sz="1800"/>
            </a:lvl3pPr>
            <a:lvl4pPr>
              <a:defRPr sz="16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8837614" y="4583187"/>
            <a:ext cx="2743200" cy="1131813"/>
          </a:xfrm>
        </p:spPr>
        <p:txBody>
          <a:bodyPr>
            <a:normAutofit/>
          </a:bodyPr>
          <a:lstStyle>
            <a:lvl1pPr marL="0" indent="0">
              <a:spcBef>
                <a:spcPts val="1000"/>
              </a:spcBef>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85CD17-C377-4DE5-9FCA-CC7471605C58}" type="datetime1">
              <a:rPr lang="en-US"/>
              <a:t>9/10/2025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1897700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837612" y="2277477"/>
            <a:ext cx="2743201" cy="2322178"/>
          </a:xfrm>
        </p:spPr>
        <p:txBody>
          <a:bodyPr anchor="b">
            <a:normAutofit/>
          </a:bodyPr>
          <a:lstStyle>
            <a:lvl1pPr>
              <a:defRPr sz="2600">
                <a:solidFill>
                  <a:schemeClr val="accent2"/>
                </a:solidFill>
              </a:defRPr>
            </a:lvl1pPr>
          </a:lstStyle>
          <a:p>
            <a:r>
              <a:rPr lang="en-US"/>
              <a:t>Click to edit Master title style</a:t>
            </a:r>
            <a:endParaRPr/>
          </a:p>
        </p:txBody>
      </p:sp>
      <p:sp>
        <p:nvSpPr>
          <p:cNvPr id="8" name="Rounded Rectangle 7"/>
          <p:cNvSpPr/>
          <p:nvPr/>
        </p:nvSpPr>
        <p:spPr>
          <a:xfrm>
            <a:off x="1293812" y="533400"/>
            <a:ext cx="6858001" cy="4800600"/>
          </a:xfrm>
          <a:prstGeom prst="roundRect">
            <a:avLst>
              <a:gd name="adj" fmla="val 4409"/>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 name="Picture Placeholder 2" descr="An empty placeholder to add an image. Click on the placeholder and select the image that you wish to add."/>
          <p:cNvSpPr>
            <a:spLocks noGrp="1"/>
          </p:cNvSpPr>
          <p:nvPr>
            <p:ph type="pic" idx="1"/>
          </p:nvPr>
        </p:nvSpPr>
        <p:spPr>
          <a:xfrm>
            <a:off x="1408112" y="647700"/>
            <a:ext cx="6629400" cy="4572000"/>
          </a:xfrm>
          <a:prstGeom prst="roundRect">
            <a:avLst>
              <a:gd name="adj" fmla="val 3725"/>
            </a:avLst>
          </a:prstGeom>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8837614" y="4583187"/>
            <a:ext cx="2743200" cy="1131813"/>
          </a:xfrm>
        </p:spPr>
        <p:txBody>
          <a:bodyPr>
            <a:normAutofit/>
          </a:bodyPr>
          <a:lstStyle>
            <a:lvl1pPr marL="0" indent="0">
              <a:spcBef>
                <a:spcPts val="1000"/>
              </a:spcBef>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9BE9F02-BE96-4BAE-86A5-1FA60D24CAE2}" type="datetime1">
              <a:rPr lang="en-US"/>
              <a:t>9/10/2025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639301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08213" y="304800"/>
            <a:ext cx="9372600" cy="1200416"/>
          </a:xfrm>
          <a:prstGeom prst="rect">
            <a:avLst/>
          </a:prstGeom>
        </p:spPr>
        <p:txBody>
          <a:bodyPr vert="horz" lIns="91440" tIns="45720" rIns="91440" bIns="45720" rtlCol="0" anchor="b">
            <a:normAutofit/>
          </a:bodyPr>
          <a:lstStyle/>
          <a:p>
            <a:r>
              <a:rPr lang="en-US"/>
              <a:t>Click to edit Master title style</a:t>
            </a:r>
            <a:endParaRPr dirty="0"/>
          </a:p>
        </p:txBody>
      </p:sp>
      <p:sp>
        <p:nvSpPr>
          <p:cNvPr id="3" name="Text Placeholder 2"/>
          <p:cNvSpPr>
            <a:spLocks noGrp="1"/>
          </p:cNvSpPr>
          <p:nvPr>
            <p:ph type="body" idx="1"/>
          </p:nvPr>
        </p:nvSpPr>
        <p:spPr>
          <a:xfrm>
            <a:off x="2208213" y="1600200"/>
            <a:ext cx="93726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253576" y="6505078"/>
            <a:ext cx="964036" cy="228600"/>
          </a:xfrm>
          <a:prstGeom prst="rect">
            <a:avLst/>
          </a:prstGeom>
        </p:spPr>
        <p:txBody>
          <a:bodyPr vert="horz" lIns="91440" tIns="45720" rIns="91440" bIns="45720" rtlCol="0" anchor="ctr"/>
          <a:lstStyle>
            <a:lvl1pPr algn="l">
              <a:defRPr sz="1100">
                <a:solidFill>
                  <a:schemeClr val="tx2"/>
                </a:solidFill>
              </a:defRPr>
            </a:lvl1pPr>
          </a:lstStyle>
          <a:p>
            <a:fld id="{9D3B9702-7FBF-4720-8670-571C5E7EEDDE}" type="datetime1">
              <a:rPr lang="en-US" smtClean="0"/>
              <a:pPr/>
              <a:t>9/10/2025</a:t>
            </a:fld>
            <a:endParaRPr lang="en-US" dirty="0"/>
          </a:p>
        </p:txBody>
      </p:sp>
      <p:sp>
        <p:nvSpPr>
          <p:cNvPr id="5" name="Footer Placeholder 4"/>
          <p:cNvSpPr>
            <a:spLocks noGrp="1"/>
          </p:cNvSpPr>
          <p:nvPr>
            <p:ph type="ftr" sz="quarter" idx="3"/>
          </p:nvPr>
        </p:nvSpPr>
        <p:spPr>
          <a:xfrm>
            <a:off x="1280159" y="6505078"/>
            <a:ext cx="6876415" cy="228600"/>
          </a:xfrm>
          <a:prstGeom prst="rect">
            <a:avLst/>
          </a:prstGeom>
        </p:spPr>
        <p:txBody>
          <a:bodyPr vert="horz" lIns="91440" tIns="45720" rIns="91440" bIns="45720" rtlCol="0" anchor="ctr"/>
          <a:lstStyle>
            <a:lvl1pPr algn="l">
              <a:defRPr sz="1100">
                <a:solidFill>
                  <a:schemeClr val="tx2"/>
                </a:solidFill>
              </a:defRPr>
            </a:lvl1pPr>
          </a:lstStyle>
          <a:p>
            <a:endParaRPr lang="en-US"/>
          </a:p>
        </p:txBody>
      </p:sp>
      <p:sp>
        <p:nvSpPr>
          <p:cNvPr id="6" name="Slide Number Placeholder 5"/>
          <p:cNvSpPr>
            <a:spLocks noGrp="1"/>
          </p:cNvSpPr>
          <p:nvPr>
            <p:ph type="sldNum" sz="quarter" idx="4"/>
          </p:nvPr>
        </p:nvSpPr>
        <p:spPr>
          <a:xfrm>
            <a:off x="11580814" y="6280298"/>
            <a:ext cx="533399" cy="349101"/>
          </a:xfrm>
          <a:prstGeom prst="rect">
            <a:avLst/>
          </a:prstGeom>
        </p:spPr>
        <p:txBody>
          <a:bodyPr vert="horz" lIns="91440" tIns="45720" rIns="91440" bIns="45720" rtlCol="0" anchor="ctr"/>
          <a:lstStyle>
            <a:lvl1pPr algn="ctr">
              <a:defRPr sz="1100" b="1">
                <a:solidFill>
                  <a:srgbClr val="AB3C19"/>
                </a:solidFill>
              </a:defRPr>
            </a:lvl1pPr>
          </a:lstStyle>
          <a:p>
            <a:fld id="{8FDBFFB2-86D9-4B8F-A59A-553A60B94BBE}" type="slidenum">
              <a:rPr lang="en-US" smtClean="0"/>
              <a:pPr/>
              <a:t>‹#›</a:t>
            </a:fld>
            <a:endParaRPr lang="en-US"/>
          </a:p>
        </p:txBody>
      </p:sp>
    </p:spTree>
    <p:extLst>
      <p:ext uri="{BB962C8B-B14F-4D97-AF65-F5344CB8AC3E}">
        <p14:creationId xmlns:p14="http://schemas.microsoft.com/office/powerpoint/2010/main" val="1170255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hyperlink" Target="https://marthasialer-9.blogspot.com/2017/10/ayudando-el-habla-de-tu-nino-3-4-y-5.html" TargetMode="External"/><Relationship Id="rId7" Type="http://schemas.openxmlformats.org/officeDocument/2006/relationships/image" Target="../media/image11.emf"/><Relationship Id="rId2" Type="http://schemas.openxmlformats.org/officeDocument/2006/relationships/image" Target="../media/image7.jpg"/><Relationship Id="rId1" Type="http://schemas.openxmlformats.org/officeDocument/2006/relationships/slideLayout" Target="../slideLayouts/slideLayout7.xml"/><Relationship Id="rId6" Type="http://schemas.openxmlformats.org/officeDocument/2006/relationships/image" Target="../media/image10.emf"/><Relationship Id="rId5" Type="http://schemas.openxmlformats.org/officeDocument/2006/relationships/image" Target="../media/image9.emf"/><Relationship Id="rId4" Type="http://schemas.openxmlformats.org/officeDocument/2006/relationships/image" Target="../media/image8.emf"/></Relationships>
</file>

<file path=ppt/slides/_rels/slide1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13.emf"/><Relationship Id="rId1" Type="http://schemas.openxmlformats.org/officeDocument/2006/relationships/slideLayout" Target="../slideLayouts/slideLayout7.xml"/><Relationship Id="rId4" Type="http://schemas.openxmlformats.org/officeDocument/2006/relationships/hyperlink" Target="https://marthasialer-9.blogspot.com/2017/10/ayudando-el-habla-de-tu-nino-3-4-y-5.html" TargetMode="Externa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F3733-18EB-1BE6-43C1-6C1CA92B93F6}"/>
              </a:ext>
            </a:extLst>
          </p:cNvPr>
          <p:cNvSpPr txBox="1">
            <a:spLocks/>
          </p:cNvSpPr>
          <p:nvPr/>
        </p:nvSpPr>
        <p:spPr>
          <a:xfrm>
            <a:off x="3051314" y="149087"/>
            <a:ext cx="8915400" cy="6518828"/>
          </a:xfrm>
          <a:prstGeom prst="rect">
            <a:avLst/>
          </a:prstGeom>
          <a:solidFill>
            <a:srgbClr val="002060"/>
          </a:solidFill>
          <a:ln>
            <a:solidFill>
              <a:schemeClr val="bg2">
                <a:lumMod val="60000"/>
                <a:lumOff val="40000"/>
              </a:schemeClr>
            </a:solidFill>
          </a:ln>
        </p:spPr>
        <p:txBody>
          <a:bodyPr vert="horz" lIns="91440" tIns="45720" rIns="91440" bIns="45720" rtlCol="0" anchor="ctr">
            <a:normAutofit fontScale="97500"/>
          </a:bodyPr>
          <a:lstStyle>
            <a:lvl1pPr algn="l" defTabSz="914400" rtl="0" eaLnBrk="1" latinLnBrk="0" hangingPunct="1">
              <a:lnSpc>
                <a:spcPct val="80000"/>
              </a:lnSpc>
              <a:spcBef>
                <a:spcPct val="0"/>
              </a:spcBef>
              <a:buNone/>
              <a:defRPr sz="6600" kern="1200">
                <a:solidFill>
                  <a:schemeClr val="tx1"/>
                </a:solidFill>
                <a:latin typeface="+mj-lt"/>
                <a:ea typeface="+mj-ea"/>
                <a:cs typeface="+mj-cs"/>
              </a:defRPr>
            </a:lvl1pPr>
          </a:lstStyle>
          <a:p>
            <a:br>
              <a:rPr lang="en-US" sz="5600" b="1" dirty="0">
                <a:solidFill>
                  <a:schemeClr val="bg1"/>
                </a:solidFill>
                <a:latin typeface="Arial" panose="020B0604020202020204" pitchFamily="34" charset="0"/>
                <a:cs typeface="Arial" panose="020B0604020202020204" pitchFamily="34" charset="0"/>
              </a:rPr>
            </a:br>
            <a:endParaRPr lang="en-US" sz="5600" dirty="0">
              <a:solidFill>
                <a:srgbClr val="FFFFFF"/>
              </a:solidFill>
            </a:endParaRPr>
          </a:p>
        </p:txBody>
      </p:sp>
      <p:pic>
        <p:nvPicPr>
          <p:cNvPr id="5" name="Picture 4" descr="A cartoon of a child thinking&#10;&#10;Description automatically generated">
            <a:extLst>
              <a:ext uri="{FF2B5EF4-FFF2-40B4-BE49-F238E27FC236}">
                <a16:creationId xmlns:a16="http://schemas.microsoft.com/office/drawing/2014/main" id="{FF5B6763-6C3C-5C29-4CF6-594F057AAF84}"/>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26171" y="3364345"/>
            <a:ext cx="2925142" cy="3048000"/>
          </a:xfrm>
          <a:prstGeom prst="rect">
            <a:avLst/>
          </a:prstGeom>
        </p:spPr>
      </p:pic>
      <p:sp>
        <p:nvSpPr>
          <p:cNvPr id="4" name="Subtitle 2">
            <a:extLst>
              <a:ext uri="{FF2B5EF4-FFF2-40B4-BE49-F238E27FC236}">
                <a16:creationId xmlns:a16="http://schemas.microsoft.com/office/drawing/2014/main" id="{3AF8A095-34DC-FB3C-5306-6FDD1EA92139}"/>
              </a:ext>
            </a:extLst>
          </p:cNvPr>
          <p:cNvSpPr txBox="1">
            <a:spLocks/>
          </p:cNvSpPr>
          <p:nvPr/>
        </p:nvSpPr>
        <p:spPr>
          <a:xfrm rot="10800000" flipV="1">
            <a:off x="3338736" y="5335160"/>
            <a:ext cx="8824233" cy="749954"/>
          </a:xfrm>
          <a:prstGeom prst="rect">
            <a:avLst/>
          </a:prstGeom>
        </p:spPr>
        <p:txBody>
          <a:bodyPr>
            <a:normAutofit/>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r>
              <a:rPr lang="en-US" b="1">
                <a:solidFill>
                  <a:schemeClr val="accent2"/>
                </a:solidFill>
              </a:rPr>
              <a:t>University of the Free State, Bloemfontein, South Africa</a:t>
            </a:r>
            <a:endParaRPr lang="en-US" dirty="0"/>
          </a:p>
        </p:txBody>
      </p:sp>
      <p:pic>
        <p:nvPicPr>
          <p:cNvPr id="6" name="Picture 5">
            <a:extLst>
              <a:ext uri="{FF2B5EF4-FFF2-40B4-BE49-F238E27FC236}">
                <a16:creationId xmlns:a16="http://schemas.microsoft.com/office/drawing/2014/main" id="{C2AACA40-4783-E1E9-38DC-D762AE927D9E}"/>
              </a:ext>
            </a:extLst>
          </p:cNvPr>
          <p:cNvPicPr>
            <a:picLocks noChangeAspect="1"/>
          </p:cNvPicPr>
          <p:nvPr/>
        </p:nvPicPr>
        <p:blipFill>
          <a:blip r:embed="rId4"/>
          <a:stretch>
            <a:fillRect/>
          </a:stretch>
        </p:blipFill>
        <p:spPr>
          <a:xfrm>
            <a:off x="263567" y="330452"/>
            <a:ext cx="2621899" cy="2295883"/>
          </a:xfrm>
          <a:prstGeom prst="rect">
            <a:avLst/>
          </a:prstGeom>
        </p:spPr>
      </p:pic>
      <p:pic>
        <p:nvPicPr>
          <p:cNvPr id="7" name="Picture 6">
            <a:extLst>
              <a:ext uri="{FF2B5EF4-FFF2-40B4-BE49-F238E27FC236}">
                <a16:creationId xmlns:a16="http://schemas.microsoft.com/office/drawing/2014/main" id="{F6DF0CE7-0D1F-0732-80A1-86D0D176D964}"/>
              </a:ext>
            </a:extLst>
          </p:cNvPr>
          <p:cNvPicPr>
            <a:picLocks noChangeAspect="1"/>
          </p:cNvPicPr>
          <p:nvPr/>
        </p:nvPicPr>
        <p:blipFill>
          <a:blip r:embed="rId5"/>
          <a:stretch>
            <a:fillRect/>
          </a:stretch>
        </p:blipFill>
        <p:spPr>
          <a:xfrm>
            <a:off x="8348161" y="330452"/>
            <a:ext cx="1821888" cy="884865"/>
          </a:xfrm>
          <a:prstGeom prst="rect">
            <a:avLst/>
          </a:prstGeom>
        </p:spPr>
      </p:pic>
      <p:sp>
        <p:nvSpPr>
          <p:cNvPr id="8" name="Title 8">
            <a:extLst>
              <a:ext uri="{FF2B5EF4-FFF2-40B4-BE49-F238E27FC236}">
                <a16:creationId xmlns:a16="http://schemas.microsoft.com/office/drawing/2014/main" id="{A3D125A3-F850-E5EE-F73E-519CAA1709E4}"/>
              </a:ext>
            </a:extLst>
          </p:cNvPr>
          <p:cNvSpPr txBox="1">
            <a:spLocks/>
          </p:cNvSpPr>
          <p:nvPr/>
        </p:nvSpPr>
        <p:spPr>
          <a:xfrm>
            <a:off x="3196424" y="1929138"/>
            <a:ext cx="8995576" cy="3110948"/>
          </a:xfrm>
          <a:prstGeom prst="rect">
            <a:avLst/>
          </a:prstGeom>
        </p:spPr>
        <p:txBody>
          <a:bodyPr>
            <a:normAutofit/>
          </a:bodyPr>
          <a:lstStyle>
            <a:lvl1pPr algn="l" defTabSz="914400" rtl="0" eaLnBrk="1" latinLnBrk="0" hangingPunct="1">
              <a:lnSpc>
                <a:spcPct val="90000"/>
              </a:lnSpc>
              <a:spcBef>
                <a:spcPct val="0"/>
              </a:spcBef>
              <a:buNone/>
              <a:defRPr sz="3400" kern="1200">
                <a:solidFill>
                  <a:schemeClr val="tx1"/>
                </a:solidFill>
                <a:latin typeface="+mj-lt"/>
                <a:ea typeface="+mj-ea"/>
                <a:cs typeface="+mj-cs"/>
              </a:defRPr>
            </a:lvl1pPr>
          </a:lstStyle>
          <a:p>
            <a:br>
              <a:rPr lang="en-US" sz="1300" b="1"/>
            </a:br>
            <a:br>
              <a:rPr lang="en-US" sz="1300" b="1"/>
            </a:br>
            <a:br>
              <a:rPr lang="en-US" sz="1300" b="1"/>
            </a:br>
            <a:br>
              <a:rPr lang="en-US" sz="1300" b="1"/>
            </a:br>
            <a:br>
              <a:rPr lang="en-US" sz="1300" b="1"/>
            </a:br>
            <a:br>
              <a:rPr lang="en-US" sz="1300" b="1"/>
            </a:br>
            <a:br>
              <a:rPr lang="en-US" sz="1300" b="1"/>
            </a:br>
            <a:br>
              <a:rPr lang="en-US" sz="1300" b="1"/>
            </a:br>
            <a:br>
              <a:rPr lang="en-US" sz="1300" b="1"/>
            </a:br>
            <a:br>
              <a:rPr lang="en-US" sz="1300" b="1"/>
            </a:br>
            <a:br>
              <a:rPr lang="en-US" sz="1300" b="1"/>
            </a:br>
            <a:endParaRPr lang="en-US" sz="2700" dirty="0"/>
          </a:p>
        </p:txBody>
      </p:sp>
      <p:pic>
        <p:nvPicPr>
          <p:cNvPr id="9" name="Picture 8">
            <a:extLst>
              <a:ext uri="{FF2B5EF4-FFF2-40B4-BE49-F238E27FC236}">
                <a16:creationId xmlns:a16="http://schemas.microsoft.com/office/drawing/2014/main" id="{E4B20152-F6D8-23F9-6DF3-AE8CAC3C2B7D}"/>
              </a:ext>
            </a:extLst>
          </p:cNvPr>
          <p:cNvPicPr>
            <a:picLocks noChangeAspect="1"/>
          </p:cNvPicPr>
          <p:nvPr/>
        </p:nvPicPr>
        <p:blipFill>
          <a:blip r:embed="rId6"/>
          <a:stretch>
            <a:fillRect/>
          </a:stretch>
        </p:blipFill>
        <p:spPr>
          <a:xfrm>
            <a:off x="6439347" y="229265"/>
            <a:ext cx="1402880" cy="1008334"/>
          </a:xfrm>
          <a:prstGeom prst="rect">
            <a:avLst/>
          </a:prstGeom>
        </p:spPr>
      </p:pic>
      <p:pic>
        <p:nvPicPr>
          <p:cNvPr id="10" name="Picture 9">
            <a:extLst>
              <a:ext uri="{FF2B5EF4-FFF2-40B4-BE49-F238E27FC236}">
                <a16:creationId xmlns:a16="http://schemas.microsoft.com/office/drawing/2014/main" id="{43FCBF26-2A94-AC92-B0F9-FE36132BFC3B}"/>
              </a:ext>
            </a:extLst>
          </p:cNvPr>
          <p:cNvPicPr>
            <a:picLocks noChangeAspect="1"/>
          </p:cNvPicPr>
          <p:nvPr/>
        </p:nvPicPr>
        <p:blipFill>
          <a:blip r:embed="rId7"/>
          <a:stretch>
            <a:fillRect/>
          </a:stretch>
        </p:blipFill>
        <p:spPr>
          <a:xfrm>
            <a:off x="4530533" y="248209"/>
            <a:ext cx="1402880" cy="1008335"/>
          </a:xfrm>
          <a:prstGeom prst="rect">
            <a:avLst/>
          </a:prstGeom>
        </p:spPr>
      </p:pic>
      <p:sp>
        <p:nvSpPr>
          <p:cNvPr id="11" name="TextBox 10">
            <a:extLst>
              <a:ext uri="{FF2B5EF4-FFF2-40B4-BE49-F238E27FC236}">
                <a16:creationId xmlns:a16="http://schemas.microsoft.com/office/drawing/2014/main" id="{216134A6-F37E-586B-0004-31BBAF032E77}"/>
              </a:ext>
            </a:extLst>
          </p:cNvPr>
          <p:cNvSpPr txBox="1"/>
          <p:nvPr/>
        </p:nvSpPr>
        <p:spPr>
          <a:xfrm>
            <a:off x="3051312" y="2070960"/>
            <a:ext cx="9013687" cy="4308872"/>
          </a:xfrm>
          <a:prstGeom prst="rect">
            <a:avLst/>
          </a:prstGeom>
          <a:noFill/>
        </p:spPr>
        <p:txBody>
          <a:bodyPr wrap="square">
            <a:spAutoFit/>
          </a:bodyPr>
          <a:lstStyle/>
          <a:p>
            <a:pPr algn="ctr"/>
            <a:endParaRPr lang="en-US" sz="2800" b="1" dirty="0"/>
          </a:p>
          <a:p>
            <a:pPr algn="ctr"/>
            <a:endParaRPr lang="en-US" sz="2800" b="1" dirty="0"/>
          </a:p>
          <a:p>
            <a:pPr algn="ctr"/>
            <a:r>
              <a:rPr lang="en-US" sz="3200" b="1" dirty="0">
                <a:solidFill>
                  <a:schemeClr val="accent5"/>
                </a:solidFill>
              </a:rPr>
              <a:t>ASASWEI INTERNATIONAL CONFEREENCE</a:t>
            </a:r>
            <a:br>
              <a:rPr lang="en-US" sz="3200" b="1" dirty="0"/>
            </a:br>
            <a:br>
              <a:rPr lang="en-US" sz="3200" b="1" dirty="0"/>
            </a:br>
            <a:br>
              <a:rPr lang="en-US" sz="2000" b="1" dirty="0"/>
            </a:br>
            <a:r>
              <a:rPr lang="en-US" b="1" dirty="0">
                <a:solidFill>
                  <a:schemeClr val="accent2"/>
                </a:solidFill>
              </a:rPr>
              <a:t>Advancing Social, Economic, and Environmental Justice, Peace Building, and Sustainable Development Through Teaching, Research and Practice</a:t>
            </a:r>
            <a:br>
              <a:rPr lang="en-US" b="1" dirty="0"/>
            </a:br>
            <a:br>
              <a:rPr lang="en-US" b="1" dirty="0"/>
            </a:br>
            <a:r>
              <a:rPr lang="en-US" sz="2000" b="1" dirty="0">
                <a:solidFill>
                  <a:schemeClr val="accent5"/>
                </a:solidFill>
              </a:rPr>
              <a:t>10 – 12 SEPTEMBER 2025</a:t>
            </a:r>
            <a:br>
              <a:rPr lang="en-US" sz="2000" b="1" dirty="0"/>
            </a:br>
            <a:br>
              <a:rPr lang="en-US" sz="2000" b="1" dirty="0"/>
            </a:br>
            <a:endParaRPr lang="en-US" sz="2000" b="1" dirty="0"/>
          </a:p>
          <a:p>
            <a:pPr algn="ctr"/>
            <a:endParaRPr lang="en-US" sz="2000" dirty="0"/>
          </a:p>
        </p:txBody>
      </p:sp>
      <p:pic>
        <p:nvPicPr>
          <p:cNvPr id="12" name="Picture 11">
            <a:extLst>
              <a:ext uri="{FF2B5EF4-FFF2-40B4-BE49-F238E27FC236}">
                <a16:creationId xmlns:a16="http://schemas.microsoft.com/office/drawing/2014/main" id="{8767177C-E61C-9691-2194-224684AFE1D9}"/>
              </a:ext>
            </a:extLst>
          </p:cNvPr>
          <p:cNvPicPr>
            <a:picLocks noChangeAspect="1"/>
          </p:cNvPicPr>
          <p:nvPr/>
        </p:nvPicPr>
        <p:blipFill>
          <a:blip r:embed="rId8"/>
          <a:stretch>
            <a:fillRect/>
          </a:stretch>
        </p:blipFill>
        <p:spPr>
          <a:xfrm>
            <a:off x="10395335" y="302713"/>
            <a:ext cx="1571379" cy="912604"/>
          </a:xfrm>
          <a:prstGeom prst="rect">
            <a:avLst/>
          </a:prstGeom>
        </p:spPr>
      </p:pic>
    </p:spTree>
    <p:extLst>
      <p:ext uri="{BB962C8B-B14F-4D97-AF65-F5344CB8AC3E}">
        <p14:creationId xmlns:p14="http://schemas.microsoft.com/office/powerpoint/2010/main" val="8357195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FA23B-947E-D967-D971-1DD3AB131B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934827-BEBD-8064-0FA4-2BAA514EC5F0}"/>
              </a:ext>
            </a:extLst>
          </p:cNvPr>
          <p:cNvSpPr txBox="1">
            <a:spLocks/>
          </p:cNvSpPr>
          <p:nvPr/>
        </p:nvSpPr>
        <p:spPr>
          <a:xfrm>
            <a:off x="838200" y="365126"/>
            <a:ext cx="10515600" cy="631161"/>
          </a:xfrm>
          <a:prstGeom prst="rect">
            <a:avLst/>
          </a:prstGeom>
          <a:solidFill>
            <a:srgbClr val="002060"/>
          </a:solidFill>
        </p:spPr>
        <p:txBody>
          <a:bodyPr/>
          <a:lstStyle>
            <a:lvl1pPr algn="l" defTabSz="914400" rtl="0" eaLnBrk="1" latinLnBrk="0" hangingPunct="1">
              <a:lnSpc>
                <a:spcPct val="90000"/>
              </a:lnSpc>
              <a:spcBef>
                <a:spcPct val="0"/>
              </a:spcBef>
              <a:buNone/>
              <a:defRPr sz="3400" kern="1200">
                <a:solidFill>
                  <a:schemeClr val="tx1"/>
                </a:solidFill>
                <a:latin typeface="+mj-lt"/>
                <a:ea typeface="+mj-ea"/>
                <a:cs typeface="+mj-cs"/>
              </a:defRPr>
            </a:lvl1pPr>
          </a:lstStyle>
          <a:p>
            <a:r>
              <a:rPr lang="en-US" sz="3200" b="1" dirty="0">
                <a:solidFill>
                  <a:schemeClr val="bg1"/>
                </a:solidFill>
              </a:rPr>
              <a:t>IMPLICATIONS AND RECOMMENDATION</a:t>
            </a:r>
          </a:p>
        </p:txBody>
      </p:sp>
      <p:sp>
        <p:nvSpPr>
          <p:cNvPr id="3" name="Content Placeholder 2">
            <a:extLst>
              <a:ext uri="{FF2B5EF4-FFF2-40B4-BE49-F238E27FC236}">
                <a16:creationId xmlns:a16="http://schemas.microsoft.com/office/drawing/2014/main" id="{CD45E0EC-EBA6-EDB4-D7E8-84091E36B2DF}"/>
              </a:ext>
            </a:extLst>
          </p:cNvPr>
          <p:cNvSpPr txBox="1">
            <a:spLocks/>
          </p:cNvSpPr>
          <p:nvPr/>
        </p:nvSpPr>
        <p:spPr>
          <a:xfrm>
            <a:off x="794232" y="1012433"/>
            <a:ext cx="10598299" cy="5118107"/>
          </a:xfrm>
          <a:prstGeom prst="rect">
            <a:avLst/>
          </a:prstGeom>
        </p:spPr>
        <p:txBody>
          <a:bodyPr>
            <a:noAutofit/>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pPr>
              <a:buFont typeface="Wingdings" panose="05000000000000000000" pitchFamily="2" charset="2"/>
              <a:buChar char="Ø"/>
            </a:pPr>
            <a:r>
              <a:rPr lang="en-US" sz="1800" dirty="0">
                <a:solidFill>
                  <a:schemeClr val="tx2"/>
                </a:solidFill>
                <a:latin typeface="Arial" panose="020B0604020202020204" pitchFamily="34" charset="0"/>
                <a:cs typeface="Arial" panose="020B0604020202020204" pitchFamily="34" charset="0"/>
              </a:rPr>
              <a:t>There is high number of children admitted in CYCCs when there is no work happening with families.</a:t>
            </a:r>
          </a:p>
          <a:p>
            <a:pPr>
              <a:buFont typeface="Wingdings" panose="05000000000000000000" pitchFamily="2" charset="2"/>
              <a:buChar char="Ø"/>
            </a:pPr>
            <a:r>
              <a:rPr lang="en-US" sz="1800" dirty="0">
                <a:solidFill>
                  <a:schemeClr val="tx2"/>
                </a:solidFill>
                <a:latin typeface="Arial" panose="020B0604020202020204" pitchFamily="34" charset="0"/>
                <a:cs typeface="Arial" panose="020B0604020202020204" pitchFamily="34" charset="0"/>
              </a:rPr>
              <a:t>While in the CYCC, these children lose the sense of identity and sense of belonging.</a:t>
            </a:r>
          </a:p>
          <a:p>
            <a:pPr>
              <a:lnSpc>
                <a:spcPct val="100000"/>
              </a:lnSpc>
              <a:buFont typeface="Wingdings" panose="05000000000000000000" pitchFamily="2" charset="2"/>
              <a:buChar char="Ø"/>
            </a:pPr>
            <a:r>
              <a:rPr lang="en-US" sz="1800" dirty="0">
                <a:solidFill>
                  <a:schemeClr val="tx2"/>
                </a:solidFill>
                <a:latin typeface="Arial" panose="020B0604020202020204" pitchFamily="34" charset="0"/>
                <a:cs typeface="Arial" panose="020B0604020202020204" pitchFamily="34" charset="0"/>
              </a:rPr>
              <a:t>The intervention of institutionalizing children has resulted in futile exercise and poor outcomes after exiting the Institutions.</a:t>
            </a:r>
          </a:p>
          <a:p>
            <a:pPr>
              <a:buFont typeface="Wingdings" panose="05000000000000000000" pitchFamily="2" charset="2"/>
              <a:buChar char="Ø"/>
            </a:pPr>
            <a:r>
              <a:rPr lang="en-US" sz="1800" dirty="0">
                <a:solidFill>
                  <a:schemeClr val="tx2"/>
                </a:solidFill>
                <a:latin typeface="Arial" panose="020B0604020202020204" pitchFamily="34" charset="0"/>
                <a:cs typeface="Arial" panose="020B0604020202020204" pitchFamily="34" charset="0"/>
              </a:rPr>
              <a:t>There is a need for social work education and practice to integrate indigenous knowledge systems during intervention.</a:t>
            </a:r>
          </a:p>
          <a:p>
            <a:pPr>
              <a:buFont typeface="Wingdings" panose="05000000000000000000" pitchFamily="2" charset="2"/>
              <a:buChar char="Ø"/>
            </a:pPr>
            <a:r>
              <a:rPr lang="en-US" sz="1800" dirty="0">
                <a:solidFill>
                  <a:schemeClr val="tx2"/>
                </a:solidFill>
                <a:latin typeface="Arial" panose="020B0604020202020204" pitchFamily="34" charset="0"/>
                <a:cs typeface="Arial" panose="020B0604020202020204" pitchFamily="34" charset="0"/>
              </a:rPr>
              <a:t>A need to decolonize social work education practice and implement suitable models for African clients.</a:t>
            </a:r>
          </a:p>
          <a:p>
            <a:pPr>
              <a:lnSpc>
                <a:spcPct val="150000"/>
              </a:lnSpc>
              <a:buFont typeface="Wingdings" panose="05000000000000000000" pitchFamily="2" charset="2"/>
              <a:buChar char="Ø"/>
            </a:pPr>
            <a:r>
              <a:rPr lang="en-US" sz="1800" dirty="0">
                <a:solidFill>
                  <a:schemeClr val="tx2"/>
                </a:solidFill>
                <a:latin typeface="Arial" panose="020B0604020202020204" pitchFamily="34" charset="0"/>
                <a:cs typeface="Arial" panose="020B0604020202020204" pitchFamily="34" charset="0"/>
              </a:rPr>
              <a:t>African societies have solutions to address the issue of institutionalisation; there is a need for more research to unpack how African families dealt with vulnerable children.</a:t>
            </a:r>
          </a:p>
          <a:p>
            <a:pPr marL="45720" indent="0">
              <a:buNone/>
            </a:pPr>
            <a:endParaRPr lang="en-US" sz="1800" dirty="0">
              <a:solidFill>
                <a:schemeClr val="tx2"/>
              </a:solidFill>
              <a:latin typeface="Arial" panose="020B0604020202020204" pitchFamily="34" charset="0"/>
              <a:cs typeface="Arial" panose="020B0604020202020204" pitchFamily="34" charset="0"/>
            </a:endParaRPr>
          </a:p>
        </p:txBody>
      </p:sp>
      <p:sp>
        <p:nvSpPr>
          <p:cNvPr id="4" name="AutoShape 2">
            <a:extLst>
              <a:ext uri="{FF2B5EF4-FFF2-40B4-BE49-F238E27FC236}">
                <a16:creationId xmlns:a16="http://schemas.microsoft.com/office/drawing/2014/main" id="{BF132287-76E2-21F8-4B96-5284C7CF2C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ZA"/>
          </a:p>
        </p:txBody>
      </p:sp>
      <p:sp>
        <p:nvSpPr>
          <p:cNvPr id="5" name="AutoShape 4">
            <a:extLst>
              <a:ext uri="{FF2B5EF4-FFF2-40B4-BE49-F238E27FC236}">
                <a16:creationId xmlns:a16="http://schemas.microsoft.com/office/drawing/2014/main" id="{379D554C-9514-2E8A-961A-091F3B09DFEC}"/>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ZA"/>
          </a:p>
        </p:txBody>
      </p:sp>
      <p:pic>
        <p:nvPicPr>
          <p:cNvPr id="1030" name="Picture 6" descr="10+ Thousand Imply Royalty-Free Images, Stock Photos &amp; Pictures |  Shutterstock">
            <a:extLst>
              <a:ext uri="{FF2B5EF4-FFF2-40B4-BE49-F238E27FC236}">
                <a16:creationId xmlns:a16="http://schemas.microsoft.com/office/drawing/2014/main" id="{E967C66E-AC88-1EF1-3133-AC107DDEDA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86191" y="4728351"/>
            <a:ext cx="2606340" cy="1418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00319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Mulitple Minions Thank You Sign | Great PowerPoint ClipArt for  Presentations - PresenterMedia.com">
            <a:extLst>
              <a:ext uri="{FF2B5EF4-FFF2-40B4-BE49-F238E27FC236}">
                <a16:creationId xmlns:a16="http://schemas.microsoft.com/office/drawing/2014/main" id="{5F74DD1A-48A0-2B95-A98A-712E5E764D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2500" b="12500"/>
          <a:stretch>
            <a:fillRect/>
          </a:stretch>
        </p:blipFill>
        <p:spPr bwMode="auto">
          <a:xfrm>
            <a:off x="2224216" y="667265"/>
            <a:ext cx="7413497" cy="5047735"/>
          </a:xfrm>
          <a:prstGeom prst="rect">
            <a:avLst/>
          </a:prstGeom>
          <a:solidFill>
            <a:srgbClr val="FFFFFF"/>
          </a:solidFill>
        </p:spPr>
      </p:pic>
    </p:spTree>
    <p:extLst>
      <p:ext uri="{BB962C8B-B14F-4D97-AF65-F5344CB8AC3E}">
        <p14:creationId xmlns:p14="http://schemas.microsoft.com/office/powerpoint/2010/main" val="399969502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a:extLst>
            <a:ext uri="{FF2B5EF4-FFF2-40B4-BE49-F238E27FC236}">
              <a16:creationId xmlns:a16="http://schemas.microsoft.com/office/drawing/2014/main" id="{86C26042-9DD5-252E-B69D-A54A319683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6B98D2-063A-0C7E-20CD-7F39477AC8BC}"/>
              </a:ext>
            </a:extLst>
          </p:cNvPr>
          <p:cNvSpPr txBox="1">
            <a:spLocks/>
          </p:cNvSpPr>
          <p:nvPr/>
        </p:nvSpPr>
        <p:spPr>
          <a:xfrm>
            <a:off x="3051314" y="149087"/>
            <a:ext cx="8915400" cy="6518828"/>
          </a:xfrm>
          <a:prstGeom prst="rect">
            <a:avLst/>
          </a:prstGeom>
          <a:solidFill>
            <a:srgbClr val="002060"/>
          </a:solidFill>
          <a:ln>
            <a:solidFill>
              <a:schemeClr val="bg2">
                <a:lumMod val="60000"/>
                <a:lumOff val="40000"/>
              </a:schemeClr>
            </a:solidFill>
          </a:ln>
        </p:spPr>
        <p:txBody>
          <a:bodyPr vert="horz" lIns="91440" tIns="45720" rIns="91440" bIns="45720" rtlCol="0" anchor="ctr">
            <a:normAutofit fontScale="75000" lnSpcReduction="20000"/>
          </a:bodyPr>
          <a:lstStyle>
            <a:lvl1pPr algn="l" defTabSz="914400" rtl="0" eaLnBrk="1" latinLnBrk="0" hangingPunct="1">
              <a:lnSpc>
                <a:spcPct val="80000"/>
              </a:lnSpc>
              <a:spcBef>
                <a:spcPct val="0"/>
              </a:spcBef>
              <a:buNone/>
              <a:defRPr sz="6600" kern="1200">
                <a:solidFill>
                  <a:schemeClr val="tx1"/>
                </a:solidFill>
                <a:latin typeface="+mj-lt"/>
                <a:ea typeface="+mj-ea"/>
                <a:cs typeface="+mj-cs"/>
              </a:defRPr>
            </a:lvl1pPr>
          </a:lstStyle>
          <a:p>
            <a:pPr>
              <a:lnSpc>
                <a:spcPct val="150000"/>
              </a:lnSpc>
            </a:pPr>
            <a:r>
              <a:rPr lang="en-US" sz="2700" b="1" dirty="0">
                <a:solidFill>
                  <a:schemeClr val="bg1"/>
                </a:solidFill>
                <a:latin typeface="Arial" panose="020B0604020202020204" pitchFamily="34" charset="0"/>
                <a:ea typeface="Calibri" panose="020F0502020204030204" pitchFamily="34" charset="0"/>
                <a:cs typeface="Arial" panose="020B0604020202020204" pitchFamily="34" charset="0"/>
              </a:rPr>
              <a:t>THE CRITICAL NEED TO DECOLONISE SOCIAL WORK PRACTICE EDUCATION AND PRIORITISE INDIGENOUS KNOWLEDGE SYSTEMS IN SOCIAL WORK INTERVENTIONS WITH AFRICAN FAMILIES IN SOUTH AFRICA</a:t>
            </a:r>
          </a:p>
          <a:p>
            <a:pPr>
              <a:lnSpc>
                <a:spcPct val="150000"/>
              </a:lnSpc>
            </a:pPr>
            <a:endParaRPr lang="en-US" sz="3300"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a:lnSpc>
                <a:spcPct val="150000"/>
              </a:lnSpc>
            </a:pPr>
            <a:endParaRPr lang="en-US" sz="3300" b="1" dirty="0">
              <a:solidFill>
                <a:schemeClr val="bg1"/>
              </a:solidFill>
              <a:latin typeface="Arial" panose="020B0604020202020204" pitchFamily="34" charset="0"/>
              <a:ea typeface="Calibri" panose="020F0502020204030204" pitchFamily="34" charset="0"/>
              <a:cs typeface="Arial" panose="020B0604020202020204" pitchFamily="34" charset="0"/>
            </a:endParaRPr>
          </a:p>
          <a:p>
            <a:endParaRPr lang="en-US" sz="2200" b="1" dirty="0">
              <a:solidFill>
                <a:schemeClr val="bg1"/>
              </a:solidFill>
              <a:latin typeface="Arial" panose="020B0604020202020204" pitchFamily="34" charset="0"/>
              <a:ea typeface="Calibri" panose="020F0502020204030204" pitchFamily="34" charset="0"/>
              <a:cs typeface="Arial" panose="020B0604020202020204" pitchFamily="34" charset="0"/>
            </a:endParaRPr>
          </a:p>
          <a:p>
            <a:endParaRPr lang="en-US" sz="2200" b="1" dirty="0">
              <a:solidFill>
                <a:schemeClr val="bg1"/>
              </a:solidFill>
              <a:latin typeface="Arial" panose="020B0604020202020204" pitchFamily="34" charset="0"/>
              <a:ea typeface="Calibri" panose="020F0502020204030204" pitchFamily="34" charset="0"/>
              <a:cs typeface="Arial" panose="020B0604020202020204" pitchFamily="34" charset="0"/>
            </a:endParaRPr>
          </a:p>
          <a:p>
            <a:endParaRPr lang="en-US" sz="2200"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a:lnSpc>
                <a:spcPct val="170000"/>
              </a:lnSpc>
            </a:pPr>
            <a:br>
              <a:rPr lang="en-US" sz="2200" b="1" dirty="0">
                <a:solidFill>
                  <a:schemeClr val="bg1"/>
                </a:solidFill>
                <a:latin typeface="Arial" panose="020B0604020202020204" pitchFamily="34" charset="0"/>
                <a:ea typeface="Calibri" panose="020F0502020204030204" pitchFamily="34" charset="0"/>
                <a:cs typeface="Arial" panose="020B0604020202020204" pitchFamily="34" charset="0"/>
              </a:rPr>
            </a:br>
            <a:r>
              <a:rPr lang="en-US" sz="2100" b="1" dirty="0">
                <a:solidFill>
                  <a:schemeClr val="bg1"/>
                </a:solidFill>
                <a:latin typeface="Arial" panose="020B0604020202020204" pitchFamily="34" charset="0"/>
                <a:ea typeface="Calibri" panose="020F0502020204030204" pitchFamily="34" charset="0"/>
                <a:cs typeface="Arial" panose="020B0604020202020204" pitchFamily="34" charset="0"/>
              </a:rPr>
              <a:t>Student	: Ms. Tintswalo Novela- PhD Candidate</a:t>
            </a:r>
          </a:p>
          <a:p>
            <a:pPr>
              <a:lnSpc>
                <a:spcPct val="170000"/>
              </a:lnSpc>
            </a:pPr>
            <a:endParaRPr lang="en-US" sz="2100" b="1" dirty="0">
              <a:solidFill>
                <a:schemeClr val="bg1"/>
              </a:solidFill>
              <a:latin typeface="Arial" panose="020B0604020202020204" pitchFamily="34" charset="0"/>
              <a:ea typeface="Calibri" panose="020F0502020204030204" pitchFamily="34" charset="0"/>
              <a:cs typeface="Arial" panose="020B0604020202020204" pitchFamily="34" charset="0"/>
            </a:endParaRPr>
          </a:p>
          <a:p>
            <a:pPr>
              <a:lnSpc>
                <a:spcPct val="170000"/>
              </a:lnSpc>
            </a:pPr>
            <a:r>
              <a:rPr lang="en-US" sz="2100" b="1" dirty="0">
                <a:solidFill>
                  <a:schemeClr val="bg1"/>
                </a:solidFill>
                <a:latin typeface="Arial" panose="020B0604020202020204" pitchFamily="34" charset="0"/>
                <a:ea typeface="Calibri" panose="020F0502020204030204" pitchFamily="34" charset="0"/>
                <a:cs typeface="Arial" panose="020B0604020202020204" pitchFamily="34" charset="0"/>
              </a:rPr>
              <a:t>Study leader: Dr Motlalepule Nathane- University of  the Witwatersrand</a:t>
            </a:r>
          </a:p>
          <a:p>
            <a:pPr>
              <a:lnSpc>
                <a:spcPct val="170000"/>
              </a:lnSpc>
            </a:pPr>
            <a:r>
              <a:rPr lang="en-US" sz="2100" b="1" dirty="0">
                <a:solidFill>
                  <a:schemeClr val="bg1"/>
                </a:solidFill>
                <a:latin typeface="Arial" panose="020B0604020202020204" pitchFamily="34" charset="0"/>
                <a:ea typeface="Calibri" panose="020F0502020204030204" pitchFamily="34" charset="0"/>
                <a:cs typeface="Arial" panose="020B0604020202020204" pitchFamily="34" charset="0"/>
              </a:rPr>
              <a:t>                               </a:t>
            </a:r>
          </a:p>
          <a:p>
            <a:pPr>
              <a:lnSpc>
                <a:spcPct val="170000"/>
              </a:lnSpc>
            </a:pPr>
            <a:r>
              <a:rPr lang="en-US" sz="2100" b="1" dirty="0">
                <a:solidFill>
                  <a:schemeClr val="bg1"/>
                </a:solidFill>
                <a:latin typeface="Arial" panose="020B0604020202020204" pitchFamily="34" charset="0"/>
                <a:ea typeface="Calibri" panose="020F0502020204030204" pitchFamily="34" charset="0"/>
                <a:cs typeface="Arial" panose="020B0604020202020204" pitchFamily="34" charset="0"/>
              </a:rPr>
              <a:t>                               </a:t>
            </a:r>
          </a:p>
          <a:p>
            <a:endParaRPr lang="en-US" sz="1900" b="1" dirty="0">
              <a:solidFill>
                <a:schemeClr val="bg1"/>
              </a:solidFill>
              <a:latin typeface="Arial" panose="020B0604020202020204" pitchFamily="34" charset="0"/>
              <a:ea typeface="Calibri" panose="020F0502020204030204" pitchFamily="34" charset="0"/>
              <a:cs typeface="Arial" panose="020B0604020202020204" pitchFamily="34" charset="0"/>
            </a:endParaRPr>
          </a:p>
          <a:p>
            <a:br>
              <a:rPr lang="en-US" sz="5600" b="1" dirty="0">
                <a:solidFill>
                  <a:schemeClr val="bg1"/>
                </a:solidFill>
                <a:latin typeface="Arial" panose="020B0604020202020204" pitchFamily="34" charset="0"/>
                <a:cs typeface="Arial" panose="020B0604020202020204" pitchFamily="34" charset="0"/>
              </a:rPr>
            </a:br>
            <a:endParaRPr lang="en-US" sz="5600" dirty="0">
              <a:solidFill>
                <a:srgbClr val="FFFFFF"/>
              </a:solidFill>
            </a:endParaRPr>
          </a:p>
        </p:txBody>
      </p:sp>
      <p:pic>
        <p:nvPicPr>
          <p:cNvPr id="3" name="Picture 2">
            <a:extLst>
              <a:ext uri="{FF2B5EF4-FFF2-40B4-BE49-F238E27FC236}">
                <a16:creationId xmlns:a16="http://schemas.microsoft.com/office/drawing/2014/main" id="{457F1AB6-7813-1EBC-1B8A-4EB9C398F75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6170" y="149087"/>
            <a:ext cx="2925143" cy="3110948"/>
          </a:xfrm>
          <a:prstGeom prst="rect">
            <a:avLst/>
          </a:prstGeom>
          <a:noFill/>
          <a:ln>
            <a:noFill/>
          </a:ln>
        </p:spPr>
      </p:pic>
      <p:pic>
        <p:nvPicPr>
          <p:cNvPr id="5" name="Picture 4" descr="A cartoon of a child thinking&#10;&#10;Description automatically generated">
            <a:extLst>
              <a:ext uri="{FF2B5EF4-FFF2-40B4-BE49-F238E27FC236}">
                <a16:creationId xmlns:a16="http://schemas.microsoft.com/office/drawing/2014/main" id="{6991C52F-8E0F-DF55-5E8A-FA7AD0CCA203}"/>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26171" y="3364345"/>
            <a:ext cx="2925142" cy="3048000"/>
          </a:xfrm>
          <a:prstGeom prst="rect">
            <a:avLst/>
          </a:prstGeom>
        </p:spPr>
      </p:pic>
    </p:spTree>
    <p:extLst>
      <p:ext uri="{BB962C8B-B14F-4D97-AF65-F5344CB8AC3E}">
        <p14:creationId xmlns:p14="http://schemas.microsoft.com/office/powerpoint/2010/main" val="484677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863541A-58B7-7FA1-F014-C2C4B442CDC8}"/>
              </a:ext>
            </a:extLst>
          </p:cNvPr>
          <p:cNvSpPr>
            <a:spLocks noGrp="1"/>
          </p:cNvSpPr>
          <p:nvPr>
            <p:ph type="title"/>
          </p:nvPr>
        </p:nvSpPr>
        <p:spPr>
          <a:xfrm>
            <a:off x="1334528" y="355601"/>
            <a:ext cx="9320771" cy="975359"/>
          </a:xfrm>
          <a:solidFill>
            <a:srgbClr val="003E6C"/>
          </a:solidFill>
        </p:spPr>
        <p:txBody>
          <a:bodyPr>
            <a:normAutofit/>
          </a:bodyPr>
          <a:lstStyle/>
          <a:p>
            <a:pPr algn="ctr"/>
            <a:r>
              <a:rPr lang="en-US" sz="3200" b="1" dirty="0">
                <a:solidFill>
                  <a:schemeClr val="bg1"/>
                </a:solidFill>
              </a:rPr>
              <a:t>PRESENTATION OVERVIEW</a:t>
            </a:r>
          </a:p>
        </p:txBody>
      </p:sp>
      <p:graphicFrame>
        <p:nvGraphicFramePr>
          <p:cNvPr id="2" name="Content Placeholder 5">
            <a:extLst>
              <a:ext uri="{FF2B5EF4-FFF2-40B4-BE49-F238E27FC236}">
                <a16:creationId xmlns:a16="http://schemas.microsoft.com/office/drawing/2014/main" id="{F700CE50-D7FD-0C0A-AED1-40926B2BE29F}"/>
              </a:ext>
            </a:extLst>
          </p:cNvPr>
          <p:cNvGraphicFramePr>
            <a:graphicFrameLocks/>
          </p:cNvGraphicFramePr>
          <p:nvPr>
            <p:extLst>
              <p:ext uri="{D42A27DB-BD31-4B8C-83A1-F6EECF244321}">
                <p14:modId xmlns:p14="http://schemas.microsoft.com/office/powerpoint/2010/main" val="2955187498"/>
              </p:ext>
            </p:extLst>
          </p:nvPr>
        </p:nvGraphicFramePr>
        <p:xfrm>
          <a:off x="1334527" y="1381429"/>
          <a:ext cx="9320771" cy="38128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519410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877FCFD4-F053-4F9B-9A64-D7AF10C678F3}"/>
              </a:ext>
            </a:extLst>
          </p:cNvPr>
          <p:cNvSpPr>
            <a:spLocks noGrp="1"/>
          </p:cNvSpPr>
          <p:nvPr>
            <p:ph type="title"/>
          </p:nvPr>
        </p:nvSpPr>
        <p:spPr>
          <a:xfrm>
            <a:off x="609600" y="91439"/>
            <a:ext cx="10515600" cy="720665"/>
          </a:xfrm>
          <a:solidFill>
            <a:srgbClr val="003E6C"/>
          </a:solidFill>
        </p:spPr>
        <p:txBody>
          <a:bodyPr>
            <a:normAutofit/>
          </a:bodyPr>
          <a:lstStyle/>
          <a:p>
            <a:pPr algn="ctr"/>
            <a:r>
              <a:rPr lang="en-US" sz="3200" b="1" dirty="0">
                <a:solidFill>
                  <a:schemeClr val="bg1"/>
                </a:solidFill>
              </a:rPr>
              <a:t>BACKGROUND AND INTRODUCTION</a:t>
            </a:r>
          </a:p>
        </p:txBody>
      </p:sp>
      <p:sp>
        <p:nvSpPr>
          <p:cNvPr id="2" name="TextBox 1">
            <a:extLst>
              <a:ext uri="{FF2B5EF4-FFF2-40B4-BE49-F238E27FC236}">
                <a16:creationId xmlns:a16="http://schemas.microsoft.com/office/drawing/2014/main" id="{E3953C9A-3C8F-A677-2DC7-99818937359E}"/>
              </a:ext>
            </a:extLst>
          </p:cNvPr>
          <p:cNvSpPr txBox="1"/>
          <p:nvPr/>
        </p:nvSpPr>
        <p:spPr>
          <a:xfrm>
            <a:off x="609600" y="983734"/>
            <a:ext cx="10515600" cy="5078313"/>
          </a:xfrm>
          <a:prstGeom prst="rect">
            <a:avLst/>
          </a:prstGeom>
          <a:noFill/>
        </p:spPr>
        <p:txBody>
          <a:bodyPr wrap="square">
            <a:spAutoFit/>
          </a:bodyPr>
          <a:lstStyle/>
          <a:p>
            <a:pPr>
              <a:lnSpc>
                <a:spcPct val="150000"/>
              </a:lnSpc>
              <a:buFont typeface="Wingdings" panose="05000000000000000000" pitchFamily="2" charset="2"/>
              <a:buChar char="q"/>
            </a:pPr>
            <a:r>
              <a:rPr lang="en-US" dirty="0">
                <a:solidFill>
                  <a:schemeClr val="tx2"/>
                </a:solidFill>
                <a:latin typeface="Arial" panose="020B0604020202020204" pitchFamily="34" charset="0"/>
                <a:cs typeface="Arial" panose="020B0604020202020204" pitchFamily="34" charset="0"/>
              </a:rPr>
              <a:t> </a:t>
            </a:r>
            <a:r>
              <a:rPr lang="en-US" sz="2000" dirty="0">
                <a:solidFill>
                  <a:schemeClr val="tx2"/>
                </a:solidFill>
                <a:latin typeface="Arial" panose="020B0604020202020204" pitchFamily="34" charset="0"/>
                <a:cs typeface="Arial" panose="020B0604020202020204" pitchFamily="34" charset="0"/>
              </a:rPr>
              <a:t>In March 2022, 16,313 children in South Africa were living in the residential facilities.</a:t>
            </a:r>
          </a:p>
          <a:p>
            <a:pPr>
              <a:lnSpc>
                <a:spcPct val="150000"/>
              </a:lnSpc>
              <a:buFont typeface="Wingdings" panose="05000000000000000000" pitchFamily="2" charset="2"/>
              <a:buChar char="q"/>
            </a:pPr>
            <a:r>
              <a:rPr lang="en-US" sz="2000" dirty="0">
                <a:solidFill>
                  <a:schemeClr val="tx2"/>
                </a:solidFill>
                <a:latin typeface="Arial" panose="020B0604020202020204" pitchFamily="34" charset="0"/>
                <a:cs typeface="Arial" panose="020B0604020202020204" pitchFamily="34" charset="0"/>
              </a:rPr>
              <a:t> About 250 000 children were living in the street without formal education, and poor health care and psychosocial support.</a:t>
            </a:r>
          </a:p>
          <a:p>
            <a:pPr>
              <a:lnSpc>
                <a:spcPct val="150000"/>
              </a:lnSpc>
              <a:buFont typeface="Wingdings" panose="05000000000000000000" pitchFamily="2" charset="2"/>
              <a:buChar char="q"/>
            </a:pPr>
            <a:r>
              <a:rPr lang="en-US" sz="2000" dirty="0">
                <a:solidFill>
                  <a:schemeClr val="tx2"/>
                </a:solidFill>
                <a:latin typeface="Arial" panose="020B0604020202020204" pitchFamily="34" charset="0"/>
                <a:cs typeface="Arial" panose="020B0604020202020204" pitchFamily="34" charset="0"/>
              </a:rPr>
              <a:t> There is a shift in African family structure due to urbanisation, poverty etc. and families have abandoned key traditional practices.</a:t>
            </a:r>
          </a:p>
          <a:p>
            <a:pPr marL="285750" indent="-285750">
              <a:lnSpc>
                <a:spcPct val="150000"/>
              </a:lnSpc>
              <a:buFont typeface="Wingdings" panose="05000000000000000000" pitchFamily="2" charset="2"/>
              <a:buChar char="q"/>
            </a:pPr>
            <a:r>
              <a:rPr lang="en-US" sz="2000" dirty="0">
                <a:solidFill>
                  <a:schemeClr val="tx2"/>
                </a:solidFill>
                <a:latin typeface="Arial" panose="020B0604020202020204" pitchFamily="34" charset="0"/>
                <a:cs typeface="Arial" panose="020B0604020202020204" pitchFamily="34" charset="0"/>
              </a:rPr>
              <a:t>Social work in SA  is deeply rooted in Eurocentric perspectives and models. </a:t>
            </a:r>
          </a:p>
          <a:p>
            <a:pPr marL="285750" indent="-285750">
              <a:lnSpc>
                <a:spcPct val="150000"/>
              </a:lnSpc>
              <a:buFont typeface="Wingdings" panose="05000000000000000000" pitchFamily="2" charset="2"/>
              <a:buChar char="q"/>
            </a:pPr>
            <a:r>
              <a:rPr lang="en-US" sz="2000" dirty="0">
                <a:solidFill>
                  <a:schemeClr val="tx2"/>
                </a:solidFill>
                <a:latin typeface="Arial" panose="020B0604020202020204" pitchFamily="34" charset="0"/>
                <a:cs typeface="Arial" panose="020B0604020202020204" pitchFamily="34" charset="0"/>
              </a:rPr>
              <a:t>Social work education and practice in SA has not prioritized indigenous knowledge systems of African families.</a:t>
            </a:r>
          </a:p>
          <a:p>
            <a:pPr>
              <a:lnSpc>
                <a:spcPct val="150000"/>
              </a:lnSpc>
            </a:pPr>
            <a:endParaRPr lang="en-US" sz="2000" dirty="0">
              <a:solidFill>
                <a:schemeClr val="tx2"/>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endParaRPr lang="en-US" sz="1800" dirty="0"/>
          </a:p>
          <a:p>
            <a:pPr marL="285750" indent="-285750">
              <a:buFont typeface="Wingdings" panose="05000000000000000000" pitchFamily="2" charset="2"/>
              <a:buChar char="q"/>
            </a:pPr>
            <a:endParaRPr lang="en-US" dirty="0">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endParaRPr>
          </a:p>
          <a:p>
            <a:pPr marL="285750" indent="-285750">
              <a:buFont typeface="Wingdings" panose="05000000000000000000" pitchFamily="2" charset="2"/>
              <a:buChar char="q"/>
            </a:pPr>
            <a:endParaRPr lang="en-US" sz="1800" dirty="0">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087423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AA9A82E-9216-B30A-8D8E-8FC0F284EDB5}"/>
              </a:ext>
            </a:extLst>
          </p:cNvPr>
          <p:cNvSpPr txBox="1">
            <a:spLocks/>
          </p:cNvSpPr>
          <p:nvPr/>
        </p:nvSpPr>
        <p:spPr>
          <a:xfrm>
            <a:off x="764192" y="184519"/>
            <a:ext cx="10383129" cy="702585"/>
          </a:xfrm>
          <a:prstGeom prst="rect">
            <a:avLst/>
          </a:prstGeom>
          <a:solidFill>
            <a:srgbClr val="002060"/>
          </a:solidFill>
        </p:spPr>
        <p:txBody>
          <a:bodyPr vert="horz" lIns="91440" tIns="45720" rIns="91440" bIns="45720" rtlCol="0" anchor="b">
            <a:noAutofit/>
          </a:bodyPr>
          <a:lstStyle>
            <a:lvl1pPr algn="l" defTabSz="914400" rtl="0" eaLnBrk="1" latinLnBrk="0" hangingPunct="1">
              <a:lnSpc>
                <a:spcPct val="90000"/>
              </a:lnSpc>
              <a:spcBef>
                <a:spcPct val="0"/>
              </a:spcBef>
              <a:buNone/>
              <a:defRPr sz="2600" kern="1200">
                <a:solidFill>
                  <a:schemeClr val="accent2"/>
                </a:solidFill>
                <a:latin typeface="+mj-lt"/>
                <a:ea typeface="+mj-ea"/>
                <a:cs typeface="+mj-cs"/>
              </a:defRPr>
            </a:lvl1pPr>
          </a:lstStyle>
          <a:p>
            <a:pPr algn="ctr"/>
            <a:r>
              <a:rPr lang="en-US" sz="4000" b="1">
                <a:solidFill>
                  <a:schemeClr val="bg1"/>
                </a:solidFill>
              </a:rPr>
              <a:t>RESEARCH METHODOLOGY</a:t>
            </a:r>
            <a:endParaRPr lang="en-US" sz="4000" b="1" dirty="0">
              <a:solidFill>
                <a:schemeClr val="bg1"/>
              </a:solidFill>
            </a:endParaRPr>
          </a:p>
        </p:txBody>
      </p:sp>
      <p:sp>
        <p:nvSpPr>
          <p:cNvPr id="8" name="Content Placeholder 2">
            <a:extLst>
              <a:ext uri="{FF2B5EF4-FFF2-40B4-BE49-F238E27FC236}">
                <a16:creationId xmlns:a16="http://schemas.microsoft.com/office/drawing/2014/main" id="{68500A7E-AFE9-843F-2458-2899A089AC51}"/>
              </a:ext>
            </a:extLst>
          </p:cNvPr>
          <p:cNvSpPr>
            <a:spLocks noGrp="1"/>
          </p:cNvSpPr>
          <p:nvPr>
            <p:ph idx="1"/>
          </p:nvPr>
        </p:nvSpPr>
        <p:spPr>
          <a:xfrm>
            <a:off x="970670" y="1020347"/>
            <a:ext cx="10383130" cy="5178840"/>
          </a:xfrm>
        </p:spPr>
        <p:txBody>
          <a:bodyPr>
            <a:noAutofit/>
          </a:bodyPr>
          <a:lstStyle/>
          <a:p>
            <a:pPr marL="45720" indent="0">
              <a:buNone/>
            </a:pPr>
            <a:endParaRPr lang="en-US" sz="2000" dirty="0"/>
          </a:p>
          <a:p>
            <a:pPr marL="0" indent="0">
              <a:buNone/>
            </a:pPr>
            <a:endParaRPr lang="en-US" sz="2000" dirty="0"/>
          </a:p>
        </p:txBody>
      </p:sp>
      <p:sp>
        <p:nvSpPr>
          <p:cNvPr id="13" name="Pentagon 12">
            <a:extLst>
              <a:ext uri="{FF2B5EF4-FFF2-40B4-BE49-F238E27FC236}">
                <a16:creationId xmlns:a16="http://schemas.microsoft.com/office/drawing/2014/main" id="{F318F398-4610-7B67-B306-3DC8307682D9}"/>
              </a:ext>
            </a:extLst>
          </p:cNvPr>
          <p:cNvSpPr/>
          <p:nvPr/>
        </p:nvSpPr>
        <p:spPr>
          <a:xfrm>
            <a:off x="141136" y="1020347"/>
            <a:ext cx="2212450" cy="1850666"/>
          </a:xfrm>
          <a:prstGeom prst="pent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ZA" dirty="0">
                <a:latin typeface="Arial" panose="020B0604020202020204" pitchFamily="34" charset="0"/>
                <a:cs typeface="Arial" panose="020B0604020202020204" pitchFamily="34" charset="0"/>
              </a:rPr>
              <a:t>Research Approach</a:t>
            </a:r>
          </a:p>
          <a:p>
            <a:pPr algn="ctr"/>
            <a:endParaRPr lang="en-ZA" dirty="0">
              <a:latin typeface="Arial" panose="020B0604020202020204" pitchFamily="34" charset="0"/>
              <a:cs typeface="Arial" panose="020B0604020202020204" pitchFamily="34" charset="0"/>
            </a:endParaRPr>
          </a:p>
          <a:p>
            <a:pPr algn="ctr"/>
            <a:r>
              <a:rPr lang="en-ZA" dirty="0">
                <a:latin typeface="Arial" panose="020B0604020202020204" pitchFamily="34" charset="0"/>
                <a:cs typeface="Arial" panose="020B0604020202020204" pitchFamily="34" charset="0"/>
              </a:rPr>
              <a:t>Qualitative Research</a:t>
            </a:r>
          </a:p>
        </p:txBody>
      </p:sp>
      <p:sp>
        <p:nvSpPr>
          <p:cNvPr id="14" name="Pentagon 13">
            <a:extLst>
              <a:ext uri="{FF2B5EF4-FFF2-40B4-BE49-F238E27FC236}">
                <a16:creationId xmlns:a16="http://schemas.microsoft.com/office/drawing/2014/main" id="{215969C0-6784-A8D8-7BFB-9FFDA867D972}"/>
              </a:ext>
            </a:extLst>
          </p:cNvPr>
          <p:cNvSpPr/>
          <p:nvPr/>
        </p:nvSpPr>
        <p:spPr>
          <a:xfrm>
            <a:off x="2003729" y="2078082"/>
            <a:ext cx="2539487" cy="2270440"/>
          </a:xfrm>
          <a:prstGeom prst="pent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ZA" dirty="0">
                <a:latin typeface="Arial" panose="020B0604020202020204" pitchFamily="34" charset="0"/>
                <a:cs typeface="Arial" panose="020B0604020202020204" pitchFamily="34" charset="0"/>
              </a:rPr>
              <a:t>Research Design</a:t>
            </a:r>
          </a:p>
          <a:p>
            <a:pPr algn="ctr"/>
            <a:endParaRPr lang="en-ZA" dirty="0">
              <a:latin typeface="Arial" panose="020B0604020202020204" pitchFamily="34" charset="0"/>
              <a:cs typeface="Arial" panose="020B0604020202020204" pitchFamily="34" charset="0"/>
            </a:endParaRPr>
          </a:p>
          <a:p>
            <a:pPr algn="ctr"/>
            <a:r>
              <a:rPr lang="en-ZA" dirty="0">
                <a:latin typeface="Arial" panose="020B0604020202020204" pitchFamily="34" charset="0"/>
                <a:cs typeface="Arial" panose="020B0604020202020204" pitchFamily="34" charset="0"/>
              </a:rPr>
              <a:t>Case study</a:t>
            </a:r>
          </a:p>
        </p:txBody>
      </p:sp>
      <p:sp>
        <p:nvSpPr>
          <p:cNvPr id="15" name="Pentagon 14">
            <a:extLst>
              <a:ext uri="{FF2B5EF4-FFF2-40B4-BE49-F238E27FC236}">
                <a16:creationId xmlns:a16="http://schemas.microsoft.com/office/drawing/2014/main" id="{C55C671D-35CB-2747-28B7-7DFCB5489276}"/>
              </a:ext>
            </a:extLst>
          </p:cNvPr>
          <p:cNvSpPr/>
          <p:nvPr/>
        </p:nvSpPr>
        <p:spPr>
          <a:xfrm>
            <a:off x="4283867" y="2871012"/>
            <a:ext cx="2539487" cy="2966641"/>
          </a:xfrm>
          <a:prstGeom prst="pent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ZA" dirty="0">
                <a:latin typeface="Arial" panose="020B0604020202020204" pitchFamily="34" charset="0"/>
                <a:cs typeface="Arial" panose="020B0604020202020204" pitchFamily="34" charset="0"/>
              </a:rPr>
              <a:t>Sampling </a:t>
            </a:r>
          </a:p>
          <a:p>
            <a:pPr algn="ctr"/>
            <a:endParaRPr lang="en-ZA" dirty="0">
              <a:latin typeface="Arial" panose="020B0604020202020204" pitchFamily="34" charset="0"/>
              <a:cs typeface="Arial" panose="020B0604020202020204" pitchFamily="34" charset="0"/>
            </a:endParaRPr>
          </a:p>
          <a:p>
            <a:pPr algn="ctr"/>
            <a:r>
              <a:rPr lang="en-ZA" dirty="0">
                <a:latin typeface="Arial" panose="020B0604020202020204" pitchFamily="34" charset="0"/>
                <a:cs typeface="Arial" panose="020B0604020202020204" pitchFamily="34" charset="0"/>
              </a:rPr>
              <a:t>Purposive</a:t>
            </a:r>
          </a:p>
          <a:p>
            <a:pPr algn="ctr"/>
            <a:endParaRPr lang="en-ZA" dirty="0">
              <a:latin typeface="Arial" panose="020B0604020202020204" pitchFamily="34" charset="0"/>
              <a:cs typeface="Arial" panose="020B0604020202020204" pitchFamily="34" charset="0"/>
            </a:endParaRPr>
          </a:p>
          <a:p>
            <a:pPr algn="ctr"/>
            <a:r>
              <a:rPr lang="en-ZA" dirty="0">
                <a:latin typeface="Arial" panose="020B0604020202020204" pitchFamily="34" charset="0"/>
                <a:cs typeface="Arial" panose="020B0604020202020204" pitchFamily="34" charset="0"/>
              </a:rPr>
              <a:t>5 children</a:t>
            </a:r>
          </a:p>
          <a:p>
            <a:pPr algn="ctr"/>
            <a:r>
              <a:rPr lang="en-ZA" dirty="0">
                <a:latin typeface="Arial" panose="020B0604020202020204" pitchFamily="34" charset="0"/>
                <a:cs typeface="Arial" panose="020B0604020202020204" pitchFamily="34" charset="0"/>
              </a:rPr>
              <a:t>5 parents</a:t>
            </a:r>
          </a:p>
          <a:p>
            <a:pPr algn="ctr"/>
            <a:r>
              <a:rPr lang="en-ZA" dirty="0">
                <a:latin typeface="Arial" panose="020B0604020202020204" pitchFamily="34" charset="0"/>
                <a:cs typeface="Arial" panose="020B0604020202020204" pitchFamily="34" charset="0"/>
              </a:rPr>
              <a:t>6 social workers</a:t>
            </a:r>
          </a:p>
        </p:txBody>
      </p:sp>
      <p:sp>
        <p:nvSpPr>
          <p:cNvPr id="16" name="Pentagon 15">
            <a:extLst>
              <a:ext uri="{FF2B5EF4-FFF2-40B4-BE49-F238E27FC236}">
                <a16:creationId xmlns:a16="http://schemas.microsoft.com/office/drawing/2014/main" id="{1516835D-9A4E-B6EB-DF9A-91CF7B3138DF}"/>
              </a:ext>
            </a:extLst>
          </p:cNvPr>
          <p:cNvSpPr/>
          <p:nvPr/>
        </p:nvSpPr>
        <p:spPr>
          <a:xfrm>
            <a:off x="7022583" y="2871012"/>
            <a:ext cx="2212450" cy="3235590"/>
          </a:xfrm>
          <a:prstGeom prst="pent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ZA" dirty="0">
                <a:latin typeface="Arial" panose="020B0604020202020204" pitchFamily="34" charset="0"/>
                <a:cs typeface="Arial" panose="020B0604020202020204" pitchFamily="34" charset="0"/>
              </a:rPr>
              <a:t>Data collection</a:t>
            </a:r>
          </a:p>
          <a:p>
            <a:pPr algn="ctr"/>
            <a:endParaRPr lang="en-ZA" dirty="0">
              <a:latin typeface="Arial" panose="020B0604020202020204" pitchFamily="34" charset="0"/>
              <a:cs typeface="Arial" panose="020B0604020202020204" pitchFamily="34" charset="0"/>
            </a:endParaRPr>
          </a:p>
          <a:p>
            <a:pPr algn="ctr"/>
            <a:r>
              <a:rPr lang="en-ZA" dirty="0">
                <a:latin typeface="Arial" panose="020B0604020202020204" pitchFamily="34" charset="0"/>
                <a:cs typeface="Arial" panose="020B0604020202020204" pitchFamily="34" charset="0"/>
              </a:rPr>
              <a:t>Face- to- face individual </a:t>
            </a:r>
          </a:p>
          <a:p>
            <a:pPr algn="ctr"/>
            <a:r>
              <a:rPr lang="en-ZA" dirty="0">
                <a:latin typeface="Arial" panose="020B0604020202020204" pitchFamily="34" charset="0"/>
                <a:cs typeface="Arial" panose="020B0604020202020204" pitchFamily="34" charset="0"/>
              </a:rPr>
              <a:t>&amp;</a:t>
            </a:r>
          </a:p>
          <a:p>
            <a:pPr algn="ctr"/>
            <a:r>
              <a:rPr lang="en-ZA" dirty="0">
                <a:latin typeface="Arial" panose="020B0604020202020204" pitchFamily="34" charset="0"/>
                <a:cs typeface="Arial" panose="020B0604020202020204" pitchFamily="34" charset="0"/>
              </a:rPr>
              <a:t>Focus group</a:t>
            </a:r>
          </a:p>
        </p:txBody>
      </p:sp>
      <p:sp>
        <p:nvSpPr>
          <p:cNvPr id="17" name="Pentagon 16">
            <a:extLst>
              <a:ext uri="{FF2B5EF4-FFF2-40B4-BE49-F238E27FC236}">
                <a16:creationId xmlns:a16="http://schemas.microsoft.com/office/drawing/2014/main" id="{42F13210-EA99-D8AB-9478-3C0D89B02CD5}"/>
              </a:ext>
            </a:extLst>
          </p:cNvPr>
          <p:cNvSpPr/>
          <p:nvPr/>
        </p:nvSpPr>
        <p:spPr>
          <a:xfrm>
            <a:off x="9434262" y="3093057"/>
            <a:ext cx="2262054" cy="2894275"/>
          </a:xfrm>
          <a:prstGeom prst="pent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ZA" dirty="0">
                <a:latin typeface="Arial" panose="020B0604020202020204" pitchFamily="34" charset="0"/>
                <a:cs typeface="Arial" panose="020B0604020202020204" pitchFamily="34" charset="0"/>
              </a:rPr>
              <a:t>Data Analysis</a:t>
            </a:r>
          </a:p>
          <a:p>
            <a:pPr algn="ctr"/>
            <a:endParaRPr lang="en-ZA" dirty="0">
              <a:latin typeface="Arial" panose="020B0604020202020204" pitchFamily="34" charset="0"/>
              <a:cs typeface="Arial" panose="020B0604020202020204" pitchFamily="34" charset="0"/>
            </a:endParaRPr>
          </a:p>
          <a:p>
            <a:pPr algn="ctr"/>
            <a:r>
              <a:rPr lang="en-ZA" dirty="0">
                <a:latin typeface="Arial" panose="020B0604020202020204" pitchFamily="34" charset="0"/>
                <a:cs typeface="Arial" panose="020B0604020202020204" pitchFamily="34" charset="0"/>
              </a:rPr>
              <a:t>Thematic</a:t>
            </a:r>
          </a:p>
          <a:p>
            <a:pPr algn="ctr"/>
            <a:r>
              <a:rPr lang="en-ZA" dirty="0">
                <a:latin typeface="Arial" panose="020B0604020202020204" pitchFamily="34" charset="0"/>
                <a:cs typeface="Arial" panose="020B0604020202020204" pitchFamily="34" charset="0"/>
              </a:rPr>
              <a:t>Analysis</a:t>
            </a:r>
          </a:p>
        </p:txBody>
      </p:sp>
      <p:sp>
        <p:nvSpPr>
          <p:cNvPr id="2" name="Rectangle: Rounded Corners 1">
            <a:extLst>
              <a:ext uri="{FF2B5EF4-FFF2-40B4-BE49-F238E27FC236}">
                <a16:creationId xmlns:a16="http://schemas.microsoft.com/office/drawing/2014/main" id="{101AAFF4-4CB3-3672-343F-6299E623D445}"/>
              </a:ext>
            </a:extLst>
          </p:cNvPr>
          <p:cNvSpPr/>
          <p:nvPr/>
        </p:nvSpPr>
        <p:spPr>
          <a:xfrm>
            <a:off x="5152445" y="1407381"/>
            <a:ext cx="3756036"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ZA" dirty="0">
                <a:latin typeface="Arial" panose="020B0604020202020204" pitchFamily="34" charset="0"/>
                <a:cs typeface="Arial" panose="020B0604020202020204" pitchFamily="34" charset="0"/>
              </a:rPr>
              <a:t>Theoretical Framework</a:t>
            </a:r>
          </a:p>
          <a:p>
            <a:pPr algn="ctr"/>
            <a:r>
              <a:rPr lang="en-ZA" dirty="0">
                <a:latin typeface="Arial" panose="020B0604020202020204" pitchFamily="34" charset="0"/>
                <a:cs typeface="Arial" panose="020B0604020202020204" pitchFamily="34" charset="0"/>
              </a:rPr>
              <a:t>Bio-ecological system theory (</a:t>
            </a:r>
            <a:r>
              <a:rPr lang="en-ZA" dirty="0" err="1">
                <a:latin typeface="Arial" panose="020B0604020202020204" pitchFamily="34" charset="0"/>
                <a:cs typeface="Arial" panose="020B0604020202020204" pitchFamily="34" charset="0"/>
              </a:rPr>
              <a:t>Brofenbrenner</a:t>
            </a:r>
            <a:r>
              <a:rPr lang="en-ZA"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3340506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74B46F3-F4C3-086C-7532-539D45B54DDE}"/>
              </a:ext>
            </a:extLst>
          </p:cNvPr>
          <p:cNvSpPr>
            <a:spLocks noGrp="1"/>
          </p:cNvSpPr>
          <p:nvPr>
            <p:ph type="title"/>
          </p:nvPr>
        </p:nvSpPr>
        <p:spPr>
          <a:xfrm>
            <a:off x="929727" y="146789"/>
            <a:ext cx="9606345" cy="603838"/>
          </a:xfrm>
          <a:solidFill>
            <a:srgbClr val="002060"/>
          </a:solidFill>
        </p:spPr>
        <p:txBody>
          <a:bodyPr>
            <a:normAutofit/>
          </a:bodyPr>
          <a:lstStyle/>
          <a:p>
            <a:pPr algn="ctr"/>
            <a:r>
              <a:rPr lang="en-US" sz="3200" b="1" dirty="0">
                <a:solidFill>
                  <a:schemeClr val="bg1"/>
                </a:solidFill>
              </a:rPr>
              <a:t>FAMILIES FINDINGS</a:t>
            </a:r>
          </a:p>
        </p:txBody>
      </p:sp>
      <p:sp>
        <p:nvSpPr>
          <p:cNvPr id="4" name="Content Placeholder 2">
            <a:extLst>
              <a:ext uri="{FF2B5EF4-FFF2-40B4-BE49-F238E27FC236}">
                <a16:creationId xmlns:a16="http://schemas.microsoft.com/office/drawing/2014/main" id="{7C933FE7-6290-B3E0-D274-BDD7633421D0}"/>
              </a:ext>
            </a:extLst>
          </p:cNvPr>
          <p:cNvSpPr txBox="1">
            <a:spLocks/>
          </p:cNvSpPr>
          <p:nvPr/>
        </p:nvSpPr>
        <p:spPr>
          <a:xfrm>
            <a:off x="929727" y="750627"/>
            <a:ext cx="9606345" cy="5501892"/>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800"/>
              </a:spcBef>
              <a:buSzPct val="80000"/>
              <a:buFont typeface="Wingdings" panose="05000000000000000000" pitchFamily="2" charset="2"/>
              <a:buNone/>
              <a:defRPr sz="2000" kern="1200">
                <a:solidFill>
                  <a:schemeClr val="accent2"/>
                </a:solidFill>
                <a:latin typeface="+mn-lt"/>
                <a:ea typeface="+mn-ea"/>
                <a:cs typeface="+mn-cs"/>
              </a:defRPr>
            </a:lvl1pPr>
            <a:lvl2pPr marL="457200" indent="0" algn="l" defTabSz="914400" rtl="0" eaLnBrk="1" latinLnBrk="0" hangingPunct="1">
              <a:lnSpc>
                <a:spcPct val="90000"/>
              </a:lnSpc>
              <a:spcBef>
                <a:spcPts val="1000"/>
              </a:spcBef>
              <a:buSzPct val="80000"/>
              <a:buFont typeface="Wingdings" panose="05000000000000000000" pitchFamily="2" charset="2"/>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800"/>
              </a:spcBef>
              <a:buSzPct val="80000"/>
              <a:buFont typeface="Wingdings" panose="05000000000000000000" pitchFamily="2" charset="2"/>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800"/>
              </a:spcBef>
              <a:buSzPct val="80000"/>
              <a:buFont typeface="Wingdings" panose="05000000000000000000" pitchFamily="2" charset="2"/>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800"/>
              </a:spcBef>
              <a:buSzPct val="80000"/>
              <a:buFont typeface="Wingdings" panose="05000000000000000000" pitchFamily="2" charset="2"/>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800"/>
              </a:spcBef>
              <a:buSzPct val="80000"/>
              <a:buFont typeface="Wingdings" panose="05000000000000000000" pitchFamily="2" charset="2"/>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800"/>
              </a:spcBef>
              <a:buSzPct val="80000"/>
              <a:buFont typeface="Wingdings" panose="05000000000000000000" pitchFamily="2" charset="2"/>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800"/>
              </a:spcBef>
              <a:buSzPct val="80000"/>
              <a:buFont typeface="Wingdings" panose="05000000000000000000" pitchFamily="2" charset="2"/>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800"/>
              </a:spcBef>
              <a:buSzPct val="80000"/>
              <a:buFont typeface="Wingdings" panose="05000000000000000000" pitchFamily="2" charset="2"/>
              <a:buNone/>
              <a:defRPr sz="1600" kern="1200">
                <a:solidFill>
                  <a:schemeClr val="tx1">
                    <a:tint val="75000"/>
                  </a:schemeClr>
                </a:solidFill>
                <a:latin typeface="+mn-lt"/>
                <a:ea typeface="+mn-ea"/>
                <a:cs typeface="+mn-cs"/>
              </a:defRPr>
            </a:lvl9pPr>
          </a:lstStyle>
          <a:p>
            <a:r>
              <a:rPr lang="en-US" sz="1800" b="1" dirty="0">
                <a:solidFill>
                  <a:schemeClr val="tx2"/>
                </a:solidFill>
                <a:latin typeface="Arial" panose="020B0604020202020204" pitchFamily="34" charset="0"/>
                <a:cs typeface="Arial" panose="020B0604020202020204" pitchFamily="34" charset="0"/>
              </a:rPr>
              <a:t>PART A: FAMILIES</a:t>
            </a:r>
          </a:p>
          <a:p>
            <a:pPr marL="342900" indent="-342900">
              <a:buFont typeface="Wingdings" panose="05000000000000000000" pitchFamily="2" charset="2"/>
              <a:buChar char="q"/>
            </a:pPr>
            <a:r>
              <a:rPr lang="en-US" sz="1800" dirty="0">
                <a:solidFill>
                  <a:schemeClr val="tx2"/>
                </a:solidFill>
                <a:latin typeface="Arial" panose="020B0604020202020204" pitchFamily="34" charset="0"/>
                <a:cs typeface="Arial" panose="020B0604020202020204" pitchFamily="34" charset="0"/>
              </a:rPr>
              <a:t>This presentation is based on the study that I conducted in 2020-2022 on “</a:t>
            </a:r>
            <a:r>
              <a:rPr lang="en-US" sz="1800" b="1" dirty="0">
                <a:solidFill>
                  <a:schemeClr val="tx2"/>
                </a:solidFill>
                <a:latin typeface="Arial" panose="020B0604020202020204" pitchFamily="34" charset="0"/>
                <a:cs typeface="Arial" panose="020B0604020202020204" pitchFamily="34" charset="0"/>
              </a:rPr>
              <a:t>perception on family reunification and after care services for children with behaviour problems discharged from schools of Industries”.</a:t>
            </a:r>
          </a:p>
          <a:p>
            <a:r>
              <a:rPr lang="en-US" sz="1800" b="1" dirty="0">
                <a:solidFill>
                  <a:schemeClr val="tx2"/>
                </a:solidFill>
                <a:latin typeface="Arial" panose="020B0604020202020204" pitchFamily="34" charset="0"/>
                <a:cs typeface="Arial" panose="020B0604020202020204" pitchFamily="34" charset="0"/>
              </a:rPr>
              <a:t>1. Family reunification services lacked consistency and were poorly implemented </a:t>
            </a:r>
            <a:endParaRPr lang="en-US" sz="1800" dirty="0">
              <a:solidFill>
                <a:schemeClr val="tx2"/>
              </a:solidFill>
              <a:latin typeface="Arial" panose="020B0604020202020204" pitchFamily="34" charset="0"/>
              <a:cs typeface="Arial" panose="020B0604020202020204" pitchFamily="34" charset="0"/>
            </a:endParaRPr>
          </a:p>
          <a:p>
            <a:r>
              <a:rPr lang="en-US" sz="1800" dirty="0">
                <a:solidFill>
                  <a:schemeClr val="tx2"/>
                </a:solidFill>
                <a:latin typeface="Arial" panose="020B0604020202020204" pitchFamily="34" charset="0"/>
                <a:cs typeface="Arial" panose="020B0604020202020204" pitchFamily="34" charset="0"/>
              </a:rPr>
              <a:t>-Poor engagement by the designated social workers negatively impacted the family reunification process .</a:t>
            </a:r>
            <a:endParaRPr lang="en-ZA" sz="1800" dirty="0">
              <a:solidFill>
                <a:schemeClr val="tx2"/>
              </a:solidFill>
              <a:latin typeface="Arial" panose="020B0604020202020204" pitchFamily="34" charset="0"/>
              <a:cs typeface="Arial" panose="020B0604020202020204" pitchFamily="34" charset="0"/>
            </a:endParaRPr>
          </a:p>
          <a:p>
            <a:r>
              <a:rPr lang="en-US" sz="1800" b="1" dirty="0">
                <a:solidFill>
                  <a:schemeClr val="tx2"/>
                </a:solidFill>
                <a:latin typeface="Arial" panose="020B0604020202020204" pitchFamily="34" charset="0"/>
                <a:cs typeface="Arial" panose="020B0604020202020204" pitchFamily="34" charset="0"/>
              </a:rPr>
              <a:t>2. Aftercare services are not implemented by the social workers- Social workers disappear </a:t>
            </a:r>
            <a:endParaRPr lang="en-ZA" sz="1800" b="1" dirty="0">
              <a:solidFill>
                <a:schemeClr val="tx2"/>
              </a:solidFill>
              <a:latin typeface="Arial" panose="020B0604020202020204" pitchFamily="34" charset="0"/>
              <a:cs typeface="Arial" panose="020B0604020202020204" pitchFamily="34" charset="0"/>
            </a:endParaRPr>
          </a:p>
          <a:p>
            <a:r>
              <a:rPr lang="en-US" sz="1800" dirty="0">
                <a:solidFill>
                  <a:schemeClr val="tx2"/>
                </a:solidFill>
                <a:latin typeface="Arial" panose="020B0604020202020204" pitchFamily="34" charset="0"/>
                <a:cs typeface="Arial" panose="020B0604020202020204" pitchFamily="34" charset="0"/>
              </a:rPr>
              <a:t>-1 out of 5 received after care services after discharge.</a:t>
            </a:r>
          </a:p>
          <a:p>
            <a:r>
              <a:rPr lang="en-US" sz="1800" b="1" dirty="0">
                <a:solidFill>
                  <a:schemeClr val="tx2"/>
                </a:solidFill>
                <a:latin typeface="Arial" panose="020B0604020202020204" pitchFamily="34" charset="0"/>
                <a:cs typeface="Arial" panose="020B0604020202020204" pitchFamily="34" charset="0"/>
              </a:rPr>
              <a:t>	Child from family 1</a:t>
            </a:r>
            <a:r>
              <a:rPr lang="en-US" sz="1800" i="1" dirty="0">
                <a:solidFill>
                  <a:schemeClr val="tx2"/>
                </a:solidFill>
                <a:latin typeface="Arial" panose="020B0604020202020204" pitchFamily="34" charset="0"/>
                <a:cs typeface="Arial" panose="020B0604020202020204" pitchFamily="34" charset="0"/>
              </a:rPr>
              <a:t>:</a:t>
            </a:r>
            <a:r>
              <a:rPr lang="en-US" sz="1800" b="1" i="1" dirty="0">
                <a:solidFill>
                  <a:schemeClr val="tx2"/>
                </a:solidFill>
                <a:latin typeface="Arial" panose="020B0604020202020204" pitchFamily="34" charset="0"/>
                <a:cs typeface="Arial" panose="020B0604020202020204" pitchFamily="34" charset="0"/>
              </a:rPr>
              <a:t> “</a:t>
            </a:r>
            <a:r>
              <a:rPr lang="en-US" sz="1800" i="1" dirty="0">
                <a:solidFill>
                  <a:schemeClr val="tx2"/>
                </a:solidFill>
                <a:latin typeface="Arial" panose="020B0604020202020204" pitchFamily="34" charset="0"/>
                <a:cs typeface="Arial" panose="020B0604020202020204" pitchFamily="34" charset="0"/>
              </a:rPr>
              <a:t>No visits from social workers, no counseling that I 	received from 	social workers. They did not help me with anything. I tried to 	engage the area social worker to help me with school placement since I am 	back home. I wanted to go back to school because for the past two years I 	am staying at home doing nothing”. </a:t>
            </a:r>
            <a:r>
              <a:rPr lang="en-US" sz="1800" dirty="0">
                <a:solidFill>
                  <a:schemeClr val="tx2"/>
                </a:solidFill>
                <a:latin typeface="Arial" panose="020B0604020202020204" pitchFamily="34" charset="0"/>
                <a:cs typeface="Arial" panose="020B0604020202020204" pitchFamily="34" charset="0"/>
              </a:rPr>
              <a:t>[Participant 5]</a:t>
            </a:r>
          </a:p>
          <a:p>
            <a:endParaRPr lang="en-US" sz="1600" dirty="0">
              <a:solidFill>
                <a:schemeClr val="tx2"/>
              </a:solidFill>
            </a:endParaRPr>
          </a:p>
          <a:p>
            <a:pPr marL="285750" indent="-285750">
              <a:buFont typeface="Wingdings" panose="05000000000000000000" pitchFamily="2" charset="2"/>
              <a:buChar char="q"/>
            </a:pPr>
            <a:endParaRPr lang="en-US" sz="1600" dirty="0">
              <a:solidFill>
                <a:schemeClr val="tx2"/>
              </a:solidFill>
            </a:endParaRPr>
          </a:p>
          <a:p>
            <a:pPr>
              <a:buFontTx/>
              <a:buChar char="-"/>
            </a:pPr>
            <a:endParaRPr lang="en-US" sz="1800" dirty="0"/>
          </a:p>
        </p:txBody>
      </p:sp>
    </p:spTree>
    <p:extLst>
      <p:ext uri="{BB962C8B-B14F-4D97-AF65-F5344CB8AC3E}">
        <p14:creationId xmlns:p14="http://schemas.microsoft.com/office/powerpoint/2010/main" val="26499027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3C8197BA-188F-C583-5875-C61C3B8D419B}"/>
              </a:ext>
            </a:extLst>
          </p:cNvPr>
          <p:cNvSpPr>
            <a:spLocks noGrp="1"/>
          </p:cNvSpPr>
          <p:nvPr>
            <p:ph type="title"/>
          </p:nvPr>
        </p:nvSpPr>
        <p:spPr>
          <a:xfrm>
            <a:off x="779601" y="100788"/>
            <a:ext cx="10383129" cy="703382"/>
          </a:xfrm>
          <a:solidFill>
            <a:srgbClr val="002060"/>
          </a:solidFill>
        </p:spPr>
        <p:txBody>
          <a:bodyPr>
            <a:normAutofit/>
          </a:bodyPr>
          <a:lstStyle/>
          <a:p>
            <a:pPr algn="ctr"/>
            <a:r>
              <a:rPr lang="en-US" sz="3200" b="1" dirty="0">
                <a:solidFill>
                  <a:schemeClr val="bg1"/>
                </a:solidFill>
              </a:rPr>
              <a:t>FAMILIES FINDINGS… </a:t>
            </a:r>
            <a:r>
              <a:rPr lang="en-US" sz="3200" b="1" dirty="0" err="1">
                <a:solidFill>
                  <a:schemeClr val="bg1"/>
                </a:solidFill>
              </a:rPr>
              <a:t>Cont</a:t>
            </a:r>
            <a:endParaRPr lang="en-US" sz="3200" b="1" dirty="0">
              <a:solidFill>
                <a:schemeClr val="bg1"/>
              </a:solidFill>
            </a:endParaRPr>
          </a:p>
        </p:txBody>
      </p:sp>
      <p:sp>
        <p:nvSpPr>
          <p:cNvPr id="7" name="Content Placeholder 2">
            <a:extLst>
              <a:ext uri="{FF2B5EF4-FFF2-40B4-BE49-F238E27FC236}">
                <a16:creationId xmlns:a16="http://schemas.microsoft.com/office/drawing/2014/main" id="{13D409B6-AC49-C14A-8B2C-212920F46CA0}"/>
              </a:ext>
            </a:extLst>
          </p:cNvPr>
          <p:cNvSpPr txBox="1">
            <a:spLocks/>
          </p:cNvSpPr>
          <p:nvPr/>
        </p:nvSpPr>
        <p:spPr>
          <a:xfrm>
            <a:off x="779601" y="922351"/>
            <a:ext cx="9946709" cy="5557961"/>
          </a:xfrm>
          <a:prstGeom prst="rect">
            <a:avLst/>
          </a:prstGeom>
        </p:spPr>
        <p:txBody>
          <a:bodyPr>
            <a:noAutofit/>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pPr marL="0" indent="0">
              <a:buNone/>
            </a:pPr>
            <a:r>
              <a:rPr lang="en-US" sz="1400" dirty="0">
                <a:solidFill>
                  <a:schemeClr val="tx2"/>
                </a:solidFill>
              </a:rPr>
              <a:t> </a:t>
            </a:r>
            <a:r>
              <a:rPr lang="en-US" sz="1800" b="1" dirty="0">
                <a:solidFill>
                  <a:schemeClr val="tx2"/>
                </a:solidFill>
                <a:latin typeface="Arial" panose="020B0604020202020204" pitchFamily="34" charset="0"/>
                <a:cs typeface="Arial" panose="020B0604020202020204" pitchFamily="34" charset="0"/>
              </a:rPr>
              <a:t>3. </a:t>
            </a:r>
            <a:r>
              <a:rPr lang="en-US" b="1" dirty="0">
                <a:solidFill>
                  <a:schemeClr val="tx2"/>
                </a:solidFill>
                <a:latin typeface="Arial" panose="020B0604020202020204" pitchFamily="34" charset="0"/>
                <a:cs typeface="Arial" panose="020B0604020202020204" pitchFamily="34" charset="0"/>
              </a:rPr>
              <a:t>Challenges experienced by families during family reunification</a:t>
            </a:r>
          </a:p>
          <a:p>
            <a:pPr marL="0" indent="0">
              <a:buNone/>
            </a:pPr>
            <a:r>
              <a:rPr lang="en-US" b="1" dirty="0">
                <a:solidFill>
                  <a:schemeClr val="tx2"/>
                </a:solidFill>
                <a:latin typeface="Arial" panose="020B0604020202020204" pitchFamily="34" charset="0"/>
                <a:cs typeface="Arial" panose="020B0604020202020204" pitchFamily="34" charset="0"/>
              </a:rPr>
              <a:t>3.1  Inability to deal with misbehaviour</a:t>
            </a:r>
          </a:p>
          <a:p>
            <a:pPr marL="0" indent="0">
              <a:buNone/>
            </a:pPr>
            <a:r>
              <a:rPr lang="en-US" dirty="0">
                <a:solidFill>
                  <a:schemeClr val="tx2"/>
                </a:solidFill>
                <a:latin typeface="Arial" panose="020B0604020202020204" pitchFamily="34" charset="0"/>
                <a:cs typeface="Arial" panose="020B0604020202020204" pitchFamily="34" charset="0"/>
              </a:rPr>
              <a:t>-Extreme behavioural problems with high level of violence, aggression etc.</a:t>
            </a:r>
          </a:p>
          <a:p>
            <a:pPr marL="0" indent="0">
              <a:buNone/>
            </a:pPr>
            <a:r>
              <a:rPr lang="en-US" dirty="0">
                <a:solidFill>
                  <a:schemeClr val="tx2"/>
                </a:solidFill>
                <a:latin typeface="Arial" panose="020B0604020202020204" pitchFamily="34" charset="0"/>
                <a:cs typeface="Arial" panose="020B0604020202020204" pitchFamily="34" charset="0"/>
              </a:rPr>
              <a:t>- Less services to strengthen the family to cope with the behaviours of the children.</a:t>
            </a:r>
          </a:p>
          <a:p>
            <a:pPr marL="0" indent="0">
              <a:buNone/>
            </a:pPr>
            <a:r>
              <a:rPr lang="en-US" dirty="0">
                <a:solidFill>
                  <a:schemeClr val="tx2"/>
                </a:solidFill>
                <a:latin typeface="Arial" panose="020B0604020202020204" pitchFamily="34" charset="0"/>
                <a:cs typeface="Arial" panose="020B0604020202020204" pitchFamily="34" charset="0"/>
              </a:rPr>
              <a:t>-Parents call for practitioners to extend their intervention to other family members (System theory, Family-Centred Approach)</a:t>
            </a:r>
          </a:p>
          <a:p>
            <a:pPr marL="0" indent="0">
              <a:buNone/>
            </a:pPr>
            <a:r>
              <a:rPr lang="en-US" b="1" dirty="0">
                <a:solidFill>
                  <a:schemeClr val="tx2"/>
                </a:solidFill>
                <a:latin typeface="Arial" panose="020B0604020202020204" pitchFamily="34" charset="0"/>
                <a:cs typeface="Arial" panose="020B0604020202020204" pitchFamily="34" charset="0"/>
              </a:rPr>
              <a:t>3.2 Conduct of social workers towards clients</a:t>
            </a:r>
          </a:p>
          <a:p>
            <a:pPr marL="0" indent="0">
              <a:buNone/>
            </a:pPr>
            <a:r>
              <a:rPr lang="en-US" dirty="0">
                <a:solidFill>
                  <a:schemeClr val="tx2"/>
                </a:solidFill>
                <a:latin typeface="Arial" panose="020B0604020202020204" pitchFamily="34" charset="0"/>
                <a:cs typeface="Arial" panose="020B0604020202020204" pitchFamily="34" charset="0"/>
              </a:rPr>
              <a:t>-High level of hostility </a:t>
            </a:r>
          </a:p>
          <a:p>
            <a:pPr marL="0" indent="0">
              <a:buNone/>
            </a:pPr>
            <a:r>
              <a:rPr lang="en-US" dirty="0">
                <a:solidFill>
                  <a:schemeClr val="tx2"/>
                </a:solidFill>
                <a:latin typeface="Arial" panose="020B0604020202020204" pitchFamily="34" charset="0"/>
                <a:cs typeface="Arial" panose="020B0604020202020204" pitchFamily="34" charset="0"/>
              </a:rPr>
              <a:t>-Attitude, lack of interest ,commitment and involvement by social workers</a:t>
            </a:r>
          </a:p>
          <a:p>
            <a:pPr marL="0" indent="0">
              <a:buNone/>
            </a:pPr>
            <a:r>
              <a:rPr lang="en-US" b="1" dirty="0">
                <a:solidFill>
                  <a:schemeClr val="tx2"/>
                </a:solidFill>
                <a:latin typeface="Arial" panose="020B0604020202020204" pitchFamily="34" charset="0"/>
                <a:cs typeface="Arial" panose="020B0604020202020204" pitchFamily="34" charset="0"/>
              </a:rPr>
              <a:t>	</a:t>
            </a:r>
            <a:endParaRPr lang="en-ZA" dirty="0">
              <a:solidFill>
                <a:schemeClr val="tx2"/>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endParaRPr lang="en-ZA" b="1" dirty="0">
              <a:solidFill>
                <a:schemeClr val="tx2"/>
              </a:solidFill>
              <a:latin typeface="Arial" panose="020B0604020202020204" pitchFamily="34" charset="0"/>
              <a:cs typeface="Arial" panose="020B0604020202020204" pitchFamily="34" charset="0"/>
            </a:endParaRPr>
          </a:p>
          <a:p>
            <a:endParaRPr lang="en-ZA" sz="1400" dirty="0"/>
          </a:p>
          <a:p>
            <a:pPr>
              <a:buFontTx/>
              <a:buChar char="-"/>
            </a:pPr>
            <a:endParaRPr lang="en-US" dirty="0"/>
          </a:p>
        </p:txBody>
      </p:sp>
    </p:spTree>
    <p:extLst>
      <p:ext uri="{BB962C8B-B14F-4D97-AF65-F5344CB8AC3E}">
        <p14:creationId xmlns:p14="http://schemas.microsoft.com/office/powerpoint/2010/main" val="31071705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4418D8E-6128-B1B7-AD55-DBD8020F8C58}"/>
              </a:ext>
            </a:extLst>
          </p:cNvPr>
          <p:cNvSpPr>
            <a:spLocks noGrp="1"/>
          </p:cNvSpPr>
          <p:nvPr>
            <p:ph type="title"/>
          </p:nvPr>
        </p:nvSpPr>
        <p:spPr>
          <a:xfrm>
            <a:off x="904435" y="108728"/>
            <a:ext cx="10383129" cy="737434"/>
          </a:xfrm>
          <a:solidFill>
            <a:srgbClr val="002060"/>
          </a:solidFill>
        </p:spPr>
        <p:txBody>
          <a:bodyPr>
            <a:normAutofit/>
          </a:bodyPr>
          <a:lstStyle/>
          <a:p>
            <a:pPr algn="ctr"/>
            <a:r>
              <a:rPr lang="en-US" sz="3200" b="1" dirty="0">
                <a:solidFill>
                  <a:schemeClr val="bg1"/>
                </a:solidFill>
              </a:rPr>
              <a:t>FAMILIES’ FINDINGS… </a:t>
            </a:r>
            <a:r>
              <a:rPr lang="en-US" sz="3200" b="1" dirty="0" err="1">
                <a:solidFill>
                  <a:schemeClr val="bg1"/>
                </a:solidFill>
              </a:rPr>
              <a:t>cont</a:t>
            </a:r>
            <a:endParaRPr lang="en-US" sz="3200" b="1" dirty="0">
              <a:solidFill>
                <a:schemeClr val="bg1"/>
              </a:solidFill>
            </a:endParaRPr>
          </a:p>
        </p:txBody>
      </p:sp>
      <p:sp>
        <p:nvSpPr>
          <p:cNvPr id="2" name="Content Placeholder 2">
            <a:extLst>
              <a:ext uri="{FF2B5EF4-FFF2-40B4-BE49-F238E27FC236}">
                <a16:creationId xmlns:a16="http://schemas.microsoft.com/office/drawing/2014/main" id="{0DDAACC5-EB7C-EC5C-9399-24D1800D0337}"/>
              </a:ext>
            </a:extLst>
          </p:cNvPr>
          <p:cNvSpPr txBox="1">
            <a:spLocks/>
          </p:cNvSpPr>
          <p:nvPr/>
        </p:nvSpPr>
        <p:spPr>
          <a:xfrm>
            <a:off x="904435" y="922351"/>
            <a:ext cx="10515599" cy="5214142"/>
          </a:xfrm>
          <a:prstGeom prst="rect">
            <a:avLst/>
          </a:prstGeom>
        </p:spPr>
        <p:txBody>
          <a:bodyPr>
            <a:noAutofit/>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pPr marL="0" indent="0">
              <a:buNone/>
            </a:pPr>
            <a:r>
              <a:rPr lang="en-US" b="1" dirty="0">
                <a:solidFill>
                  <a:schemeClr val="tx2"/>
                </a:solidFill>
                <a:latin typeface="Arial" panose="020B0604020202020204" pitchFamily="34" charset="0"/>
                <a:cs typeface="Arial" panose="020B0604020202020204" pitchFamily="34" charset="0"/>
              </a:rPr>
              <a:t> 4. Status of the children after discharged</a:t>
            </a:r>
          </a:p>
          <a:p>
            <a:pPr marL="45720" indent="0">
              <a:lnSpc>
                <a:spcPct val="150000"/>
              </a:lnSpc>
              <a:buNone/>
            </a:pPr>
            <a:r>
              <a:rPr lang="en-US" dirty="0">
                <a:solidFill>
                  <a:schemeClr val="tx2"/>
                </a:solidFill>
                <a:latin typeface="Arial" panose="020B0604020202020204" pitchFamily="34" charset="0"/>
                <a:cs typeface="Arial" panose="020B0604020202020204" pitchFamily="34" charset="0"/>
              </a:rPr>
              <a:t>- Out of 5, only 2 were attending school. 3 children were in the streets using drugs. Of the 3 children, 1 was arrested at a certain point and released.</a:t>
            </a:r>
          </a:p>
          <a:p>
            <a:pPr>
              <a:lnSpc>
                <a:spcPct val="150000"/>
              </a:lnSpc>
              <a:buFontTx/>
              <a:buChar char="-"/>
            </a:pPr>
            <a:r>
              <a:rPr lang="en-US" dirty="0">
                <a:solidFill>
                  <a:schemeClr val="tx2"/>
                </a:solidFill>
                <a:latin typeface="Arial" panose="020B0604020202020204" pitchFamily="34" charset="0"/>
                <a:cs typeface="Arial" panose="020B0604020202020204" pitchFamily="34" charset="0"/>
              </a:rPr>
              <a:t>No support from social workers, children not placed at school, no referrals to other services.</a:t>
            </a:r>
          </a:p>
          <a:p>
            <a:pPr>
              <a:lnSpc>
                <a:spcPct val="150000"/>
              </a:lnSpc>
              <a:buFontTx/>
              <a:buChar char="-"/>
            </a:pPr>
            <a:r>
              <a:rPr lang="en-US" dirty="0">
                <a:solidFill>
                  <a:schemeClr val="tx2"/>
                </a:solidFill>
                <a:latin typeface="Arial" panose="020B0604020202020204" pitchFamily="34" charset="0"/>
                <a:cs typeface="Arial" panose="020B0604020202020204" pitchFamily="34" charset="0"/>
              </a:rPr>
              <a:t>Social workers did not explore other alternative family-based care for permanent placement.</a:t>
            </a:r>
          </a:p>
          <a:p>
            <a:pPr marL="45720" indent="0">
              <a:buNone/>
            </a:pPr>
            <a:endParaRPr lang="en-US" dirty="0">
              <a:solidFill>
                <a:schemeClr val="tx2"/>
              </a:solidFill>
              <a:latin typeface="Arial" panose="020B0604020202020204" pitchFamily="34" charset="0"/>
              <a:cs typeface="Arial" panose="020B0604020202020204" pitchFamily="34" charset="0"/>
            </a:endParaRPr>
          </a:p>
          <a:p>
            <a:pPr marL="0" indent="0">
              <a:buNone/>
            </a:pPr>
            <a:endParaRPr lang="en-ZA" dirty="0">
              <a:solidFill>
                <a:schemeClr val="tx2"/>
              </a:solidFill>
              <a:latin typeface="Arial" panose="020B0604020202020204" pitchFamily="34" charset="0"/>
              <a:cs typeface="Arial" panose="020B0604020202020204" pitchFamily="34" charset="0"/>
            </a:endParaRPr>
          </a:p>
          <a:p>
            <a:pPr>
              <a:buFontTx/>
              <a:buChar char="-"/>
            </a:pPr>
            <a:endParaRPr lang="en-ZA" dirty="0"/>
          </a:p>
          <a:p>
            <a:pPr marL="0" indent="0">
              <a:buFont typeface="Wingdings" panose="05000000000000000000" pitchFamily="2" charset="2"/>
              <a:buNone/>
            </a:pPr>
            <a:endParaRPr lang="en-US" dirty="0"/>
          </a:p>
          <a:p>
            <a:endParaRPr lang="en-US" dirty="0"/>
          </a:p>
        </p:txBody>
      </p:sp>
    </p:spTree>
    <p:extLst>
      <p:ext uri="{BB962C8B-B14F-4D97-AF65-F5344CB8AC3E}">
        <p14:creationId xmlns:p14="http://schemas.microsoft.com/office/powerpoint/2010/main" val="19732997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72E850-5463-ABC8-5313-4E52CC366A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127EF8-1427-3102-BFD3-9532EEEEE9DB}"/>
              </a:ext>
            </a:extLst>
          </p:cNvPr>
          <p:cNvSpPr txBox="1">
            <a:spLocks/>
          </p:cNvSpPr>
          <p:nvPr/>
        </p:nvSpPr>
        <p:spPr>
          <a:xfrm>
            <a:off x="1023256" y="108121"/>
            <a:ext cx="10383129" cy="711200"/>
          </a:xfrm>
          <a:prstGeom prst="rect">
            <a:avLst/>
          </a:prstGeom>
          <a:solidFill>
            <a:srgbClr val="002060"/>
          </a:solidFill>
        </p:spPr>
        <p:txBody>
          <a:bodyPr vert="horz" lIns="91440" tIns="45720" rIns="91440" bIns="45720" rtlCol="0" anchor="b">
            <a:normAutofit/>
          </a:bodyPr>
          <a:lstStyle>
            <a:lvl1pPr algn="l" defTabSz="914400" rtl="0" eaLnBrk="1" latinLnBrk="0" hangingPunct="1">
              <a:lnSpc>
                <a:spcPct val="90000"/>
              </a:lnSpc>
              <a:spcBef>
                <a:spcPct val="0"/>
              </a:spcBef>
              <a:buNone/>
              <a:defRPr sz="2600" kern="1200">
                <a:solidFill>
                  <a:schemeClr val="accent2"/>
                </a:solidFill>
                <a:latin typeface="+mj-lt"/>
                <a:ea typeface="+mj-ea"/>
                <a:cs typeface="+mj-cs"/>
              </a:defRPr>
            </a:lvl1pPr>
          </a:lstStyle>
          <a:p>
            <a:pPr algn="ctr"/>
            <a:r>
              <a:rPr lang="en-US" sz="3200" b="1" dirty="0">
                <a:solidFill>
                  <a:schemeClr val="bg1"/>
                </a:solidFill>
              </a:rPr>
              <a:t>SOCIAL WORK FINDINGS</a:t>
            </a:r>
          </a:p>
        </p:txBody>
      </p:sp>
      <p:sp>
        <p:nvSpPr>
          <p:cNvPr id="3" name="Content Placeholder 2">
            <a:extLst>
              <a:ext uri="{FF2B5EF4-FFF2-40B4-BE49-F238E27FC236}">
                <a16:creationId xmlns:a16="http://schemas.microsoft.com/office/drawing/2014/main" id="{F8F1507B-8220-4DD2-39D6-4137D4B07A33}"/>
              </a:ext>
            </a:extLst>
          </p:cNvPr>
          <p:cNvSpPr txBox="1">
            <a:spLocks/>
          </p:cNvSpPr>
          <p:nvPr/>
        </p:nvSpPr>
        <p:spPr>
          <a:xfrm>
            <a:off x="1023255" y="819321"/>
            <a:ext cx="10458428" cy="5015020"/>
          </a:xfrm>
          <a:prstGeom prst="rect">
            <a:avLst/>
          </a:prstGeom>
        </p:spPr>
        <p:txBody>
          <a:bodyPr>
            <a:noAutofit/>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pPr marL="0" indent="0">
              <a:buNone/>
            </a:pPr>
            <a:endParaRPr lang="en-ZA" sz="1600" dirty="0">
              <a:solidFill>
                <a:schemeClr val="tx2"/>
              </a:solidFill>
            </a:endParaRPr>
          </a:p>
          <a:p>
            <a:pPr marL="285750" indent="-285750">
              <a:buFont typeface="Wingdings" panose="05000000000000000000" pitchFamily="2" charset="2"/>
              <a:buChar char="Ø"/>
            </a:pPr>
            <a:endParaRPr lang="en-US" sz="1600" dirty="0">
              <a:solidFill>
                <a:schemeClr val="tx2"/>
              </a:solidFill>
            </a:endParaRPr>
          </a:p>
          <a:p>
            <a:pPr marL="0" indent="0">
              <a:buNone/>
            </a:pPr>
            <a:endParaRPr lang="en-ZA" sz="1600" dirty="0">
              <a:solidFill>
                <a:schemeClr val="tx2"/>
              </a:solidFill>
            </a:endParaRPr>
          </a:p>
          <a:p>
            <a:pPr marL="0" indent="0">
              <a:buNone/>
            </a:pPr>
            <a:endParaRPr lang="en-ZA" sz="1600" dirty="0">
              <a:solidFill>
                <a:schemeClr val="tx2"/>
              </a:solidFill>
            </a:endParaRPr>
          </a:p>
          <a:p>
            <a:pPr marL="0" indent="0">
              <a:buFont typeface="Wingdings" panose="05000000000000000000" pitchFamily="2" charset="2"/>
              <a:buNone/>
            </a:pPr>
            <a:endParaRPr lang="en-US" sz="1800" dirty="0"/>
          </a:p>
          <a:p>
            <a:endParaRPr lang="en-US" dirty="0"/>
          </a:p>
        </p:txBody>
      </p:sp>
      <p:sp>
        <p:nvSpPr>
          <p:cNvPr id="7" name="TextBox 6">
            <a:extLst>
              <a:ext uri="{FF2B5EF4-FFF2-40B4-BE49-F238E27FC236}">
                <a16:creationId xmlns:a16="http://schemas.microsoft.com/office/drawing/2014/main" id="{EEE022FE-8D44-736C-984B-3D1DBF06BDA0}"/>
              </a:ext>
            </a:extLst>
          </p:cNvPr>
          <p:cNvSpPr txBox="1"/>
          <p:nvPr/>
        </p:nvSpPr>
        <p:spPr>
          <a:xfrm>
            <a:off x="1023253" y="819321"/>
            <a:ext cx="10383129" cy="5355312"/>
          </a:xfrm>
          <a:prstGeom prst="rect">
            <a:avLst/>
          </a:prstGeom>
          <a:noFill/>
        </p:spPr>
        <p:txBody>
          <a:bodyPr wrap="square">
            <a:spAutoFit/>
          </a:bodyPr>
          <a:lstStyle/>
          <a:p>
            <a:pPr marL="0" indent="0">
              <a:buNone/>
            </a:pPr>
            <a:r>
              <a:rPr lang="en-US" b="1" dirty="0">
                <a:solidFill>
                  <a:schemeClr val="tx2"/>
                </a:solidFill>
                <a:latin typeface="Arial" panose="020B0604020202020204" pitchFamily="34" charset="0"/>
                <a:cs typeface="Arial" panose="020B0604020202020204" pitchFamily="34" charset="0"/>
              </a:rPr>
              <a:t>5.</a:t>
            </a:r>
            <a:r>
              <a:rPr lang="en-US" sz="1800" b="1" dirty="0">
                <a:solidFill>
                  <a:schemeClr val="tx2"/>
                </a:solidFill>
                <a:latin typeface="Arial" panose="020B0604020202020204" pitchFamily="34" charset="0"/>
                <a:cs typeface="Arial" panose="020B0604020202020204" pitchFamily="34" charset="0"/>
              </a:rPr>
              <a:t> Lack of theoretical framework to guide the practice in terms of family reunification and after care services</a:t>
            </a:r>
          </a:p>
          <a:p>
            <a:pPr marL="0" indent="0">
              <a:buNone/>
            </a:pPr>
            <a:endParaRPr lang="en-US" sz="1800" b="1" dirty="0">
              <a:solidFill>
                <a:schemeClr val="tx2"/>
              </a:solidFill>
              <a:latin typeface="Arial" panose="020B0604020202020204" pitchFamily="34" charset="0"/>
              <a:cs typeface="Arial" panose="020B0604020202020204" pitchFamily="34" charset="0"/>
            </a:endParaRPr>
          </a:p>
          <a:p>
            <a:r>
              <a:rPr lang="en-US" sz="1800" b="1" dirty="0">
                <a:solidFill>
                  <a:schemeClr val="tx2"/>
                </a:solidFill>
                <a:latin typeface="Arial" panose="020B0604020202020204" pitchFamily="34" charset="0"/>
                <a:cs typeface="Arial" panose="020B0604020202020204" pitchFamily="34" charset="0"/>
              </a:rPr>
              <a:t>	Residential social worker</a:t>
            </a:r>
            <a:r>
              <a:rPr lang="en-US" sz="1800" dirty="0">
                <a:solidFill>
                  <a:schemeClr val="tx2"/>
                </a:solidFill>
                <a:latin typeface="Arial" panose="020B0604020202020204" pitchFamily="34" charset="0"/>
                <a:cs typeface="Arial" panose="020B0604020202020204" pitchFamily="34" charset="0"/>
              </a:rPr>
              <a:t> “</a:t>
            </a:r>
            <a:r>
              <a:rPr lang="en-US" sz="1800" i="1" dirty="0">
                <a:solidFill>
                  <a:schemeClr val="tx2"/>
                </a:solidFill>
                <a:latin typeface="Arial" panose="020B0604020202020204" pitchFamily="34" charset="0"/>
                <a:cs typeface="Arial" panose="020B0604020202020204" pitchFamily="34" charset="0"/>
              </a:rPr>
              <a:t>The main reason why most of our reunification services are not 	effective is because they are not guided by any theories. so, if we can get a theory or 	if 	we can write as social workers and write about our services</a:t>
            </a:r>
            <a:r>
              <a:rPr lang="en-US" sz="1800" dirty="0">
                <a:solidFill>
                  <a:schemeClr val="tx2"/>
                </a:solidFill>
                <a:latin typeface="Arial" panose="020B0604020202020204" pitchFamily="34" charset="0"/>
                <a:cs typeface="Arial" panose="020B0604020202020204" pitchFamily="34" charset="0"/>
              </a:rPr>
              <a:t>” [participant 1]…he continued</a:t>
            </a:r>
          </a:p>
          <a:p>
            <a:r>
              <a:rPr lang="en-US" dirty="0">
                <a:solidFill>
                  <a:schemeClr val="tx2"/>
                </a:solidFill>
                <a:latin typeface="Arial" panose="020B0604020202020204" pitchFamily="34" charset="0"/>
                <a:cs typeface="Arial" panose="020B0604020202020204" pitchFamily="34" charset="0"/>
              </a:rPr>
              <a:t>	</a:t>
            </a:r>
            <a:endParaRPr lang="en-US" sz="1800" dirty="0">
              <a:solidFill>
                <a:schemeClr val="tx2"/>
              </a:solidFill>
              <a:latin typeface="Arial" panose="020B0604020202020204" pitchFamily="34" charset="0"/>
              <a:cs typeface="Arial" panose="020B0604020202020204" pitchFamily="34" charset="0"/>
            </a:endParaRPr>
          </a:p>
          <a:p>
            <a:r>
              <a:rPr lang="en-US" b="1" dirty="0">
                <a:solidFill>
                  <a:schemeClr val="tx2"/>
                </a:solidFill>
                <a:latin typeface="Arial" panose="020B0604020202020204" pitchFamily="34" charset="0"/>
                <a:cs typeface="Arial" panose="020B0604020202020204" pitchFamily="34" charset="0"/>
              </a:rPr>
              <a:t>6</a:t>
            </a:r>
            <a:r>
              <a:rPr lang="en-US" sz="1800" b="1" dirty="0">
                <a:solidFill>
                  <a:schemeClr val="tx2"/>
                </a:solidFill>
                <a:latin typeface="Arial" panose="020B0604020202020204" pitchFamily="34" charset="0"/>
                <a:cs typeface="Arial" panose="020B0604020202020204" pitchFamily="34" charset="0"/>
              </a:rPr>
              <a:t>. A call for indigenous social work practice</a:t>
            </a:r>
          </a:p>
          <a:p>
            <a:endParaRPr lang="en-US" sz="1800" b="1" dirty="0">
              <a:solidFill>
                <a:schemeClr val="tx2"/>
              </a:solidFill>
              <a:latin typeface="Arial" panose="020B0604020202020204" pitchFamily="34" charset="0"/>
              <a:cs typeface="Arial" panose="020B0604020202020204" pitchFamily="34" charset="0"/>
            </a:endParaRPr>
          </a:p>
          <a:p>
            <a:r>
              <a:rPr lang="en-US" b="1" dirty="0">
                <a:solidFill>
                  <a:schemeClr val="tx2"/>
                </a:solidFill>
                <a:latin typeface="Arial" panose="020B0604020202020204" pitchFamily="34" charset="0"/>
                <a:cs typeface="Arial" panose="020B0604020202020204" pitchFamily="34" charset="0"/>
              </a:rPr>
              <a:t>	Residential social worker </a:t>
            </a:r>
            <a:r>
              <a:rPr lang="en-US" dirty="0">
                <a:solidFill>
                  <a:schemeClr val="tx2"/>
                </a:solidFill>
                <a:latin typeface="Arial" panose="020B0604020202020204" pitchFamily="34" charset="0"/>
                <a:cs typeface="Arial" panose="020B0604020202020204" pitchFamily="34" charset="0"/>
              </a:rPr>
              <a:t>“</a:t>
            </a:r>
            <a:r>
              <a:rPr lang="en-US" i="1" dirty="0">
                <a:solidFill>
                  <a:schemeClr val="tx2"/>
                </a:solidFill>
                <a:latin typeface="Arial" panose="020B0604020202020204" pitchFamily="34" charset="0"/>
                <a:cs typeface="Arial" panose="020B0604020202020204" pitchFamily="34" charset="0"/>
              </a:rPr>
              <a:t>I will say traditionally or culturally you know, aspect of our client 	because we don’t look at most of the methods, knowledge, skills that guide our practice, our 	practice is informed by western perspective. We do not have any African perspective which 	we use to guide our practice, so that is a challenge in terms of implementing the same 	methods to our African clients, sometimes those interventions they clash, and we neglect  	the important elements. So, my suggestion would be ‘we need more African researchers, to 	not only research on general, but also to influence on policy making in terms of 	developing new 	guidelines for our profession, so I think this is what we need</a:t>
            </a:r>
            <a:r>
              <a:rPr lang="en-US" dirty="0">
                <a:solidFill>
                  <a:schemeClr val="tx2"/>
                </a:solidFill>
                <a:latin typeface="Arial" panose="020B0604020202020204" pitchFamily="34" charset="0"/>
                <a:cs typeface="Arial" panose="020B0604020202020204" pitchFamily="34" charset="0"/>
              </a:rPr>
              <a:t>”.</a:t>
            </a:r>
            <a:endParaRPr lang="en-ZA" dirty="0">
              <a:solidFill>
                <a:schemeClr val="tx2"/>
              </a:solidFill>
              <a:latin typeface="Arial" panose="020B0604020202020204" pitchFamily="34" charset="0"/>
              <a:cs typeface="Arial" panose="020B0604020202020204" pitchFamily="34" charset="0"/>
            </a:endParaRPr>
          </a:p>
          <a:p>
            <a:endParaRPr lang="en-US" sz="1800" b="1" dirty="0">
              <a:solidFill>
                <a:schemeClr val="tx2"/>
              </a:solidFill>
              <a:latin typeface="Arial" panose="020B0604020202020204" pitchFamily="34" charset="0"/>
              <a:cs typeface="Arial" panose="020B0604020202020204" pitchFamily="34" charset="0"/>
            </a:endParaRPr>
          </a:p>
          <a:p>
            <a:endParaRPr lang="en-US" sz="18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67216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theme/theme1.xml><?xml version="1.0" encoding="utf-8"?>
<a:theme xmlns:a="http://schemas.openxmlformats.org/drawingml/2006/main" name="Children Playing 16x9">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03461883.potx" id="{18737D51-7733-4200-B5C9-BF22CA2CE631}" vid="{40CEFE45-12FF-4454-86EB-59F04C858872}"/>
    </a:ext>
  </a:extLst>
</a:theme>
</file>

<file path=ppt/theme/theme2.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643</TotalTime>
  <Words>949</Words>
  <Application>Microsoft Office PowerPoint</Application>
  <PresentationFormat>Widescreen</PresentationFormat>
  <Paragraphs>106</Paragraphs>
  <Slides>11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Euphemia</vt:lpstr>
      <vt:lpstr>Tahoma</vt:lpstr>
      <vt:lpstr>Wingdings</vt:lpstr>
      <vt:lpstr>Children Playing 16x9</vt:lpstr>
      <vt:lpstr>PowerPoint Presentation</vt:lpstr>
      <vt:lpstr>PowerPoint Presentation</vt:lpstr>
      <vt:lpstr>PRESENTATION OVERVIEW</vt:lpstr>
      <vt:lpstr>BACKGROUND AND INTRODUCTION</vt:lpstr>
      <vt:lpstr>PowerPoint Presentation</vt:lpstr>
      <vt:lpstr>FAMILIES FINDINGS</vt:lpstr>
      <vt:lpstr>FAMILIES FINDINGS… Cont</vt:lpstr>
      <vt:lpstr>FAMILIES’ FINDINGS… cont</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Letuka Tshabalala</dc:creator>
  <cp:lastModifiedBy>Novela, Tintswalo (GDSD)</cp:lastModifiedBy>
  <cp:revision>30</cp:revision>
  <dcterms:created xsi:type="dcterms:W3CDTF">2024-05-25T12:01:51Z</dcterms:created>
  <dcterms:modified xsi:type="dcterms:W3CDTF">2025-09-10T07:06:10Z</dcterms:modified>
</cp:coreProperties>
</file>