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68" r:id="rId4"/>
    <p:sldId id="269" r:id="rId5"/>
    <p:sldId id="257" r:id="rId6"/>
    <p:sldId id="259" r:id="rId7"/>
    <p:sldId id="260" r:id="rId8"/>
    <p:sldId id="261" r:id="rId9"/>
    <p:sldId id="262" r:id="rId10"/>
    <p:sldId id="263" r:id="rId11"/>
    <p:sldId id="271" r:id="rId12"/>
    <p:sldId id="264" r:id="rId13"/>
    <p:sldId id="265" r:id="rId14"/>
    <p:sldId id="266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1"/>
    <p:restoredTop sz="93112"/>
  </p:normalViewPr>
  <p:slideViewPr>
    <p:cSldViewPr snapToGrid="0" snapToObjects="1">
      <p:cViewPr varScale="1">
        <p:scale>
          <a:sx n="60" d="100"/>
          <a:sy n="60" d="100"/>
        </p:scale>
        <p:origin x="13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CE391-0CC2-BE4E-B8AD-2E0CD3FAE5FC}" type="datetimeFigureOut">
              <a:rPr lang="en-US" smtClean="0"/>
              <a:t>9/9/25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BDD6C-38EC-4342-A3C6-DF350022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27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DD6C-38EC-4342-A3C6-DF35002278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9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drugalcdep.2016.09.025" TargetMode="External"/><Relationship Id="rId2" Type="http://schemas.openxmlformats.org/officeDocument/2006/relationships/hyperlink" Target="https://www.who.int/news/item/25-06-2024-over-3-million-annual-deaths-due-to-alcohol-and-drug-use-majority-among-me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11/add.1350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/>
          <a:p>
            <a:r>
              <a:rPr sz="4400" b="1" dirty="0">
                <a:solidFill>
                  <a:srgbClr val="000000"/>
                </a:solidFill>
              </a:rPr>
              <a:t>The Forgotten Link in Addiction Recovery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3610" y="4103649"/>
            <a:ext cx="6768790" cy="2198726"/>
          </a:xfrm>
        </p:spPr>
        <p:txBody>
          <a:bodyPr>
            <a:normAutofit fontScale="92500" lnSpcReduction="10000"/>
          </a:bodyPr>
          <a:lstStyle/>
          <a:p>
            <a:r>
              <a:rPr sz="2400" b="0" dirty="0">
                <a:solidFill>
                  <a:srgbClr val="000000"/>
                </a:solidFill>
              </a:rPr>
              <a:t>Service Users’ Experiences of Accessibility and Availability of Aftercare Services in the Western Cape</a:t>
            </a:r>
          </a:p>
          <a:p>
            <a:endParaRPr sz="2400" b="0" dirty="0">
              <a:solidFill>
                <a:srgbClr val="000000"/>
              </a:solidFill>
            </a:endParaRPr>
          </a:p>
          <a:p>
            <a:r>
              <a:rPr dirty="0"/>
              <a:t>Danyschka Jacobs &amp; </a:t>
            </a:r>
            <a:r>
              <a:rPr dirty="0" err="1"/>
              <a:t>Dr</a:t>
            </a:r>
            <a:r>
              <a:rPr dirty="0"/>
              <a:t> </a:t>
            </a:r>
            <a:r>
              <a:rPr dirty="0" err="1"/>
              <a:t>Ilze</a:t>
            </a:r>
            <a:r>
              <a:rPr dirty="0"/>
              <a:t> </a:t>
            </a:r>
            <a:r>
              <a:rPr dirty="0" err="1"/>
              <a:t>Slabbert</a:t>
            </a:r>
            <a:endParaRPr dirty="0"/>
          </a:p>
          <a:p>
            <a:r>
              <a:rPr dirty="0"/>
              <a:t>Stellenbosch University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156B7-4C01-8E47-BC20-EAF8785442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035"/>
          <a:stretch/>
        </p:blipFill>
        <p:spPr>
          <a:xfrm>
            <a:off x="0" y="0"/>
            <a:ext cx="9144000" cy="24419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260" y="0"/>
            <a:ext cx="8229600" cy="1143000"/>
          </a:xfrm>
        </p:spPr>
        <p:txBody>
          <a:bodyPr/>
          <a:lstStyle/>
          <a:p>
            <a:r>
              <a:rPr sz="3600" b="1" dirty="0">
                <a:solidFill>
                  <a:srgbClr val="003366"/>
                </a:solidFill>
              </a:rPr>
              <a:t>Participant Voice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20" y="571500"/>
            <a:ext cx="8973879" cy="4631900"/>
          </a:xfrm>
        </p:spPr>
        <p:txBody>
          <a:bodyPr>
            <a:noAutofit/>
          </a:bodyPr>
          <a:lstStyle/>
          <a:p>
            <a:pPr>
              <a:defRPr sz="2800">
                <a:solidFill>
                  <a:srgbClr val="404040"/>
                </a:solidFill>
              </a:defRPr>
            </a:pPr>
            <a:endParaRPr lang="en-US" sz="2700" dirty="0"/>
          </a:p>
          <a:p>
            <a:pPr>
              <a:defRPr sz="2800">
                <a:solidFill>
                  <a:srgbClr val="404040"/>
                </a:solidFill>
              </a:defRPr>
            </a:pPr>
            <a:r>
              <a:rPr lang="en-GB" sz="2700" dirty="0"/>
              <a:t>“In the past I did relapse because there was no structure of support groups, you see. You hear about them now and when you go there, there are none.” </a:t>
            </a:r>
          </a:p>
          <a:p>
            <a:pPr marL="0" indent="0">
              <a:buNone/>
            </a:pPr>
            <a:endParaRPr lang="en-US" sz="2700" i="1" dirty="0"/>
          </a:p>
          <a:p>
            <a:r>
              <a:rPr lang="en-GB" sz="2700" dirty="0"/>
              <a:t>“It is difficult to be here because if you are not busy, with nothing to do, there is a gap for relapse. You need to achieve your goals, figure out your goals and learn to see yourself somewhere in life. This community and the people in it need a lot more support.” </a:t>
            </a:r>
          </a:p>
          <a:p>
            <a:pPr marL="0" indent="0">
              <a:buNone/>
            </a:pPr>
            <a:endParaRPr lang="en-GB" sz="2700" dirty="0"/>
          </a:p>
          <a:p>
            <a:endParaRPr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BEB3E-091C-9745-8BFA-4258461FC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3366"/>
                </a:solidFill>
              </a:rPr>
              <a:t>Participant Voice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4CBF9-E579-844A-8374-CB81AE9C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“My friends are gang bangers, they use me, and I do not feel like I am being loved, it’s false. Because I know that real friends don’t give each other drugs, they would rather give support. I can’t say I’ve been supported by them, before, I thought they loved me and that they were my only family.” </a:t>
            </a:r>
          </a:p>
          <a:p>
            <a:endParaRPr lang="en-GB" dirty="0"/>
          </a:p>
          <a:p>
            <a:r>
              <a:rPr lang="en-GB" dirty="0"/>
              <a:t>“My main problem is that I am staying next to a merchant, a drug dealer. That is going to be a big problem for me because every time I must walk by his house”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084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BFC087-E523-F548-A4BA-03BE76200B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27" b="15410"/>
          <a:stretch/>
        </p:blipFill>
        <p:spPr>
          <a:xfrm>
            <a:off x="774700" y="2804012"/>
            <a:ext cx="7594600" cy="4053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351"/>
            <a:ext cx="8229600" cy="1143000"/>
          </a:xfrm>
        </p:spPr>
        <p:txBody>
          <a:bodyPr/>
          <a:lstStyle/>
          <a:p>
            <a:r>
              <a:rPr sz="3600" b="1">
                <a:solidFill>
                  <a:srgbClr val="003366"/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76"/>
            <a:ext cx="8229600" cy="4525963"/>
          </a:xfrm>
        </p:spPr>
        <p:txBody>
          <a:bodyPr/>
          <a:lstStyle/>
          <a:p>
            <a:endParaRPr dirty="0"/>
          </a:p>
          <a:p>
            <a:pPr>
              <a:defRPr sz="2800">
                <a:solidFill>
                  <a:srgbClr val="404040"/>
                </a:solidFill>
              </a:defRPr>
            </a:pPr>
            <a:r>
              <a:rPr dirty="0"/>
              <a:t>Aftercare is essential for long-term recovery</a:t>
            </a:r>
          </a:p>
          <a:p>
            <a:pPr>
              <a:defRPr sz="2800">
                <a:solidFill>
                  <a:srgbClr val="404040"/>
                </a:solidFill>
              </a:defRPr>
            </a:pPr>
            <a:r>
              <a:rPr dirty="0"/>
              <a:t>Neglect undermines recovery outcomes</a:t>
            </a:r>
          </a:p>
          <a:p>
            <a:pPr>
              <a:defRPr sz="2800">
                <a:solidFill>
                  <a:srgbClr val="404040"/>
                </a:solidFill>
              </a:defRPr>
            </a:pPr>
            <a:r>
              <a:rPr dirty="0"/>
              <a:t>Urgent need to strengthen</a:t>
            </a:r>
            <a:r>
              <a:rPr lang="en-US" dirty="0"/>
              <a:t> the</a:t>
            </a:r>
            <a:r>
              <a:rPr dirty="0"/>
              <a:t> continuum of care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>
                <a:solidFill>
                  <a:srgbClr val="003366"/>
                </a:solidFill>
              </a:rPr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8037"/>
            <a:ext cx="8229600" cy="4525963"/>
          </a:xfrm>
        </p:spPr>
        <p:txBody>
          <a:bodyPr/>
          <a:lstStyle/>
          <a:p>
            <a:endParaRPr dirty="0"/>
          </a:p>
          <a:p>
            <a:pPr>
              <a:defRPr sz="2800">
                <a:solidFill>
                  <a:srgbClr val="404040"/>
                </a:solidFill>
              </a:defRPr>
            </a:pPr>
            <a:r>
              <a:rPr sz="2400" dirty="0"/>
              <a:t>In</a:t>
            </a:r>
            <a:r>
              <a:rPr lang="en-US" sz="2400" dirty="0"/>
              <a:t>creased in</a:t>
            </a:r>
            <a:r>
              <a:rPr sz="2400" dirty="0"/>
              <a:t>vest</a:t>
            </a:r>
            <a:r>
              <a:rPr lang="en-US" sz="2400" dirty="0"/>
              <a:t>ment</a:t>
            </a:r>
            <a:r>
              <a:rPr sz="2400" dirty="0"/>
              <a:t> in aftercare </a:t>
            </a:r>
            <a:r>
              <a:rPr sz="2400" dirty="0" err="1"/>
              <a:t>programmes</a:t>
            </a:r>
            <a:endParaRPr sz="2400" dirty="0"/>
          </a:p>
          <a:p>
            <a:pPr>
              <a:defRPr sz="2800">
                <a:solidFill>
                  <a:srgbClr val="404040"/>
                </a:solidFill>
              </a:defRPr>
            </a:pPr>
            <a:r>
              <a:rPr sz="2400" dirty="0"/>
              <a:t>Expand accessible, community-based services</a:t>
            </a:r>
            <a:r>
              <a:rPr lang="en-US" sz="2400" dirty="0"/>
              <a:t>, especially in rural areas</a:t>
            </a:r>
            <a:endParaRPr sz="2400" dirty="0"/>
          </a:p>
          <a:p>
            <a:pPr>
              <a:defRPr sz="2800">
                <a:solidFill>
                  <a:srgbClr val="404040"/>
                </a:solidFill>
              </a:defRPr>
            </a:pPr>
            <a:r>
              <a:rPr sz="2400" dirty="0"/>
              <a:t>Raise </a:t>
            </a:r>
            <a:r>
              <a:rPr lang="en-US" sz="2400" dirty="0"/>
              <a:t>community </a:t>
            </a:r>
            <a:r>
              <a:rPr sz="2400" dirty="0"/>
              <a:t>awareness &amp; share information</a:t>
            </a:r>
            <a:r>
              <a:rPr lang="en-US" sz="2400" dirty="0"/>
              <a:t> across rehab centers, hospitals, and other various access points</a:t>
            </a:r>
            <a:endParaRPr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3FA169-FDE6-BE42-9E1E-6D70A9626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94"/>
          <a:stretch/>
        </p:blipFill>
        <p:spPr>
          <a:xfrm>
            <a:off x="4241800" y="3810000"/>
            <a:ext cx="490220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416F4A-7697-E445-BE43-0C1967064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45" y="3810000"/>
            <a:ext cx="4753656" cy="31575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3366"/>
                </a:solidFill>
              </a:rPr>
              <a:t>References:</a:t>
            </a:r>
            <a:endParaRPr sz="3600" b="1" dirty="0">
              <a:solidFill>
                <a:srgbClr val="0033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 marL="0" indent="0">
              <a:buNone/>
              <a:defRPr sz="2800">
                <a:solidFill>
                  <a:srgbClr val="404040"/>
                </a:solidFill>
              </a:defRPr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075802-7959-E74C-8208-5D3A1DED6757}"/>
              </a:ext>
            </a:extLst>
          </p:cNvPr>
          <p:cNvSpPr txBox="1"/>
          <p:nvPr/>
        </p:nvSpPr>
        <p:spPr>
          <a:xfrm>
            <a:off x="457200" y="1417639"/>
            <a:ext cx="80623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World Health Organization. (2024, June 25). </a:t>
            </a:r>
            <a:r>
              <a:rPr lang="en-US" i="1" dirty="0"/>
              <a:t>Over 3 million annual deaths due to alcohol and drug use: Majority among men</a:t>
            </a:r>
            <a:r>
              <a:rPr lang="en-US" dirty="0"/>
              <a:t>. World Health Organization. </a:t>
            </a:r>
            <a:r>
              <a:rPr lang="en-US" dirty="0">
                <a:hlinkClick r:id="rId2"/>
              </a:rPr>
              <a:t>https://www.who.int/news/item/25-06-2024-over-3-million-annual-deaths-due-to-alcohol-and-drug-use-majority-among-men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Kaswa</a:t>
            </a:r>
            <a:r>
              <a:rPr lang="en-US" dirty="0"/>
              <a:t>, R., De Villiers, M., &amp; Van der Merwe, T. (2020). Prevalence of substance use among adolescents in South Africa: A quantitative cross-sectional study. </a:t>
            </a:r>
            <a:r>
              <a:rPr lang="en-US" i="1" dirty="0"/>
              <a:t>African Journal of Primary Health Care &amp; Family Medicine, 12</a:t>
            </a:r>
            <a:r>
              <a:rPr lang="en-US" dirty="0"/>
              <a:t>(1).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May, P. A., Marais, A. S., de Vries, M. M., </a:t>
            </a:r>
            <a:r>
              <a:rPr lang="en-US" dirty="0" err="1"/>
              <a:t>Kalberg</a:t>
            </a:r>
            <a:r>
              <a:rPr lang="en-US" dirty="0"/>
              <a:t>, W. O., Buckley, D., </a:t>
            </a:r>
            <a:r>
              <a:rPr lang="en-US" dirty="0" err="1"/>
              <a:t>Hasken</a:t>
            </a:r>
            <a:r>
              <a:rPr lang="en-US" dirty="0"/>
              <a:t>, J. M., </a:t>
            </a:r>
            <a:r>
              <a:rPr lang="en-US" dirty="0" err="1"/>
              <a:t>Adnams</a:t>
            </a:r>
            <a:r>
              <a:rPr lang="en-US" dirty="0"/>
              <a:t>, C. M., Barnard, R., </a:t>
            </a:r>
            <a:r>
              <a:rPr lang="en-US" dirty="0" err="1"/>
              <a:t>Joubert</a:t>
            </a:r>
            <a:r>
              <a:rPr lang="en-US" dirty="0"/>
              <a:t>, B., Cloete, M., </a:t>
            </a:r>
            <a:r>
              <a:rPr lang="en-US" dirty="0" err="1"/>
              <a:t>Tabachnick</a:t>
            </a:r>
            <a:r>
              <a:rPr lang="en-US" dirty="0"/>
              <a:t>, B., Robinson, L. K., Manning, M. A., Jones, K. L., Bezuidenhout, H., Seedat, S., Parry, C. D. H., &amp; </a:t>
            </a:r>
            <a:r>
              <a:rPr lang="en-US" dirty="0" err="1"/>
              <a:t>Hoyme</a:t>
            </a:r>
            <a:r>
              <a:rPr lang="en-US" dirty="0"/>
              <a:t>, H. E. (2016). The continuum of fetal alcohol spectrum disorders in a community in South Africa: Prevalence and characteristics in a fifth sample. </a:t>
            </a:r>
            <a:r>
              <a:rPr lang="en-US" i="1" dirty="0"/>
              <a:t>Drug and alcohol dependence</a:t>
            </a:r>
            <a:r>
              <a:rPr lang="en-US" dirty="0"/>
              <a:t>, </a:t>
            </a:r>
            <a:r>
              <a:rPr lang="en-US" i="1" dirty="0"/>
              <a:t>168</a:t>
            </a:r>
            <a:r>
              <a:rPr lang="en-US" dirty="0"/>
              <a:t>, 274–286. </a:t>
            </a:r>
            <a:r>
              <a:rPr lang="en-US" dirty="0">
                <a:hlinkClick r:id="rId3"/>
              </a:rPr>
              <a:t>https://doi.org/10.1016/j.drugalcdep.2016.09.025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Isobell</a:t>
            </a:r>
            <a:r>
              <a:rPr lang="en-GB" dirty="0"/>
              <a:t>, D., </a:t>
            </a:r>
            <a:r>
              <a:rPr lang="en-GB" dirty="0" err="1"/>
              <a:t>Kamaloodien</a:t>
            </a:r>
            <a:r>
              <a:rPr lang="en-GB" dirty="0"/>
              <a:t>, K. &amp; </a:t>
            </a:r>
            <a:r>
              <a:rPr lang="en-GB" dirty="0" err="1"/>
              <a:t>Savahl</a:t>
            </a:r>
            <a:r>
              <a:rPr lang="en-GB" dirty="0"/>
              <a:t>, S. 2018. Addiction treatment providers’ perceptions of publicly funded treatment services in the Western Cape, South Africa. </a:t>
            </a:r>
            <a:r>
              <a:rPr lang="en-GB" i="1" dirty="0"/>
              <a:t>Journal of Psychology in Africa, </a:t>
            </a:r>
            <a:r>
              <a:rPr lang="en-GB" dirty="0"/>
              <a:t>28(1): 77-80.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9DB69-44B6-8143-AD39-A5C50E356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3366"/>
                </a:solidFill>
              </a:rPr>
              <a:t>References: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96B0C-D3B9-4C4B-AC10-CA1B17AF0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Myers, B., </a:t>
            </a:r>
            <a:r>
              <a:rPr lang="en-GB" sz="1800" dirty="0" err="1"/>
              <a:t>Pasche</a:t>
            </a:r>
            <a:r>
              <a:rPr lang="en-GB" sz="1800" dirty="0"/>
              <a:t>, S. &amp; Adam, M. 2010. Correlates of substance abuse treatment completion among disadvantaged communities in Cape Town, South Africa. </a:t>
            </a:r>
            <a:r>
              <a:rPr lang="en-GB" sz="1800" i="1" dirty="0"/>
              <a:t>Substance Abuse Treatment, Prevention, and Policy, </a:t>
            </a:r>
            <a:r>
              <a:rPr lang="en-GB" sz="1800" dirty="0"/>
              <a:t>5:3.</a:t>
            </a:r>
          </a:p>
          <a:p>
            <a:r>
              <a:rPr lang="en-US" sz="1800" dirty="0"/>
              <a:t>SACENDU. (2018). Alcohol Use and Other Drug Trends – 2018 Update. South African Community Epidemiology Network on Drug Use. </a:t>
            </a:r>
            <a:r>
              <a:rPr lang="en-US" sz="1800" i="1" dirty="0"/>
              <a:t>(Report published June 1, 2017; circulated mid-2018.)</a:t>
            </a:r>
            <a:endParaRPr lang="en-US" sz="1800" dirty="0"/>
          </a:p>
          <a:p>
            <a:r>
              <a:rPr lang="en-US" sz="1800" dirty="0"/>
              <a:t>National Institute on Drug Abuse. (2020). </a:t>
            </a:r>
            <a:r>
              <a:rPr lang="en-US" sz="1800" i="1" dirty="0"/>
              <a:t>The science of drug use and addiction: The basics</a:t>
            </a:r>
            <a:r>
              <a:rPr lang="en-US" sz="1800" dirty="0"/>
              <a:t>. National Institutes of Health, U.S. Department of Health and Human Services</a:t>
            </a:r>
          </a:p>
          <a:p>
            <a:r>
              <a:rPr lang="en-US" sz="1900" dirty="0"/>
              <a:t>McKay J. R. (2017). Making the hard work of recovery more attractive for those with substance use disorders. </a:t>
            </a:r>
            <a:r>
              <a:rPr lang="en-US" sz="1900" i="1" dirty="0"/>
              <a:t>Addiction (Abingdon, England)</a:t>
            </a:r>
            <a:r>
              <a:rPr lang="en-US" sz="1900" dirty="0"/>
              <a:t>, </a:t>
            </a:r>
            <a:r>
              <a:rPr lang="en-US" sz="1900" i="1" dirty="0"/>
              <a:t>112</a:t>
            </a:r>
            <a:r>
              <a:rPr lang="en-US" sz="1900" dirty="0"/>
              <a:t>(5), 751–757. </a:t>
            </a:r>
            <a:r>
              <a:rPr lang="en-US" sz="1900" dirty="0">
                <a:hlinkClick r:id="rId2"/>
              </a:rPr>
              <a:t>https://doi.org/10.1111/add.13502</a:t>
            </a:r>
            <a:endParaRPr lang="en-US" sz="1900" dirty="0"/>
          </a:p>
          <a:p>
            <a:r>
              <a:rPr lang="en-US" sz="1900" dirty="0" err="1"/>
              <a:t>Bhana</a:t>
            </a:r>
            <a:r>
              <a:rPr lang="en-US" sz="1900" dirty="0"/>
              <a:t>, A. (2007). The prevalence of substance use and associated factors among adolescents in South Africa. </a:t>
            </a:r>
            <a:r>
              <a:rPr lang="en-US" sz="1900" i="1" dirty="0"/>
              <a:t>African Journal of Drug and Alcohol Studies, 6</a:t>
            </a:r>
            <a:r>
              <a:rPr lang="en-US" sz="1900" dirty="0"/>
              <a:t>(2).</a:t>
            </a:r>
          </a:p>
        </p:txBody>
      </p:sp>
    </p:spTree>
    <p:extLst>
      <p:ext uri="{BB962C8B-B14F-4D97-AF65-F5344CB8AC3E}">
        <p14:creationId xmlns:p14="http://schemas.microsoft.com/office/powerpoint/2010/main" val="397476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6B38DB-E968-764E-9698-C2ED4BD2E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763" y="3597400"/>
            <a:ext cx="6439684" cy="3260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CFFC0-A1EA-DE41-8EF8-2C2D5B18B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05" y="35126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Substance abuse is a global pandemic</a:t>
            </a:r>
          </a:p>
          <a:p>
            <a:r>
              <a:rPr lang="en-US" dirty="0"/>
              <a:t>According to WHO over 275 million people use substances yearly</a:t>
            </a:r>
          </a:p>
          <a:p>
            <a:r>
              <a:rPr lang="en-US" dirty="0"/>
              <a:t>In 2024, over 3 million deaths were attributed to alcohol and drug use complications, this is 5% of all global deaths (WHO, 2024)</a:t>
            </a:r>
          </a:p>
        </p:txBody>
      </p:sp>
    </p:spTree>
    <p:extLst>
      <p:ext uri="{BB962C8B-B14F-4D97-AF65-F5344CB8AC3E}">
        <p14:creationId xmlns:p14="http://schemas.microsoft.com/office/powerpoint/2010/main" val="215635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07285D-4F01-3C4B-A5B5-C215E7208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763"/>
          <a:stretch/>
        </p:blipFill>
        <p:spPr>
          <a:xfrm>
            <a:off x="1089574" y="3778250"/>
            <a:ext cx="6914052" cy="30797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0653A-9054-0D49-B5CF-7AD78350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2540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 South Africa, 13.3% of the population was affected by substance abuse and dependency </a:t>
            </a:r>
            <a:r>
              <a:rPr lang="en-US" sz="3100" dirty="0"/>
              <a:t>(</a:t>
            </a:r>
            <a:r>
              <a:rPr lang="en-US" sz="3100" dirty="0" err="1"/>
              <a:t>Kaswa</a:t>
            </a:r>
            <a:r>
              <a:rPr lang="en-US" sz="3100" dirty="0"/>
              <a:t> et al., 2020)</a:t>
            </a:r>
          </a:p>
          <a:p>
            <a:r>
              <a:rPr lang="en-US" dirty="0"/>
              <a:t>In the Western Cape, there’s a significantly higher prevalence with 18.5% of the population affected</a:t>
            </a:r>
          </a:p>
          <a:p>
            <a:r>
              <a:rPr lang="en-US" dirty="0"/>
              <a:t>Western Cape has the highest rates of FASD in the country, and globally </a:t>
            </a:r>
            <a:r>
              <a:rPr lang="en-US" sz="3100" dirty="0"/>
              <a:t>(May et al., 2016)</a:t>
            </a:r>
          </a:p>
          <a:p>
            <a:r>
              <a:rPr lang="en-US" dirty="0"/>
              <a:t>Substance abuse continues to fuel high rates of crime </a:t>
            </a:r>
            <a:r>
              <a:rPr lang="en-US" sz="3100" dirty="0"/>
              <a:t>(</a:t>
            </a:r>
            <a:r>
              <a:rPr lang="en-US" sz="3100" dirty="0" err="1"/>
              <a:t>Isobell</a:t>
            </a:r>
            <a:r>
              <a:rPr lang="en-US" sz="3100" dirty="0"/>
              <a:t> et al., 2018), </a:t>
            </a:r>
            <a:r>
              <a:rPr lang="en-US" dirty="0"/>
              <a:t>unemployment, is strongly associated with the spread of communicable disease </a:t>
            </a:r>
            <a:r>
              <a:rPr lang="en-US" sz="3100" dirty="0"/>
              <a:t>(Myers et al., 2010),</a:t>
            </a:r>
            <a:r>
              <a:rPr lang="en-US" dirty="0"/>
              <a:t> and family breakdown</a:t>
            </a:r>
          </a:p>
          <a:p>
            <a:r>
              <a:rPr lang="en-US" dirty="0"/>
              <a:t>Cannabis, Alcohol, and Methamphetamine (Tik) remains the most commonly used substances </a:t>
            </a:r>
            <a:r>
              <a:rPr lang="en-US" sz="3100" dirty="0"/>
              <a:t>(SACENDU, 2018)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081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E8C8D3-2106-BD47-A8D8-772F7CF23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52" y="11746"/>
            <a:ext cx="7550403" cy="424975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3BA866-FA7E-7B4B-8646-E7863CF9C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429833"/>
            <a:ext cx="4272793" cy="44281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D3059C-C427-E645-9FC2-75C2D61BD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50" y="3016250"/>
            <a:ext cx="5391150" cy="40538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D773CF-96BA-D44E-B283-D46E8810B1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4576"/>
          <a:stretch/>
        </p:blipFill>
        <p:spPr>
          <a:xfrm>
            <a:off x="3723894" y="30975"/>
            <a:ext cx="5420106" cy="437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5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7249"/>
            <a:ext cx="8229600" cy="1143000"/>
          </a:xfrm>
        </p:spPr>
        <p:txBody>
          <a:bodyPr>
            <a:normAutofit/>
          </a:bodyPr>
          <a:lstStyle/>
          <a:p>
            <a:r>
              <a:rPr sz="3200" b="1" dirty="0">
                <a:solidFill>
                  <a:srgbClr val="003366"/>
                </a:solidFill>
              </a:rPr>
              <a:t>Why Aftercare Matters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176C16-D7E0-2843-9D74-7C891DC88F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84" b="11794"/>
          <a:stretch/>
        </p:blipFill>
        <p:spPr>
          <a:xfrm>
            <a:off x="228600" y="3708400"/>
            <a:ext cx="8686800" cy="3149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4251"/>
            <a:ext cx="8229600" cy="4525963"/>
          </a:xfrm>
        </p:spPr>
        <p:txBody>
          <a:bodyPr>
            <a:normAutofit/>
          </a:bodyPr>
          <a:lstStyle/>
          <a:p>
            <a:endParaRPr sz="2800" dirty="0"/>
          </a:p>
          <a:p>
            <a:pPr>
              <a:defRPr sz="2800">
                <a:solidFill>
                  <a:srgbClr val="404040"/>
                </a:solidFill>
              </a:defRPr>
            </a:pPr>
            <a:r>
              <a:rPr sz="2000" dirty="0"/>
              <a:t>Addiction is </a:t>
            </a:r>
            <a:r>
              <a:rPr lang="en-US" sz="2000" dirty="0"/>
              <a:t>considered a </a:t>
            </a:r>
            <a:r>
              <a:rPr sz="2000" dirty="0"/>
              <a:t>chronic</a:t>
            </a:r>
            <a:r>
              <a:rPr lang="en-US" sz="2000" dirty="0"/>
              <a:t>, </a:t>
            </a:r>
            <a:r>
              <a:rPr sz="2000" dirty="0"/>
              <a:t>relaps</a:t>
            </a:r>
            <a:r>
              <a:rPr lang="en-US" sz="2000" dirty="0"/>
              <a:t>ing disease </a:t>
            </a:r>
            <a:r>
              <a:rPr lang="en-US" sz="1800" dirty="0"/>
              <a:t>(NIDA, 2020)</a:t>
            </a:r>
          </a:p>
          <a:p>
            <a:pPr>
              <a:defRPr sz="2800">
                <a:solidFill>
                  <a:srgbClr val="404040"/>
                </a:solidFill>
              </a:defRPr>
            </a:pPr>
            <a:r>
              <a:rPr sz="2000" dirty="0"/>
              <a:t>Aftercare = critical but </a:t>
            </a:r>
            <a:r>
              <a:rPr lang="en-US" sz="2000" dirty="0"/>
              <a:t>the most </a:t>
            </a:r>
            <a:r>
              <a:rPr sz="2000" dirty="0"/>
              <a:t>overlooked</a:t>
            </a:r>
            <a:r>
              <a:rPr lang="en-US" sz="2000" dirty="0"/>
              <a:t> service </a:t>
            </a:r>
            <a:r>
              <a:rPr lang="en-US" sz="1800" dirty="0"/>
              <a:t>(Myers et al., 2010)</a:t>
            </a:r>
            <a:endParaRPr sz="1800" dirty="0"/>
          </a:p>
          <a:p>
            <a:pPr>
              <a:defRPr sz="2800">
                <a:solidFill>
                  <a:srgbClr val="404040"/>
                </a:solidFill>
              </a:defRPr>
            </a:pPr>
            <a:r>
              <a:rPr sz="2000" dirty="0"/>
              <a:t>Sustains recovery beyond rehab</a:t>
            </a:r>
            <a:r>
              <a:rPr lang="en-US" sz="2000" dirty="0"/>
              <a:t> </a:t>
            </a:r>
            <a:r>
              <a:rPr lang="en-US" sz="1800" dirty="0"/>
              <a:t>(McKay, 2017)</a:t>
            </a:r>
          </a:p>
          <a:p>
            <a:pPr>
              <a:defRPr sz="2800">
                <a:solidFill>
                  <a:srgbClr val="404040"/>
                </a:solidFill>
              </a:defRPr>
            </a:pPr>
            <a:r>
              <a:rPr lang="en-US" sz="2000" dirty="0"/>
              <a:t>Socioeconomic instability in our communities heightens the risk of relapse </a:t>
            </a:r>
            <a:r>
              <a:rPr lang="en-US" sz="1800" dirty="0"/>
              <a:t>(</a:t>
            </a:r>
            <a:r>
              <a:rPr lang="en-US" sz="1800" dirty="0" err="1"/>
              <a:t>Isobell</a:t>
            </a:r>
            <a:r>
              <a:rPr lang="en-US" sz="1800" dirty="0"/>
              <a:t> et al., 2018) </a:t>
            </a:r>
          </a:p>
          <a:p>
            <a:pPr>
              <a:defRPr sz="2800">
                <a:solidFill>
                  <a:srgbClr val="404040"/>
                </a:solidFill>
              </a:defRPr>
            </a:pPr>
            <a:r>
              <a:rPr lang="en-GB" sz="2000" dirty="0"/>
              <a:t>Less than 30% of those in recovery access aftercare services, with gaps in referrals, and general awareness/ knowledge of these services </a:t>
            </a:r>
            <a:r>
              <a:rPr lang="en-GB" sz="1800" dirty="0"/>
              <a:t>(</a:t>
            </a:r>
            <a:r>
              <a:rPr lang="en-GB" sz="1800" dirty="0" err="1"/>
              <a:t>Bhana</a:t>
            </a:r>
            <a:r>
              <a:rPr lang="en-GB" sz="1800" dirty="0"/>
              <a:t>, 2007)</a:t>
            </a:r>
            <a:endParaRPr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887F81-9A83-7144-8473-D764B5AB0E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565"/>
          <a:stretch/>
        </p:blipFill>
        <p:spPr>
          <a:xfrm>
            <a:off x="0" y="2047503"/>
            <a:ext cx="9144000" cy="4810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sz="3600" b="1" dirty="0">
                <a:solidFill>
                  <a:srgbClr val="003366"/>
                </a:solidFill>
              </a:rPr>
              <a:t>Research 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4525963"/>
          </a:xfrm>
        </p:spPr>
        <p:txBody>
          <a:bodyPr/>
          <a:lstStyle/>
          <a:p>
            <a:endParaRPr b="1" dirty="0"/>
          </a:p>
          <a:p>
            <a:pPr>
              <a:defRPr sz="2800">
                <a:solidFill>
                  <a:srgbClr val="404040"/>
                </a:solidFill>
              </a:defRPr>
            </a:pPr>
            <a:r>
              <a:rPr lang="en-US" b="1" dirty="0"/>
              <a:t>To e</a:t>
            </a:r>
            <a:r>
              <a:rPr b="1" dirty="0"/>
              <a:t>xplore accessibility &amp; availability of aftercare</a:t>
            </a:r>
            <a:r>
              <a:rPr lang="en-US" b="1" dirty="0"/>
              <a:t> services in the Western Cape</a:t>
            </a:r>
            <a:endParaRPr b="1" dirty="0"/>
          </a:p>
          <a:p>
            <a:pPr>
              <a:defRPr sz="2800">
                <a:solidFill>
                  <a:srgbClr val="404040"/>
                </a:solidFill>
              </a:defRPr>
            </a:pPr>
            <a:r>
              <a:rPr b="1" dirty="0"/>
              <a:t>Focus: </a:t>
            </a:r>
            <a:r>
              <a:rPr lang="en-US" b="1" dirty="0"/>
              <a:t>adult </a:t>
            </a:r>
            <a:r>
              <a:rPr b="1" dirty="0"/>
              <a:t>service users in recovery</a:t>
            </a:r>
            <a:r>
              <a:rPr lang="en-US" b="1" dirty="0"/>
              <a:t> </a:t>
            </a:r>
            <a:r>
              <a:rPr b="1" dirty="0"/>
              <a:t>in the Western Cape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C36645-DFF5-9340-9135-3022E8B75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00" y="0"/>
            <a:ext cx="3454400" cy="345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 dirty="0">
                <a:solidFill>
                  <a:srgbClr val="003366"/>
                </a:solidFill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9276"/>
            <a:ext cx="8229600" cy="5110162"/>
          </a:xfrm>
        </p:spPr>
        <p:txBody>
          <a:bodyPr>
            <a:normAutofit lnSpcReduction="10000"/>
          </a:bodyPr>
          <a:lstStyle/>
          <a:p>
            <a:endParaRPr dirty="0"/>
          </a:p>
          <a:p>
            <a:pPr>
              <a:defRPr sz="2800">
                <a:solidFill>
                  <a:srgbClr val="404040"/>
                </a:solidFill>
              </a:defRPr>
            </a:pPr>
            <a:r>
              <a:rPr dirty="0"/>
              <a:t>📝 </a:t>
            </a:r>
            <a:r>
              <a:rPr lang="en-US" sz="2800" b="1" dirty="0"/>
              <a:t>Qualitative study</a:t>
            </a:r>
            <a:r>
              <a:rPr lang="en-US" sz="2800" dirty="0"/>
              <a:t> using an exploratory and descriptive design</a:t>
            </a:r>
            <a:br>
              <a:rPr lang="en-US" sz="2800" dirty="0"/>
            </a:br>
            <a:r>
              <a:rPr lang="en-US" sz="2800" dirty="0"/>
              <a:t>– Aimed to capture in-depth lived experiences of recovery</a:t>
            </a:r>
          </a:p>
          <a:p>
            <a:pPr>
              <a:defRPr sz="2800">
                <a:solidFill>
                  <a:srgbClr val="404040"/>
                </a:solidFill>
              </a:defRPr>
            </a:pPr>
            <a:r>
              <a:rPr dirty="0"/>
              <a:t>👥 </a:t>
            </a:r>
            <a:r>
              <a:rPr lang="en-US" sz="2800" dirty="0"/>
              <a:t>👥 </a:t>
            </a:r>
            <a:r>
              <a:rPr lang="en-US" sz="2800" b="1" dirty="0"/>
              <a:t>Semi-structured interviews</a:t>
            </a:r>
            <a:r>
              <a:rPr lang="en-US" sz="2800" dirty="0"/>
              <a:t> with service users</a:t>
            </a:r>
            <a:br>
              <a:rPr lang="en-US" sz="2800" dirty="0"/>
            </a:br>
            <a:r>
              <a:rPr lang="en-US" sz="2800" dirty="0"/>
              <a:t>– Allowed flexibility while focusing on aftercare experiences</a:t>
            </a:r>
          </a:p>
          <a:p>
            <a:pPr>
              <a:defRPr sz="2800">
                <a:solidFill>
                  <a:srgbClr val="404040"/>
                </a:solidFill>
              </a:defRPr>
            </a:pPr>
            <a:r>
              <a:rPr dirty="0"/>
              <a:t>🎯 </a:t>
            </a:r>
            <a:r>
              <a:rPr lang="en-US" sz="2800" b="1" dirty="0"/>
              <a:t>Purposive sampling</a:t>
            </a:r>
            <a:r>
              <a:rPr lang="en-US" sz="2800" dirty="0"/>
              <a:t> of individuals in recovery</a:t>
            </a:r>
            <a:br>
              <a:rPr lang="en-US" sz="2800" dirty="0"/>
            </a:br>
            <a:r>
              <a:rPr lang="en-US" sz="2800" dirty="0"/>
              <a:t>– All had completed formal rehab and were expected to know about or have tried accessing aftercare services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B2D9FD-1CB2-734B-B3A7-CCA52FD33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64895"/>
            <a:ext cx="9144000" cy="4993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 dirty="0">
                <a:solidFill>
                  <a:srgbClr val="003366"/>
                </a:solidFill>
              </a:rPr>
              <a:t>Key Finding</a:t>
            </a:r>
            <a:r>
              <a:rPr lang="en-US" sz="3600" b="1" dirty="0">
                <a:solidFill>
                  <a:srgbClr val="003366"/>
                </a:solidFill>
              </a:rPr>
              <a:t>:</a:t>
            </a:r>
            <a:endParaRPr sz="3600" b="1" dirty="0">
              <a:solidFill>
                <a:srgbClr val="0033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>
              <a:defRPr sz="2800">
                <a:solidFill>
                  <a:srgbClr val="404040"/>
                </a:solidFill>
              </a:defRPr>
            </a:pPr>
            <a:r>
              <a:rPr lang="en-US" b="1" dirty="0"/>
              <a:t>Aftercare = neglected link in continuum</a:t>
            </a:r>
          </a:p>
          <a:p>
            <a:pPr>
              <a:defRPr sz="2800">
                <a:solidFill>
                  <a:srgbClr val="404040"/>
                </a:solidFill>
              </a:defRPr>
            </a:pPr>
            <a:r>
              <a:rPr lang="en-US" b="1" dirty="0"/>
              <a:t>Rehab centers lack follow-up capacity</a:t>
            </a:r>
          </a:p>
          <a:p>
            <a:pPr>
              <a:defRPr sz="2800">
                <a:solidFill>
                  <a:srgbClr val="404040"/>
                </a:solidFill>
              </a:defRPr>
            </a:pPr>
            <a:r>
              <a:rPr lang="en-US" b="1" dirty="0"/>
              <a:t>Most services are inaccessible post-rehab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50DB99-C673-B24B-B992-9ABDAFCEF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575" t="28423" r="1575" b="220"/>
          <a:stretch/>
        </p:blipFill>
        <p:spPr>
          <a:xfrm>
            <a:off x="126271" y="2959674"/>
            <a:ext cx="8840657" cy="3909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43" y="296863"/>
            <a:ext cx="8229600" cy="1143000"/>
          </a:xfrm>
        </p:spPr>
        <p:txBody>
          <a:bodyPr/>
          <a:lstStyle/>
          <a:p>
            <a:r>
              <a:rPr sz="3600" b="1" dirty="0">
                <a:solidFill>
                  <a:srgbClr val="003366"/>
                </a:solidFill>
              </a:rPr>
              <a:t>Key Finding: Barriers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69669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dirty="0"/>
          </a:p>
          <a:p>
            <a:pPr>
              <a:defRPr sz="2800">
                <a:solidFill>
                  <a:srgbClr val="404040"/>
                </a:solidFill>
              </a:defRPr>
            </a:pPr>
            <a:r>
              <a:rPr b="1" dirty="0"/>
              <a:t>Structural: limited funding, few </a:t>
            </a:r>
            <a:r>
              <a:rPr b="1" dirty="0" err="1"/>
              <a:t>programmes</a:t>
            </a:r>
            <a:endParaRPr b="1" dirty="0"/>
          </a:p>
          <a:p>
            <a:pPr>
              <a:defRPr sz="2800">
                <a:solidFill>
                  <a:srgbClr val="404040"/>
                </a:solidFill>
              </a:defRPr>
            </a:pPr>
            <a:r>
              <a:rPr b="1" dirty="0"/>
              <a:t>Systemic: policy gaps, low </a:t>
            </a:r>
            <a:r>
              <a:rPr b="1" dirty="0" err="1"/>
              <a:t>prioritisation</a:t>
            </a:r>
            <a:endParaRPr b="1" dirty="0"/>
          </a:p>
          <a:p>
            <a:pPr>
              <a:defRPr sz="2800">
                <a:solidFill>
                  <a:srgbClr val="404040"/>
                </a:solidFill>
              </a:defRPr>
            </a:pPr>
            <a:r>
              <a:rPr b="1" dirty="0"/>
              <a:t>Attitudinal: lack of awareness &amp; info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1152</Words>
  <Application>Microsoft Macintosh PowerPoint</Application>
  <PresentationFormat>On-screen Show (4:3)</PresentationFormat>
  <Paragraphs>70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The Forgotten Link in Addiction Recovery</vt:lpstr>
      <vt:lpstr>PowerPoint Presentation</vt:lpstr>
      <vt:lpstr>PowerPoint Presentation</vt:lpstr>
      <vt:lpstr>PowerPoint Presentation</vt:lpstr>
      <vt:lpstr>Why Aftercare Matters</vt:lpstr>
      <vt:lpstr>Research Aim</vt:lpstr>
      <vt:lpstr>Methods</vt:lpstr>
      <vt:lpstr>Key Finding:</vt:lpstr>
      <vt:lpstr>Key Finding: Barriers</vt:lpstr>
      <vt:lpstr>Participant Voice</vt:lpstr>
      <vt:lpstr>Participant Voice</vt:lpstr>
      <vt:lpstr>Conclusion</vt:lpstr>
      <vt:lpstr>Recommendations</vt:lpstr>
      <vt:lpstr>References:</vt:lpstr>
      <vt:lpstr>References: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Forgotten Link in Addiction Recovery</dc:title>
  <dc:subject/>
  <dc:creator/>
  <cp:keywords/>
  <dc:description>generated using python-pptx</dc:description>
  <cp:lastModifiedBy>Microsoft Office User</cp:lastModifiedBy>
  <cp:revision>15</cp:revision>
  <dcterms:created xsi:type="dcterms:W3CDTF">2013-01-27T09:14:16Z</dcterms:created>
  <dcterms:modified xsi:type="dcterms:W3CDTF">2025-09-09T12:09:56Z</dcterms:modified>
  <cp:category/>
</cp:coreProperties>
</file>