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1150" y="1796996"/>
            <a:ext cx="7068711" cy="3220277"/>
          </a:xfrm>
        </p:spPr>
        <p:txBody>
          <a:bodyPr/>
          <a:lstStyle/>
          <a:p>
            <a:r>
              <a:rPr lang="en-US" dirty="0">
                <a:ln>
                  <a:noFill/>
                </a:ln>
                <a:solidFill>
                  <a:prstClr val="black"/>
                </a:solidFill>
                <a:latin typeface="Bodoni MT" panose="02070603080606020203" pitchFamily="18" charset="0"/>
              </a:rPr>
              <a:t>Challenges experienced by children in child headed household (CHH) in </a:t>
            </a:r>
            <a:r>
              <a:rPr lang="en-US" dirty="0" smtClean="0">
                <a:ln>
                  <a:noFill/>
                </a:ln>
                <a:solidFill>
                  <a:prstClr val="black"/>
                </a:solidFill>
                <a:latin typeface="Bodoni MT" panose="02070603080606020203" pitchFamily="18" charset="0"/>
              </a:rPr>
              <a:t>RSA</a:t>
            </a:r>
            <a:endParaRPr lang="en-US" dirty="0">
              <a:latin typeface="Bodoni MT" panose="02070603080606020203" pitchFamily="18" charset="0"/>
            </a:endParaRPr>
          </a:p>
        </p:txBody>
      </p:sp>
    </p:spTree>
    <p:extLst>
      <p:ext uri="{BB962C8B-B14F-4D97-AF65-F5344CB8AC3E}">
        <p14:creationId xmlns:p14="http://schemas.microsoft.com/office/powerpoint/2010/main" val="356428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Children </a:t>
            </a:r>
            <a:r>
              <a:rPr lang="en-US" dirty="0"/>
              <a:t>in CHHs face significant challenges, including poverty, disrupted education, and emotional distress</a:t>
            </a:r>
            <a:r>
              <a:rPr lang="en-US" dirty="0" smtClean="0"/>
              <a:t>.</a:t>
            </a:r>
          </a:p>
          <a:p>
            <a:r>
              <a:rPr lang="en-US" dirty="0" smtClean="0"/>
              <a:t>Effective </a:t>
            </a:r>
            <a:r>
              <a:rPr lang="en-US" dirty="0"/>
              <a:t>implementation of legal frameworks and programs can help mitigate these challenges</a:t>
            </a:r>
            <a:r>
              <a:rPr lang="en-US" dirty="0" smtClean="0"/>
              <a:t>.</a:t>
            </a:r>
          </a:p>
          <a:p>
            <a:r>
              <a:rPr lang="en-US" dirty="0" smtClean="0"/>
              <a:t>Government implemented some programs to intervene in the situation facing these children.</a:t>
            </a:r>
            <a:endParaRPr lang="en-US" dirty="0" smtClean="0"/>
          </a:p>
          <a:p>
            <a:r>
              <a:rPr lang="en-US" dirty="0" smtClean="0"/>
              <a:t>There is limited literature on the topic researched</a:t>
            </a:r>
            <a:r>
              <a:rPr lang="en-US" dirty="0" smtClean="0"/>
              <a:t>.</a:t>
            </a:r>
            <a:endParaRPr lang="en-US" dirty="0" smtClean="0"/>
          </a:p>
          <a:p>
            <a:pPr marL="0" indent="0">
              <a:buNone/>
            </a:pPr>
            <a:r>
              <a:rPr lang="en-US" dirty="0"/>
              <a:t/>
            </a:r>
            <a:br>
              <a:rPr lang="en-US" dirty="0"/>
            </a:br>
            <a:endParaRPr lang="en-US" dirty="0"/>
          </a:p>
        </p:txBody>
      </p:sp>
    </p:spTree>
    <p:extLst>
      <p:ext uri="{BB962C8B-B14F-4D97-AF65-F5344CB8AC3E}">
        <p14:creationId xmlns:p14="http://schemas.microsoft.com/office/powerpoint/2010/main" val="159592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p:txBody>
          <a:bodyPr>
            <a:normAutofit fontScale="40000" lnSpcReduction="20000"/>
          </a:bodyPr>
          <a:lstStyle/>
          <a:p>
            <a:r>
              <a:rPr lang="en-US" sz="5100" dirty="0" smtClean="0"/>
              <a:t>Increase </a:t>
            </a:r>
            <a:r>
              <a:rPr lang="en-US" sz="5100" dirty="0"/>
              <a:t>funding for social services and support programs for CHHs</a:t>
            </a:r>
            <a:r>
              <a:rPr lang="en-US" sz="5100" dirty="0" smtClean="0"/>
              <a:t>.</a:t>
            </a:r>
          </a:p>
          <a:p>
            <a:r>
              <a:rPr lang="en-US" sz="5100" dirty="0" smtClean="0"/>
              <a:t>Provide </a:t>
            </a:r>
            <a:r>
              <a:rPr lang="en-US" sz="5100" dirty="0"/>
              <a:t>training for social workers to effectively support children in CHHs</a:t>
            </a:r>
            <a:r>
              <a:rPr lang="en-US" sz="5100" dirty="0" smtClean="0"/>
              <a:t>.</a:t>
            </a:r>
          </a:p>
          <a:p>
            <a:r>
              <a:rPr lang="en-US" sz="5100" dirty="0" smtClean="0"/>
              <a:t>Strengthen </a:t>
            </a:r>
            <a:r>
              <a:rPr lang="en-US" sz="5100" dirty="0"/>
              <a:t>implementation of legal frameworks to protect children's rights</a:t>
            </a:r>
            <a:r>
              <a:rPr lang="en-US" sz="5100" dirty="0" smtClean="0"/>
              <a:t>.</a:t>
            </a:r>
          </a:p>
          <a:p>
            <a:r>
              <a:rPr lang="en-US" sz="5100" dirty="0" smtClean="0"/>
              <a:t>The South African legislature need to enact specific policies that aim specifically at protecting the well-being if CHH.</a:t>
            </a:r>
          </a:p>
          <a:p>
            <a:r>
              <a:rPr lang="en-US" sz="5100" dirty="0" smtClean="0"/>
              <a:t>Social welfare agencies have to legally permit individual children who are affected by CHH to withdraw social grant funds without permission of adults since CHH do not have parents and sometimes it is difficult to find and adult to supervise them.</a:t>
            </a:r>
            <a:endParaRPr lang="en-US" sz="5100" dirty="0" smtClean="0"/>
          </a:p>
          <a:p>
            <a:pPr marL="0" indent="0">
              <a:buNone/>
            </a:pPr>
            <a:endParaRPr lang="en-US" dirty="0" smtClean="0"/>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34627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61" y="3180524"/>
            <a:ext cx="6488264" cy="803080"/>
          </a:xfrm>
        </p:spPr>
        <p:txBody>
          <a:bodyPr>
            <a:normAutofit/>
          </a:bodyPr>
          <a:lstStyle/>
          <a:p>
            <a:pPr marL="0" indent="0">
              <a:buNone/>
            </a:pPr>
            <a:r>
              <a:rPr lang="en-US" sz="3600" dirty="0" smtClean="0"/>
              <a:t>           THANK YOU…</a:t>
            </a:r>
            <a:endParaRPr lang="en-US" sz="3600" dirty="0"/>
          </a:p>
        </p:txBody>
      </p:sp>
    </p:spTree>
    <p:extLst>
      <p:ext uri="{BB962C8B-B14F-4D97-AF65-F5344CB8AC3E}">
        <p14:creationId xmlns:p14="http://schemas.microsoft.com/office/powerpoint/2010/main" val="195660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05694"/>
          </a:xfrm>
        </p:spPr>
        <p:txBody>
          <a:bodyPr/>
          <a:lstStyle/>
          <a:p>
            <a:r>
              <a:rPr lang="en-US" dirty="0" smtClean="0"/>
              <a:t>Introduction</a:t>
            </a:r>
            <a:endParaRPr lang="en-US" dirty="0"/>
          </a:p>
        </p:txBody>
      </p:sp>
      <p:sp>
        <p:nvSpPr>
          <p:cNvPr id="3" name="Content Placeholder 2"/>
          <p:cNvSpPr>
            <a:spLocks noGrp="1"/>
          </p:cNvSpPr>
          <p:nvPr>
            <p:ph idx="1"/>
          </p:nvPr>
        </p:nvSpPr>
        <p:spPr>
          <a:xfrm>
            <a:off x="1295402" y="2417196"/>
            <a:ext cx="9601196" cy="3760822"/>
          </a:xfrm>
        </p:spPr>
        <p:txBody>
          <a:bodyPr>
            <a:normAutofit fontScale="25000" lnSpcReduction="20000"/>
          </a:bodyPr>
          <a:lstStyle/>
          <a:p>
            <a:r>
              <a:rPr lang="en-US" sz="9600" dirty="0" smtClean="0"/>
              <a:t>This research provides a background of some experiences and challenges facing Child Headed households (CHH) in South Africa (RSA).</a:t>
            </a:r>
          </a:p>
          <a:p>
            <a:r>
              <a:rPr lang="en-US" sz="9600" dirty="0" smtClean="0"/>
              <a:t> </a:t>
            </a:r>
            <a:r>
              <a:rPr lang="en-US" sz="9600" dirty="0" smtClean="0"/>
              <a:t>Sections </a:t>
            </a:r>
            <a:r>
              <a:rPr lang="en-US" sz="9600" dirty="0" smtClean="0"/>
              <a:t>137 of the children’s Act 38 of 2005 stipulates that the provincial Head of Social Development may recognize a household as a CHH if the parent, guardian, or caregiver of the household is terminally ill, has died or has abandoned the children in these households.</a:t>
            </a:r>
          </a:p>
          <a:p>
            <a:r>
              <a:rPr lang="en-US" sz="9600" dirty="0" smtClean="0"/>
              <a:t>Child-headed </a:t>
            </a:r>
            <a:r>
              <a:rPr lang="en-US" sz="9600" dirty="0"/>
              <a:t>households (CHHs) are a growing concern in South Africa, where children are forced to take on caregiving responsibilities due to the absence or death of parents</a:t>
            </a:r>
            <a:r>
              <a:rPr lang="en-US" sz="9600" dirty="0" smtClean="0"/>
              <a:t>.</a:t>
            </a:r>
            <a:endParaRPr lang="en-US" sz="9600" dirty="0" smtClean="0"/>
          </a:p>
          <a:p>
            <a:pPr marL="0" indent="0">
              <a:buNone/>
            </a:pPr>
            <a:r>
              <a:rPr lang="en-US" sz="3800" dirty="0"/>
              <a:t/>
            </a:r>
            <a:br>
              <a:rPr lang="en-US" sz="3800" dirty="0"/>
            </a:br>
            <a:r>
              <a:rPr lang="en-US" dirty="0"/>
              <a:t/>
            </a:r>
            <a:br>
              <a:rPr lang="en-US" dirty="0"/>
            </a:br>
            <a:endParaRPr lang="en-US" dirty="0"/>
          </a:p>
        </p:txBody>
      </p:sp>
    </p:spTree>
    <p:extLst>
      <p:ext uri="{BB962C8B-B14F-4D97-AF65-F5344CB8AC3E}">
        <p14:creationId xmlns:p14="http://schemas.microsoft.com/office/powerpoint/2010/main" val="291259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SA between 2009 to 2017 there has been a growing number of orphan and child vulnerability which has been  attributed to the rise in </a:t>
            </a:r>
            <a:r>
              <a:rPr lang="en-US" dirty="0" err="1"/>
              <a:t>morbility</a:t>
            </a:r>
            <a:r>
              <a:rPr lang="en-US" dirty="0"/>
              <a:t> and mortality rated amongst adults as a consequence of such factors as HIV/AIDS, poverty, violence and motor accidents </a:t>
            </a:r>
            <a:r>
              <a:rPr lang="en-US" dirty="0" err="1"/>
              <a:t>Ngconjana</a:t>
            </a:r>
            <a:r>
              <a:rPr lang="en-US" dirty="0"/>
              <a:t> at al (2017</a:t>
            </a:r>
            <a:r>
              <a:rPr lang="en-US" dirty="0" smtClean="0"/>
              <a:t>).</a:t>
            </a:r>
          </a:p>
          <a:p>
            <a:r>
              <a:rPr lang="en-US" dirty="0" smtClean="0"/>
              <a:t>According </a:t>
            </a:r>
            <a:r>
              <a:rPr lang="en-US" dirty="0"/>
              <a:t>to Statistics South Africa, in 2022, approximately 44,000 children lived in child-only households.</a:t>
            </a:r>
          </a:p>
          <a:p>
            <a:r>
              <a:rPr lang="en-US" dirty="0"/>
              <a:t>According to </a:t>
            </a:r>
            <a:r>
              <a:rPr lang="en-US" dirty="0" err="1"/>
              <a:t>Ngconjana</a:t>
            </a:r>
            <a:r>
              <a:rPr lang="en-US" dirty="0"/>
              <a:t> at al (2017) children in CHH face significant challenges including poverty, descripted education, loss of parental care and limited access to resources.</a:t>
            </a:r>
          </a:p>
          <a:p>
            <a:endParaRPr lang="en-US" dirty="0"/>
          </a:p>
        </p:txBody>
      </p:sp>
    </p:spTree>
    <p:extLst>
      <p:ext uri="{BB962C8B-B14F-4D97-AF65-F5344CB8AC3E}">
        <p14:creationId xmlns:p14="http://schemas.microsoft.com/office/powerpoint/2010/main" val="40967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Objectives</a:t>
            </a:r>
          </a:p>
        </p:txBody>
      </p:sp>
      <p:sp>
        <p:nvSpPr>
          <p:cNvPr id="3" name="Content Placeholder 2"/>
          <p:cNvSpPr>
            <a:spLocks noGrp="1"/>
          </p:cNvSpPr>
          <p:nvPr>
            <p:ph idx="1"/>
          </p:nvPr>
        </p:nvSpPr>
        <p:spPr/>
        <p:txBody>
          <a:bodyPr>
            <a:normAutofit/>
          </a:bodyPr>
          <a:lstStyle/>
          <a:p>
            <a:r>
              <a:rPr lang="en-US" dirty="0" smtClean="0"/>
              <a:t>To analyse literature concerning the CHH </a:t>
            </a:r>
            <a:r>
              <a:rPr lang="en-US" dirty="0" smtClean="0"/>
              <a:t>in RSA.</a:t>
            </a:r>
          </a:p>
          <a:p>
            <a:r>
              <a:rPr lang="en-US" dirty="0" smtClean="0"/>
              <a:t>To understand the basic contributors of CHH.</a:t>
            </a:r>
          </a:p>
          <a:p>
            <a:r>
              <a:rPr lang="en-US" dirty="0" smtClean="0"/>
              <a:t>To </a:t>
            </a:r>
            <a:r>
              <a:rPr lang="en-US" dirty="0"/>
              <a:t>explore the challenges experienced by children in CHHs in South </a:t>
            </a:r>
            <a:r>
              <a:rPr lang="en-US" dirty="0" smtClean="0"/>
              <a:t>Africa.</a:t>
            </a:r>
            <a:endParaRPr lang="en-US" dirty="0"/>
          </a:p>
          <a:p>
            <a:r>
              <a:rPr lang="en-US" dirty="0" smtClean="0"/>
              <a:t>To </a:t>
            </a:r>
            <a:r>
              <a:rPr lang="en-US" dirty="0"/>
              <a:t>discuss the legal frameworks that protect children in CHHs</a:t>
            </a:r>
            <a:r>
              <a:rPr lang="en-US" dirty="0" smtClean="0"/>
              <a:t>.</a:t>
            </a:r>
          </a:p>
          <a:p>
            <a:r>
              <a:rPr lang="en-US" dirty="0"/>
              <a:t>Explore coping strategies available to orphans and vulnerable children through public and private sector </a:t>
            </a:r>
            <a:r>
              <a:rPr lang="en-US" dirty="0" smtClean="0"/>
              <a:t>programs.</a:t>
            </a:r>
            <a:r>
              <a:rPr lang="en-US" dirty="0"/>
              <a:t/>
            </a:r>
            <a:br>
              <a:rPr lang="en-US" dirty="0"/>
            </a:br>
            <a:endParaRPr lang="en-US" dirty="0"/>
          </a:p>
        </p:txBody>
      </p:sp>
    </p:spTree>
    <p:extLst>
      <p:ext uri="{BB962C8B-B14F-4D97-AF65-F5344CB8AC3E}">
        <p14:creationId xmlns:p14="http://schemas.microsoft.com/office/powerpoint/2010/main" val="256801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a:t>Desktop-based research using qualitative approach.</a:t>
            </a:r>
          </a:p>
          <a:p>
            <a:r>
              <a:rPr lang="en-US" dirty="0"/>
              <a:t>Data sources: books, academic journals, published articles, and online sources where used as means of collecting data.</a:t>
            </a:r>
          </a:p>
          <a:p>
            <a:r>
              <a:rPr lang="en-US" dirty="0"/>
              <a:t>Documented facts and available literature on the challenges experienced by children heading CHH in </a:t>
            </a:r>
            <a:r>
              <a:rPr lang="en-US" dirty="0" smtClean="0"/>
              <a:t>SA wer</a:t>
            </a:r>
            <a:r>
              <a:rPr lang="en-US" dirty="0" smtClean="0"/>
              <a:t>e explored</a:t>
            </a:r>
            <a:r>
              <a:rPr lang="en-US" dirty="0" smtClean="0"/>
              <a:t>.</a:t>
            </a:r>
            <a:endParaRPr lang="en-US" dirty="0"/>
          </a:p>
          <a:p>
            <a:r>
              <a:rPr lang="en-US" dirty="0" smtClean="0"/>
              <a:t>The </a:t>
            </a:r>
            <a:r>
              <a:rPr lang="en-US" dirty="0"/>
              <a:t>study adopt human rights approach which enables children in CHH to be empowered and have a greater understanding of their rights.</a:t>
            </a:r>
          </a:p>
        </p:txBody>
      </p:sp>
    </p:spTree>
    <p:extLst>
      <p:ext uri="{BB962C8B-B14F-4D97-AF65-F5344CB8AC3E}">
        <p14:creationId xmlns:p14="http://schemas.microsoft.com/office/powerpoint/2010/main" val="36085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a:t>
            </a:r>
            <a:endParaRPr lang="en-US" b="1" dirty="0" smtClean="0"/>
          </a:p>
          <a:p>
            <a:r>
              <a:rPr lang="en-US" dirty="0" smtClean="0"/>
              <a:t>Poverty </a:t>
            </a:r>
            <a:r>
              <a:rPr lang="en-US" dirty="0"/>
              <a:t>and economic vulnerability: Children in CHHs struggle to meet basic </a:t>
            </a:r>
            <a:r>
              <a:rPr lang="en-US" dirty="0" smtClean="0"/>
              <a:t>needs.</a:t>
            </a:r>
          </a:p>
          <a:p>
            <a:r>
              <a:rPr lang="en-US" dirty="0" smtClean="0"/>
              <a:t>Disrupted </a:t>
            </a:r>
            <a:r>
              <a:rPr lang="en-US" dirty="0"/>
              <a:t>education: Children often drop out of school or experience poor academic </a:t>
            </a:r>
            <a:r>
              <a:rPr lang="en-US" dirty="0" smtClean="0"/>
              <a:t>performance.</a:t>
            </a:r>
          </a:p>
          <a:p>
            <a:r>
              <a:rPr lang="en-US" dirty="0" smtClean="0"/>
              <a:t>Emotional </a:t>
            </a:r>
            <a:r>
              <a:rPr lang="en-US" dirty="0"/>
              <a:t>distress: Children experience anxiety, depression, and trauma due to their </a:t>
            </a:r>
            <a:r>
              <a:rPr lang="en-US" dirty="0" smtClean="0"/>
              <a:t>circumstances.</a:t>
            </a:r>
          </a:p>
          <a:p>
            <a:r>
              <a:rPr lang="en-US" dirty="0" smtClean="0"/>
              <a:t>Protection :Children are well protected by children’s right in the Constitution of South Africa and other legal frameworks.</a:t>
            </a:r>
          </a:p>
          <a:p>
            <a:pPr marL="0" indent="0">
              <a:buNone/>
            </a:pPr>
            <a:r>
              <a:rPr lang="en-US" dirty="0"/>
              <a:t/>
            </a:r>
            <a:br>
              <a:rPr lang="en-US" dirty="0"/>
            </a:br>
            <a:endParaRPr lang="en-US" dirty="0"/>
          </a:p>
        </p:txBody>
      </p:sp>
    </p:spTree>
    <p:extLst>
      <p:ext uri="{BB962C8B-B14F-4D97-AF65-F5344CB8AC3E}">
        <p14:creationId xmlns:p14="http://schemas.microsoft.com/office/powerpoint/2010/main" val="279632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1382866" y="2556932"/>
            <a:ext cx="9601196" cy="3318936"/>
          </a:xfrm>
        </p:spPr>
        <p:txBody>
          <a:bodyPr>
            <a:normAutofit fontScale="92500" lnSpcReduction="20000"/>
          </a:bodyPr>
          <a:lstStyle/>
          <a:p>
            <a:pPr marL="0" indent="0">
              <a:buNone/>
            </a:pPr>
            <a:r>
              <a:rPr lang="en-US" dirty="0"/>
              <a:t> </a:t>
            </a:r>
            <a:r>
              <a:rPr lang="en-US" dirty="0" smtClean="0"/>
              <a:t>                                        </a:t>
            </a:r>
            <a:endParaRPr lang="en-US" dirty="0"/>
          </a:p>
          <a:p>
            <a:r>
              <a:rPr lang="en-US" dirty="0" smtClean="0"/>
              <a:t>Children </a:t>
            </a:r>
            <a:r>
              <a:rPr lang="en-US" dirty="0"/>
              <a:t>employ various coping strategies, including:</a:t>
            </a:r>
            <a:br>
              <a:rPr lang="en-US" dirty="0"/>
            </a:br>
            <a:r>
              <a:rPr lang="en-US" dirty="0"/>
              <a:t>-</a:t>
            </a:r>
            <a:r>
              <a:rPr lang="en-US" dirty="0" smtClean="0"/>
              <a:t>Seeking </a:t>
            </a:r>
            <a:r>
              <a:rPr lang="en-US" dirty="0"/>
              <a:t>support from extended family members or neighbors.</a:t>
            </a:r>
            <a:br>
              <a:rPr lang="en-US" dirty="0"/>
            </a:br>
            <a:r>
              <a:rPr lang="en-US" dirty="0"/>
              <a:t>- Accessing social </a:t>
            </a:r>
            <a:r>
              <a:rPr lang="en-US" dirty="0" smtClean="0"/>
              <a:t>grants such as Child Support Grants (CSG),Foster Care Grants (FCG), Care Dependency Grant(CDG) </a:t>
            </a:r>
            <a:r>
              <a:rPr lang="en-US" dirty="0"/>
              <a:t>and </a:t>
            </a:r>
            <a:r>
              <a:rPr lang="en-US" dirty="0" smtClean="0"/>
              <a:t>services.</a:t>
            </a:r>
          </a:p>
          <a:p>
            <a:pPr marL="0" indent="0">
              <a:buNone/>
            </a:pPr>
            <a:r>
              <a:rPr lang="en-US" dirty="0" smtClean="0"/>
              <a:t>   -Social Workers and the Department of Social Development(DSD) play an  </a:t>
            </a:r>
            <a:r>
              <a:rPr lang="en-US" dirty="0" smtClean="0"/>
              <a:t> advocacy </a:t>
            </a:r>
            <a:r>
              <a:rPr lang="en-US" dirty="0" smtClean="0"/>
              <a:t>role in these children in ensuring that their rights are not being violated and their needs are being met.</a:t>
            </a:r>
            <a:r>
              <a:rPr lang="en-US" dirty="0"/>
              <a:t/>
            </a:r>
            <a:br>
              <a:rPr lang="en-US" dirty="0"/>
            </a:br>
            <a:r>
              <a:rPr lang="en-US" dirty="0"/>
              <a:t>- Forming support networks with other children in similar situations.</a:t>
            </a:r>
            <a:br>
              <a:rPr lang="en-US" dirty="0"/>
            </a:br>
            <a:endParaRPr lang="en-US" dirty="0"/>
          </a:p>
        </p:txBody>
      </p:sp>
    </p:spTree>
    <p:extLst>
      <p:ext uri="{BB962C8B-B14F-4D97-AF65-F5344CB8AC3E}">
        <p14:creationId xmlns:p14="http://schemas.microsoft.com/office/powerpoint/2010/main" val="230564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frameworks</a:t>
            </a:r>
            <a:endParaRPr lang="en-US" dirty="0"/>
          </a:p>
        </p:txBody>
      </p:sp>
      <p:sp>
        <p:nvSpPr>
          <p:cNvPr id="3" name="Content Placeholder 2"/>
          <p:cNvSpPr>
            <a:spLocks noGrp="1"/>
          </p:cNvSpPr>
          <p:nvPr>
            <p:ph idx="1"/>
          </p:nvPr>
        </p:nvSpPr>
        <p:spPr/>
        <p:txBody>
          <a:bodyPr>
            <a:normAutofit fontScale="40000" lnSpcReduction="20000"/>
          </a:bodyPr>
          <a:lstStyle/>
          <a:p>
            <a:r>
              <a:rPr lang="en-US" sz="3800" dirty="0" smtClean="0"/>
              <a:t> The Children's Act (No. 38 of 2005): Provides for the protection and well-being of children, including those in CHHs. </a:t>
            </a:r>
          </a:p>
          <a:p>
            <a:r>
              <a:rPr lang="en-US" sz="3800" dirty="0" smtClean="0"/>
              <a:t>The Constitution of South Africa: Section 28(1)(b) ensures children's right to family care or parental care.</a:t>
            </a:r>
          </a:p>
          <a:p>
            <a:r>
              <a:rPr lang="en-US" sz="3800" dirty="0" smtClean="0"/>
              <a:t>African </a:t>
            </a:r>
            <a:r>
              <a:rPr lang="en-US" sz="3800" dirty="0" smtClean="0"/>
              <a:t>Charter on the Rights and Welfare of the Child 1990: Article 20 provides that the state are responsible for ensuring that children have adequate standards of living  (physical,mental,spiritual,moral</a:t>
            </a:r>
            <a:r>
              <a:rPr lang="en-US" sz="3800" dirty="0"/>
              <a:t> </a:t>
            </a:r>
            <a:r>
              <a:rPr lang="en-US" sz="3800" dirty="0" smtClean="0"/>
              <a:t>and social development).</a:t>
            </a:r>
          </a:p>
          <a:p>
            <a:r>
              <a:rPr lang="en-US" sz="3800" dirty="0" smtClean="0"/>
              <a:t>The United Nations Guidelines for the alternative care for the children: Paragraph 37 state that support services should be provided to children who have lost their parents and choose to remain in their households</a:t>
            </a:r>
            <a:r>
              <a:rPr lang="en-US" sz="3800" dirty="0" smtClean="0"/>
              <a:t>.</a:t>
            </a:r>
          </a:p>
          <a:p>
            <a:r>
              <a:rPr lang="en-US" sz="3800" dirty="0" smtClean="0"/>
              <a:t>United Nations Convention on the Rights of the Child 1989 (CRC) which state that children ought to be protected whether unaccompanied or accompanied by their parents or any other person.</a:t>
            </a:r>
            <a:endParaRPr lang="en-US" sz="3800" dirty="0" smtClean="0"/>
          </a:p>
          <a:p>
            <a:pPr marL="0" indent="0">
              <a:buNone/>
            </a:pPr>
            <a:r>
              <a:rPr lang="en-US" dirty="0"/>
              <a:t/>
            </a:r>
            <a:br>
              <a:rPr lang="en-US" dirty="0"/>
            </a:br>
            <a:endParaRPr lang="en-US" dirty="0"/>
          </a:p>
        </p:txBody>
      </p:sp>
    </p:spTree>
    <p:extLst>
      <p:ext uri="{BB962C8B-B14F-4D97-AF65-F5344CB8AC3E}">
        <p14:creationId xmlns:p14="http://schemas.microsoft.com/office/powerpoint/2010/main" val="151173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strategies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 </a:t>
            </a:r>
            <a:r>
              <a:rPr lang="en-US" dirty="0" smtClean="0"/>
              <a:t>Programs </a:t>
            </a:r>
            <a:r>
              <a:rPr lang="en-US" dirty="0"/>
              <a:t>and Services</a:t>
            </a:r>
            <a:br>
              <a:rPr lang="en-US" dirty="0"/>
            </a:br>
            <a:r>
              <a:rPr lang="en-US" dirty="0"/>
              <a:t>- </a:t>
            </a:r>
            <a:r>
              <a:rPr lang="en-US" dirty="0" err="1"/>
              <a:t>Isibindi</a:t>
            </a:r>
            <a:r>
              <a:rPr lang="en-US" dirty="0"/>
              <a:t> Model: A program that provides support and mentorship to children in </a:t>
            </a:r>
            <a:r>
              <a:rPr lang="en-US" dirty="0" smtClean="0"/>
              <a:t>CHHs.</a:t>
            </a:r>
            <a:r>
              <a:rPr lang="en-US" dirty="0"/>
              <a:t/>
            </a:r>
            <a:br>
              <a:rPr lang="en-US" dirty="0"/>
            </a:br>
            <a:r>
              <a:rPr lang="en-US" dirty="0"/>
              <a:t>- Social and Behavior Change </a:t>
            </a:r>
            <a:r>
              <a:rPr lang="en-US" dirty="0" err="1"/>
              <a:t>Programme</a:t>
            </a:r>
            <a:r>
              <a:rPr lang="en-US" dirty="0"/>
              <a:t>: Aims to promote positive behaviors and provide support to vulnerable </a:t>
            </a:r>
            <a:r>
              <a:rPr lang="en-US" dirty="0" smtClean="0"/>
              <a:t>children</a:t>
            </a:r>
            <a:r>
              <a:rPr lang="en-US" dirty="0" smtClean="0"/>
              <a:t>.</a:t>
            </a:r>
          </a:p>
          <a:p>
            <a:r>
              <a:rPr lang="en-US" dirty="0" smtClean="0"/>
              <a:t>Government departments provide drop in </a:t>
            </a:r>
            <a:r>
              <a:rPr lang="en-US" dirty="0" err="1" smtClean="0"/>
              <a:t>centres</a:t>
            </a:r>
            <a:r>
              <a:rPr lang="en-US" dirty="0" smtClean="0"/>
              <a:t>, national school nutrition </a:t>
            </a:r>
            <a:r>
              <a:rPr lang="en-US" dirty="0" err="1" smtClean="0"/>
              <a:t>programs,voluntary</a:t>
            </a:r>
            <a:r>
              <a:rPr lang="en-US" dirty="0" smtClean="0"/>
              <a:t> counseling and training on HIV and AIDS, home community based care and also schools as a support( Mogotlane:2010).</a:t>
            </a:r>
          </a:p>
          <a:p>
            <a:r>
              <a:rPr lang="en-US" dirty="0" smtClean="0"/>
              <a:t>Government has allocated social assistance to orphans as a way of alleviating poverty and given in a form of money to caregivers taking care of the orphans (CHH) </a:t>
            </a:r>
            <a:r>
              <a:rPr lang="en-US" dirty="0" err="1" smtClean="0"/>
              <a:t>e.g</a:t>
            </a:r>
            <a:r>
              <a:rPr lang="en-US" dirty="0" smtClean="0"/>
              <a:t> Foster Care Grants.</a:t>
            </a:r>
            <a:r>
              <a:rPr lang="en-US" dirty="0"/>
              <a:t/>
            </a:r>
            <a:br>
              <a:rPr lang="en-US" dirty="0"/>
            </a:br>
            <a:endParaRPr lang="en-US" dirty="0"/>
          </a:p>
        </p:txBody>
      </p:sp>
    </p:spTree>
    <p:extLst>
      <p:ext uri="{BB962C8B-B14F-4D97-AF65-F5344CB8AC3E}">
        <p14:creationId xmlns:p14="http://schemas.microsoft.com/office/powerpoint/2010/main" val="1366923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187</TotalTime>
  <Words>933</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Bodoni MT</vt:lpstr>
      <vt:lpstr>Garamond</vt:lpstr>
      <vt:lpstr>Organic</vt:lpstr>
      <vt:lpstr>Challenges experienced by children in child headed household (CHH) in RSA</vt:lpstr>
      <vt:lpstr>Introduction</vt:lpstr>
      <vt:lpstr>……Introduction</vt:lpstr>
      <vt:lpstr>Research Objectives</vt:lpstr>
      <vt:lpstr>Methodology</vt:lpstr>
      <vt:lpstr>Findings</vt:lpstr>
      <vt:lpstr>Findings</vt:lpstr>
      <vt:lpstr>Legal frameworks</vt:lpstr>
      <vt:lpstr>Coping strategies</vt:lpstr>
      <vt:lpstr>Conclusion </vt:lpstr>
      <vt:lpstr>Recommendations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experienced by children in child headed household (CHH) in SA</dc:title>
  <dc:creator>Bhengu X.P</dc:creator>
  <cp:lastModifiedBy>Bhengu X.P</cp:lastModifiedBy>
  <cp:revision>19</cp:revision>
  <dcterms:created xsi:type="dcterms:W3CDTF">2025-08-14T05:18:24Z</dcterms:created>
  <dcterms:modified xsi:type="dcterms:W3CDTF">2025-09-07T23:41:36Z</dcterms:modified>
</cp:coreProperties>
</file>