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06" r:id="rId1"/>
  </p:sldMasterIdLst>
  <p:notesMasterIdLst>
    <p:notesMasterId r:id="rId25"/>
  </p:notesMasterIdLst>
  <p:sldIdLst>
    <p:sldId id="256" r:id="rId2"/>
    <p:sldId id="257" r:id="rId3"/>
    <p:sldId id="258" r:id="rId4"/>
    <p:sldId id="259" r:id="rId5"/>
    <p:sldId id="260" r:id="rId6"/>
    <p:sldId id="273" r:id="rId7"/>
    <p:sldId id="261" r:id="rId8"/>
    <p:sldId id="262" r:id="rId9"/>
    <p:sldId id="263" r:id="rId10"/>
    <p:sldId id="264" r:id="rId11"/>
    <p:sldId id="265" r:id="rId12"/>
    <p:sldId id="267" r:id="rId13"/>
    <p:sldId id="268" r:id="rId14"/>
    <p:sldId id="269" r:id="rId15"/>
    <p:sldId id="270" r:id="rId16"/>
    <p:sldId id="271" r:id="rId17"/>
    <p:sldId id="272" r:id="rId18"/>
    <p:sldId id="274" r:id="rId19"/>
    <p:sldId id="276" r:id="rId20"/>
    <p:sldId id="277" r:id="rId21"/>
    <p:sldId id="278" r:id="rId22"/>
    <p:sldId id="275" r:id="rId23"/>
    <p:sldId id="279"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971" autoAdjust="0"/>
    <p:restoredTop sz="94660"/>
  </p:normalViewPr>
  <p:slideViewPr>
    <p:cSldViewPr snapToGrid="0">
      <p:cViewPr varScale="1">
        <p:scale>
          <a:sx n="56" d="100"/>
          <a:sy n="56" d="100"/>
        </p:scale>
        <p:origin x="52" y="4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Z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756F7B-DD34-4B5A-8A0D-F8C4E36C793A}" type="datetimeFigureOut">
              <a:rPr lang="en-ZA" smtClean="0"/>
              <a:t>2025/09/10</a:t>
            </a:fld>
            <a:endParaRPr lang="en-Z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Z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Z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134728E-8B30-4F9E-B5E3-2E78FBBF74F0}" type="slidenum">
              <a:rPr lang="en-ZA" smtClean="0"/>
              <a:t>‹#›</a:t>
            </a:fld>
            <a:endParaRPr lang="en-ZA"/>
          </a:p>
        </p:txBody>
      </p:sp>
    </p:spTree>
    <p:extLst>
      <p:ext uri="{BB962C8B-B14F-4D97-AF65-F5344CB8AC3E}">
        <p14:creationId xmlns:p14="http://schemas.microsoft.com/office/powerpoint/2010/main" val="17684101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dirty="0"/>
          </a:p>
        </p:txBody>
      </p:sp>
      <p:sp>
        <p:nvSpPr>
          <p:cNvPr id="4" name="Slide Number Placeholder 3"/>
          <p:cNvSpPr>
            <a:spLocks noGrp="1"/>
          </p:cNvSpPr>
          <p:nvPr>
            <p:ph type="sldNum" sz="quarter" idx="5"/>
          </p:nvPr>
        </p:nvSpPr>
        <p:spPr/>
        <p:txBody>
          <a:bodyPr/>
          <a:lstStyle/>
          <a:p>
            <a:fld id="{5134728E-8B30-4F9E-B5E3-2E78FBBF74F0}" type="slidenum">
              <a:rPr lang="en-ZA" smtClean="0"/>
              <a:t>4</a:t>
            </a:fld>
            <a:endParaRPr lang="en-ZA"/>
          </a:p>
        </p:txBody>
      </p:sp>
    </p:spTree>
    <p:extLst>
      <p:ext uri="{BB962C8B-B14F-4D97-AF65-F5344CB8AC3E}">
        <p14:creationId xmlns:p14="http://schemas.microsoft.com/office/powerpoint/2010/main" val="8441819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3A7661-8E38-EB16-6F1B-8B6B4B43F69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0078102-9A47-5E3F-A78E-3207CEEFEF6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451BE15-AD5F-17A1-1E4F-F960A58E715D}"/>
              </a:ext>
            </a:extLst>
          </p:cNvPr>
          <p:cNvSpPr>
            <a:spLocks noGrp="1"/>
          </p:cNvSpPr>
          <p:nvPr>
            <p:ph type="body" idx="1"/>
          </p:nvPr>
        </p:nvSpPr>
        <p:spPr/>
        <p:txBody>
          <a:bodyPr/>
          <a:lstStyle/>
          <a:p>
            <a:endParaRPr lang="en-ZA" dirty="0"/>
          </a:p>
        </p:txBody>
      </p:sp>
      <p:sp>
        <p:nvSpPr>
          <p:cNvPr id="4" name="Slide Number Placeholder 3">
            <a:extLst>
              <a:ext uri="{FF2B5EF4-FFF2-40B4-BE49-F238E27FC236}">
                <a16:creationId xmlns:a16="http://schemas.microsoft.com/office/drawing/2014/main" id="{04907975-8FBC-72E0-7768-200B1CFF2117}"/>
              </a:ext>
            </a:extLst>
          </p:cNvPr>
          <p:cNvSpPr>
            <a:spLocks noGrp="1"/>
          </p:cNvSpPr>
          <p:nvPr>
            <p:ph type="sldNum" sz="quarter" idx="5"/>
          </p:nvPr>
        </p:nvSpPr>
        <p:spPr/>
        <p:txBody>
          <a:bodyPr/>
          <a:lstStyle/>
          <a:p>
            <a:fld id="{5134728E-8B30-4F9E-B5E3-2E78FBBF74F0}" type="slidenum">
              <a:rPr lang="en-ZA" smtClean="0"/>
              <a:t>5</a:t>
            </a:fld>
            <a:endParaRPr lang="en-ZA"/>
          </a:p>
        </p:txBody>
      </p:sp>
    </p:spTree>
    <p:extLst>
      <p:ext uri="{BB962C8B-B14F-4D97-AF65-F5344CB8AC3E}">
        <p14:creationId xmlns:p14="http://schemas.microsoft.com/office/powerpoint/2010/main" val="40222566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2AC24A9-CCB6-4F8D-B8DB-C2F3692CFA5A}" type="datetimeFigureOut">
              <a:rPr lang="en-US" smtClean="0"/>
              <a:t>9/10/2025</a:t>
            </a:fld>
            <a:endParaRPr lang="en-US" dirty="0"/>
          </a:p>
        </p:txBody>
      </p:sp>
      <p:sp>
        <p:nvSpPr>
          <p:cNvPr id="5" name="Footer Placeholder 4"/>
          <p:cNvSpPr>
            <a:spLocks noGrp="1"/>
          </p:cNvSpPr>
          <p:nvPr>
            <p:ph type="ftr" sz="quarter" idx="11"/>
          </p:nvPr>
        </p:nvSpPr>
        <p:spPr>
          <a:xfrm>
            <a:off x="5332412" y="5883275"/>
            <a:ext cx="4324044" cy="365125"/>
          </a:xfrm>
        </p:spPr>
        <p:txBody>
          <a:bodyPr/>
          <a:lstStyle/>
          <a:p>
            <a:endParaRPr lang="en-US" dirty="0"/>
          </a:p>
        </p:txBody>
      </p:sp>
      <p:sp>
        <p:nvSpPr>
          <p:cNvPr id="6" name="Slide Number Placeholder 5"/>
          <p:cNvSpPr>
            <a:spLocks noGrp="1"/>
          </p:cNvSpPr>
          <p:nvPr>
            <p:ph type="sldNum" sz="quarter" idx="12"/>
          </p:nvPr>
        </p:nvSpPr>
        <p:spPr/>
        <p:txBody>
          <a:bodyPr/>
          <a:lstStyle/>
          <a:p>
            <a:fld id="{B2DC25EE-239B-4C5F-AAD1-255A7D5F1EE2}" type="slidenum">
              <a:rPr lang="en-US" smtClean="0"/>
              <a:t>‹#›</a:t>
            </a:fld>
            <a:endParaRPr lang="en-US" dirty="0"/>
          </a:p>
        </p:txBody>
      </p:sp>
    </p:spTree>
    <p:extLst>
      <p:ext uri="{BB962C8B-B14F-4D97-AF65-F5344CB8AC3E}">
        <p14:creationId xmlns:p14="http://schemas.microsoft.com/office/powerpoint/2010/main" val="2450157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2AC24A9-CCB6-4F8D-B8DB-C2F3692CFA5A}" type="datetimeFigureOut">
              <a:rPr lang="en-US" smtClean="0"/>
              <a:t>9/10/2025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9771582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2AC24A9-CCB6-4F8D-B8DB-C2F3692CFA5A}" type="datetimeFigureOut">
              <a:rPr lang="en-US" smtClean="0"/>
              <a:t>9/10/2025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3368552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2AC24A9-CCB6-4F8D-B8DB-C2F3692CFA5A}" type="datetimeFigureOut">
              <a:rPr lang="en-US" smtClean="0"/>
              <a:t>9/10/2025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234230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2AC24A9-CCB6-4F8D-B8DB-C2F3692CFA5A}" type="datetimeFigureOut">
              <a:rPr lang="en-US" smtClean="0"/>
              <a:t>9/10/2025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8475311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2AC24A9-CCB6-4F8D-B8DB-C2F3692CFA5A}" type="datetimeFigureOut">
              <a:rPr lang="en-US" smtClean="0"/>
              <a:t>9/10/2025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21817302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2AC24A9-CCB6-4F8D-B8DB-C2F3692CFA5A}" type="datetimeFigureOut">
              <a:rPr lang="en-US" smtClean="0"/>
              <a:t>9/10/2025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309679293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2AC24A9-CCB6-4F8D-B8DB-C2F3692CFA5A}" type="datetimeFigureOut">
              <a:rPr lang="en-US" smtClean="0"/>
              <a:t>9/10/2025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167777015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2AC24A9-CCB6-4F8D-B8DB-C2F3692CFA5A}" type="datetimeFigureOut">
              <a:rPr lang="en-US" smtClean="0"/>
              <a:t>9/10/2025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26355877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lvl1pPr>
              <a:buClr>
                <a:schemeClr val="accent1">
                  <a:lumMod val="75000"/>
                </a:schemeClr>
              </a:buClr>
              <a:defRPr/>
            </a:lvl1pPr>
            <a:lvl2pPr>
              <a:buClr>
                <a:schemeClr val="accent1">
                  <a:lumMod val="75000"/>
                </a:schemeClr>
              </a:buClr>
              <a:defRPr/>
            </a:lvl2pPr>
            <a:lvl3pPr>
              <a:buClr>
                <a:schemeClr val="accent1">
                  <a:lumMod val="75000"/>
                </a:schemeClr>
              </a:buClr>
              <a:defRPr/>
            </a:lvl3pPr>
            <a:lvl4pPr>
              <a:buClr>
                <a:schemeClr val="accent1">
                  <a:lumMod val="75000"/>
                </a:schemeClr>
              </a:buClr>
              <a:defRPr/>
            </a:lvl4pPr>
            <a:lvl5pPr>
              <a:buClr>
                <a:schemeClr val="accent1">
                  <a:lumMod val="75000"/>
                </a:schemeClr>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2AC24A9-CCB6-4F8D-B8DB-C2F3692CFA5A}" type="datetimeFigureOut">
              <a:rPr lang="en-US" smtClean="0"/>
              <a:t>9/10/2025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951856" y="5867131"/>
            <a:ext cx="551167" cy="365125"/>
          </a:xfrm>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16865231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2AC24A9-CCB6-4F8D-B8DB-C2F3692CFA5A}" type="datetimeFigureOut">
              <a:rPr lang="en-US" smtClean="0"/>
              <a:t>9/10/2025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2264686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2AC24A9-CCB6-4F8D-B8DB-C2F3692CFA5A}" type="datetimeFigureOut">
              <a:rPr lang="en-US" smtClean="0"/>
              <a:t>9/10/2025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31466891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2AC24A9-CCB6-4F8D-B8DB-C2F3692CFA5A}" type="datetimeFigureOut">
              <a:rPr lang="en-US" smtClean="0"/>
              <a:t>9/10/2025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8838449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2AC24A9-CCB6-4F8D-B8DB-C2F3692CFA5A}" type="datetimeFigureOut">
              <a:rPr lang="en-US" smtClean="0"/>
              <a:t>9/10/2025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16966649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AC24A9-CCB6-4F8D-B8DB-C2F3692CFA5A}" type="datetimeFigureOut">
              <a:rPr lang="en-US" smtClean="0"/>
              <a:t>9/10/2025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34393980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2AC24A9-CCB6-4F8D-B8DB-C2F3692CFA5A}" type="datetimeFigureOut">
              <a:rPr lang="en-US" smtClean="0"/>
              <a:t>9/10/2025</a:t>
            </a:fld>
            <a:endParaRPr lang="en-US" dirty="0"/>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30552258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2AC24A9-CCB6-4F8D-B8DB-C2F3692CFA5A}" type="datetimeFigureOut">
              <a:rPr lang="en-US" smtClean="0"/>
              <a:t>9/10/2025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12975790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02AC24A9-CCB6-4F8D-B8DB-C2F3692CFA5A}" type="datetimeFigureOut">
              <a:rPr lang="en-US" smtClean="0"/>
              <a:t>9/10/2025</a:t>
            </a:fld>
            <a:endParaRPr lang="en-US"/>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2DC25EE-239B-4C5F-AAD1-255A7D5F1EE2}" type="slidenum">
              <a:rPr lang="en-US" smtClean="0"/>
              <a:t>‹#›</a:t>
            </a:fld>
            <a:endParaRPr lang="en-US"/>
          </a:p>
        </p:txBody>
      </p:sp>
    </p:spTree>
    <p:extLst>
      <p:ext uri="{BB962C8B-B14F-4D97-AF65-F5344CB8AC3E}">
        <p14:creationId xmlns:p14="http://schemas.microsoft.com/office/powerpoint/2010/main" val="691049140"/>
      </p:ext>
    </p:extLst>
  </p:cSld>
  <p:clrMap bg1="lt1" tx1="dk1" bg2="lt2" tx2="dk2" accent1="accent1" accent2="accent2" accent3="accent3" accent4="accent4" accent5="accent5" accent6="accent6" hlink="hlink" folHlink="folHlink"/>
  <p:sldLayoutIdLst>
    <p:sldLayoutId id="2147483807" r:id="rId1"/>
    <p:sldLayoutId id="2147483808" r:id="rId2"/>
    <p:sldLayoutId id="2147483809" r:id="rId3"/>
    <p:sldLayoutId id="2147483810" r:id="rId4"/>
    <p:sldLayoutId id="2147483811" r:id="rId5"/>
    <p:sldLayoutId id="2147483812" r:id="rId6"/>
    <p:sldLayoutId id="2147483813" r:id="rId7"/>
    <p:sldLayoutId id="2147483814" r:id="rId8"/>
    <p:sldLayoutId id="2147483815" r:id="rId9"/>
    <p:sldLayoutId id="2147483816" r:id="rId10"/>
    <p:sldLayoutId id="2147483817" r:id="rId11"/>
    <p:sldLayoutId id="2147483818" r:id="rId12"/>
    <p:sldLayoutId id="2147483819" r:id="rId13"/>
    <p:sldLayoutId id="2147483820" r:id="rId14"/>
    <p:sldLayoutId id="2147483821" r:id="rId15"/>
    <p:sldLayoutId id="2147483822" r:id="rId16"/>
    <p:sldLayoutId id="2147483823"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5.svg"/></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76000"/>
                <a:satMod val="180000"/>
              </a:schemeClr>
              <a:schemeClr val="bg2">
                <a:tint val="80000"/>
                <a:satMod val="120000"/>
                <a:lumMod val="180000"/>
              </a:schemeClr>
            </a:duotone>
          </a:blip>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20099E-0D23-41A2-31B7-15CE105E269B}"/>
              </a:ext>
            </a:extLst>
          </p:cNvPr>
          <p:cNvSpPr>
            <a:spLocks noGrp="1"/>
          </p:cNvSpPr>
          <p:nvPr>
            <p:ph type="ctrTitle"/>
          </p:nvPr>
        </p:nvSpPr>
        <p:spPr>
          <a:xfrm>
            <a:off x="2253783" y="1380068"/>
            <a:ext cx="5225385" cy="2616199"/>
          </a:xfrm>
        </p:spPr>
        <p:txBody>
          <a:bodyPr>
            <a:normAutofit/>
          </a:bodyPr>
          <a:lstStyle/>
          <a:p>
            <a:pPr>
              <a:lnSpc>
                <a:spcPct val="90000"/>
              </a:lnSpc>
            </a:pPr>
            <a:r>
              <a:rPr lang="en-GB" sz="2900" b="1">
                <a:latin typeface="Calibri" panose="020F0502020204030204" pitchFamily="34" charset="0"/>
                <a:cs typeface="Calibri" panose="020F0502020204030204" pitchFamily="34" charset="0"/>
              </a:rPr>
              <a:t>The discourse of mental health issues faced by unemployed social work graduates: Implications for social work training in South Africa</a:t>
            </a:r>
            <a:endParaRPr lang="en-ZA" sz="2900"/>
          </a:p>
        </p:txBody>
      </p:sp>
      <p:sp>
        <p:nvSpPr>
          <p:cNvPr id="3" name="Subtitle 2">
            <a:extLst>
              <a:ext uri="{FF2B5EF4-FFF2-40B4-BE49-F238E27FC236}">
                <a16:creationId xmlns:a16="http://schemas.microsoft.com/office/drawing/2014/main" id="{A42045FD-3B97-3C87-25BE-93BB0EAB0B6A}"/>
              </a:ext>
            </a:extLst>
          </p:cNvPr>
          <p:cNvSpPr>
            <a:spLocks noGrp="1"/>
          </p:cNvSpPr>
          <p:nvPr>
            <p:ph type="subTitle" idx="1"/>
          </p:nvPr>
        </p:nvSpPr>
        <p:spPr>
          <a:xfrm>
            <a:off x="3151575" y="3996267"/>
            <a:ext cx="4327593" cy="2059476"/>
          </a:xfrm>
        </p:spPr>
        <p:txBody>
          <a:bodyPr>
            <a:normAutofit/>
          </a:bodyPr>
          <a:lstStyle/>
          <a:p>
            <a:r>
              <a:rPr lang="en-ZA" b="1" dirty="0"/>
              <a:t>	            </a:t>
            </a:r>
            <a:r>
              <a:rPr lang="en-ZA" dirty="0"/>
              <a:t>BY</a:t>
            </a:r>
            <a:r>
              <a:rPr lang="en-ZA" b="1" dirty="0"/>
              <a:t> </a:t>
            </a:r>
          </a:p>
          <a:p>
            <a:r>
              <a:rPr lang="en-ZA" b="1" dirty="0"/>
              <a:t>	MS K MAMADI</a:t>
            </a:r>
          </a:p>
          <a:p>
            <a:r>
              <a:rPr lang="en-ZA" b="1" dirty="0"/>
              <a:t>AND</a:t>
            </a:r>
          </a:p>
          <a:p>
            <a:r>
              <a:rPr lang="en-ZA" b="1" dirty="0"/>
              <a:t>PROF SF RAPHOLO</a:t>
            </a:r>
          </a:p>
        </p:txBody>
      </p:sp>
      <p:pic>
        <p:nvPicPr>
          <p:cNvPr id="4" name="Picture 3" descr="White structure">
            <a:extLst>
              <a:ext uri="{FF2B5EF4-FFF2-40B4-BE49-F238E27FC236}">
                <a16:creationId xmlns:a16="http://schemas.microsoft.com/office/drawing/2014/main" id="{1D6ECF6D-B1D4-FACC-0064-2C9285013C44}"/>
              </a:ext>
            </a:extLst>
          </p:cNvPr>
          <p:cNvPicPr>
            <a:picLocks noChangeAspect="1"/>
          </p:cNvPicPr>
          <p:nvPr/>
        </p:nvPicPr>
        <p:blipFill>
          <a:blip r:embed="rId3"/>
          <a:srcRect r="9833" b="-3"/>
          <a:stretch>
            <a:fillRect/>
          </a:stretch>
        </p:blipFill>
        <p:spPr>
          <a:xfrm>
            <a:off x="8127998" y="10"/>
            <a:ext cx="4064001" cy="1017260"/>
          </a:xfrm>
          <a:prstGeom prst="rect">
            <a:avLst/>
          </a:prstGeom>
        </p:spPr>
      </p:pic>
      <p:pic>
        <p:nvPicPr>
          <p:cNvPr id="5" name="Picture 4" descr="A logo of a university of limpopo&#10;&#10;AI-generated content may be incorrect.">
            <a:extLst>
              <a:ext uri="{FF2B5EF4-FFF2-40B4-BE49-F238E27FC236}">
                <a16:creationId xmlns:a16="http://schemas.microsoft.com/office/drawing/2014/main" id="{76B8F0F4-3C74-2A5C-C71E-0E8926A6CBEE}"/>
              </a:ext>
            </a:extLst>
          </p:cNvPr>
          <p:cNvPicPr>
            <a:picLocks noChangeAspect="1"/>
          </p:cNvPicPr>
          <p:nvPr/>
        </p:nvPicPr>
        <p:blipFill>
          <a:blip r:embed="rId4">
            <a:extLst>
              <a:ext uri="{28A0092B-C50C-407E-A947-70E740481C1C}">
                <a14:useLocalDpi xmlns:a14="http://schemas.microsoft.com/office/drawing/2010/main" val="0"/>
              </a:ext>
            </a:extLst>
          </a:blip>
          <a:srcRect r="1883" b="1"/>
          <a:stretch>
            <a:fillRect/>
          </a:stretch>
        </p:blipFill>
        <p:spPr>
          <a:xfrm>
            <a:off x="8127997" y="2208276"/>
            <a:ext cx="4064001" cy="3346704"/>
          </a:xfrm>
          <a:prstGeom prst="rect">
            <a:avLst/>
          </a:prstGeom>
        </p:spPr>
      </p:pic>
    </p:spTree>
    <p:extLst>
      <p:ext uri="{BB962C8B-B14F-4D97-AF65-F5344CB8AC3E}">
        <p14:creationId xmlns:p14="http://schemas.microsoft.com/office/powerpoint/2010/main" val="16032405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par>
                                <p:cTn id="8" presetID="10" presetClass="entr" presetSubtype="0" fill="hold" grpId="0" nodeType="withEffect">
                                  <p:stCondLst>
                                    <p:cond delay="2000"/>
                                  </p:stCondLst>
                                  <p:iterate type="lt">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4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2000"/>
                                  </p:stCondLst>
                                  <p:iterate type="lt">
                                    <p:tmPct val="10000"/>
                                  </p:iterate>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400"/>
                                        <p:tgtEl>
                                          <p:spTgt spid="3">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2000"/>
                                  </p:stCondLst>
                                  <p:iterate type="lt">
                                    <p:tmPct val="10000"/>
                                  </p:iterate>
                                  <p:childTnLst>
                                    <p:set>
                                      <p:cBhvr>
                                        <p:cTn id="19" dur="1" fill="hold">
                                          <p:stCondLst>
                                            <p:cond delay="0"/>
                                          </p:stCondLst>
                                        </p:cTn>
                                        <p:tgtEl>
                                          <p:spTgt spid="3">
                                            <p:txEl>
                                              <p:pRg st="2" end="2"/>
                                            </p:txEl>
                                          </p:spTgt>
                                        </p:tgtEl>
                                        <p:attrNameLst>
                                          <p:attrName>style.visibility</p:attrName>
                                        </p:attrNameLst>
                                      </p:cBhvr>
                                      <p:to>
                                        <p:strVal val="visible"/>
                                      </p:to>
                                    </p:set>
                                    <p:animEffect transition="in" filter="fade">
                                      <p:cBhvr>
                                        <p:cTn id="20" dur="4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2000"/>
                                  </p:stCondLst>
                                  <p:iterate type="lt">
                                    <p:tmPct val="10000"/>
                                  </p:iterate>
                                  <p:childTnLst>
                                    <p:set>
                                      <p:cBhvr>
                                        <p:cTn id="24" dur="1" fill="hold">
                                          <p:stCondLst>
                                            <p:cond delay="0"/>
                                          </p:stCondLst>
                                        </p:cTn>
                                        <p:tgtEl>
                                          <p:spTgt spid="3">
                                            <p:txEl>
                                              <p:pRg st="3" end="3"/>
                                            </p:txEl>
                                          </p:spTgt>
                                        </p:tgtEl>
                                        <p:attrNameLst>
                                          <p:attrName>style.visibility</p:attrName>
                                        </p:attrNameLst>
                                      </p:cBhvr>
                                      <p:to>
                                        <p:strVal val="visible"/>
                                      </p:to>
                                    </p:set>
                                    <p:animEffect transition="in" filter="fade">
                                      <p:cBhvr>
                                        <p:cTn id="25" dur="4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76000"/>
                <a:satMod val="180000"/>
              </a:schemeClr>
              <a:schemeClr val="bg2">
                <a:tint val="80000"/>
                <a:satMod val="120000"/>
                <a:lumMod val="180000"/>
              </a:schemeClr>
            </a:duotone>
          </a:blip>
          <a:stretch/>
        </a:blipFill>
        <a:effectLst/>
      </p:bgPr>
    </p:bg>
    <p:spTree>
      <p:nvGrpSpPr>
        <p:cNvPr id="1" name="">
          <a:extLst>
            <a:ext uri="{FF2B5EF4-FFF2-40B4-BE49-F238E27FC236}">
              <a16:creationId xmlns:a16="http://schemas.microsoft.com/office/drawing/2014/main" id="{E2A52CFD-88B0-976D-4681-995ABA3EA0F0}"/>
            </a:ext>
          </a:extLst>
        </p:cNvPr>
        <p:cNvGrpSpPr/>
        <p:nvPr/>
      </p:nvGrpSpPr>
      <p:grpSpPr>
        <a:xfrm>
          <a:off x="0" y="0"/>
          <a:ext cx="0" cy="0"/>
          <a:chOff x="0" y="0"/>
          <a:chExt cx="0" cy="0"/>
        </a:xfrm>
      </p:grpSpPr>
      <p:sp useBgFill="1">
        <p:nvSpPr>
          <p:cNvPr id="5" name="Rectangle 4">
            <a:extLst>
              <a:ext uri="{FF2B5EF4-FFF2-40B4-BE49-F238E27FC236}">
                <a16:creationId xmlns:a16="http://schemas.microsoft.com/office/drawing/2014/main" id="{E5AF3626-0A9B-A177-8114-660EBA09DD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reeform: Shape 5">
            <a:extLst>
              <a:ext uri="{FF2B5EF4-FFF2-40B4-BE49-F238E27FC236}">
                <a16:creationId xmlns:a16="http://schemas.microsoft.com/office/drawing/2014/main" id="{9C392855-54ED-DADC-CC78-8E9044E227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1" y="-1"/>
            <a:ext cx="4403709" cy="6858001"/>
          </a:xfrm>
          <a:custGeom>
            <a:avLst/>
            <a:gdLst>
              <a:gd name="connsiteX0" fmla="*/ 3223890 w 4403709"/>
              <a:gd name="connsiteY0" fmla="*/ 6858001 h 6858001"/>
              <a:gd name="connsiteX1" fmla="*/ 4101908 w 4403709"/>
              <a:gd name="connsiteY1" fmla="*/ 6858001 h 6858001"/>
              <a:gd name="connsiteX2" fmla="*/ 3254950 w 4403709"/>
              <a:gd name="connsiteY2" fmla="*/ 1599356 h 6858001"/>
              <a:gd name="connsiteX3" fmla="*/ 3254950 w 4403709"/>
              <a:gd name="connsiteY3" fmla="*/ 1594062 h 6858001"/>
              <a:gd name="connsiteX4" fmla="*/ 4403709 w 4403709"/>
              <a:gd name="connsiteY4" fmla="*/ 0 h 6858001"/>
              <a:gd name="connsiteX5" fmla="*/ 3254950 w 4403709"/>
              <a:gd name="connsiteY5" fmla="*/ 0 h 6858001"/>
              <a:gd name="connsiteX6" fmla="*/ 2903520 w 4403709"/>
              <a:gd name="connsiteY6" fmla="*/ 0 h 6858001"/>
              <a:gd name="connsiteX7" fmla="*/ 0 w 4403709"/>
              <a:gd name="connsiteY7" fmla="*/ 0 h 6858001"/>
              <a:gd name="connsiteX8" fmla="*/ 0 w 4403709"/>
              <a:gd name="connsiteY8" fmla="*/ 6858000 h 6858001"/>
              <a:gd name="connsiteX9" fmla="*/ 3223890 w 4403709"/>
              <a:gd name="connsiteY9" fmla="*/ 685800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03709" h="6858001">
                <a:moveTo>
                  <a:pt x="3223890" y="6858001"/>
                </a:moveTo>
                <a:lnTo>
                  <a:pt x="4101908" y="6858001"/>
                </a:lnTo>
                <a:lnTo>
                  <a:pt x="3254950" y="1599356"/>
                </a:lnTo>
                <a:lnTo>
                  <a:pt x="3254950" y="1594062"/>
                </a:lnTo>
                <a:lnTo>
                  <a:pt x="4403709" y="0"/>
                </a:lnTo>
                <a:lnTo>
                  <a:pt x="3254950" y="0"/>
                </a:lnTo>
                <a:lnTo>
                  <a:pt x="2903520" y="0"/>
                </a:lnTo>
                <a:lnTo>
                  <a:pt x="0" y="0"/>
                </a:lnTo>
                <a:lnTo>
                  <a:pt x="0" y="6858000"/>
                </a:lnTo>
                <a:lnTo>
                  <a:pt x="3223890" y="6858000"/>
                </a:lnTo>
                <a:close/>
              </a:path>
            </a:pathLst>
          </a:custGeom>
          <a:gradFill flip="none" rotWithShape="1">
            <a:gsLst>
              <a:gs pos="0">
                <a:schemeClr val="accent1">
                  <a:lumMod val="89000"/>
                </a:schemeClr>
              </a:gs>
              <a:gs pos="23000">
                <a:schemeClr val="accent1">
                  <a:lumMod val="89000"/>
                </a:schemeClr>
              </a:gs>
              <a:gs pos="69000">
                <a:schemeClr val="accent1">
                  <a:lumMod val="75000"/>
                </a:schemeClr>
              </a:gs>
              <a:gs pos="97000">
                <a:schemeClr val="accent1">
                  <a:lumMod val="70000"/>
                </a:schemeClr>
              </a:gs>
            </a:gsLst>
            <a:path path="circle">
              <a:fillToRect l="50000" t="50000" r="50000" b="50000"/>
            </a:path>
            <a:tileRect/>
          </a:gradFill>
          <a:ln>
            <a:noFill/>
          </a:ln>
        </p:spPr>
        <p:style>
          <a:lnRef idx="2">
            <a:schemeClr val="accent1">
              <a:shade val="50000"/>
            </a:schemeClr>
          </a:lnRef>
          <a:fillRef idx="1002">
            <a:schemeClr val="dk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le 1">
            <a:extLst>
              <a:ext uri="{FF2B5EF4-FFF2-40B4-BE49-F238E27FC236}">
                <a16:creationId xmlns:a16="http://schemas.microsoft.com/office/drawing/2014/main" id="{B34FB848-0540-C9D9-A368-B416C794054E}"/>
              </a:ext>
            </a:extLst>
          </p:cNvPr>
          <p:cNvSpPr>
            <a:spLocks noGrp="1"/>
          </p:cNvSpPr>
          <p:nvPr>
            <p:ph type="title"/>
          </p:nvPr>
        </p:nvSpPr>
        <p:spPr>
          <a:xfrm>
            <a:off x="496112" y="685801"/>
            <a:ext cx="2743200" cy="5105400"/>
          </a:xfrm>
        </p:spPr>
        <p:txBody>
          <a:bodyPr>
            <a:normAutofit/>
          </a:bodyPr>
          <a:lstStyle/>
          <a:p>
            <a:pPr algn="l"/>
            <a:r>
              <a:rPr lang="en-ZA" sz="3000" b="1">
                <a:solidFill>
                  <a:srgbClr val="FFFFFF"/>
                </a:solidFill>
              </a:rPr>
              <a:t>DISCUSSIONS</a:t>
            </a:r>
          </a:p>
        </p:txBody>
      </p:sp>
      <p:grpSp>
        <p:nvGrpSpPr>
          <p:cNvPr id="7" name="Group 6">
            <a:extLst>
              <a:ext uri="{FF2B5EF4-FFF2-40B4-BE49-F238E27FC236}">
                <a16:creationId xmlns:a16="http://schemas.microsoft.com/office/drawing/2014/main" id="{6F0DB1F1-702F-9163-2AE5-1AE92B96B08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315292" y="0"/>
            <a:ext cx="2436813" cy="6858001"/>
            <a:chOff x="1320800" y="0"/>
            <a:chExt cx="2436813" cy="6858001"/>
          </a:xfrm>
        </p:grpSpPr>
        <p:sp>
          <p:nvSpPr>
            <p:cNvPr id="9" name="Freeform 6">
              <a:extLst>
                <a:ext uri="{FF2B5EF4-FFF2-40B4-BE49-F238E27FC236}">
                  <a16:creationId xmlns:a16="http://schemas.microsoft.com/office/drawing/2014/main" id="{E28DD641-1203-D8C1-89FB-7C170711F6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txBody>
            <a:bodyPr/>
            <a:lstStyle/>
            <a:p>
              <a:endParaRPr lang="en-ZA"/>
            </a:p>
          </p:txBody>
        </p:sp>
        <p:sp>
          <p:nvSpPr>
            <p:cNvPr id="11" name="Freeform 7">
              <a:extLst>
                <a:ext uri="{FF2B5EF4-FFF2-40B4-BE49-F238E27FC236}">
                  <a16:creationId xmlns:a16="http://schemas.microsoft.com/office/drawing/2014/main" id="{DBDF4949-ADBF-5924-7612-3642F03C6C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txBody>
            <a:bodyPr/>
            <a:lstStyle/>
            <a:p>
              <a:endParaRPr lang="en-ZA"/>
            </a:p>
          </p:txBody>
        </p:sp>
        <p:sp>
          <p:nvSpPr>
            <p:cNvPr id="19" name="Freeform 8">
              <a:extLst>
                <a:ext uri="{FF2B5EF4-FFF2-40B4-BE49-F238E27FC236}">
                  <a16:creationId xmlns:a16="http://schemas.microsoft.com/office/drawing/2014/main" id="{0CD891B9-A59A-19B7-95A5-53996431586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txBody>
            <a:bodyPr/>
            <a:lstStyle/>
            <a:p>
              <a:endParaRPr lang="en-ZA"/>
            </a:p>
          </p:txBody>
        </p:sp>
        <p:sp>
          <p:nvSpPr>
            <p:cNvPr id="20" name="Freeform 9">
              <a:extLst>
                <a:ext uri="{FF2B5EF4-FFF2-40B4-BE49-F238E27FC236}">
                  <a16:creationId xmlns:a16="http://schemas.microsoft.com/office/drawing/2014/main" id="{98B57AE8-A5DB-AA36-C6C4-2F0DA7F541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txBody>
            <a:bodyPr/>
            <a:lstStyle/>
            <a:p>
              <a:endParaRPr lang="en-ZA"/>
            </a:p>
          </p:txBody>
        </p:sp>
        <p:sp>
          <p:nvSpPr>
            <p:cNvPr id="21" name="Freeform 10">
              <a:extLst>
                <a:ext uri="{FF2B5EF4-FFF2-40B4-BE49-F238E27FC236}">
                  <a16:creationId xmlns:a16="http://schemas.microsoft.com/office/drawing/2014/main" id="{40928388-29CA-CE7A-72D0-96CE229186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txBody>
            <a:bodyPr/>
            <a:lstStyle/>
            <a:p>
              <a:endParaRPr lang="en-ZA"/>
            </a:p>
          </p:txBody>
        </p:sp>
        <p:sp>
          <p:nvSpPr>
            <p:cNvPr id="22" name="Freeform 11">
              <a:extLst>
                <a:ext uri="{FF2B5EF4-FFF2-40B4-BE49-F238E27FC236}">
                  <a16:creationId xmlns:a16="http://schemas.microsoft.com/office/drawing/2014/main" id="{18993582-0FA2-47D2-0813-5EF4A5B232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txBody>
            <a:bodyPr/>
            <a:lstStyle/>
            <a:p>
              <a:endParaRPr lang="en-ZA"/>
            </a:p>
          </p:txBody>
        </p:sp>
      </p:grpSp>
      <p:sp>
        <p:nvSpPr>
          <p:cNvPr id="3" name="Content Placeholder 2">
            <a:extLst>
              <a:ext uri="{FF2B5EF4-FFF2-40B4-BE49-F238E27FC236}">
                <a16:creationId xmlns:a16="http://schemas.microsoft.com/office/drawing/2014/main" id="{F46A2A94-23BD-5013-6925-50C3F30AFE2A}"/>
              </a:ext>
            </a:extLst>
          </p:cNvPr>
          <p:cNvSpPr>
            <a:spLocks noGrp="1"/>
          </p:cNvSpPr>
          <p:nvPr>
            <p:ph idx="1"/>
          </p:nvPr>
        </p:nvSpPr>
        <p:spPr>
          <a:xfrm>
            <a:off x="4710096" y="577971"/>
            <a:ext cx="6806168" cy="4192438"/>
          </a:xfrm>
        </p:spPr>
        <p:txBody>
          <a:bodyPr>
            <a:normAutofit fontScale="25000" lnSpcReduction="20000"/>
          </a:bodyPr>
          <a:lstStyle/>
          <a:p>
            <a:pPr marL="0" indent="0">
              <a:buNone/>
            </a:pPr>
            <a:endParaRPr lang="en-ZA" sz="2000" b="1" dirty="0"/>
          </a:p>
          <a:p>
            <a:pPr marL="0" indent="0">
              <a:buNone/>
            </a:pPr>
            <a:endParaRPr lang="en-ZA" sz="2000" b="1" dirty="0"/>
          </a:p>
          <a:p>
            <a:pPr marL="0" indent="0">
              <a:buNone/>
            </a:pPr>
            <a:endParaRPr lang="en-ZA" sz="2000" b="1" dirty="0"/>
          </a:p>
          <a:p>
            <a:pPr marL="0" indent="0">
              <a:buNone/>
            </a:pPr>
            <a:endParaRPr lang="en-ZA" sz="2000" b="1" dirty="0"/>
          </a:p>
          <a:p>
            <a:pPr marL="0" indent="0">
              <a:buNone/>
            </a:pPr>
            <a:endParaRPr lang="en-ZA" sz="2000" b="1" dirty="0"/>
          </a:p>
          <a:p>
            <a:pPr marL="0" indent="0">
              <a:buNone/>
            </a:pPr>
            <a:endParaRPr lang="en-ZA" sz="5600" b="1" dirty="0">
              <a:latin typeface="Arial" panose="020B0604020202020204" pitchFamily="34" charset="0"/>
              <a:cs typeface="Arial" panose="020B0604020202020204" pitchFamily="34" charset="0"/>
            </a:endParaRPr>
          </a:p>
          <a:p>
            <a:pPr marL="0" indent="0">
              <a:buNone/>
            </a:pPr>
            <a:r>
              <a:rPr lang="en-ZA" sz="5600" b="1" dirty="0">
                <a:latin typeface="Arial" panose="020B0604020202020204" pitchFamily="34" charset="0"/>
                <a:cs typeface="Arial" panose="020B0604020202020204" pitchFamily="34" charset="0"/>
              </a:rPr>
              <a:t>SUB-THEME 2: EXCLUSION FROM THE LABOUR MARKET</a:t>
            </a:r>
          </a:p>
          <a:p>
            <a:pPr algn="just">
              <a:buFont typeface="Arial" panose="020B0604020202020204" pitchFamily="34" charset="0"/>
              <a:buChar char="•"/>
            </a:pPr>
            <a:r>
              <a:rPr lang="en-ZA" sz="6000" dirty="0">
                <a:effectLst/>
                <a:latin typeface="Arial" panose="020B0604020202020204" pitchFamily="34" charset="0"/>
                <a:ea typeface="Aptos" panose="020B0004020202020204" pitchFamily="34" charset="0"/>
              </a:rPr>
              <a:t>In South Africa, employers generally require some level of work experience even for entry-level jobs. Thus, the lack of work experience is a common barrier to the labour market for most South African new graduates (</a:t>
            </a:r>
            <a:r>
              <a:rPr lang="en-ZA" sz="6000" dirty="0" err="1">
                <a:effectLst/>
                <a:latin typeface="Arial" panose="020B0604020202020204" pitchFamily="34" charset="0"/>
                <a:ea typeface="Aptos" panose="020B0004020202020204" pitchFamily="34" charset="0"/>
              </a:rPr>
              <a:t>Mseleku</a:t>
            </a:r>
            <a:r>
              <a:rPr lang="en-ZA" sz="6000" dirty="0">
                <a:effectLst/>
                <a:latin typeface="Arial" panose="020B0604020202020204" pitchFamily="34" charset="0"/>
                <a:ea typeface="Aptos" panose="020B0004020202020204" pitchFamily="34" charset="0"/>
              </a:rPr>
              <a:t>, 2022). </a:t>
            </a:r>
          </a:p>
          <a:p>
            <a:pPr algn="just">
              <a:buFont typeface="Arial" panose="020B0604020202020204" pitchFamily="34" charset="0"/>
              <a:buChar char="•"/>
            </a:pPr>
            <a:r>
              <a:rPr lang="en-ZA" sz="6000" dirty="0">
                <a:effectLst/>
                <a:latin typeface="Arial" panose="020B0604020202020204" pitchFamily="34" charset="0"/>
                <a:ea typeface="Aptos" panose="020B0004020202020204" pitchFamily="34" charset="0"/>
              </a:rPr>
              <a:t>At the height of the COVID-19 pandemic the social services professional workforce were in the frontlines of the national response of saving lives and livelihoods (South African Government News Agency, 2024). </a:t>
            </a:r>
          </a:p>
          <a:p>
            <a:pPr algn="just">
              <a:buFont typeface="Arial" panose="020B0604020202020204" pitchFamily="34" charset="0"/>
              <a:buChar char="•"/>
            </a:pPr>
            <a:r>
              <a:rPr lang="en-ZA" sz="6000" dirty="0">
                <a:effectLst/>
                <a:latin typeface="Arial" panose="020B0604020202020204" pitchFamily="34" charset="0"/>
                <a:ea typeface="Aptos" panose="020B0004020202020204" pitchFamily="34" charset="0"/>
              </a:rPr>
              <a:t>This provides an undisputable fact that the country needs more social workers, who like in the COVID-19 pandemic, will go above and beyond, risking their lives to cater for the well-being and safety of others. </a:t>
            </a:r>
          </a:p>
          <a:p>
            <a:pPr algn="just">
              <a:buFont typeface="Arial" panose="020B0604020202020204" pitchFamily="34" charset="0"/>
              <a:buChar char="•"/>
            </a:pPr>
            <a:r>
              <a:rPr lang="en-ZA" sz="6000" dirty="0">
                <a:effectLst/>
                <a:latin typeface="Arial" panose="020B0604020202020204" pitchFamily="34" charset="0"/>
                <a:ea typeface="Aptos" panose="020B0004020202020204" pitchFamily="34" charset="0"/>
              </a:rPr>
              <a:t>Bachelor of Social Work graduates possess graduate attributes such as critical thinking, problem solving, communication and leadership skills that are evident in the qualifications they hold from various institutions of higher learning. </a:t>
            </a:r>
            <a:endParaRPr lang="en-ZA" sz="5600" b="1" dirty="0">
              <a:latin typeface="Arial" panose="020B0604020202020204" pitchFamily="34" charset="0"/>
              <a:cs typeface="Arial" panose="020B0604020202020204" pitchFamily="34" charset="0"/>
            </a:endParaRPr>
          </a:p>
          <a:p>
            <a:pPr marL="0" indent="0">
              <a:buNone/>
            </a:pPr>
            <a:endParaRPr lang="en-ZA" sz="2000" dirty="0"/>
          </a:p>
          <a:p>
            <a:pPr marL="0" indent="0">
              <a:buNone/>
            </a:pPr>
            <a:endParaRPr lang="en-ZA" sz="2000" dirty="0"/>
          </a:p>
          <a:p>
            <a:pPr marL="0" indent="0">
              <a:buNone/>
            </a:pPr>
            <a:endParaRPr lang="en-ZA" sz="2000" dirty="0"/>
          </a:p>
          <a:p>
            <a:pPr marL="0" indent="0">
              <a:buNone/>
            </a:pPr>
            <a:endParaRPr lang="en-ZA" sz="2000" dirty="0"/>
          </a:p>
          <a:p>
            <a:pPr marL="0" indent="0">
              <a:buNone/>
            </a:pPr>
            <a:endParaRPr lang="en-ZA" sz="2000" dirty="0"/>
          </a:p>
          <a:p>
            <a:pPr marL="0" indent="0">
              <a:buNone/>
            </a:pPr>
            <a:endParaRPr lang="en-ZA" sz="2000" dirty="0"/>
          </a:p>
          <a:p>
            <a:pPr marL="0" indent="0">
              <a:buNone/>
            </a:pPr>
            <a:r>
              <a:rPr lang="en-ZA" sz="2000" dirty="0"/>
              <a:t>2</a:t>
            </a:r>
          </a:p>
        </p:txBody>
      </p:sp>
    </p:spTree>
    <p:extLst>
      <p:ext uri="{BB962C8B-B14F-4D97-AF65-F5344CB8AC3E}">
        <p14:creationId xmlns:p14="http://schemas.microsoft.com/office/powerpoint/2010/main" val="18514802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76000"/>
                <a:satMod val="180000"/>
              </a:schemeClr>
              <a:schemeClr val="bg2">
                <a:tint val="80000"/>
                <a:satMod val="120000"/>
                <a:lumMod val="180000"/>
              </a:schemeClr>
            </a:duotone>
          </a:blip>
          <a:stretch/>
        </a:blipFill>
        <a:effectLst/>
      </p:bgPr>
    </p:bg>
    <p:spTree>
      <p:nvGrpSpPr>
        <p:cNvPr id="1" name="">
          <a:extLst>
            <a:ext uri="{FF2B5EF4-FFF2-40B4-BE49-F238E27FC236}">
              <a16:creationId xmlns:a16="http://schemas.microsoft.com/office/drawing/2014/main" id="{975653D5-A1F3-1EFB-6E55-BD740F8FE74B}"/>
            </a:ext>
          </a:extLst>
        </p:cNvPr>
        <p:cNvGrpSpPr/>
        <p:nvPr/>
      </p:nvGrpSpPr>
      <p:grpSpPr>
        <a:xfrm>
          <a:off x="0" y="0"/>
          <a:ext cx="0" cy="0"/>
          <a:chOff x="0" y="0"/>
          <a:chExt cx="0" cy="0"/>
        </a:xfrm>
      </p:grpSpPr>
      <p:sp useBgFill="1">
        <p:nvSpPr>
          <p:cNvPr id="5" name="Rectangle 4">
            <a:extLst>
              <a:ext uri="{FF2B5EF4-FFF2-40B4-BE49-F238E27FC236}">
                <a16:creationId xmlns:a16="http://schemas.microsoft.com/office/drawing/2014/main" id="{4A6AA665-4345-1647-C243-C78E9E3CBB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reeform: Shape 5">
            <a:extLst>
              <a:ext uri="{FF2B5EF4-FFF2-40B4-BE49-F238E27FC236}">
                <a16:creationId xmlns:a16="http://schemas.microsoft.com/office/drawing/2014/main" id="{28598C4C-B136-4943-60F6-5732ABCD37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1" y="-1"/>
            <a:ext cx="4403709" cy="6858001"/>
          </a:xfrm>
          <a:custGeom>
            <a:avLst/>
            <a:gdLst>
              <a:gd name="connsiteX0" fmla="*/ 3223890 w 4403709"/>
              <a:gd name="connsiteY0" fmla="*/ 6858001 h 6858001"/>
              <a:gd name="connsiteX1" fmla="*/ 4101908 w 4403709"/>
              <a:gd name="connsiteY1" fmla="*/ 6858001 h 6858001"/>
              <a:gd name="connsiteX2" fmla="*/ 3254950 w 4403709"/>
              <a:gd name="connsiteY2" fmla="*/ 1599356 h 6858001"/>
              <a:gd name="connsiteX3" fmla="*/ 3254950 w 4403709"/>
              <a:gd name="connsiteY3" fmla="*/ 1594062 h 6858001"/>
              <a:gd name="connsiteX4" fmla="*/ 4403709 w 4403709"/>
              <a:gd name="connsiteY4" fmla="*/ 0 h 6858001"/>
              <a:gd name="connsiteX5" fmla="*/ 3254950 w 4403709"/>
              <a:gd name="connsiteY5" fmla="*/ 0 h 6858001"/>
              <a:gd name="connsiteX6" fmla="*/ 2903520 w 4403709"/>
              <a:gd name="connsiteY6" fmla="*/ 0 h 6858001"/>
              <a:gd name="connsiteX7" fmla="*/ 0 w 4403709"/>
              <a:gd name="connsiteY7" fmla="*/ 0 h 6858001"/>
              <a:gd name="connsiteX8" fmla="*/ 0 w 4403709"/>
              <a:gd name="connsiteY8" fmla="*/ 6858000 h 6858001"/>
              <a:gd name="connsiteX9" fmla="*/ 3223890 w 4403709"/>
              <a:gd name="connsiteY9" fmla="*/ 685800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03709" h="6858001">
                <a:moveTo>
                  <a:pt x="3223890" y="6858001"/>
                </a:moveTo>
                <a:lnTo>
                  <a:pt x="4101908" y="6858001"/>
                </a:lnTo>
                <a:lnTo>
                  <a:pt x="3254950" y="1599356"/>
                </a:lnTo>
                <a:lnTo>
                  <a:pt x="3254950" y="1594062"/>
                </a:lnTo>
                <a:lnTo>
                  <a:pt x="4403709" y="0"/>
                </a:lnTo>
                <a:lnTo>
                  <a:pt x="3254950" y="0"/>
                </a:lnTo>
                <a:lnTo>
                  <a:pt x="2903520" y="0"/>
                </a:lnTo>
                <a:lnTo>
                  <a:pt x="0" y="0"/>
                </a:lnTo>
                <a:lnTo>
                  <a:pt x="0" y="6858000"/>
                </a:lnTo>
                <a:lnTo>
                  <a:pt x="3223890" y="6858000"/>
                </a:lnTo>
                <a:close/>
              </a:path>
            </a:pathLst>
          </a:custGeom>
          <a:gradFill flip="none" rotWithShape="1">
            <a:gsLst>
              <a:gs pos="0">
                <a:schemeClr val="accent1">
                  <a:lumMod val="89000"/>
                </a:schemeClr>
              </a:gs>
              <a:gs pos="23000">
                <a:schemeClr val="accent1">
                  <a:lumMod val="89000"/>
                </a:schemeClr>
              </a:gs>
              <a:gs pos="69000">
                <a:schemeClr val="accent1">
                  <a:lumMod val="75000"/>
                </a:schemeClr>
              </a:gs>
              <a:gs pos="97000">
                <a:schemeClr val="accent1">
                  <a:lumMod val="70000"/>
                </a:schemeClr>
              </a:gs>
            </a:gsLst>
            <a:path path="circle">
              <a:fillToRect l="50000" t="50000" r="50000" b="50000"/>
            </a:path>
            <a:tileRect/>
          </a:gradFill>
          <a:ln>
            <a:noFill/>
          </a:ln>
        </p:spPr>
        <p:style>
          <a:lnRef idx="2">
            <a:schemeClr val="accent1">
              <a:shade val="50000"/>
            </a:schemeClr>
          </a:lnRef>
          <a:fillRef idx="1002">
            <a:schemeClr val="dk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le 1">
            <a:extLst>
              <a:ext uri="{FF2B5EF4-FFF2-40B4-BE49-F238E27FC236}">
                <a16:creationId xmlns:a16="http://schemas.microsoft.com/office/drawing/2014/main" id="{5EDC8E58-48FD-5B11-5BE1-F4A04CB5CBC7}"/>
              </a:ext>
            </a:extLst>
          </p:cNvPr>
          <p:cNvSpPr>
            <a:spLocks noGrp="1"/>
          </p:cNvSpPr>
          <p:nvPr>
            <p:ph type="title"/>
          </p:nvPr>
        </p:nvSpPr>
        <p:spPr>
          <a:xfrm>
            <a:off x="496112" y="685801"/>
            <a:ext cx="2743200" cy="5105400"/>
          </a:xfrm>
        </p:spPr>
        <p:txBody>
          <a:bodyPr>
            <a:normAutofit/>
          </a:bodyPr>
          <a:lstStyle/>
          <a:p>
            <a:pPr algn="l"/>
            <a:r>
              <a:rPr lang="en-ZA" sz="3000" b="1">
                <a:solidFill>
                  <a:srgbClr val="FFFFFF"/>
                </a:solidFill>
              </a:rPr>
              <a:t>DISCUSSIONS</a:t>
            </a:r>
          </a:p>
        </p:txBody>
      </p:sp>
      <p:grpSp>
        <p:nvGrpSpPr>
          <p:cNvPr id="7" name="Group 6">
            <a:extLst>
              <a:ext uri="{FF2B5EF4-FFF2-40B4-BE49-F238E27FC236}">
                <a16:creationId xmlns:a16="http://schemas.microsoft.com/office/drawing/2014/main" id="{713F2B54-4AC8-5BE9-8807-35CAD6E316C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315292" y="0"/>
            <a:ext cx="2436813" cy="6858001"/>
            <a:chOff x="1320800" y="0"/>
            <a:chExt cx="2436813" cy="6858001"/>
          </a:xfrm>
        </p:grpSpPr>
        <p:sp>
          <p:nvSpPr>
            <p:cNvPr id="9" name="Freeform 6">
              <a:extLst>
                <a:ext uri="{FF2B5EF4-FFF2-40B4-BE49-F238E27FC236}">
                  <a16:creationId xmlns:a16="http://schemas.microsoft.com/office/drawing/2014/main" id="{DD6C5720-2622-08A3-C2B3-D56BFFEBBE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txBody>
            <a:bodyPr/>
            <a:lstStyle/>
            <a:p>
              <a:endParaRPr lang="en-ZA"/>
            </a:p>
          </p:txBody>
        </p:sp>
        <p:sp>
          <p:nvSpPr>
            <p:cNvPr id="11" name="Freeform 7">
              <a:extLst>
                <a:ext uri="{FF2B5EF4-FFF2-40B4-BE49-F238E27FC236}">
                  <a16:creationId xmlns:a16="http://schemas.microsoft.com/office/drawing/2014/main" id="{5373F73A-79CF-16E1-595E-90812D544C4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txBody>
            <a:bodyPr/>
            <a:lstStyle/>
            <a:p>
              <a:endParaRPr lang="en-ZA"/>
            </a:p>
          </p:txBody>
        </p:sp>
        <p:sp>
          <p:nvSpPr>
            <p:cNvPr id="19" name="Freeform 8">
              <a:extLst>
                <a:ext uri="{FF2B5EF4-FFF2-40B4-BE49-F238E27FC236}">
                  <a16:creationId xmlns:a16="http://schemas.microsoft.com/office/drawing/2014/main" id="{7A105EFA-B3B4-190F-D179-11F76764547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txBody>
            <a:bodyPr/>
            <a:lstStyle/>
            <a:p>
              <a:endParaRPr lang="en-ZA"/>
            </a:p>
          </p:txBody>
        </p:sp>
        <p:sp>
          <p:nvSpPr>
            <p:cNvPr id="20" name="Freeform 9">
              <a:extLst>
                <a:ext uri="{FF2B5EF4-FFF2-40B4-BE49-F238E27FC236}">
                  <a16:creationId xmlns:a16="http://schemas.microsoft.com/office/drawing/2014/main" id="{28CDEA1E-36E4-3E28-415F-36B29C8C1C5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txBody>
            <a:bodyPr/>
            <a:lstStyle/>
            <a:p>
              <a:endParaRPr lang="en-ZA"/>
            </a:p>
          </p:txBody>
        </p:sp>
        <p:sp>
          <p:nvSpPr>
            <p:cNvPr id="21" name="Freeform 10">
              <a:extLst>
                <a:ext uri="{FF2B5EF4-FFF2-40B4-BE49-F238E27FC236}">
                  <a16:creationId xmlns:a16="http://schemas.microsoft.com/office/drawing/2014/main" id="{7FB5B893-9377-F5F2-0298-3951561BF58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txBody>
            <a:bodyPr/>
            <a:lstStyle/>
            <a:p>
              <a:endParaRPr lang="en-ZA"/>
            </a:p>
          </p:txBody>
        </p:sp>
        <p:sp>
          <p:nvSpPr>
            <p:cNvPr id="22" name="Freeform 11">
              <a:extLst>
                <a:ext uri="{FF2B5EF4-FFF2-40B4-BE49-F238E27FC236}">
                  <a16:creationId xmlns:a16="http://schemas.microsoft.com/office/drawing/2014/main" id="{EB96FECE-9F5F-01BC-26B0-6A5A3D2A5B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txBody>
            <a:bodyPr/>
            <a:lstStyle/>
            <a:p>
              <a:endParaRPr lang="en-ZA"/>
            </a:p>
          </p:txBody>
        </p:sp>
      </p:grpSp>
      <p:sp>
        <p:nvSpPr>
          <p:cNvPr id="3" name="Content Placeholder 2">
            <a:extLst>
              <a:ext uri="{FF2B5EF4-FFF2-40B4-BE49-F238E27FC236}">
                <a16:creationId xmlns:a16="http://schemas.microsoft.com/office/drawing/2014/main" id="{DEF51ADB-A325-1844-10EB-47259CAE8672}"/>
              </a:ext>
            </a:extLst>
          </p:cNvPr>
          <p:cNvSpPr>
            <a:spLocks noGrp="1"/>
          </p:cNvSpPr>
          <p:nvPr>
            <p:ph idx="1"/>
          </p:nvPr>
        </p:nvSpPr>
        <p:spPr>
          <a:xfrm>
            <a:off x="4710096" y="577971"/>
            <a:ext cx="6806168" cy="4597878"/>
          </a:xfrm>
        </p:spPr>
        <p:txBody>
          <a:bodyPr>
            <a:normAutofit fontScale="25000" lnSpcReduction="20000"/>
          </a:bodyPr>
          <a:lstStyle/>
          <a:p>
            <a:pPr marL="0" indent="0">
              <a:buNone/>
            </a:pPr>
            <a:endParaRPr lang="en-ZA" sz="2000" b="1" dirty="0"/>
          </a:p>
          <a:p>
            <a:pPr marL="0" indent="0">
              <a:buNone/>
            </a:pPr>
            <a:endParaRPr lang="en-ZA" sz="2000" b="1" dirty="0"/>
          </a:p>
          <a:p>
            <a:pPr marL="0" indent="0">
              <a:buNone/>
            </a:pPr>
            <a:endParaRPr lang="en-ZA" sz="2000" b="1" dirty="0"/>
          </a:p>
          <a:p>
            <a:pPr marL="0" indent="0">
              <a:buNone/>
            </a:pPr>
            <a:endParaRPr lang="en-ZA" sz="2000" b="1" dirty="0"/>
          </a:p>
          <a:p>
            <a:pPr marL="0" indent="0">
              <a:buNone/>
            </a:pPr>
            <a:endParaRPr lang="en-ZA" sz="2000" b="1" dirty="0"/>
          </a:p>
          <a:p>
            <a:pPr marL="0" indent="0">
              <a:buNone/>
            </a:pPr>
            <a:endParaRPr lang="en-ZA" sz="5600" b="1" dirty="0">
              <a:latin typeface="Arial" panose="020B0604020202020204" pitchFamily="34" charset="0"/>
              <a:cs typeface="Arial" panose="020B0604020202020204" pitchFamily="34" charset="0"/>
            </a:endParaRPr>
          </a:p>
          <a:p>
            <a:pPr marL="0" indent="0">
              <a:buNone/>
            </a:pPr>
            <a:r>
              <a:rPr lang="en-ZA" sz="5600" b="1" dirty="0">
                <a:latin typeface="Arial" panose="020B0604020202020204" pitchFamily="34" charset="0"/>
                <a:cs typeface="Arial" panose="020B0604020202020204" pitchFamily="34" charset="0"/>
              </a:rPr>
              <a:t>SUB-THEME 2: CONT…..</a:t>
            </a:r>
          </a:p>
          <a:p>
            <a:pPr algn="just">
              <a:buFont typeface="Arial" panose="020B0604020202020204" pitchFamily="34" charset="0"/>
              <a:buChar char="•"/>
            </a:pPr>
            <a:r>
              <a:rPr lang="en-US" sz="6000" dirty="0">
                <a:effectLst/>
                <a:latin typeface="Arial" panose="020B0604020202020204" pitchFamily="34" charset="0"/>
                <a:ea typeface="Aptos" panose="020B0004020202020204" pitchFamily="34" charset="0"/>
              </a:rPr>
              <a:t>This challenge has exacerbated unfair and exploitative labour practices in the social sector, with qualified social workers often receiving salaries that are far below the appropriate remuneration thresholds (</a:t>
            </a:r>
            <a:r>
              <a:rPr lang="en-US" sz="6000" dirty="0" err="1">
                <a:effectLst/>
                <a:latin typeface="Arial" panose="020B0604020202020204" pitchFamily="34" charset="0"/>
                <a:ea typeface="Aptos" panose="020B0004020202020204" pitchFamily="34" charset="0"/>
              </a:rPr>
              <a:t>Adenutsi</a:t>
            </a:r>
            <a:r>
              <a:rPr lang="en-US" sz="6000" dirty="0">
                <a:effectLst/>
                <a:latin typeface="Arial" panose="020B0604020202020204" pitchFamily="34" charset="0"/>
                <a:ea typeface="Aptos" panose="020B0004020202020204" pitchFamily="34" charset="0"/>
              </a:rPr>
              <a:t>, 2023). </a:t>
            </a:r>
          </a:p>
          <a:p>
            <a:pPr algn="just">
              <a:buFont typeface="Arial" panose="020B0604020202020204" pitchFamily="34" charset="0"/>
              <a:buChar char="•"/>
            </a:pPr>
            <a:r>
              <a:rPr lang="en-US" sz="6000" dirty="0">
                <a:effectLst/>
                <a:latin typeface="Arial" panose="020B0604020202020204" pitchFamily="34" charset="0"/>
                <a:ea typeface="Aptos" panose="020B0004020202020204" pitchFamily="34" charset="0"/>
              </a:rPr>
              <a:t>The competition for the few available job opportunities exposes social work graduates to exploitation in the hands of employers who prey on their desperation for work.</a:t>
            </a:r>
          </a:p>
          <a:p>
            <a:pPr algn="just">
              <a:buFont typeface="Arial" panose="020B0604020202020204" pitchFamily="34" charset="0"/>
              <a:buChar char="•"/>
            </a:pPr>
            <a:r>
              <a:rPr lang="en-ZA" sz="6000" dirty="0">
                <a:effectLst/>
                <a:latin typeface="Arial" panose="020B0604020202020204" pitchFamily="34" charset="0"/>
                <a:ea typeface="Aptos" panose="020B0004020202020204" pitchFamily="34" charset="0"/>
              </a:rPr>
              <a:t>The rate of unemployment amongst social workers is depressing because social workers are key in the delivery of mandatory social welfare services. </a:t>
            </a:r>
          </a:p>
          <a:p>
            <a:pPr algn="just">
              <a:buFont typeface="Arial" panose="020B0604020202020204" pitchFamily="34" charset="0"/>
              <a:buChar char="•"/>
            </a:pPr>
            <a:r>
              <a:rPr lang="en-ZA" sz="6000" dirty="0">
                <a:effectLst/>
                <a:latin typeface="Arial" panose="020B0604020202020204" pitchFamily="34" charset="0"/>
                <a:ea typeface="Aptos" panose="020B0004020202020204" pitchFamily="34" charset="0"/>
              </a:rPr>
              <a:t>Consequently, graduates’ financial status continues to hit rock bottom, their minds clouded by uncertainty and confusion, leading to a series of mental health concerns and breakdown as they cannot afford to meet even the most basic needs. </a:t>
            </a:r>
          </a:p>
          <a:p>
            <a:pPr marL="0" indent="0">
              <a:buNone/>
            </a:pPr>
            <a:endParaRPr lang="en-ZA" sz="2000" dirty="0"/>
          </a:p>
          <a:p>
            <a:pPr marL="0" indent="0">
              <a:buNone/>
            </a:pPr>
            <a:endParaRPr lang="en-ZA" sz="2000" dirty="0"/>
          </a:p>
          <a:p>
            <a:pPr marL="0" indent="0">
              <a:buNone/>
            </a:pPr>
            <a:endParaRPr lang="en-ZA" sz="2000" dirty="0"/>
          </a:p>
          <a:p>
            <a:pPr marL="0" indent="0">
              <a:buNone/>
            </a:pPr>
            <a:endParaRPr lang="en-ZA" sz="2000" dirty="0"/>
          </a:p>
          <a:p>
            <a:pPr marL="0" indent="0">
              <a:buNone/>
            </a:pPr>
            <a:endParaRPr lang="en-ZA" sz="2000" dirty="0"/>
          </a:p>
          <a:p>
            <a:pPr marL="0" indent="0">
              <a:buNone/>
            </a:pPr>
            <a:endParaRPr lang="en-ZA" sz="2000" dirty="0"/>
          </a:p>
          <a:p>
            <a:pPr marL="0" indent="0">
              <a:buNone/>
            </a:pPr>
            <a:r>
              <a:rPr lang="en-ZA" sz="2000" dirty="0"/>
              <a:t>2</a:t>
            </a:r>
          </a:p>
        </p:txBody>
      </p:sp>
    </p:spTree>
    <p:extLst>
      <p:ext uri="{BB962C8B-B14F-4D97-AF65-F5344CB8AC3E}">
        <p14:creationId xmlns:p14="http://schemas.microsoft.com/office/powerpoint/2010/main" val="12495364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76000"/>
                <a:satMod val="180000"/>
              </a:schemeClr>
              <a:schemeClr val="bg2">
                <a:tint val="80000"/>
                <a:satMod val="120000"/>
                <a:lumMod val="180000"/>
              </a:schemeClr>
            </a:duotone>
          </a:blip>
          <a:stretch/>
        </a:blipFill>
        <a:effectLst/>
      </p:bgPr>
    </p:bg>
    <p:spTree>
      <p:nvGrpSpPr>
        <p:cNvPr id="1" name="">
          <a:extLst>
            <a:ext uri="{FF2B5EF4-FFF2-40B4-BE49-F238E27FC236}">
              <a16:creationId xmlns:a16="http://schemas.microsoft.com/office/drawing/2014/main" id="{2426AC6A-B0E6-0ECE-2F2D-CB72DD0F5D6F}"/>
            </a:ext>
          </a:extLst>
        </p:cNvPr>
        <p:cNvGrpSpPr/>
        <p:nvPr/>
      </p:nvGrpSpPr>
      <p:grpSpPr>
        <a:xfrm>
          <a:off x="0" y="0"/>
          <a:ext cx="0" cy="0"/>
          <a:chOff x="0" y="0"/>
          <a:chExt cx="0" cy="0"/>
        </a:xfrm>
      </p:grpSpPr>
      <p:sp useBgFill="1">
        <p:nvSpPr>
          <p:cNvPr id="5" name="Rectangle 4">
            <a:extLst>
              <a:ext uri="{FF2B5EF4-FFF2-40B4-BE49-F238E27FC236}">
                <a16:creationId xmlns:a16="http://schemas.microsoft.com/office/drawing/2014/main" id="{4156A35C-5121-2A90-7317-8020C2D9F7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reeform: Shape 5">
            <a:extLst>
              <a:ext uri="{FF2B5EF4-FFF2-40B4-BE49-F238E27FC236}">
                <a16:creationId xmlns:a16="http://schemas.microsoft.com/office/drawing/2014/main" id="{D91EAC59-719B-9960-C30F-4F0D5F2E2E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1" y="-1"/>
            <a:ext cx="4403709" cy="6858001"/>
          </a:xfrm>
          <a:custGeom>
            <a:avLst/>
            <a:gdLst>
              <a:gd name="connsiteX0" fmla="*/ 3223890 w 4403709"/>
              <a:gd name="connsiteY0" fmla="*/ 6858001 h 6858001"/>
              <a:gd name="connsiteX1" fmla="*/ 4101908 w 4403709"/>
              <a:gd name="connsiteY1" fmla="*/ 6858001 h 6858001"/>
              <a:gd name="connsiteX2" fmla="*/ 3254950 w 4403709"/>
              <a:gd name="connsiteY2" fmla="*/ 1599356 h 6858001"/>
              <a:gd name="connsiteX3" fmla="*/ 3254950 w 4403709"/>
              <a:gd name="connsiteY3" fmla="*/ 1594062 h 6858001"/>
              <a:gd name="connsiteX4" fmla="*/ 4403709 w 4403709"/>
              <a:gd name="connsiteY4" fmla="*/ 0 h 6858001"/>
              <a:gd name="connsiteX5" fmla="*/ 3254950 w 4403709"/>
              <a:gd name="connsiteY5" fmla="*/ 0 h 6858001"/>
              <a:gd name="connsiteX6" fmla="*/ 2903520 w 4403709"/>
              <a:gd name="connsiteY6" fmla="*/ 0 h 6858001"/>
              <a:gd name="connsiteX7" fmla="*/ 0 w 4403709"/>
              <a:gd name="connsiteY7" fmla="*/ 0 h 6858001"/>
              <a:gd name="connsiteX8" fmla="*/ 0 w 4403709"/>
              <a:gd name="connsiteY8" fmla="*/ 6858000 h 6858001"/>
              <a:gd name="connsiteX9" fmla="*/ 3223890 w 4403709"/>
              <a:gd name="connsiteY9" fmla="*/ 685800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03709" h="6858001">
                <a:moveTo>
                  <a:pt x="3223890" y="6858001"/>
                </a:moveTo>
                <a:lnTo>
                  <a:pt x="4101908" y="6858001"/>
                </a:lnTo>
                <a:lnTo>
                  <a:pt x="3254950" y="1599356"/>
                </a:lnTo>
                <a:lnTo>
                  <a:pt x="3254950" y="1594062"/>
                </a:lnTo>
                <a:lnTo>
                  <a:pt x="4403709" y="0"/>
                </a:lnTo>
                <a:lnTo>
                  <a:pt x="3254950" y="0"/>
                </a:lnTo>
                <a:lnTo>
                  <a:pt x="2903520" y="0"/>
                </a:lnTo>
                <a:lnTo>
                  <a:pt x="0" y="0"/>
                </a:lnTo>
                <a:lnTo>
                  <a:pt x="0" y="6858000"/>
                </a:lnTo>
                <a:lnTo>
                  <a:pt x="3223890" y="6858000"/>
                </a:lnTo>
                <a:close/>
              </a:path>
            </a:pathLst>
          </a:custGeom>
          <a:gradFill flip="none" rotWithShape="1">
            <a:gsLst>
              <a:gs pos="0">
                <a:schemeClr val="accent1">
                  <a:lumMod val="89000"/>
                </a:schemeClr>
              </a:gs>
              <a:gs pos="23000">
                <a:schemeClr val="accent1">
                  <a:lumMod val="89000"/>
                </a:schemeClr>
              </a:gs>
              <a:gs pos="69000">
                <a:schemeClr val="accent1">
                  <a:lumMod val="75000"/>
                </a:schemeClr>
              </a:gs>
              <a:gs pos="97000">
                <a:schemeClr val="accent1">
                  <a:lumMod val="70000"/>
                </a:schemeClr>
              </a:gs>
            </a:gsLst>
            <a:path path="circle">
              <a:fillToRect l="50000" t="50000" r="50000" b="50000"/>
            </a:path>
            <a:tileRect/>
          </a:gradFill>
          <a:ln>
            <a:noFill/>
          </a:ln>
        </p:spPr>
        <p:style>
          <a:lnRef idx="2">
            <a:schemeClr val="accent1">
              <a:shade val="50000"/>
            </a:schemeClr>
          </a:lnRef>
          <a:fillRef idx="1002">
            <a:schemeClr val="dk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le 1">
            <a:extLst>
              <a:ext uri="{FF2B5EF4-FFF2-40B4-BE49-F238E27FC236}">
                <a16:creationId xmlns:a16="http://schemas.microsoft.com/office/drawing/2014/main" id="{19F520DB-8899-348F-5A88-D1928CC350C7}"/>
              </a:ext>
            </a:extLst>
          </p:cNvPr>
          <p:cNvSpPr>
            <a:spLocks noGrp="1"/>
          </p:cNvSpPr>
          <p:nvPr>
            <p:ph type="title"/>
          </p:nvPr>
        </p:nvSpPr>
        <p:spPr>
          <a:xfrm>
            <a:off x="496112" y="685801"/>
            <a:ext cx="2743200" cy="5105400"/>
          </a:xfrm>
        </p:spPr>
        <p:txBody>
          <a:bodyPr>
            <a:normAutofit/>
          </a:bodyPr>
          <a:lstStyle/>
          <a:p>
            <a:pPr algn="l"/>
            <a:r>
              <a:rPr lang="en-ZA" sz="3000" b="1">
                <a:solidFill>
                  <a:srgbClr val="FFFFFF"/>
                </a:solidFill>
              </a:rPr>
              <a:t>DISCUSSIONS</a:t>
            </a:r>
          </a:p>
        </p:txBody>
      </p:sp>
      <p:grpSp>
        <p:nvGrpSpPr>
          <p:cNvPr id="7" name="Group 6">
            <a:extLst>
              <a:ext uri="{FF2B5EF4-FFF2-40B4-BE49-F238E27FC236}">
                <a16:creationId xmlns:a16="http://schemas.microsoft.com/office/drawing/2014/main" id="{BF0A9166-1400-D59B-B487-1474CFAB49C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315292" y="0"/>
            <a:ext cx="2436813" cy="6858001"/>
            <a:chOff x="1320800" y="0"/>
            <a:chExt cx="2436813" cy="6858001"/>
          </a:xfrm>
        </p:grpSpPr>
        <p:sp>
          <p:nvSpPr>
            <p:cNvPr id="9" name="Freeform 6">
              <a:extLst>
                <a:ext uri="{FF2B5EF4-FFF2-40B4-BE49-F238E27FC236}">
                  <a16:creationId xmlns:a16="http://schemas.microsoft.com/office/drawing/2014/main" id="{BE631E33-088C-F3EC-5172-7BAF9987F2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txBody>
            <a:bodyPr/>
            <a:lstStyle/>
            <a:p>
              <a:endParaRPr lang="en-ZA"/>
            </a:p>
          </p:txBody>
        </p:sp>
        <p:sp>
          <p:nvSpPr>
            <p:cNvPr id="11" name="Freeform 7">
              <a:extLst>
                <a:ext uri="{FF2B5EF4-FFF2-40B4-BE49-F238E27FC236}">
                  <a16:creationId xmlns:a16="http://schemas.microsoft.com/office/drawing/2014/main" id="{04286288-F502-D068-056C-3888986672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txBody>
            <a:bodyPr/>
            <a:lstStyle/>
            <a:p>
              <a:endParaRPr lang="en-ZA"/>
            </a:p>
          </p:txBody>
        </p:sp>
        <p:sp>
          <p:nvSpPr>
            <p:cNvPr id="19" name="Freeform 8">
              <a:extLst>
                <a:ext uri="{FF2B5EF4-FFF2-40B4-BE49-F238E27FC236}">
                  <a16:creationId xmlns:a16="http://schemas.microsoft.com/office/drawing/2014/main" id="{4EB3B45B-F3CD-0A29-B641-2F6F89AED5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txBody>
            <a:bodyPr/>
            <a:lstStyle/>
            <a:p>
              <a:endParaRPr lang="en-ZA"/>
            </a:p>
          </p:txBody>
        </p:sp>
        <p:sp>
          <p:nvSpPr>
            <p:cNvPr id="20" name="Freeform 9">
              <a:extLst>
                <a:ext uri="{FF2B5EF4-FFF2-40B4-BE49-F238E27FC236}">
                  <a16:creationId xmlns:a16="http://schemas.microsoft.com/office/drawing/2014/main" id="{0E49F92F-435F-ED78-A0F6-0DF8450817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txBody>
            <a:bodyPr/>
            <a:lstStyle/>
            <a:p>
              <a:endParaRPr lang="en-ZA"/>
            </a:p>
          </p:txBody>
        </p:sp>
        <p:sp>
          <p:nvSpPr>
            <p:cNvPr id="21" name="Freeform 10">
              <a:extLst>
                <a:ext uri="{FF2B5EF4-FFF2-40B4-BE49-F238E27FC236}">
                  <a16:creationId xmlns:a16="http://schemas.microsoft.com/office/drawing/2014/main" id="{6C903C65-7868-4189-43FA-8025659836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txBody>
            <a:bodyPr/>
            <a:lstStyle/>
            <a:p>
              <a:endParaRPr lang="en-ZA"/>
            </a:p>
          </p:txBody>
        </p:sp>
        <p:sp>
          <p:nvSpPr>
            <p:cNvPr id="22" name="Freeform 11">
              <a:extLst>
                <a:ext uri="{FF2B5EF4-FFF2-40B4-BE49-F238E27FC236}">
                  <a16:creationId xmlns:a16="http://schemas.microsoft.com/office/drawing/2014/main" id="{ED2E582B-74A7-9127-C85C-321521DE29C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txBody>
            <a:bodyPr/>
            <a:lstStyle/>
            <a:p>
              <a:endParaRPr lang="en-ZA"/>
            </a:p>
          </p:txBody>
        </p:sp>
      </p:grpSp>
      <p:sp>
        <p:nvSpPr>
          <p:cNvPr id="3" name="Content Placeholder 2">
            <a:extLst>
              <a:ext uri="{FF2B5EF4-FFF2-40B4-BE49-F238E27FC236}">
                <a16:creationId xmlns:a16="http://schemas.microsoft.com/office/drawing/2014/main" id="{BEDA6159-8285-F87C-987D-2651681A87DA}"/>
              </a:ext>
            </a:extLst>
          </p:cNvPr>
          <p:cNvSpPr>
            <a:spLocks noGrp="1"/>
          </p:cNvSpPr>
          <p:nvPr>
            <p:ph idx="1"/>
          </p:nvPr>
        </p:nvSpPr>
        <p:spPr>
          <a:xfrm>
            <a:off x="4710096" y="577971"/>
            <a:ext cx="6806168" cy="4597878"/>
          </a:xfrm>
        </p:spPr>
        <p:txBody>
          <a:bodyPr>
            <a:normAutofit fontScale="25000" lnSpcReduction="20000"/>
          </a:bodyPr>
          <a:lstStyle/>
          <a:p>
            <a:pPr marL="0" indent="0">
              <a:buNone/>
            </a:pPr>
            <a:endParaRPr lang="en-ZA" sz="2000" b="1" dirty="0"/>
          </a:p>
          <a:p>
            <a:pPr marL="0" indent="0">
              <a:buNone/>
            </a:pPr>
            <a:endParaRPr lang="en-ZA" sz="2000" b="1" dirty="0"/>
          </a:p>
          <a:p>
            <a:pPr marL="0" indent="0">
              <a:buNone/>
            </a:pPr>
            <a:endParaRPr lang="en-ZA" sz="2000" b="1" dirty="0"/>
          </a:p>
          <a:p>
            <a:pPr marL="0" indent="0">
              <a:buNone/>
            </a:pPr>
            <a:endParaRPr lang="en-ZA" sz="2000" b="1" dirty="0"/>
          </a:p>
          <a:p>
            <a:pPr marL="0" indent="0">
              <a:buNone/>
            </a:pPr>
            <a:endParaRPr lang="en-ZA" sz="2000" b="1" dirty="0"/>
          </a:p>
          <a:p>
            <a:pPr marL="0" indent="0" algn="just">
              <a:buNone/>
            </a:pPr>
            <a:r>
              <a:rPr lang="en-GB" sz="5600" b="1" dirty="0">
                <a:latin typeface="Arial" panose="020B0604020202020204" pitchFamily="34" charset="0"/>
                <a:cs typeface="Arial" panose="020B0604020202020204" pitchFamily="34" charset="0"/>
              </a:rPr>
              <a:t>SUB-THEME 3: FINANCIAL INSTABILITY</a:t>
            </a:r>
          </a:p>
          <a:p>
            <a:pPr algn="just"/>
            <a:r>
              <a:rPr lang="en-GB" sz="5600" dirty="0">
                <a:latin typeface="Arial" panose="020B0604020202020204" pitchFamily="34" charset="0"/>
                <a:cs typeface="Arial" panose="020B0604020202020204" pitchFamily="34" charset="0"/>
              </a:rPr>
              <a:t>Graduate unemployment often leads to significant financial distress. Financial instability exposes unemployed graduates to delayed personal milestones such as independence and starting families. </a:t>
            </a:r>
          </a:p>
          <a:p>
            <a:pPr algn="just"/>
            <a:r>
              <a:rPr lang="en-GB" sz="5600" dirty="0">
                <a:latin typeface="Arial" panose="020B0604020202020204" pitchFamily="34" charset="0"/>
                <a:cs typeface="Arial" panose="020B0604020202020204" pitchFamily="34" charset="0"/>
              </a:rPr>
              <a:t>Du Toit et al. (2018) argue that unemployed people become ashamed and disappointed when they are unable to subscribe to the belief of becoming financially independent.</a:t>
            </a:r>
          </a:p>
          <a:p>
            <a:pPr algn="just"/>
            <a:r>
              <a:rPr lang="en-GB" sz="5600" dirty="0" err="1">
                <a:latin typeface="Arial" panose="020B0604020202020204" pitchFamily="34" charset="0"/>
                <a:cs typeface="Arial" panose="020B0604020202020204" pitchFamily="34" charset="0"/>
              </a:rPr>
              <a:t>Bigenius</a:t>
            </a:r>
            <a:r>
              <a:rPr lang="en-GB" sz="5600" dirty="0">
                <a:latin typeface="Arial" panose="020B0604020202020204" pitchFamily="34" charset="0"/>
                <a:cs typeface="Arial" panose="020B0604020202020204" pitchFamily="34" charset="0"/>
              </a:rPr>
              <a:t> (2014) states that consequences of unemployment including financial problems and shaming experiences can become the reality for many unemployed graduates. </a:t>
            </a:r>
          </a:p>
          <a:p>
            <a:pPr algn="just"/>
            <a:r>
              <a:rPr lang="en-GB" sz="5600" dirty="0">
                <a:latin typeface="Arial" panose="020B0604020202020204" pitchFamily="34" charset="0"/>
                <a:cs typeface="Arial" panose="020B0604020202020204" pitchFamily="34" charset="0"/>
              </a:rPr>
              <a:t>Access to money is fundamental to the livelihood of human existence. Hence, formal employment can ensure good living conditions, quality education and proper healthcare. </a:t>
            </a:r>
          </a:p>
          <a:p>
            <a:pPr algn="just"/>
            <a:r>
              <a:rPr lang="en-GB" sz="5600" dirty="0">
                <a:latin typeface="Arial" panose="020B0604020202020204" pitchFamily="34" charset="0"/>
                <a:cs typeface="Arial" panose="020B0604020202020204" pitchFamily="34" charset="0"/>
              </a:rPr>
              <a:t>In contrast, unemployed people are incapable of ensuring proper living standards to their families or themselves (De Koker, 2021).  </a:t>
            </a:r>
            <a:endParaRPr lang="en-ZA" sz="2000" dirty="0"/>
          </a:p>
          <a:p>
            <a:pPr marL="0" indent="0">
              <a:buNone/>
            </a:pPr>
            <a:endParaRPr lang="en-ZA" sz="2000" dirty="0"/>
          </a:p>
          <a:p>
            <a:pPr marL="0" indent="0">
              <a:buNone/>
            </a:pPr>
            <a:endParaRPr lang="en-ZA" sz="2000" dirty="0"/>
          </a:p>
          <a:p>
            <a:pPr marL="0" indent="0">
              <a:buNone/>
            </a:pPr>
            <a:endParaRPr lang="en-ZA" sz="2000" dirty="0"/>
          </a:p>
          <a:p>
            <a:pPr marL="0" indent="0">
              <a:buNone/>
            </a:pPr>
            <a:endParaRPr lang="en-ZA" sz="2000" dirty="0"/>
          </a:p>
          <a:p>
            <a:pPr marL="0" indent="0">
              <a:buNone/>
            </a:pPr>
            <a:r>
              <a:rPr lang="en-ZA" sz="2000" dirty="0"/>
              <a:t>2</a:t>
            </a:r>
          </a:p>
        </p:txBody>
      </p:sp>
    </p:spTree>
    <p:extLst>
      <p:ext uri="{BB962C8B-B14F-4D97-AF65-F5344CB8AC3E}">
        <p14:creationId xmlns:p14="http://schemas.microsoft.com/office/powerpoint/2010/main" val="21324873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76000"/>
                <a:satMod val="180000"/>
              </a:schemeClr>
              <a:schemeClr val="bg2">
                <a:tint val="80000"/>
                <a:satMod val="120000"/>
                <a:lumMod val="180000"/>
              </a:schemeClr>
            </a:duotone>
          </a:blip>
          <a:stretch/>
        </a:blip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8643778-7F6C-4E8D-84D1-D5CDB99281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1D22F88D-6907-48AF-B024-346E855E0D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1" y="-1"/>
            <a:ext cx="4403709" cy="6858001"/>
          </a:xfrm>
          <a:custGeom>
            <a:avLst/>
            <a:gdLst>
              <a:gd name="connsiteX0" fmla="*/ 3223890 w 4403709"/>
              <a:gd name="connsiteY0" fmla="*/ 6858001 h 6858001"/>
              <a:gd name="connsiteX1" fmla="*/ 4101908 w 4403709"/>
              <a:gd name="connsiteY1" fmla="*/ 6858001 h 6858001"/>
              <a:gd name="connsiteX2" fmla="*/ 3254950 w 4403709"/>
              <a:gd name="connsiteY2" fmla="*/ 1599356 h 6858001"/>
              <a:gd name="connsiteX3" fmla="*/ 3254950 w 4403709"/>
              <a:gd name="connsiteY3" fmla="*/ 1594062 h 6858001"/>
              <a:gd name="connsiteX4" fmla="*/ 4403709 w 4403709"/>
              <a:gd name="connsiteY4" fmla="*/ 0 h 6858001"/>
              <a:gd name="connsiteX5" fmla="*/ 3254950 w 4403709"/>
              <a:gd name="connsiteY5" fmla="*/ 0 h 6858001"/>
              <a:gd name="connsiteX6" fmla="*/ 2903520 w 4403709"/>
              <a:gd name="connsiteY6" fmla="*/ 0 h 6858001"/>
              <a:gd name="connsiteX7" fmla="*/ 0 w 4403709"/>
              <a:gd name="connsiteY7" fmla="*/ 0 h 6858001"/>
              <a:gd name="connsiteX8" fmla="*/ 0 w 4403709"/>
              <a:gd name="connsiteY8" fmla="*/ 6858000 h 6858001"/>
              <a:gd name="connsiteX9" fmla="*/ 3223890 w 4403709"/>
              <a:gd name="connsiteY9" fmla="*/ 685800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03709" h="6858001">
                <a:moveTo>
                  <a:pt x="3223890" y="6858001"/>
                </a:moveTo>
                <a:lnTo>
                  <a:pt x="4101908" y="6858001"/>
                </a:lnTo>
                <a:lnTo>
                  <a:pt x="3254950" y="1599356"/>
                </a:lnTo>
                <a:lnTo>
                  <a:pt x="3254950" y="1594062"/>
                </a:lnTo>
                <a:lnTo>
                  <a:pt x="4403709" y="0"/>
                </a:lnTo>
                <a:lnTo>
                  <a:pt x="3254950" y="0"/>
                </a:lnTo>
                <a:lnTo>
                  <a:pt x="2903520" y="0"/>
                </a:lnTo>
                <a:lnTo>
                  <a:pt x="0" y="0"/>
                </a:lnTo>
                <a:lnTo>
                  <a:pt x="0" y="6858000"/>
                </a:lnTo>
                <a:lnTo>
                  <a:pt x="3223890" y="6858000"/>
                </a:lnTo>
                <a:close/>
              </a:path>
            </a:pathLst>
          </a:custGeom>
          <a:gradFill flip="none" rotWithShape="1">
            <a:gsLst>
              <a:gs pos="0">
                <a:schemeClr val="accent1">
                  <a:lumMod val="89000"/>
                </a:schemeClr>
              </a:gs>
              <a:gs pos="23000">
                <a:schemeClr val="accent1">
                  <a:lumMod val="89000"/>
                </a:schemeClr>
              </a:gs>
              <a:gs pos="69000">
                <a:schemeClr val="accent1">
                  <a:lumMod val="75000"/>
                </a:schemeClr>
              </a:gs>
              <a:gs pos="97000">
                <a:schemeClr val="accent1">
                  <a:lumMod val="70000"/>
                </a:schemeClr>
              </a:gs>
            </a:gsLst>
            <a:path path="circle">
              <a:fillToRect l="50000" t="50000" r="50000" b="50000"/>
            </a:path>
            <a:tileRect/>
          </a:gradFill>
          <a:ln>
            <a:noFill/>
          </a:ln>
        </p:spPr>
        <p:style>
          <a:lnRef idx="2">
            <a:schemeClr val="accent1">
              <a:shade val="50000"/>
            </a:schemeClr>
          </a:lnRef>
          <a:fillRef idx="1002">
            <a:schemeClr val="dk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le 1">
            <a:extLst>
              <a:ext uri="{FF2B5EF4-FFF2-40B4-BE49-F238E27FC236}">
                <a16:creationId xmlns:a16="http://schemas.microsoft.com/office/drawing/2014/main" id="{A629DCF1-9479-F197-C64B-63BD84507927}"/>
              </a:ext>
            </a:extLst>
          </p:cNvPr>
          <p:cNvSpPr>
            <a:spLocks noGrp="1"/>
          </p:cNvSpPr>
          <p:nvPr>
            <p:ph type="title"/>
          </p:nvPr>
        </p:nvSpPr>
        <p:spPr>
          <a:xfrm>
            <a:off x="496112" y="685801"/>
            <a:ext cx="2743200" cy="5105400"/>
          </a:xfrm>
        </p:spPr>
        <p:txBody>
          <a:bodyPr>
            <a:normAutofit/>
          </a:bodyPr>
          <a:lstStyle/>
          <a:p>
            <a:pPr algn="l"/>
            <a:r>
              <a:rPr lang="en-ZA" sz="2800" b="1" dirty="0">
                <a:solidFill>
                  <a:srgbClr val="FFFFFF"/>
                </a:solidFill>
              </a:rPr>
              <a:t>DISCUSSIONS</a:t>
            </a:r>
          </a:p>
        </p:txBody>
      </p:sp>
      <p:grpSp>
        <p:nvGrpSpPr>
          <p:cNvPr id="12" name="Group 11">
            <a:extLst>
              <a:ext uri="{FF2B5EF4-FFF2-40B4-BE49-F238E27FC236}">
                <a16:creationId xmlns:a16="http://schemas.microsoft.com/office/drawing/2014/main" id="{F3842748-48B5-4DD0-A06A-A31C74024A9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315292" y="0"/>
            <a:ext cx="2436813" cy="6858001"/>
            <a:chOff x="1320800" y="0"/>
            <a:chExt cx="2436813" cy="6858001"/>
          </a:xfrm>
        </p:grpSpPr>
        <p:sp>
          <p:nvSpPr>
            <p:cNvPr id="13" name="Freeform 6">
              <a:extLst>
                <a:ext uri="{FF2B5EF4-FFF2-40B4-BE49-F238E27FC236}">
                  <a16:creationId xmlns:a16="http://schemas.microsoft.com/office/drawing/2014/main" id="{548E99BE-1071-4690-9B9C-07926CEE55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txBody>
            <a:bodyPr/>
            <a:lstStyle/>
            <a:p>
              <a:endParaRPr lang="en-ZA"/>
            </a:p>
          </p:txBody>
        </p:sp>
        <p:sp>
          <p:nvSpPr>
            <p:cNvPr id="14" name="Freeform 7">
              <a:extLst>
                <a:ext uri="{FF2B5EF4-FFF2-40B4-BE49-F238E27FC236}">
                  <a16:creationId xmlns:a16="http://schemas.microsoft.com/office/drawing/2014/main" id="{9301F039-B467-413A-B25C-770E51069D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txBody>
            <a:bodyPr/>
            <a:lstStyle/>
            <a:p>
              <a:endParaRPr lang="en-ZA"/>
            </a:p>
          </p:txBody>
        </p:sp>
        <p:sp>
          <p:nvSpPr>
            <p:cNvPr id="15" name="Freeform 8">
              <a:extLst>
                <a:ext uri="{FF2B5EF4-FFF2-40B4-BE49-F238E27FC236}">
                  <a16:creationId xmlns:a16="http://schemas.microsoft.com/office/drawing/2014/main" id="{9F06AEC1-5558-49E8-8CAC-FEBD00DF00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txBody>
            <a:bodyPr/>
            <a:lstStyle/>
            <a:p>
              <a:endParaRPr lang="en-ZA"/>
            </a:p>
          </p:txBody>
        </p:sp>
        <p:sp>
          <p:nvSpPr>
            <p:cNvPr id="16" name="Freeform 9">
              <a:extLst>
                <a:ext uri="{FF2B5EF4-FFF2-40B4-BE49-F238E27FC236}">
                  <a16:creationId xmlns:a16="http://schemas.microsoft.com/office/drawing/2014/main" id="{D10B76B9-BA68-471E-B58C-ED91198A9F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txBody>
            <a:bodyPr/>
            <a:lstStyle/>
            <a:p>
              <a:endParaRPr lang="en-ZA"/>
            </a:p>
          </p:txBody>
        </p:sp>
        <p:sp>
          <p:nvSpPr>
            <p:cNvPr id="17" name="Freeform 10">
              <a:extLst>
                <a:ext uri="{FF2B5EF4-FFF2-40B4-BE49-F238E27FC236}">
                  <a16:creationId xmlns:a16="http://schemas.microsoft.com/office/drawing/2014/main" id="{FEB3913B-54A3-490E-BA4B-5D0330990F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txBody>
            <a:bodyPr/>
            <a:lstStyle/>
            <a:p>
              <a:endParaRPr lang="en-ZA"/>
            </a:p>
          </p:txBody>
        </p:sp>
        <p:sp>
          <p:nvSpPr>
            <p:cNvPr id="18" name="Freeform 11">
              <a:extLst>
                <a:ext uri="{FF2B5EF4-FFF2-40B4-BE49-F238E27FC236}">
                  <a16:creationId xmlns:a16="http://schemas.microsoft.com/office/drawing/2014/main" id="{F75DC961-08A4-46F8-8A80-2E1FB977E1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txBody>
            <a:bodyPr/>
            <a:lstStyle/>
            <a:p>
              <a:endParaRPr lang="en-ZA"/>
            </a:p>
          </p:txBody>
        </p:sp>
      </p:grpSp>
      <p:sp>
        <p:nvSpPr>
          <p:cNvPr id="3" name="Content Placeholder 2">
            <a:extLst>
              <a:ext uri="{FF2B5EF4-FFF2-40B4-BE49-F238E27FC236}">
                <a16:creationId xmlns:a16="http://schemas.microsoft.com/office/drawing/2014/main" id="{E6A132E4-F268-7909-689A-046A183037D7}"/>
              </a:ext>
            </a:extLst>
          </p:cNvPr>
          <p:cNvSpPr>
            <a:spLocks noGrp="1"/>
          </p:cNvSpPr>
          <p:nvPr>
            <p:ph idx="1"/>
          </p:nvPr>
        </p:nvSpPr>
        <p:spPr>
          <a:xfrm>
            <a:off x="5117106" y="685801"/>
            <a:ext cx="6385918" cy="5105400"/>
          </a:xfrm>
        </p:spPr>
        <p:txBody>
          <a:bodyPr>
            <a:normAutofit/>
          </a:bodyPr>
          <a:lstStyle/>
          <a:p>
            <a:pPr marL="0" indent="0">
              <a:buNone/>
            </a:pPr>
            <a:r>
              <a:rPr lang="en-ZA" sz="1400" b="1" dirty="0"/>
              <a:t>SUB-THEME 4: STIGMA &amp; MARGINALIZATION</a:t>
            </a:r>
          </a:p>
          <a:p>
            <a:pPr algn="just">
              <a:buFont typeface="Arial" panose="020B0604020202020204" pitchFamily="34" charset="0"/>
              <a:buChar char="•"/>
            </a:pPr>
            <a:r>
              <a:rPr lang="en-ZA" sz="1400" dirty="0">
                <a:effectLst/>
                <a:latin typeface="Arial" panose="020B0604020202020204" pitchFamily="34" charset="0"/>
                <a:ea typeface="Aptos" panose="020B0004020202020204" pitchFamily="34" charset="0"/>
              </a:rPr>
              <a:t>Unemployment as a phenomenon affects individuals holistically. At a personal level, unemployment as an experience is subjective in that it affects an individual’s mental and physical health (Wanberg, 2012).</a:t>
            </a:r>
          </a:p>
          <a:p>
            <a:pPr algn="just">
              <a:buFont typeface="Arial" panose="020B0604020202020204" pitchFamily="34" charset="0"/>
              <a:buChar char="•"/>
            </a:pPr>
            <a:r>
              <a:rPr lang="en-ZA" sz="1400" dirty="0">
                <a:effectLst/>
                <a:latin typeface="Arial" panose="020B0604020202020204" pitchFamily="34" charset="0"/>
                <a:ea typeface="Aptos" panose="020B0004020202020204" pitchFamily="34" charset="0"/>
              </a:rPr>
              <a:t>Du Toit et al. (2018) further argue that unemployment is both an individual status and a social assignation. </a:t>
            </a:r>
          </a:p>
          <a:p>
            <a:pPr algn="just">
              <a:buFont typeface="Arial" panose="020B0604020202020204" pitchFamily="34" charset="0"/>
              <a:buChar char="•"/>
            </a:pPr>
            <a:r>
              <a:rPr lang="en-ZA" sz="1400" dirty="0">
                <a:latin typeface="Arial" panose="020B0604020202020204" pitchFamily="34" charset="0"/>
                <a:ea typeface="Aptos" panose="020B0004020202020204" pitchFamily="34" charset="0"/>
              </a:rPr>
              <a:t>A</a:t>
            </a:r>
            <a:r>
              <a:rPr lang="en-ZA" sz="1400" dirty="0">
                <a:effectLst/>
                <a:latin typeface="Arial" panose="020B0604020202020204" pitchFamily="34" charset="0"/>
                <a:ea typeface="Aptos" panose="020B0004020202020204" pitchFamily="34" charset="0"/>
              </a:rPr>
              <a:t>s a social assignation, it is often associated with stigmatisation, labelling, marginalisation and unfair judgement, and as an individual status it is linked to one’s identity.</a:t>
            </a:r>
          </a:p>
          <a:p>
            <a:pPr algn="just">
              <a:buFont typeface="Arial" panose="020B0604020202020204" pitchFamily="34" charset="0"/>
              <a:buChar char="•"/>
            </a:pPr>
            <a:r>
              <a:rPr lang="en-ZA" sz="1400" dirty="0">
                <a:effectLst/>
                <a:latin typeface="Arial" panose="020B0604020202020204" pitchFamily="34" charset="0"/>
                <a:ea typeface="Aptos" panose="020B0004020202020204" pitchFamily="34" charset="0"/>
              </a:rPr>
              <a:t>Graduates who are unemployed may be perceived as less capable or less ambitious by others, particularly in societies where educational achievement is highly valued.</a:t>
            </a:r>
          </a:p>
          <a:p>
            <a:pPr algn="just">
              <a:buFont typeface="Arial" panose="020B0604020202020204" pitchFamily="34" charset="0"/>
              <a:buChar char="•"/>
            </a:pPr>
            <a:r>
              <a:rPr lang="en-ZA" sz="1400" dirty="0">
                <a:effectLst/>
                <a:latin typeface="Arial" panose="020B0604020202020204" pitchFamily="34" charset="0"/>
                <a:ea typeface="Aptos" panose="020B0004020202020204" pitchFamily="34" charset="0"/>
              </a:rPr>
              <a:t>Older generations, who may have had more straightforward pathways to employment, may place blame on younger individuals for their unemployment, believing they lack the resilience or perseverance required to succeed in today’s world.</a:t>
            </a:r>
            <a:r>
              <a:rPr lang="en-ZA" sz="1400" dirty="0">
                <a:effectLst/>
                <a:latin typeface="Aptos" panose="020B0004020202020204" pitchFamily="34" charset="0"/>
                <a:ea typeface="Aptos" panose="020B0004020202020204" pitchFamily="34" charset="0"/>
                <a:cs typeface="Times New Roman" panose="02020603050405020304" pitchFamily="18" charset="0"/>
              </a:rPr>
              <a:t> </a:t>
            </a:r>
            <a:r>
              <a:rPr lang="en-ZA" sz="1400" dirty="0">
                <a:effectLst/>
                <a:latin typeface="Arial" panose="020B0604020202020204" pitchFamily="34" charset="0"/>
                <a:ea typeface="Aptos" panose="020B0004020202020204" pitchFamily="34" charset="0"/>
              </a:rPr>
              <a:t>When young people struggle to find jobs despite having degrees, they may face pressure from family, peers, and society to "do better," which can add to feelings of inadequacy.</a:t>
            </a:r>
          </a:p>
          <a:p>
            <a:pPr marL="0" indent="0" algn="just">
              <a:buNone/>
            </a:pPr>
            <a:endParaRPr lang="en-ZA" sz="1500" dirty="0"/>
          </a:p>
        </p:txBody>
      </p:sp>
    </p:spTree>
    <p:extLst>
      <p:ext uri="{BB962C8B-B14F-4D97-AF65-F5344CB8AC3E}">
        <p14:creationId xmlns:p14="http://schemas.microsoft.com/office/powerpoint/2010/main" val="28811654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76000"/>
                <a:satMod val="180000"/>
              </a:schemeClr>
              <a:schemeClr val="bg2">
                <a:tint val="80000"/>
                <a:satMod val="120000"/>
                <a:lumMod val="180000"/>
              </a:schemeClr>
            </a:duotone>
          </a:blip>
          <a:stretch/>
        </a:blip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8643778-7F6C-4E8D-84D1-D5CDB99281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1D22F88D-6907-48AF-B024-346E855E0D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1" y="-1"/>
            <a:ext cx="4403709" cy="6858001"/>
          </a:xfrm>
          <a:custGeom>
            <a:avLst/>
            <a:gdLst>
              <a:gd name="connsiteX0" fmla="*/ 3223890 w 4403709"/>
              <a:gd name="connsiteY0" fmla="*/ 6858001 h 6858001"/>
              <a:gd name="connsiteX1" fmla="*/ 4101908 w 4403709"/>
              <a:gd name="connsiteY1" fmla="*/ 6858001 h 6858001"/>
              <a:gd name="connsiteX2" fmla="*/ 3254950 w 4403709"/>
              <a:gd name="connsiteY2" fmla="*/ 1599356 h 6858001"/>
              <a:gd name="connsiteX3" fmla="*/ 3254950 w 4403709"/>
              <a:gd name="connsiteY3" fmla="*/ 1594062 h 6858001"/>
              <a:gd name="connsiteX4" fmla="*/ 4403709 w 4403709"/>
              <a:gd name="connsiteY4" fmla="*/ 0 h 6858001"/>
              <a:gd name="connsiteX5" fmla="*/ 3254950 w 4403709"/>
              <a:gd name="connsiteY5" fmla="*/ 0 h 6858001"/>
              <a:gd name="connsiteX6" fmla="*/ 2903520 w 4403709"/>
              <a:gd name="connsiteY6" fmla="*/ 0 h 6858001"/>
              <a:gd name="connsiteX7" fmla="*/ 0 w 4403709"/>
              <a:gd name="connsiteY7" fmla="*/ 0 h 6858001"/>
              <a:gd name="connsiteX8" fmla="*/ 0 w 4403709"/>
              <a:gd name="connsiteY8" fmla="*/ 6858000 h 6858001"/>
              <a:gd name="connsiteX9" fmla="*/ 3223890 w 4403709"/>
              <a:gd name="connsiteY9" fmla="*/ 685800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03709" h="6858001">
                <a:moveTo>
                  <a:pt x="3223890" y="6858001"/>
                </a:moveTo>
                <a:lnTo>
                  <a:pt x="4101908" y="6858001"/>
                </a:lnTo>
                <a:lnTo>
                  <a:pt x="3254950" y="1599356"/>
                </a:lnTo>
                <a:lnTo>
                  <a:pt x="3254950" y="1594062"/>
                </a:lnTo>
                <a:lnTo>
                  <a:pt x="4403709" y="0"/>
                </a:lnTo>
                <a:lnTo>
                  <a:pt x="3254950" y="0"/>
                </a:lnTo>
                <a:lnTo>
                  <a:pt x="2903520" y="0"/>
                </a:lnTo>
                <a:lnTo>
                  <a:pt x="0" y="0"/>
                </a:lnTo>
                <a:lnTo>
                  <a:pt x="0" y="6858000"/>
                </a:lnTo>
                <a:lnTo>
                  <a:pt x="3223890" y="6858000"/>
                </a:lnTo>
                <a:close/>
              </a:path>
            </a:pathLst>
          </a:custGeom>
          <a:gradFill flip="none" rotWithShape="1">
            <a:gsLst>
              <a:gs pos="0">
                <a:schemeClr val="accent1">
                  <a:lumMod val="89000"/>
                </a:schemeClr>
              </a:gs>
              <a:gs pos="23000">
                <a:schemeClr val="accent1">
                  <a:lumMod val="89000"/>
                </a:schemeClr>
              </a:gs>
              <a:gs pos="69000">
                <a:schemeClr val="accent1">
                  <a:lumMod val="75000"/>
                </a:schemeClr>
              </a:gs>
              <a:gs pos="97000">
                <a:schemeClr val="accent1">
                  <a:lumMod val="70000"/>
                </a:schemeClr>
              </a:gs>
            </a:gsLst>
            <a:path path="circle">
              <a:fillToRect l="50000" t="50000" r="50000" b="50000"/>
            </a:path>
            <a:tileRect/>
          </a:gradFill>
          <a:ln>
            <a:noFill/>
          </a:ln>
        </p:spPr>
        <p:style>
          <a:lnRef idx="2">
            <a:schemeClr val="accent1">
              <a:shade val="50000"/>
            </a:schemeClr>
          </a:lnRef>
          <a:fillRef idx="1002">
            <a:schemeClr val="dk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le 1">
            <a:extLst>
              <a:ext uri="{FF2B5EF4-FFF2-40B4-BE49-F238E27FC236}">
                <a16:creationId xmlns:a16="http://schemas.microsoft.com/office/drawing/2014/main" id="{99EE271D-1DD4-D3DB-803A-A51F837D430A}"/>
              </a:ext>
            </a:extLst>
          </p:cNvPr>
          <p:cNvSpPr>
            <a:spLocks noGrp="1"/>
          </p:cNvSpPr>
          <p:nvPr>
            <p:ph type="title"/>
          </p:nvPr>
        </p:nvSpPr>
        <p:spPr>
          <a:xfrm>
            <a:off x="496112" y="685801"/>
            <a:ext cx="2743200" cy="5105400"/>
          </a:xfrm>
        </p:spPr>
        <p:txBody>
          <a:bodyPr>
            <a:normAutofit/>
          </a:bodyPr>
          <a:lstStyle/>
          <a:p>
            <a:pPr algn="l"/>
            <a:r>
              <a:rPr lang="en-ZA" sz="3200" dirty="0">
                <a:solidFill>
                  <a:srgbClr val="FFFFFF"/>
                </a:solidFill>
              </a:rPr>
              <a:t>DISCUSSIONS</a:t>
            </a:r>
          </a:p>
        </p:txBody>
      </p:sp>
      <p:grpSp>
        <p:nvGrpSpPr>
          <p:cNvPr id="12" name="Group 11">
            <a:extLst>
              <a:ext uri="{FF2B5EF4-FFF2-40B4-BE49-F238E27FC236}">
                <a16:creationId xmlns:a16="http://schemas.microsoft.com/office/drawing/2014/main" id="{F3842748-48B5-4DD0-A06A-A31C74024A9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315292" y="0"/>
            <a:ext cx="2436813" cy="6858001"/>
            <a:chOff x="1320800" y="0"/>
            <a:chExt cx="2436813" cy="6858001"/>
          </a:xfrm>
        </p:grpSpPr>
        <p:sp>
          <p:nvSpPr>
            <p:cNvPr id="13" name="Freeform 6">
              <a:extLst>
                <a:ext uri="{FF2B5EF4-FFF2-40B4-BE49-F238E27FC236}">
                  <a16:creationId xmlns:a16="http://schemas.microsoft.com/office/drawing/2014/main" id="{548E99BE-1071-4690-9B9C-07926CEE55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txBody>
            <a:bodyPr/>
            <a:lstStyle/>
            <a:p>
              <a:endParaRPr lang="en-ZA"/>
            </a:p>
          </p:txBody>
        </p:sp>
        <p:sp>
          <p:nvSpPr>
            <p:cNvPr id="14" name="Freeform 7">
              <a:extLst>
                <a:ext uri="{FF2B5EF4-FFF2-40B4-BE49-F238E27FC236}">
                  <a16:creationId xmlns:a16="http://schemas.microsoft.com/office/drawing/2014/main" id="{9301F039-B467-413A-B25C-770E51069D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txBody>
            <a:bodyPr/>
            <a:lstStyle/>
            <a:p>
              <a:endParaRPr lang="en-ZA"/>
            </a:p>
          </p:txBody>
        </p:sp>
        <p:sp>
          <p:nvSpPr>
            <p:cNvPr id="15" name="Freeform 8">
              <a:extLst>
                <a:ext uri="{FF2B5EF4-FFF2-40B4-BE49-F238E27FC236}">
                  <a16:creationId xmlns:a16="http://schemas.microsoft.com/office/drawing/2014/main" id="{9F06AEC1-5558-49E8-8CAC-FEBD00DF00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txBody>
            <a:bodyPr/>
            <a:lstStyle/>
            <a:p>
              <a:endParaRPr lang="en-ZA"/>
            </a:p>
          </p:txBody>
        </p:sp>
        <p:sp>
          <p:nvSpPr>
            <p:cNvPr id="16" name="Freeform 9">
              <a:extLst>
                <a:ext uri="{FF2B5EF4-FFF2-40B4-BE49-F238E27FC236}">
                  <a16:creationId xmlns:a16="http://schemas.microsoft.com/office/drawing/2014/main" id="{D10B76B9-BA68-471E-B58C-ED91198A9F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txBody>
            <a:bodyPr/>
            <a:lstStyle/>
            <a:p>
              <a:endParaRPr lang="en-ZA"/>
            </a:p>
          </p:txBody>
        </p:sp>
        <p:sp>
          <p:nvSpPr>
            <p:cNvPr id="17" name="Freeform 10">
              <a:extLst>
                <a:ext uri="{FF2B5EF4-FFF2-40B4-BE49-F238E27FC236}">
                  <a16:creationId xmlns:a16="http://schemas.microsoft.com/office/drawing/2014/main" id="{FEB3913B-54A3-490E-BA4B-5D0330990F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txBody>
            <a:bodyPr/>
            <a:lstStyle/>
            <a:p>
              <a:endParaRPr lang="en-ZA"/>
            </a:p>
          </p:txBody>
        </p:sp>
        <p:sp>
          <p:nvSpPr>
            <p:cNvPr id="18" name="Freeform 11">
              <a:extLst>
                <a:ext uri="{FF2B5EF4-FFF2-40B4-BE49-F238E27FC236}">
                  <a16:creationId xmlns:a16="http://schemas.microsoft.com/office/drawing/2014/main" id="{F75DC961-08A4-46F8-8A80-2E1FB977E1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txBody>
            <a:bodyPr/>
            <a:lstStyle/>
            <a:p>
              <a:endParaRPr lang="en-ZA"/>
            </a:p>
          </p:txBody>
        </p:sp>
      </p:grpSp>
      <p:sp>
        <p:nvSpPr>
          <p:cNvPr id="3" name="Content Placeholder 2">
            <a:extLst>
              <a:ext uri="{FF2B5EF4-FFF2-40B4-BE49-F238E27FC236}">
                <a16:creationId xmlns:a16="http://schemas.microsoft.com/office/drawing/2014/main" id="{F01D38DA-06D7-D036-2BCC-E0E0DE904B7F}"/>
              </a:ext>
            </a:extLst>
          </p:cNvPr>
          <p:cNvSpPr>
            <a:spLocks noGrp="1"/>
          </p:cNvSpPr>
          <p:nvPr>
            <p:ph idx="1"/>
          </p:nvPr>
        </p:nvSpPr>
        <p:spPr>
          <a:xfrm>
            <a:off x="5117106" y="685801"/>
            <a:ext cx="6385918" cy="5105400"/>
          </a:xfrm>
        </p:spPr>
        <p:txBody>
          <a:bodyPr>
            <a:normAutofit fontScale="85000" lnSpcReduction="20000"/>
          </a:bodyPr>
          <a:lstStyle/>
          <a:p>
            <a:pPr marL="0" indent="0">
              <a:buNone/>
            </a:pPr>
            <a:r>
              <a:rPr lang="en-ZA" sz="2000" b="1" dirty="0"/>
              <a:t>THEME 4: CONT….</a:t>
            </a:r>
          </a:p>
          <a:p>
            <a:pPr algn="just">
              <a:buFont typeface="Arial" panose="020B0604020202020204" pitchFamily="34" charset="0"/>
              <a:buChar char="•"/>
            </a:pPr>
            <a:r>
              <a:rPr lang="en-ZA" sz="2000" dirty="0">
                <a:effectLst/>
                <a:latin typeface="Arial" panose="020B0604020202020204" pitchFamily="34" charset="0"/>
                <a:ea typeface="Aptos" panose="020B0004020202020204" pitchFamily="34" charset="0"/>
              </a:rPr>
              <a:t>This is consistent with the findings by Kheswa and </a:t>
            </a:r>
            <a:r>
              <a:rPr lang="en-ZA" sz="2000" dirty="0" err="1">
                <a:effectLst/>
                <a:latin typeface="Arial" panose="020B0604020202020204" pitchFamily="34" charset="0"/>
                <a:ea typeface="Aptos" panose="020B0004020202020204" pitchFamily="34" charset="0"/>
              </a:rPr>
              <a:t>Bacela</a:t>
            </a:r>
            <a:r>
              <a:rPr lang="en-ZA" sz="2000" dirty="0">
                <a:effectLst/>
                <a:latin typeface="Arial" panose="020B0604020202020204" pitchFamily="34" charset="0"/>
                <a:ea typeface="Aptos" panose="020B0004020202020204" pitchFamily="34" charset="0"/>
              </a:rPr>
              <a:t> (2023) which revealed that in the community, unemployed graduates are perceived as failures, thus, they reported social isolation, suicidal ideation, hopelessness, lack of self-confidence and substance abuse as a form of coping.</a:t>
            </a:r>
          </a:p>
          <a:p>
            <a:pPr algn="just">
              <a:buFont typeface="Arial" panose="020B0604020202020204" pitchFamily="34" charset="0"/>
              <a:buChar char="•"/>
            </a:pPr>
            <a:r>
              <a:rPr lang="en-ZA" sz="2000" dirty="0">
                <a:latin typeface="Arial" panose="020B0604020202020204" pitchFamily="34" charset="0"/>
                <a:ea typeface="Aptos" panose="020B0004020202020204" pitchFamily="34" charset="0"/>
              </a:rPr>
              <a:t>U</a:t>
            </a:r>
            <a:r>
              <a:rPr lang="en-ZA" sz="2000" dirty="0">
                <a:effectLst/>
                <a:latin typeface="Arial" panose="020B0604020202020204" pitchFamily="34" charset="0"/>
                <a:ea typeface="Aptos" panose="020B0004020202020204" pitchFamily="34" charset="0"/>
              </a:rPr>
              <a:t>nemployment among graduates increases the statistics of suicides, drug-dependence, depression, stigma, emotional emptiness and impaired psychological well-being.</a:t>
            </a:r>
          </a:p>
          <a:p>
            <a:pPr algn="just">
              <a:buFont typeface="Arial" panose="020B0604020202020204" pitchFamily="34" charset="0"/>
              <a:buChar char="•"/>
            </a:pPr>
            <a:r>
              <a:rPr lang="en-ZA" sz="2000" dirty="0">
                <a:effectLst/>
                <a:latin typeface="Arial" panose="020B0604020202020204" pitchFamily="34" charset="0"/>
                <a:ea typeface="Aptos" panose="020B0004020202020204" pitchFamily="34" charset="0"/>
              </a:rPr>
              <a:t>Unemployed graduates can be marginalised in social contexts because they might not align with the "successful" image of a graduate; someone who swiftly transitions into a professional role. This marginalisation can affect their social relationships, mental health, and overall sense of belonging.</a:t>
            </a:r>
          </a:p>
          <a:p>
            <a:pPr algn="just">
              <a:buFont typeface="Arial" panose="020B0604020202020204" pitchFamily="34" charset="0"/>
              <a:buChar char="•"/>
            </a:pPr>
            <a:r>
              <a:rPr lang="en-ZA" sz="2000" kern="100" dirty="0">
                <a:effectLst/>
                <a:latin typeface="Arial" panose="020B0604020202020204" pitchFamily="34" charset="0"/>
                <a:ea typeface="Aptos" panose="020B0004020202020204" pitchFamily="34" charset="0"/>
                <a:cs typeface="Times New Roman" panose="02020603050405020304" pitchFamily="18" charset="0"/>
              </a:rPr>
              <a:t>The lack of a positive sense of identity and status can cause unemployed graduates to withdraw from their communities. Each day without work, the unemployed individual encounters a sense of guilt and shame in front of their family and the community, which affects their self-esteem (</a:t>
            </a:r>
            <a:r>
              <a:rPr lang="en-ZA" sz="2000" kern="100" dirty="0" err="1">
                <a:effectLst/>
                <a:latin typeface="Arial" panose="020B0604020202020204" pitchFamily="34" charset="0"/>
                <a:ea typeface="Aptos" panose="020B0004020202020204" pitchFamily="34" charset="0"/>
                <a:cs typeface="Times New Roman" panose="02020603050405020304" pitchFamily="18" charset="0"/>
              </a:rPr>
              <a:t>Górny</a:t>
            </a:r>
            <a:r>
              <a:rPr lang="en-ZA" sz="2000" kern="100" dirty="0">
                <a:effectLst/>
                <a:latin typeface="Arial" panose="020B0604020202020204" pitchFamily="34" charset="0"/>
                <a:ea typeface="Aptos" panose="020B0004020202020204" pitchFamily="34" charset="0"/>
                <a:cs typeface="Times New Roman" panose="02020603050405020304" pitchFamily="18" charset="0"/>
              </a:rPr>
              <a:t>, 2018).</a:t>
            </a:r>
            <a:endParaRPr lang="en-ZA" sz="1800" kern="100" dirty="0">
              <a:effectLst/>
              <a:latin typeface="Aptos" panose="020B0004020202020204" pitchFamily="34" charset="0"/>
              <a:ea typeface="Aptos" panose="020B0004020202020204" pitchFamily="34" charset="0"/>
              <a:cs typeface="Times New Roman" panose="02020603050405020304" pitchFamily="18" charset="0"/>
            </a:endParaRPr>
          </a:p>
          <a:p>
            <a:pPr algn="just">
              <a:buFont typeface="Arial" panose="020B0604020202020204" pitchFamily="34" charset="0"/>
              <a:buChar char="•"/>
            </a:pPr>
            <a:endParaRPr lang="en-ZA" sz="2000" b="1" dirty="0"/>
          </a:p>
          <a:p>
            <a:pPr marL="0" indent="0">
              <a:buNone/>
            </a:pPr>
            <a:endParaRPr lang="en-ZA" sz="2000" b="1" dirty="0"/>
          </a:p>
        </p:txBody>
      </p:sp>
    </p:spTree>
    <p:extLst>
      <p:ext uri="{BB962C8B-B14F-4D97-AF65-F5344CB8AC3E}">
        <p14:creationId xmlns:p14="http://schemas.microsoft.com/office/powerpoint/2010/main" val="14216434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76000"/>
                <a:satMod val="180000"/>
              </a:schemeClr>
              <a:schemeClr val="bg2">
                <a:tint val="80000"/>
                <a:satMod val="120000"/>
                <a:lumMod val="180000"/>
              </a:schemeClr>
            </a:duotone>
          </a:blip>
          <a:stretch/>
        </a:blip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8643778-7F6C-4E8D-84D1-D5CDB99281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1D22F88D-6907-48AF-B024-346E855E0D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1" y="-1"/>
            <a:ext cx="4403709" cy="6858001"/>
          </a:xfrm>
          <a:custGeom>
            <a:avLst/>
            <a:gdLst>
              <a:gd name="connsiteX0" fmla="*/ 3223890 w 4403709"/>
              <a:gd name="connsiteY0" fmla="*/ 6858001 h 6858001"/>
              <a:gd name="connsiteX1" fmla="*/ 4101908 w 4403709"/>
              <a:gd name="connsiteY1" fmla="*/ 6858001 h 6858001"/>
              <a:gd name="connsiteX2" fmla="*/ 3254950 w 4403709"/>
              <a:gd name="connsiteY2" fmla="*/ 1599356 h 6858001"/>
              <a:gd name="connsiteX3" fmla="*/ 3254950 w 4403709"/>
              <a:gd name="connsiteY3" fmla="*/ 1594062 h 6858001"/>
              <a:gd name="connsiteX4" fmla="*/ 4403709 w 4403709"/>
              <a:gd name="connsiteY4" fmla="*/ 0 h 6858001"/>
              <a:gd name="connsiteX5" fmla="*/ 3254950 w 4403709"/>
              <a:gd name="connsiteY5" fmla="*/ 0 h 6858001"/>
              <a:gd name="connsiteX6" fmla="*/ 2903520 w 4403709"/>
              <a:gd name="connsiteY6" fmla="*/ 0 h 6858001"/>
              <a:gd name="connsiteX7" fmla="*/ 0 w 4403709"/>
              <a:gd name="connsiteY7" fmla="*/ 0 h 6858001"/>
              <a:gd name="connsiteX8" fmla="*/ 0 w 4403709"/>
              <a:gd name="connsiteY8" fmla="*/ 6858000 h 6858001"/>
              <a:gd name="connsiteX9" fmla="*/ 3223890 w 4403709"/>
              <a:gd name="connsiteY9" fmla="*/ 685800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03709" h="6858001">
                <a:moveTo>
                  <a:pt x="3223890" y="6858001"/>
                </a:moveTo>
                <a:lnTo>
                  <a:pt x="4101908" y="6858001"/>
                </a:lnTo>
                <a:lnTo>
                  <a:pt x="3254950" y="1599356"/>
                </a:lnTo>
                <a:lnTo>
                  <a:pt x="3254950" y="1594062"/>
                </a:lnTo>
                <a:lnTo>
                  <a:pt x="4403709" y="0"/>
                </a:lnTo>
                <a:lnTo>
                  <a:pt x="3254950" y="0"/>
                </a:lnTo>
                <a:lnTo>
                  <a:pt x="2903520" y="0"/>
                </a:lnTo>
                <a:lnTo>
                  <a:pt x="0" y="0"/>
                </a:lnTo>
                <a:lnTo>
                  <a:pt x="0" y="6858000"/>
                </a:lnTo>
                <a:lnTo>
                  <a:pt x="3223890" y="6858000"/>
                </a:lnTo>
                <a:close/>
              </a:path>
            </a:pathLst>
          </a:custGeom>
          <a:gradFill flip="none" rotWithShape="1">
            <a:gsLst>
              <a:gs pos="0">
                <a:schemeClr val="accent1">
                  <a:lumMod val="89000"/>
                </a:schemeClr>
              </a:gs>
              <a:gs pos="23000">
                <a:schemeClr val="accent1">
                  <a:lumMod val="89000"/>
                </a:schemeClr>
              </a:gs>
              <a:gs pos="69000">
                <a:schemeClr val="accent1">
                  <a:lumMod val="75000"/>
                </a:schemeClr>
              </a:gs>
              <a:gs pos="97000">
                <a:schemeClr val="accent1">
                  <a:lumMod val="70000"/>
                </a:schemeClr>
              </a:gs>
            </a:gsLst>
            <a:path path="circle">
              <a:fillToRect l="50000" t="50000" r="50000" b="50000"/>
            </a:path>
            <a:tileRect/>
          </a:gradFill>
          <a:ln>
            <a:noFill/>
          </a:ln>
        </p:spPr>
        <p:style>
          <a:lnRef idx="2">
            <a:schemeClr val="accent1">
              <a:shade val="50000"/>
            </a:schemeClr>
          </a:lnRef>
          <a:fillRef idx="1002">
            <a:schemeClr val="dk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le 1">
            <a:extLst>
              <a:ext uri="{FF2B5EF4-FFF2-40B4-BE49-F238E27FC236}">
                <a16:creationId xmlns:a16="http://schemas.microsoft.com/office/drawing/2014/main" id="{883C71BC-158E-13D5-9876-F6F101E3468F}"/>
              </a:ext>
            </a:extLst>
          </p:cNvPr>
          <p:cNvSpPr>
            <a:spLocks noGrp="1"/>
          </p:cNvSpPr>
          <p:nvPr>
            <p:ph type="title"/>
          </p:nvPr>
        </p:nvSpPr>
        <p:spPr>
          <a:xfrm>
            <a:off x="496112" y="685801"/>
            <a:ext cx="2743200" cy="5105400"/>
          </a:xfrm>
        </p:spPr>
        <p:txBody>
          <a:bodyPr>
            <a:normAutofit/>
          </a:bodyPr>
          <a:lstStyle/>
          <a:p>
            <a:pPr algn="l"/>
            <a:r>
              <a:rPr lang="en-ZA" sz="3200" dirty="0">
                <a:solidFill>
                  <a:srgbClr val="FFFFFF"/>
                </a:solidFill>
              </a:rPr>
              <a:t>DISCUSSIONS</a:t>
            </a:r>
          </a:p>
        </p:txBody>
      </p:sp>
      <p:grpSp>
        <p:nvGrpSpPr>
          <p:cNvPr id="12" name="Group 11">
            <a:extLst>
              <a:ext uri="{FF2B5EF4-FFF2-40B4-BE49-F238E27FC236}">
                <a16:creationId xmlns:a16="http://schemas.microsoft.com/office/drawing/2014/main" id="{F3842748-48B5-4DD0-A06A-A31C74024A9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315292" y="0"/>
            <a:ext cx="2436813" cy="6858001"/>
            <a:chOff x="1320800" y="0"/>
            <a:chExt cx="2436813" cy="6858001"/>
          </a:xfrm>
        </p:grpSpPr>
        <p:sp>
          <p:nvSpPr>
            <p:cNvPr id="13" name="Freeform 6">
              <a:extLst>
                <a:ext uri="{FF2B5EF4-FFF2-40B4-BE49-F238E27FC236}">
                  <a16:creationId xmlns:a16="http://schemas.microsoft.com/office/drawing/2014/main" id="{548E99BE-1071-4690-9B9C-07926CEE55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txBody>
            <a:bodyPr/>
            <a:lstStyle/>
            <a:p>
              <a:endParaRPr lang="en-ZA"/>
            </a:p>
          </p:txBody>
        </p:sp>
        <p:sp>
          <p:nvSpPr>
            <p:cNvPr id="14" name="Freeform 7">
              <a:extLst>
                <a:ext uri="{FF2B5EF4-FFF2-40B4-BE49-F238E27FC236}">
                  <a16:creationId xmlns:a16="http://schemas.microsoft.com/office/drawing/2014/main" id="{9301F039-B467-413A-B25C-770E51069D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txBody>
            <a:bodyPr/>
            <a:lstStyle/>
            <a:p>
              <a:endParaRPr lang="en-ZA"/>
            </a:p>
          </p:txBody>
        </p:sp>
        <p:sp>
          <p:nvSpPr>
            <p:cNvPr id="15" name="Freeform 8">
              <a:extLst>
                <a:ext uri="{FF2B5EF4-FFF2-40B4-BE49-F238E27FC236}">
                  <a16:creationId xmlns:a16="http://schemas.microsoft.com/office/drawing/2014/main" id="{9F06AEC1-5558-49E8-8CAC-FEBD00DF00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txBody>
            <a:bodyPr/>
            <a:lstStyle/>
            <a:p>
              <a:endParaRPr lang="en-ZA"/>
            </a:p>
          </p:txBody>
        </p:sp>
        <p:sp>
          <p:nvSpPr>
            <p:cNvPr id="16" name="Freeform 9">
              <a:extLst>
                <a:ext uri="{FF2B5EF4-FFF2-40B4-BE49-F238E27FC236}">
                  <a16:creationId xmlns:a16="http://schemas.microsoft.com/office/drawing/2014/main" id="{D10B76B9-BA68-471E-B58C-ED91198A9F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txBody>
            <a:bodyPr/>
            <a:lstStyle/>
            <a:p>
              <a:endParaRPr lang="en-ZA"/>
            </a:p>
          </p:txBody>
        </p:sp>
        <p:sp>
          <p:nvSpPr>
            <p:cNvPr id="17" name="Freeform 10">
              <a:extLst>
                <a:ext uri="{FF2B5EF4-FFF2-40B4-BE49-F238E27FC236}">
                  <a16:creationId xmlns:a16="http://schemas.microsoft.com/office/drawing/2014/main" id="{FEB3913B-54A3-490E-BA4B-5D0330990F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txBody>
            <a:bodyPr/>
            <a:lstStyle/>
            <a:p>
              <a:endParaRPr lang="en-ZA"/>
            </a:p>
          </p:txBody>
        </p:sp>
        <p:sp>
          <p:nvSpPr>
            <p:cNvPr id="18" name="Freeform 11">
              <a:extLst>
                <a:ext uri="{FF2B5EF4-FFF2-40B4-BE49-F238E27FC236}">
                  <a16:creationId xmlns:a16="http://schemas.microsoft.com/office/drawing/2014/main" id="{F75DC961-08A4-46F8-8A80-2E1FB977E1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txBody>
            <a:bodyPr/>
            <a:lstStyle/>
            <a:p>
              <a:endParaRPr lang="en-ZA"/>
            </a:p>
          </p:txBody>
        </p:sp>
      </p:grpSp>
      <p:sp>
        <p:nvSpPr>
          <p:cNvPr id="3" name="Content Placeholder 2">
            <a:extLst>
              <a:ext uri="{FF2B5EF4-FFF2-40B4-BE49-F238E27FC236}">
                <a16:creationId xmlns:a16="http://schemas.microsoft.com/office/drawing/2014/main" id="{FBCF0E1D-CC5B-44C5-AD19-3EDBB48FD8B8}"/>
              </a:ext>
            </a:extLst>
          </p:cNvPr>
          <p:cNvSpPr>
            <a:spLocks noGrp="1"/>
          </p:cNvSpPr>
          <p:nvPr>
            <p:ph idx="1"/>
          </p:nvPr>
        </p:nvSpPr>
        <p:spPr>
          <a:xfrm>
            <a:off x="5117106" y="685801"/>
            <a:ext cx="6385918" cy="5105400"/>
          </a:xfrm>
        </p:spPr>
        <p:txBody>
          <a:bodyPr>
            <a:normAutofit fontScale="92500" lnSpcReduction="10000"/>
          </a:bodyPr>
          <a:lstStyle/>
          <a:p>
            <a:pPr marL="0" indent="0">
              <a:buNone/>
            </a:pPr>
            <a:r>
              <a:rPr lang="en-ZA" sz="2000" dirty="0"/>
              <a:t>THEME 5: </a:t>
            </a:r>
            <a:r>
              <a:rPr lang="en-GB" sz="2000" dirty="0"/>
              <a:t>SOCIAL IMPACT OF GRADUATE UNEMPLOYMENT</a:t>
            </a:r>
          </a:p>
          <a:p>
            <a:pPr algn="just">
              <a:buFont typeface="Arial" panose="020B0604020202020204" pitchFamily="34" charset="0"/>
              <a:buChar char="•"/>
            </a:pPr>
            <a:r>
              <a:rPr lang="en-ZA" sz="2000" dirty="0">
                <a:effectLst/>
                <a:latin typeface="Arial" panose="020B0604020202020204" pitchFamily="34" charset="0"/>
                <a:ea typeface="Aptos" panose="020B0004020202020204" pitchFamily="34" charset="0"/>
              </a:rPr>
              <a:t>Prolonged unemployment may affect graduates’ social lives, which often leads to isolation and disengagement from family and friends.</a:t>
            </a:r>
          </a:p>
          <a:p>
            <a:pPr algn="just">
              <a:buFont typeface="Arial" panose="020B0604020202020204" pitchFamily="34" charset="0"/>
              <a:buChar char="•"/>
            </a:pPr>
            <a:r>
              <a:rPr lang="en-ZA" sz="2000" dirty="0">
                <a:effectLst/>
                <a:latin typeface="Arial" panose="020B0604020202020204" pitchFamily="34" charset="0"/>
                <a:ea typeface="Aptos" panose="020B0004020202020204" pitchFamily="34" charset="0"/>
              </a:rPr>
              <a:t>Financial constraints may limit their social activities, and an inability to contribute economically can cause graduates to feel disconnected from their peers.</a:t>
            </a:r>
          </a:p>
          <a:p>
            <a:pPr algn="just">
              <a:buFont typeface="Arial" panose="020B0604020202020204" pitchFamily="34" charset="0"/>
              <a:buChar char="•"/>
            </a:pPr>
            <a:r>
              <a:rPr lang="en-ZA" sz="2000" dirty="0">
                <a:effectLst/>
                <a:latin typeface="Arial" panose="020B0604020202020204" pitchFamily="34" charset="0"/>
                <a:ea typeface="Aptos" panose="020B0004020202020204" pitchFamily="34" charset="0"/>
              </a:rPr>
              <a:t>Kunn-Nelen (2014) posits that employment is a key factor in developing social networks and professional connections which could be hindered by unemployment. This may in turn impede future job opportunities and career development.</a:t>
            </a:r>
            <a:endParaRPr lang="en-GB" sz="2000" dirty="0"/>
          </a:p>
          <a:p>
            <a:pPr algn="just"/>
            <a:r>
              <a:rPr lang="en-ZA" sz="2000" dirty="0">
                <a:effectLst/>
                <a:latin typeface="Arial" panose="020B0604020202020204" pitchFamily="34" charset="0"/>
                <a:ea typeface="Aptos" panose="020B0004020202020204" pitchFamily="34" charset="0"/>
              </a:rPr>
              <a:t>During this period, youth experiencing a long period of unemployment can experience a loss of social networks and the ability to develop essential skills (Rainsford et al., 2019).</a:t>
            </a:r>
            <a:endParaRPr lang="en-ZA" sz="2000" dirty="0"/>
          </a:p>
        </p:txBody>
      </p:sp>
    </p:spTree>
    <p:extLst>
      <p:ext uri="{BB962C8B-B14F-4D97-AF65-F5344CB8AC3E}">
        <p14:creationId xmlns:p14="http://schemas.microsoft.com/office/powerpoint/2010/main" val="26519329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76000"/>
                <a:satMod val="180000"/>
              </a:schemeClr>
              <a:schemeClr val="bg2">
                <a:tint val="80000"/>
                <a:satMod val="120000"/>
                <a:lumMod val="180000"/>
              </a:schemeClr>
            </a:duotone>
          </a:blip>
          <a:stretch/>
        </a:blip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8643778-7F6C-4E8D-84D1-D5CDB99281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1D22F88D-6907-48AF-B024-346E855E0D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1" y="-1"/>
            <a:ext cx="4403709" cy="6858001"/>
          </a:xfrm>
          <a:custGeom>
            <a:avLst/>
            <a:gdLst>
              <a:gd name="connsiteX0" fmla="*/ 3223890 w 4403709"/>
              <a:gd name="connsiteY0" fmla="*/ 6858001 h 6858001"/>
              <a:gd name="connsiteX1" fmla="*/ 4101908 w 4403709"/>
              <a:gd name="connsiteY1" fmla="*/ 6858001 h 6858001"/>
              <a:gd name="connsiteX2" fmla="*/ 3254950 w 4403709"/>
              <a:gd name="connsiteY2" fmla="*/ 1599356 h 6858001"/>
              <a:gd name="connsiteX3" fmla="*/ 3254950 w 4403709"/>
              <a:gd name="connsiteY3" fmla="*/ 1594062 h 6858001"/>
              <a:gd name="connsiteX4" fmla="*/ 4403709 w 4403709"/>
              <a:gd name="connsiteY4" fmla="*/ 0 h 6858001"/>
              <a:gd name="connsiteX5" fmla="*/ 3254950 w 4403709"/>
              <a:gd name="connsiteY5" fmla="*/ 0 h 6858001"/>
              <a:gd name="connsiteX6" fmla="*/ 2903520 w 4403709"/>
              <a:gd name="connsiteY6" fmla="*/ 0 h 6858001"/>
              <a:gd name="connsiteX7" fmla="*/ 0 w 4403709"/>
              <a:gd name="connsiteY7" fmla="*/ 0 h 6858001"/>
              <a:gd name="connsiteX8" fmla="*/ 0 w 4403709"/>
              <a:gd name="connsiteY8" fmla="*/ 6858000 h 6858001"/>
              <a:gd name="connsiteX9" fmla="*/ 3223890 w 4403709"/>
              <a:gd name="connsiteY9" fmla="*/ 685800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03709" h="6858001">
                <a:moveTo>
                  <a:pt x="3223890" y="6858001"/>
                </a:moveTo>
                <a:lnTo>
                  <a:pt x="4101908" y="6858001"/>
                </a:lnTo>
                <a:lnTo>
                  <a:pt x="3254950" y="1599356"/>
                </a:lnTo>
                <a:lnTo>
                  <a:pt x="3254950" y="1594062"/>
                </a:lnTo>
                <a:lnTo>
                  <a:pt x="4403709" y="0"/>
                </a:lnTo>
                <a:lnTo>
                  <a:pt x="3254950" y="0"/>
                </a:lnTo>
                <a:lnTo>
                  <a:pt x="2903520" y="0"/>
                </a:lnTo>
                <a:lnTo>
                  <a:pt x="0" y="0"/>
                </a:lnTo>
                <a:lnTo>
                  <a:pt x="0" y="6858000"/>
                </a:lnTo>
                <a:lnTo>
                  <a:pt x="3223890" y="6858000"/>
                </a:lnTo>
                <a:close/>
              </a:path>
            </a:pathLst>
          </a:custGeom>
          <a:gradFill flip="none" rotWithShape="1">
            <a:gsLst>
              <a:gs pos="0">
                <a:schemeClr val="accent1">
                  <a:lumMod val="89000"/>
                </a:schemeClr>
              </a:gs>
              <a:gs pos="23000">
                <a:schemeClr val="accent1">
                  <a:lumMod val="89000"/>
                </a:schemeClr>
              </a:gs>
              <a:gs pos="69000">
                <a:schemeClr val="accent1">
                  <a:lumMod val="75000"/>
                </a:schemeClr>
              </a:gs>
              <a:gs pos="97000">
                <a:schemeClr val="accent1">
                  <a:lumMod val="70000"/>
                </a:schemeClr>
              </a:gs>
            </a:gsLst>
            <a:path path="circle">
              <a:fillToRect l="50000" t="50000" r="50000" b="50000"/>
            </a:path>
            <a:tileRect/>
          </a:gradFill>
          <a:ln>
            <a:noFill/>
          </a:ln>
        </p:spPr>
        <p:style>
          <a:lnRef idx="2">
            <a:schemeClr val="accent1">
              <a:shade val="50000"/>
            </a:schemeClr>
          </a:lnRef>
          <a:fillRef idx="1002">
            <a:schemeClr val="dk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le 1">
            <a:extLst>
              <a:ext uri="{FF2B5EF4-FFF2-40B4-BE49-F238E27FC236}">
                <a16:creationId xmlns:a16="http://schemas.microsoft.com/office/drawing/2014/main" id="{EA25B3AA-7524-9507-5CE9-CE0746599697}"/>
              </a:ext>
            </a:extLst>
          </p:cNvPr>
          <p:cNvSpPr>
            <a:spLocks noGrp="1"/>
          </p:cNvSpPr>
          <p:nvPr>
            <p:ph type="title"/>
          </p:nvPr>
        </p:nvSpPr>
        <p:spPr>
          <a:xfrm>
            <a:off x="496112" y="685801"/>
            <a:ext cx="2743200" cy="5105400"/>
          </a:xfrm>
        </p:spPr>
        <p:txBody>
          <a:bodyPr>
            <a:normAutofit/>
          </a:bodyPr>
          <a:lstStyle/>
          <a:p>
            <a:pPr algn="l"/>
            <a:r>
              <a:rPr lang="en-ZA" sz="3200" dirty="0">
                <a:solidFill>
                  <a:srgbClr val="FFFFFF"/>
                </a:solidFill>
              </a:rPr>
              <a:t>DISCUSSIONS</a:t>
            </a:r>
          </a:p>
        </p:txBody>
      </p:sp>
      <p:grpSp>
        <p:nvGrpSpPr>
          <p:cNvPr id="12" name="Group 11">
            <a:extLst>
              <a:ext uri="{FF2B5EF4-FFF2-40B4-BE49-F238E27FC236}">
                <a16:creationId xmlns:a16="http://schemas.microsoft.com/office/drawing/2014/main" id="{F3842748-48B5-4DD0-A06A-A31C74024A9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315292" y="0"/>
            <a:ext cx="2436813" cy="6858001"/>
            <a:chOff x="1320800" y="0"/>
            <a:chExt cx="2436813" cy="6858001"/>
          </a:xfrm>
        </p:grpSpPr>
        <p:sp>
          <p:nvSpPr>
            <p:cNvPr id="13" name="Freeform 6">
              <a:extLst>
                <a:ext uri="{FF2B5EF4-FFF2-40B4-BE49-F238E27FC236}">
                  <a16:creationId xmlns:a16="http://schemas.microsoft.com/office/drawing/2014/main" id="{548E99BE-1071-4690-9B9C-07926CEE55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txBody>
            <a:bodyPr/>
            <a:lstStyle/>
            <a:p>
              <a:endParaRPr lang="en-ZA"/>
            </a:p>
          </p:txBody>
        </p:sp>
        <p:sp>
          <p:nvSpPr>
            <p:cNvPr id="14" name="Freeform 7">
              <a:extLst>
                <a:ext uri="{FF2B5EF4-FFF2-40B4-BE49-F238E27FC236}">
                  <a16:creationId xmlns:a16="http://schemas.microsoft.com/office/drawing/2014/main" id="{9301F039-B467-413A-B25C-770E51069D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txBody>
            <a:bodyPr/>
            <a:lstStyle/>
            <a:p>
              <a:endParaRPr lang="en-ZA"/>
            </a:p>
          </p:txBody>
        </p:sp>
        <p:sp>
          <p:nvSpPr>
            <p:cNvPr id="15" name="Freeform 8">
              <a:extLst>
                <a:ext uri="{FF2B5EF4-FFF2-40B4-BE49-F238E27FC236}">
                  <a16:creationId xmlns:a16="http://schemas.microsoft.com/office/drawing/2014/main" id="{9F06AEC1-5558-49E8-8CAC-FEBD00DF00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txBody>
            <a:bodyPr/>
            <a:lstStyle/>
            <a:p>
              <a:endParaRPr lang="en-ZA"/>
            </a:p>
          </p:txBody>
        </p:sp>
        <p:sp>
          <p:nvSpPr>
            <p:cNvPr id="16" name="Freeform 9">
              <a:extLst>
                <a:ext uri="{FF2B5EF4-FFF2-40B4-BE49-F238E27FC236}">
                  <a16:creationId xmlns:a16="http://schemas.microsoft.com/office/drawing/2014/main" id="{D10B76B9-BA68-471E-B58C-ED91198A9F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txBody>
            <a:bodyPr/>
            <a:lstStyle/>
            <a:p>
              <a:endParaRPr lang="en-ZA"/>
            </a:p>
          </p:txBody>
        </p:sp>
        <p:sp>
          <p:nvSpPr>
            <p:cNvPr id="17" name="Freeform 10">
              <a:extLst>
                <a:ext uri="{FF2B5EF4-FFF2-40B4-BE49-F238E27FC236}">
                  <a16:creationId xmlns:a16="http://schemas.microsoft.com/office/drawing/2014/main" id="{FEB3913B-54A3-490E-BA4B-5D0330990F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txBody>
            <a:bodyPr/>
            <a:lstStyle/>
            <a:p>
              <a:endParaRPr lang="en-ZA"/>
            </a:p>
          </p:txBody>
        </p:sp>
        <p:sp>
          <p:nvSpPr>
            <p:cNvPr id="18" name="Freeform 11">
              <a:extLst>
                <a:ext uri="{FF2B5EF4-FFF2-40B4-BE49-F238E27FC236}">
                  <a16:creationId xmlns:a16="http://schemas.microsoft.com/office/drawing/2014/main" id="{F75DC961-08A4-46F8-8A80-2E1FB977E1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txBody>
            <a:bodyPr/>
            <a:lstStyle/>
            <a:p>
              <a:endParaRPr lang="en-ZA"/>
            </a:p>
          </p:txBody>
        </p:sp>
      </p:grpSp>
      <p:sp>
        <p:nvSpPr>
          <p:cNvPr id="3" name="Content Placeholder 2">
            <a:extLst>
              <a:ext uri="{FF2B5EF4-FFF2-40B4-BE49-F238E27FC236}">
                <a16:creationId xmlns:a16="http://schemas.microsoft.com/office/drawing/2014/main" id="{BBBA8B69-AA8E-2452-3C41-63260A7F398A}"/>
              </a:ext>
            </a:extLst>
          </p:cNvPr>
          <p:cNvSpPr>
            <a:spLocks noGrp="1"/>
          </p:cNvSpPr>
          <p:nvPr>
            <p:ph idx="1"/>
          </p:nvPr>
        </p:nvSpPr>
        <p:spPr>
          <a:xfrm>
            <a:off x="5117106" y="685801"/>
            <a:ext cx="6385918" cy="5105400"/>
          </a:xfrm>
        </p:spPr>
        <p:txBody>
          <a:bodyPr>
            <a:normAutofit/>
          </a:bodyPr>
          <a:lstStyle/>
          <a:p>
            <a:pPr marL="0" indent="0">
              <a:buNone/>
            </a:pPr>
            <a:r>
              <a:rPr lang="en-ZA" sz="2000" b="1" dirty="0"/>
              <a:t>THEME 5: CONT……</a:t>
            </a:r>
          </a:p>
          <a:p>
            <a:pPr algn="just">
              <a:buFont typeface="Arial" panose="020B0604020202020204" pitchFamily="34" charset="0"/>
              <a:buChar char="•"/>
            </a:pPr>
            <a:r>
              <a:rPr lang="en-ZA" sz="1400" dirty="0">
                <a:latin typeface="Arial" panose="020B0604020202020204" pitchFamily="34" charset="0"/>
                <a:ea typeface="Aptos" panose="020B0004020202020204" pitchFamily="34" charset="0"/>
              </a:rPr>
              <a:t>Unemployed graduates may self-isolate b</a:t>
            </a:r>
            <a:r>
              <a:rPr lang="en-ZA" sz="1400" dirty="0">
                <a:effectLst/>
                <a:latin typeface="Arial" panose="020B0604020202020204" pitchFamily="34" charset="0"/>
                <a:ea typeface="Aptos" panose="020B0004020202020204" pitchFamily="34" charset="0"/>
              </a:rPr>
              <a:t>ecause they want to avoid some of the following queries, this unemployed graduate gradually begins to distance themselves from friends and family. Now, what are you doing? Are you still trying to find work? If you don't find a job, what are your plans?</a:t>
            </a:r>
          </a:p>
          <a:p>
            <a:pPr algn="just">
              <a:buFont typeface="Arial" panose="020B0604020202020204" pitchFamily="34" charset="0"/>
              <a:buChar char="•"/>
            </a:pPr>
            <a:r>
              <a:rPr lang="en-ZA" sz="1400" kern="100" dirty="0">
                <a:effectLst/>
                <a:latin typeface="Arial" panose="020B0604020202020204" pitchFamily="34" charset="0"/>
                <a:ea typeface="Aptos" panose="020B0004020202020204" pitchFamily="34" charset="0"/>
                <a:cs typeface="Times New Roman" panose="02020603050405020304" pitchFamily="18" charset="0"/>
              </a:rPr>
              <a:t>When a person is not employed, he/she can lose the feeling of being competent and respected by others, making them vulnerable to how others consider them.</a:t>
            </a:r>
            <a:endParaRPr lang="en-ZA" sz="1400" kern="100" dirty="0">
              <a:effectLst/>
              <a:latin typeface="Aptos" panose="020B0004020202020204" pitchFamily="34" charset="0"/>
              <a:ea typeface="Aptos" panose="020B0004020202020204" pitchFamily="34" charset="0"/>
              <a:cs typeface="Times New Roman" panose="02020603050405020304" pitchFamily="18" charset="0"/>
            </a:endParaRPr>
          </a:p>
          <a:p>
            <a:pPr>
              <a:buFont typeface="Arial" panose="020B0604020202020204" pitchFamily="34" charset="0"/>
              <a:buChar char="•"/>
            </a:pPr>
            <a:endParaRPr lang="en-ZA" sz="2000" dirty="0"/>
          </a:p>
        </p:txBody>
      </p:sp>
    </p:spTree>
    <p:extLst>
      <p:ext uri="{BB962C8B-B14F-4D97-AF65-F5344CB8AC3E}">
        <p14:creationId xmlns:p14="http://schemas.microsoft.com/office/powerpoint/2010/main" val="15611807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B11C4D-0DB0-BD41-69D8-FDC92BA89F44}"/>
              </a:ext>
            </a:extLst>
          </p:cNvPr>
          <p:cNvSpPr>
            <a:spLocks noGrp="1"/>
          </p:cNvSpPr>
          <p:nvPr>
            <p:ph type="title"/>
          </p:nvPr>
        </p:nvSpPr>
        <p:spPr/>
        <p:txBody>
          <a:bodyPr>
            <a:normAutofit/>
          </a:bodyPr>
          <a:lstStyle/>
          <a:p>
            <a:r>
              <a:rPr lang="en-ZA" sz="3200" dirty="0"/>
              <a:t>THEME 2: IMPLICATIONS FOR SOCIAL WORK TRAINING IN SOUTH AFRICA</a:t>
            </a:r>
          </a:p>
        </p:txBody>
      </p:sp>
      <p:sp>
        <p:nvSpPr>
          <p:cNvPr id="3" name="Content Placeholder 2">
            <a:extLst>
              <a:ext uri="{FF2B5EF4-FFF2-40B4-BE49-F238E27FC236}">
                <a16:creationId xmlns:a16="http://schemas.microsoft.com/office/drawing/2014/main" id="{C5C95B91-E6A8-BA95-B44B-EC7D8762AF52}"/>
              </a:ext>
            </a:extLst>
          </p:cNvPr>
          <p:cNvSpPr>
            <a:spLocks noGrp="1"/>
          </p:cNvSpPr>
          <p:nvPr>
            <p:ph idx="1"/>
          </p:nvPr>
        </p:nvSpPr>
        <p:spPr>
          <a:xfrm>
            <a:off x="1484310" y="2666999"/>
            <a:ext cx="10018713" cy="3742427"/>
          </a:xfrm>
        </p:spPr>
        <p:txBody>
          <a:bodyPr>
            <a:normAutofit/>
          </a:bodyPr>
          <a:lstStyle/>
          <a:p>
            <a:pPr marL="0" indent="0">
              <a:buNone/>
            </a:pPr>
            <a:r>
              <a:rPr lang="en-ZA" sz="1400" b="1" dirty="0"/>
              <a:t>SUB-THEME 1: COMPETENCIES ALIGNED WITH THE REQUIREMENTS OF  EMPLOYMENT ENTITIES </a:t>
            </a:r>
          </a:p>
          <a:p>
            <a:pPr algn="just"/>
            <a:r>
              <a:rPr lang="en-ZA" sz="1400" dirty="0">
                <a:effectLst/>
                <a:latin typeface="Arial" panose="020B0604020202020204" pitchFamily="34" charset="0"/>
                <a:ea typeface="Arial" panose="020B0604020202020204" pitchFamily="34" charset="0"/>
              </a:rPr>
              <a:t>Parker (2017) postulates that competence can be understood as a combination of knowledge, attitudes and skills that are critical to the job and affect a major part of the job. Therefore, within the context of Newly Qualified Social Workers [NQSW], competencies could be described as capabilities, abilities, attitudes, attributes, skills and knowledge that a NQSW should possess to work in the social work profession.</a:t>
            </a:r>
          </a:p>
          <a:p>
            <a:pPr algn="just"/>
            <a:r>
              <a:rPr lang="en-ZA" sz="1400" dirty="0">
                <a:effectLst/>
                <a:latin typeface="Arial" panose="020B0604020202020204" pitchFamily="34" charset="0"/>
                <a:ea typeface="Arial" panose="020B0604020202020204" pitchFamily="34" charset="0"/>
              </a:rPr>
              <a:t>The BSW training offered at various institutions of higher learning provides graduates with such knowledge and skills necessary for them to practice and serve and uplift their communities and vulnerable members of the society.</a:t>
            </a:r>
          </a:p>
          <a:p>
            <a:pPr algn="just"/>
            <a:r>
              <a:rPr lang="en-ZA" sz="1400" dirty="0">
                <a:effectLst/>
                <a:latin typeface="Arial" panose="020B0604020202020204" pitchFamily="34" charset="0"/>
                <a:ea typeface="Arial" panose="020B0604020202020204" pitchFamily="34" charset="0"/>
              </a:rPr>
              <a:t>Therefore, it is imperative for Higher Education Institutions [HEIs] to ensure that the competencies that they are addressing and teaching throughout social work training are in accordance with the competencies required by NQSWs, employers and supervisors in the field (Matsouka &amp; Mihail, 2016).</a:t>
            </a:r>
          </a:p>
        </p:txBody>
      </p:sp>
    </p:spTree>
    <p:extLst>
      <p:ext uri="{BB962C8B-B14F-4D97-AF65-F5344CB8AC3E}">
        <p14:creationId xmlns:p14="http://schemas.microsoft.com/office/powerpoint/2010/main" val="7867316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DD29B4-29B7-4D70-A3DB-904D16CD022E}"/>
              </a:ext>
            </a:extLst>
          </p:cNvPr>
          <p:cNvSpPr>
            <a:spLocks noGrp="1"/>
          </p:cNvSpPr>
          <p:nvPr>
            <p:ph type="title"/>
          </p:nvPr>
        </p:nvSpPr>
        <p:spPr/>
        <p:txBody>
          <a:bodyPr>
            <a:normAutofit/>
          </a:bodyPr>
          <a:lstStyle/>
          <a:p>
            <a:r>
              <a:rPr lang="en-ZA" sz="2400" dirty="0"/>
              <a:t>SUB-THEME 1: CONT……</a:t>
            </a:r>
          </a:p>
        </p:txBody>
      </p:sp>
      <p:sp>
        <p:nvSpPr>
          <p:cNvPr id="3" name="Content Placeholder 2">
            <a:extLst>
              <a:ext uri="{FF2B5EF4-FFF2-40B4-BE49-F238E27FC236}">
                <a16:creationId xmlns:a16="http://schemas.microsoft.com/office/drawing/2014/main" id="{221C1852-CA6E-2930-9810-B69A8E5D316E}"/>
              </a:ext>
            </a:extLst>
          </p:cNvPr>
          <p:cNvSpPr>
            <a:spLocks noGrp="1"/>
          </p:cNvSpPr>
          <p:nvPr>
            <p:ph idx="1"/>
          </p:nvPr>
        </p:nvSpPr>
        <p:spPr>
          <a:xfrm>
            <a:off x="1484310" y="1854679"/>
            <a:ext cx="10018713" cy="3936521"/>
          </a:xfrm>
        </p:spPr>
        <p:txBody>
          <a:bodyPr>
            <a:normAutofit/>
          </a:bodyPr>
          <a:lstStyle/>
          <a:p>
            <a:pPr algn="just">
              <a:buClr>
                <a:srgbClr val="EB8F22">
                  <a:lumMod val="75000"/>
                </a:srgbClr>
              </a:buClr>
              <a:defRPr/>
            </a:pPr>
            <a:r>
              <a:rPr kumimoji="0" lang="en-ZA" sz="14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rPr>
              <a:t>Therefore, without these particular competencies, newly qualified social workers may be disadvantaged by the labour market as they would be deemed incompetent and unfit for practice by various hiring entities. In an era of high unemployment rates among social work graduates, NQSW may find themselves grappling with poverty and unemployment, as they compete for the few jobs that are available exposing them to the susceptibility to panic, fear, anxiety and stress as the future remains uncertain. </a:t>
            </a:r>
            <a:endParaRPr kumimoji="0" lang="en-ZA" sz="1400" b="1" i="0" u="none" strike="noStrike" kern="1200" cap="none" spc="0" normalizeH="0" baseline="0" noProof="0" dirty="0">
              <a:ln>
                <a:noFill/>
              </a:ln>
              <a:solidFill>
                <a:prstClr val="black"/>
              </a:solidFill>
              <a:effectLst/>
              <a:uLnTx/>
              <a:uFillTx/>
              <a:latin typeface="Corbel" panose="020B0503020204020204"/>
              <a:ea typeface="+mn-ea"/>
              <a:cs typeface="+mn-cs"/>
            </a:endParaRPr>
          </a:p>
          <a:p>
            <a:pPr algn="just">
              <a:buFont typeface="Arial" panose="020B0604020202020204" pitchFamily="34" charset="0"/>
              <a:buChar char="•"/>
            </a:pPr>
            <a:r>
              <a:rPr lang="en-ZA" sz="1400" dirty="0">
                <a:effectLst/>
                <a:latin typeface="Arial" panose="020B0604020202020204" pitchFamily="34" charset="0"/>
                <a:ea typeface="Arial" panose="020B0604020202020204" pitchFamily="34" charset="0"/>
              </a:rPr>
              <a:t>In addition, findings from Nadesan (2019) study on employers’ perspectives on the employability of Unisa’s newly qualified social work graduates indicate that lack of exposure to statutory, court work and their lack of knowledge about the relevant pieces of legislation and various court reports is among other reasons for social work graduates’ unemployability. </a:t>
            </a:r>
          </a:p>
          <a:p>
            <a:pPr algn="just">
              <a:buFont typeface="Arial" panose="020B0604020202020204" pitchFamily="34" charset="0"/>
              <a:buChar char="•"/>
            </a:pPr>
            <a:r>
              <a:rPr lang="en-ZA" sz="1400" dirty="0">
                <a:effectLst/>
                <a:latin typeface="Arial" panose="020B0604020202020204" pitchFamily="34" charset="0"/>
                <a:ea typeface="Arial" panose="020B0604020202020204" pitchFamily="34" charset="0"/>
              </a:rPr>
              <a:t>This is indicative of a need for training institutions of the BSW education to find ways of mitigating these problems as indicated in the above findings so that graduates do not find themselves at a disadvantage when seeking employment after completion of their studies.</a:t>
            </a:r>
            <a:endParaRPr lang="en-ZA" sz="1400" dirty="0"/>
          </a:p>
        </p:txBody>
      </p:sp>
    </p:spTree>
    <p:extLst>
      <p:ext uri="{BB962C8B-B14F-4D97-AF65-F5344CB8AC3E}">
        <p14:creationId xmlns:p14="http://schemas.microsoft.com/office/powerpoint/2010/main" val="24783233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5D60D5-0296-B2BD-B708-1074CE41A26E}"/>
              </a:ext>
            </a:extLst>
          </p:cNvPr>
          <p:cNvSpPr>
            <a:spLocks noGrp="1"/>
          </p:cNvSpPr>
          <p:nvPr>
            <p:ph type="title"/>
          </p:nvPr>
        </p:nvSpPr>
        <p:spPr>
          <a:xfrm>
            <a:off x="1484311" y="120771"/>
            <a:ext cx="10018713" cy="1509622"/>
          </a:xfrm>
        </p:spPr>
        <p:txBody>
          <a:bodyPr>
            <a:normAutofit/>
          </a:bodyPr>
          <a:lstStyle/>
          <a:p>
            <a:r>
              <a:rPr lang="en-ZA" sz="2400" dirty="0"/>
              <a:t>SUB-THEME 2: INTEGRATION OF ENTREPRENEURIAL SKILLS INTO THE CURRICULUM</a:t>
            </a:r>
          </a:p>
        </p:txBody>
      </p:sp>
      <p:sp>
        <p:nvSpPr>
          <p:cNvPr id="3" name="Content Placeholder 2">
            <a:extLst>
              <a:ext uri="{FF2B5EF4-FFF2-40B4-BE49-F238E27FC236}">
                <a16:creationId xmlns:a16="http://schemas.microsoft.com/office/drawing/2014/main" id="{83722043-236B-32B5-A546-88392FA9514C}"/>
              </a:ext>
            </a:extLst>
          </p:cNvPr>
          <p:cNvSpPr>
            <a:spLocks noGrp="1"/>
          </p:cNvSpPr>
          <p:nvPr>
            <p:ph idx="1"/>
          </p:nvPr>
        </p:nvSpPr>
        <p:spPr>
          <a:xfrm>
            <a:off x="1484310" y="1388853"/>
            <a:ext cx="10018713" cy="4402348"/>
          </a:xfrm>
        </p:spPr>
        <p:txBody>
          <a:bodyPr>
            <a:normAutofit fontScale="70000" lnSpcReduction="20000"/>
          </a:bodyPr>
          <a:lstStyle/>
          <a:p>
            <a:pPr algn="just">
              <a:buFont typeface="Arial" panose="020B0604020202020204" pitchFamily="34" charset="0"/>
              <a:buChar char="•"/>
            </a:pPr>
            <a:endParaRPr lang="en-US" sz="2000" dirty="0">
              <a:effectLst/>
              <a:latin typeface="Arial" panose="020B0604020202020204" pitchFamily="34" charset="0"/>
              <a:ea typeface="Aptos" panose="020B0004020202020204" pitchFamily="34" charset="0"/>
            </a:endParaRPr>
          </a:p>
          <a:p>
            <a:pPr algn="just">
              <a:buFont typeface="Arial" panose="020B0604020202020204" pitchFamily="34" charset="0"/>
              <a:buChar char="•"/>
            </a:pPr>
            <a:r>
              <a:rPr lang="en-US" sz="2000" dirty="0">
                <a:effectLst/>
                <a:latin typeface="Arial" panose="020B0604020202020204" pitchFamily="34" charset="0"/>
                <a:ea typeface="Aptos" panose="020B0004020202020204" pitchFamily="34" charset="0"/>
              </a:rPr>
              <a:t>Graduating with a university degree marks the beginning of a journey fraught with struggles and vulnerabilities for many social work graduates, as they face the harsh reality of joblessness within the profession, leading to a sense of despair (Ali &amp; Anwar, 2021).</a:t>
            </a:r>
          </a:p>
          <a:p>
            <a:pPr algn="just">
              <a:buFont typeface="Arial" panose="020B0604020202020204" pitchFamily="34" charset="0"/>
              <a:buChar char="•"/>
            </a:pPr>
            <a:r>
              <a:rPr lang="en-US" sz="2000" kern="100" dirty="0">
                <a:effectLst/>
                <a:latin typeface="Arial" panose="020B0604020202020204" pitchFamily="34" charset="0"/>
                <a:ea typeface="Aptos" panose="020B0004020202020204" pitchFamily="34" charset="0"/>
                <a:cs typeface="Times New Roman" panose="02020603050405020304" pitchFamily="18" charset="0"/>
              </a:rPr>
              <a:t>This challenge has exacerbated unfair and exploitative labour practices in the social sector, with qualified social workers often receiving salaries that are far below the appropriate remuneration thresholds (</a:t>
            </a:r>
            <a:r>
              <a:rPr lang="en-US" sz="2000" kern="100" dirty="0" err="1">
                <a:effectLst/>
                <a:latin typeface="Arial" panose="020B0604020202020204" pitchFamily="34" charset="0"/>
                <a:ea typeface="Aptos" panose="020B0004020202020204" pitchFamily="34" charset="0"/>
                <a:cs typeface="Times New Roman" panose="02020603050405020304" pitchFamily="18" charset="0"/>
              </a:rPr>
              <a:t>Adenutsi</a:t>
            </a:r>
            <a:r>
              <a:rPr lang="en-US" sz="2000" kern="100" dirty="0">
                <a:effectLst/>
                <a:latin typeface="Arial" panose="020B0604020202020204" pitchFamily="34" charset="0"/>
                <a:ea typeface="Aptos" panose="020B0004020202020204" pitchFamily="34" charset="0"/>
                <a:cs typeface="Times New Roman" panose="02020603050405020304" pitchFamily="18" charset="0"/>
              </a:rPr>
              <a:t>, 2023).</a:t>
            </a:r>
          </a:p>
          <a:p>
            <a:pPr algn="just">
              <a:buFont typeface="Arial" panose="020B0604020202020204" pitchFamily="34" charset="0"/>
              <a:buChar char="•"/>
            </a:pPr>
            <a:r>
              <a:rPr lang="en-US" sz="2000" dirty="0">
                <a:effectLst/>
                <a:latin typeface="Arial" panose="020B0604020202020204" pitchFamily="34" charset="0"/>
                <a:ea typeface="Aptos" panose="020B0004020202020204" pitchFamily="34" charset="0"/>
              </a:rPr>
              <a:t>Given the realities of poverty that have been perpetuated by the problem of unemployment among social work graduates, and its related challenges, it is essential to integrate entrepreneurial skills into the social work curriculum (</a:t>
            </a:r>
            <a:r>
              <a:rPr lang="en-US" sz="2000" dirty="0" err="1">
                <a:effectLst/>
                <a:latin typeface="Arial" panose="020B0604020202020204" pitchFamily="34" charset="0"/>
                <a:ea typeface="Aptos" panose="020B0004020202020204" pitchFamily="34" charset="0"/>
              </a:rPr>
              <a:t>Rapholo</a:t>
            </a:r>
            <a:r>
              <a:rPr lang="en-US" sz="2000" dirty="0">
                <a:effectLst/>
                <a:latin typeface="Arial" panose="020B0604020202020204" pitchFamily="34" charset="0"/>
                <a:ea typeface="Aptos" panose="020B0004020202020204" pitchFamily="34" charset="0"/>
              </a:rPr>
              <a:t> et al</a:t>
            </a:r>
            <a:r>
              <a:rPr lang="en-US" sz="2000" i="1" dirty="0">
                <a:effectLst/>
                <a:latin typeface="Arial" panose="020B0604020202020204" pitchFamily="34" charset="0"/>
                <a:ea typeface="Aptos" panose="020B0004020202020204" pitchFamily="34" charset="0"/>
              </a:rPr>
              <a:t>.,</a:t>
            </a:r>
            <a:r>
              <a:rPr lang="en-US" sz="2000" dirty="0">
                <a:effectLst/>
                <a:latin typeface="Arial" panose="020B0604020202020204" pitchFamily="34" charset="0"/>
                <a:ea typeface="Aptos" panose="020B0004020202020204" pitchFamily="34" charset="0"/>
              </a:rPr>
              <a:t> 2025).</a:t>
            </a:r>
            <a:r>
              <a:rPr lang="en-US" sz="2000" dirty="0">
                <a:effectLst/>
                <a:highlight>
                  <a:srgbClr val="FF00FF"/>
                </a:highlight>
                <a:latin typeface="Times New Roman" panose="02020603050405020304" pitchFamily="18" charset="0"/>
                <a:ea typeface="Arial" panose="020B0604020202020204" pitchFamily="34" charset="0"/>
              </a:rPr>
              <a:t> </a:t>
            </a:r>
          </a:p>
          <a:p>
            <a:pPr algn="just">
              <a:buFont typeface="Arial" panose="020B0604020202020204" pitchFamily="34" charset="0"/>
              <a:buChar char="•"/>
            </a:pPr>
            <a:r>
              <a:rPr lang="en-US" sz="2000" dirty="0" err="1">
                <a:effectLst/>
                <a:latin typeface="Arial" panose="020B0604020202020204" pitchFamily="34" charset="0"/>
                <a:ea typeface="Aptos" panose="020B0004020202020204" pitchFamily="34" charset="0"/>
              </a:rPr>
              <a:t>Diraditsile</a:t>
            </a:r>
            <a:r>
              <a:rPr lang="en-US" sz="2000" dirty="0">
                <a:effectLst/>
                <a:latin typeface="Arial" panose="020B0604020202020204" pitchFamily="34" charset="0"/>
                <a:ea typeface="Aptos" panose="020B0004020202020204" pitchFamily="34" charset="0"/>
              </a:rPr>
              <a:t> (2020) explains that beyond mere empowerment, such an initiative will enable students to rediscover and redefine their purpose as persons and professionals.</a:t>
            </a:r>
          </a:p>
          <a:p>
            <a:pPr algn="just">
              <a:buFont typeface="Arial" panose="020B0604020202020204" pitchFamily="34" charset="0"/>
              <a:buChar char="•"/>
            </a:pPr>
            <a:r>
              <a:rPr lang="en-US" sz="2000" dirty="0">
                <a:effectLst/>
                <a:latin typeface="Arial" panose="020B0604020202020204" pitchFamily="34" charset="0"/>
                <a:ea typeface="Aptos" panose="020B0004020202020204" pitchFamily="34" charset="0"/>
              </a:rPr>
              <a:t>Moreover, equipping social work students with entrepreneurial skills will provide them with a competitive advantage upon graduation, enabling them to pursue alternative employment opportunities in diverse contexts. </a:t>
            </a:r>
          </a:p>
          <a:p>
            <a:pPr algn="just">
              <a:buFont typeface="Arial" panose="020B0604020202020204" pitchFamily="34" charset="0"/>
              <a:buChar char="•"/>
            </a:pPr>
            <a:r>
              <a:rPr lang="en-US" sz="2000" dirty="0" err="1">
                <a:effectLst/>
                <a:latin typeface="Arial" panose="020B0604020202020204" pitchFamily="34" charset="0"/>
                <a:ea typeface="Aptos" panose="020B0004020202020204" pitchFamily="34" charset="0"/>
              </a:rPr>
              <a:t>Leburu</a:t>
            </a:r>
            <a:r>
              <a:rPr lang="en-US" sz="2000" dirty="0">
                <a:effectLst/>
                <a:latin typeface="Arial" panose="020B0604020202020204" pitchFamily="34" charset="0"/>
                <a:ea typeface="Aptos" panose="020B0004020202020204" pitchFamily="34" charset="0"/>
              </a:rPr>
              <a:t> and Skhosana (2024) argue that </a:t>
            </a:r>
            <a:r>
              <a:rPr lang="en-ZA" sz="2000" dirty="0">
                <a:effectLst/>
                <a:latin typeface="Arial" panose="020B0604020202020204" pitchFamily="34" charset="0"/>
                <a:ea typeface="Aptos" panose="020B0004020202020204" pitchFamily="34" charset="0"/>
              </a:rPr>
              <a:t>learning economics and enterprise skills in pursuit of social entrepreneurship is important in the trajectory of learning. This could be used as one of the creative approaches that develop interventions to improve the entrepreneurial opportunities and employability of social work graduates.</a:t>
            </a:r>
            <a:r>
              <a:rPr lang="en-ZA" sz="2000" dirty="0">
                <a:effectLst/>
                <a:latin typeface="Aptos" panose="020B0004020202020204" pitchFamily="34" charset="0"/>
                <a:ea typeface="Aptos" panose="020B0004020202020204" pitchFamily="34" charset="0"/>
                <a:cs typeface="Times New Roman" panose="02020603050405020304" pitchFamily="18" charset="0"/>
              </a:rPr>
              <a:t> </a:t>
            </a:r>
            <a:endParaRPr lang="en-US" sz="2000" dirty="0">
              <a:solidFill>
                <a:srgbClr val="FF0000"/>
              </a:solidFill>
              <a:effectLst/>
              <a:highlight>
                <a:srgbClr val="FF00FF"/>
              </a:highlight>
              <a:latin typeface="Times New Roman" panose="02020603050405020304" pitchFamily="18" charset="0"/>
              <a:ea typeface="Arial" panose="020B0604020202020204" pitchFamily="34" charset="0"/>
            </a:endParaRPr>
          </a:p>
          <a:p>
            <a:pPr>
              <a:buFont typeface="Arial" panose="020B0604020202020204" pitchFamily="34" charset="0"/>
              <a:buChar char="•"/>
            </a:pPr>
            <a:endParaRPr lang="en-ZA" sz="2000" kern="100" dirty="0">
              <a:effectLst/>
              <a:latin typeface="Aptos" panose="020B0004020202020204" pitchFamily="34" charset="0"/>
              <a:ea typeface="Aptos" panose="020B0004020202020204" pitchFamily="34" charset="0"/>
              <a:cs typeface="Times New Roman" panose="02020603050405020304" pitchFamily="18" charset="0"/>
            </a:endParaRPr>
          </a:p>
          <a:p>
            <a:pPr>
              <a:buFont typeface="Arial" panose="020B0604020202020204" pitchFamily="34" charset="0"/>
              <a:buChar char="•"/>
            </a:pPr>
            <a:endParaRPr lang="en-ZA" dirty="0"/>
          </a:p>
        </p:txBody>
      </p:sp>
    </p:spTree>
    <p:extLst>
      <p:ext uri="{BB962C8B-B14F-4D97-AF65-F5344CB8AC3E}">
        <p14:creationId xmlns:p14="http://schemas.microsoft.com/office/powerpoint/2010/main" val="27091357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76000"/>
                <a:satMod val="180000"/>
              </a:schemeClr>
              <a:schemeClr val="bg2">
                <a:tint val="80000"/>
                <a:satMod val="120000"/>
                <a:lumMod val="180000"/>
              </a:schemeClr>
            </a:duotone>
          </a:blip>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152BF5-C58F-79CB-D648-A8CF2D634F7F}"/>
              </a:ext>
            </a:extLst>
          </p:cNvPr>
          <p:cNvSpPr>
            <a:spLocks noGrp="1"/>
          </p:cNvSpPr>
          <p:nvPr>
            <p:ph type="title"/>
          </p:nvPr>
        </p:nvSpPr>
        <p:spPr>
          <a:xfrm>
            <a:off x="1836013" y="1072609"/>
            <a:ext cx="3041557" cy="4522647"/>
          </a:xfrm>
          <a:effectLst/>
        </p:spPr>
        <p:txBody>
          <a:bodyPr anchor="ctr">
            <a:normAutofit/>
          </a:bodyPr>
          <a:lstStyle/>
          <a:p>
            <a:pPr algn="l"/>
            <a:r>
              <a:rPr lang="en-ZA" sz="3200" b="1">
                <a:solidFill>
                  <a:schemeClr val="tx2"/>
                </a:solidFill>
                <a:latin typeface="Calibri" panose="020F0502020204030204" pitchFamily="34" charset="0"/>
                <a:cs typeface="Calibri" panose="020F0502020204030204" pitchFamily="34" charset="0"/>
              </a:rPr>
              <a:t>INTRODUCTION</a:t>
            </a:r>
            <a:endParaRPr lang="en-ZA" sz="3200" b="1" dirty="0">
              <a:solidFill>
                <a:schemeClr val="tx2"/>
              </a:solidFill>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78A6CAA4-BED5-59EE-CC58-273A5107A550}"/>
              </a:ext>
            </a:extLst>
          </p:cNvPr>
          <p:cNvSpPr>
            <a:spLocks noGrp="1"/>
          </p:cNvSpPr>
          <p:nvPr>
            <p:ph idx="1"/>
          </p:nvPr>
        </p:nvSpPr>
        <p:spPr>
          <a:xfrm>
            <a:off x="5149032" y="1072609"/>
            <a:ext cx="6383207" cy="4522647"/>
          </a:xfrm>
        </p:spPr>
        <p:txBody>
          <a:bodyPr anchor="ctr">
            <a:normAutofit/>
          </a:bodyPr>
          <a:lstStyle/>
          <a:p>
            <a:pPr algn="just">
              <a:buFont typeface="Arial" panose="020B0604020202020204" pitchFamily="34" charset="0"/>
              <a:buChar char="•"/>
            </a:pPr>
            <a:r>
              <a:rPr lang="en-ZA" sz="1600" dirty="0">
                <a:effectLst/>
                <a:latin typeface="Arial" panose="020B0604020202020204" pitchFamily="34" charset="0"/>
                <a:ea typeface="Calibri" panose="020F0502020204030204" pitchFamily="34" charset="0"/>
              </a:rPr>
              <a:t>In recent years, Bachelor of Social Work [BSW] graduates struggle to find employment despite having a qualification in a previously in-demand profession (Nkosi, 2018). </a:t>
            </a:r>
          </a:p>
          <a:p>
            <a:pPr algn="just">
              <a:buFont typeface="Arial" panose="020B0604020202020204" pitchFamily="34" charset="0"/>
              <a:buChar char="•"/>
            </a:pPr>
            <a:r>
              <a:rPr lang="en-ZA" sz="1600" dirty="0">
                <a:effectLst/>
                <a:latin typeface="Arial" panose="020B0604020202020204" pitchFamily="34" charset="0"/>
                <a:ea typeface="Calibri" panose="020F0502020204030204" pitchFamily="34" charset="0"/>
              </a:rPr>
              <a:t>This scarcity of job opportunities negatively affects unemployed social work graduates’ mental health and well-being and has an impact on their efforts to use their hard-earned qualifications to serve and uplift their communities. </a:t>
            </a:r>
          </a:p>
          <a:p>
            <a:pPr algn="just">
              <a:buFont typeface="Arial" panose="020B0604020202020204" pitchFamily="34" charset="0"/>
              <a:buChar char="•"/>
            </a:pPr>
            <a:r>
              <a:rPr lang="en-ZA" sz="1600" dirty="0">
                <a:effectLst/>
                <a:latin typeface="Arial" panose="020B0604020202020204" pitchFamily="34" charset="0"/>
                <a:ea typeface="Calibri" panose="020F0502020204030204" pitchFamily="34" charset="0"/>
              </a:rPr>
              <a:t>Social work graduates in South Africa are faced with unavailability of suitable employment opportunities within their geographical jurisdiction, inadequate preparation during their studies to secure employment opportunities and/or feelings of apprehension prior to entering the workforce (Nadesan, 2019).</a:t>
            </a:r>
          </a:p>
          <a:p>
            <a:pPr algn="just">
              <a:buFont typeface="Arial" panose="020B0604020202020204" pitchFamily="34" charset="0"/>
              <a:buChar char="•"/>
            </a:pPr>
            <a:r>
              <a:rPr lang="en-ZA" sz="1600" dirty="0">
                <a:effectLst/>
                <a:latin typeface="Arial" panose="020B0604020202020204" pitchFamily="34" charset="0"/>
                <a:ea typeface="Calibri" panose="020F0502020204030204" pitchFamily="34" charset="0"/>
              </a:rPr>
              <a:t>Consequently, the scarcity of jobs in the social work field may lead to BSW graduates having feelings of despair, anxiety, depression and uncertainty, which may in turn reduce their efforts to look for employment. </a:t>
            </a:r>
            <a:endParaRPr lang="en-ZA" sz="1600" dirty="0"/>
          </a:p>
        </p:txBody>
      </p:sp>
    </p:spTree>
    <p:extLst>
      <p:ext uri="{BB962C8B-B14F-4D97-AF65-F5344CB8AC3E}">
        <p14:creationId xmlns:p14="http://schemas.microsoft.com/office/powerpoint/2010/main" val="25700667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6FE075-20F1-ABC1-A771-E6953F433BEB}"/>
              </a:ext>
            </a:extLst>
          </p:cNvPr>
          <p:cNvSpPr>
            <a:spLocks noGrp="1"/>
          </p:cNvSpPr>
          <p:nvPr>
            <p:ph type="title"/>
          </p:nvPr>
        </p:nvSpPr>
        <p:spPr/>
        <p:txBody>
          <a:bodyPr>
            <a:normAutofit/>
          </a:bodyPr>
          <a:lstStyle/>
          <a:p>
            <a:r>
              <a:rPr lang="en-ZA" sz="2800" dirty="0"/>
              <a:t>SUB-THEME 2: CONT….</a:t>
            </a:r>
          </a:p>
        </p:txBody>
      </p:sp>
      <p:sp>
        <p:nvSpPr>
          <p:cNvPr id="3" name="Content Placeholder 2">
            <a:extLst>
              <a:ext uri="{FF2B5EF4-FFF2-40B4-BE49-F238E27FC236}">
                <a16:creationId xmlns:a16="http://schemas.microsoft.com/office/drawing/2014/main" id="{FBC94097-2BE7-9FFA-16E3-1C1E3868480C}"/>
              </a:ext>
            </a:extLst>
          </p:cNvPr>
          <p:cNvSpPr>
            <a:spLocks noGrp="1"/>
          </p:cNvSpPr>
          <p:nvPr>
            <p:ph idx="1"/>
          </p:nvPr>
        </p:nvSpPr>
        <p:spPr/>
        <p:txBody>
          <a:bodyPr>
            <a:normAutofit/>
          </a:bodyPr>
          <a:lstStyle/>
          <a:p>
            <a:pPr algn="just"/>
            <a:r>
              <a:rPr lang="en-US" sz="1800" dirty="0">
                <a:effectLst/>
                <a:latin typeface="Arial" panose="020B0604020202020204" pitchFamily="34" charset="0"/>
                <a:ea typeface="Aptos" panose="020B0004020202020204" pitchFamily="34" charset="0"/>
              </a:rPr>
              <a:t>The researchers hold the view that by tapping onto their resilience and triumphing in the midst of adversity, social work graduates could put on their entrepreneurial lenses and think beyond being provided with employment opportunities by the government and use their skills and education to look for business opportunities, analyzing and weighing in on the strengths and weaknesses of that particular business idea. </a:t>
            </a:r>
          </a:p>
          <a:p>
            <a:pPr algn="just"/>
            <a:r>
              <a:rPr lang="en-US" sz="1800" dirty="0">
                <a:latin typeface="Arial" panose="020B0604020202020204" pitchFamily="34" charset="0"/>
                <a:ea typeface="Aptos" panose="020B0004020202020204" pitchFamily="34" charset="0"/>
              </a:rPr>
              <a:t>W</a:t>
            </a:r>
            <a:r>
              <a:rPr lang="en-US" sz="1800" dirty="0">
                <a:effectLst/>
                <a:latin typeface="Arial" panose="020B0604020202020204" pitchFamily="34" charset="0"/>
                <a:ea typeface="Aptos" panose="020B0004020202020204" pitchFamily="34" charset="0"/>
              </a:rPr>
              <a:t>ith their background of having a degree, unemployed social workers may be able to successfully navigate the business sector, whether formal or informal, while also learning some skills needed for the successful operation of their business ventures. </a:t>
            </a:r>
            <a:endParaRPr lang="en-ZA" sz="1800" dirty="0"/>
          </a:p>
        </p:txBody>
      </p:sp>
    </p:spTree>
    <p:extLst>
      <p:ext uri="{BB962C8B-B14F-4D97-AF65-F5344CB8AC3E}">
        <p14:creationId xmlns:p14="http://schemas.microsoft.com/office/powerpoint/2010/main" val="24076990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B57808-4D95-FBA3-AFD1-C4FE13A8AE88}"/>
              </a:ext>
            </a:extLst>
          </p:cNvPr>
          <p:cNvSpPr>
            <a:spLocks noGrp="1"/>
          </p:cNvSpPr>
          <p:nvPr>
            <p:ph type="title"/>
          </p:nvPr>
        </p:nvSpPr>
        <p:spPr/>
        <p:txBody>
          <a:bodyPr>
            <a:normAutofit/>
          </a:bodyPr>
          <a:lstStyle/>
          <a:p>
            <a:r>
              <a:rPr lang="en-ZA" sz="2800" dirty="0"/>
              <a:t>SUB-THEME 3: CONSULTATION WITH HIRING ENTITIES DURING PROGRAMME REVIEWS</a:t>
            </a:r>
          </a:p>
        </p:txBody>
      </p:sp>
      <p:sp>
        <p:nvSpPr>
          <p:cNvPr id="3" name="Content Placeholder 2">
            <a:extLst>
              <a:ext uri="{FF2B5EF4-FFF2-40B4-BE49-F238E27FC236}">
                <a16:creationId xmlns:a16="http://schemas.microsoft.com/office/drawing/2014/main" id="{3BEA336B-B7E1-2858-F9AE-DCB5C624A50C}"/>
              </a:ext>
            </a:extLst>
          </p:cNvPr>
          <p:cNvSpPr>
            <a:spLocks noGrp="1"/>
          </p:cNvSpPr>
          <p:nvPr>
            <p:ph idx="1"/>
          </p:nvPr>
        </p:nvSpPr>
        <p:spPr>
          <a:xfrm>
            <a:off x="1484310" y="2130725"/>
            <a:ext cx="10018713" cy="4347713"/>
          </a:xfrm>
        </p:spPr>
        <p:txBody>
          <a:bodyPr>
            <a:normAutofit fontScale="70000" lnSpcReduction="20000"/>
          </a:bodyPr>
          <a:lstStyle/>
          <a:p>
            <a:pPr algn="just"/>
            <a:r>
              <a:rPr lang="en-ZA" sz="2200" dirty="0">
                <a:latin typeface="Arial" panose="020B0604020202020204" pitchFamily="34" charset="0"/>
                <a:cs typeface="Arial" panose="020B0604020202020204" pitchFamily="34" charset="0"/>
              </a:rPr>
              <a:t>In order to offer BSW programmes that meet the needs and demands of hiring entities (employers), Higher Education Institutions could have consultative workshops to gather opinions of those responsible for hiring BSW graduates in terms of where newly qualified social workers are lacking in their practice.</a:t>
            </a:r>
          </a:p>
          <a:p>
            <a:pPr algn="just"/>
            <a:r>
              <a:rPr lang="en-ZA" sz="2200" dirty="0">
                <a:effectLst/>
                <a:latin typeface="Arial" panose="020B0604020202020204" pitchFamily="34" charset="0"/>
                <a:ea typeface="Aptos" panose="020B0004020202020204" pitchFamily="34" charset="0"/>
                <a:cs typeface="Arial" panose="020B0604020202020204" pitchFamily="34" charset="0"/>
              </a:rPr>
              <a:t>To prepare graduates for practice, institutions of higher learning offering the Bachelor of Social Work [BSW] programme could offer learning that is tailor made and addresses the specific needs of the employers.</a:t>
            </a:r>
          </a:p>
          <a:p>
            <a:pPr algn="just"/>
            <a:r>
              <a:rPr lang="en-ZA" sz="2200" dirty="0">
                <a:latin typeface="Arial" panose="020B0604020202020204" pitchFamily="34" charset="0"/>
                <a:ea typeface="Arial" panose="020B0604020202020204" pitchFamily="34" charset="0"/>
                <a:cs typeface="Arial" panose="020B0604020202020204" pitchFamily="34" charset="0"/>
              </a:rPr>
              <a:t>T</a:t>
            </a:r>
            <a:r>
              <a:rPr lang="en-ZA" sz="2200" dirty="0">
                <a:effectLst/>
                <a:latin typeface="Arial" panose="020B0604020202020204" pitchFamily="34" charset="0"/>
                <a:ea typeface="Arial" panose="020B0604020202020204" pitchFamily="34" charset="0"/>
                <a:cs typeface="Arial" panose="020B0604020202020204" pitchFamily="34" charset="0"/>
              </a:rPr>
              <a:t>heir curriculum could also be tailored in a way that responds to the concerns of employers regarding the quality of the programmes offered at institutions of higher learning, address and tackle the challenges wherein the currently employed graduates are lacking in.</a:t>
            </a:r>
          </a:p>
          <a:p>
            <a:pPr algn="just"/>
            <a:r>
              <a:rPr lang="en-ZA" sz="2200" dirty="0">
                <a:effectLst/>
                <a:latin typeface="Arial" panose="020B0604020202020204" pitchFamily="34" charset="0"/>
                <a:ea typeface="Arial" panose="020B0604020202020204" pitchFamily="34" charset="0"/>
                <a:cs typeface="Arial" panose="020B0604020202020204" pitchFamily="34" charset="0"/>
              </a:rPr>
              <a:t>The respondents in Pavlin’s (2014) study, focusing on the role of Higher Education in supporting graduates’ early labour market careers, suggested that the best way to support graduates in terms of their career fit and being employable is to tailor the study programmes to labour market needs and employers’ demands. </a:t>
            </a:r>
          </a:p>
          <a:p>
            <a:pPr algn="just"/>
            <a:r>
              <a:rPr lang="en-ZA" sz="2200" dirty="0">
                <a:effectLst/>
                <a:latin typeface="Arial" panose="020B0604020202020204" pitchFamily="34" charset="0"/>
                <a:ea typeface="Arial" panose="020B0604020202020204" pitchFamily="34" charset="0"/>
                <a:cs typeface="Arial" panose="020B0604020202020204" pitchFamily="34" charset="0"/>
              </a:rPr>
              <a:t>In addition, they emphasise the importance of practical training as being essential in preparing graduates for the world of work (Pavlin, 2014).</a:t>
            </a:r>
          </a:p>
          <a:p>
            <a:pPr algn="just"/>
            <a:r>
              <a:rPr lang="en-ZA" sz="2200" dirty="0">
                <a:effectLst/>
                <a:latin typeface="Arial" panose="020B0604020202020204" pitchFamily="34" charset="0"/>
                <a:ea typeface="Arial" panose="020B0604020202020204" pitchFamily="34" charset="0"/>
                <a:cs typeface="Arial" panose="020B0604020202020204" pitchFamily="34" charset="0"/>
              </a:rPr>
              <a:t>Deeley (2014) also regard work-based training and work-relevant skills as crucial, especially given employers’ reports that graduates are not ready for the world of work, with some even lacking the most basic skills, attitudes and dispositions needed for employment. This will assist HEI in developing mitigation strategies to address such concerns.</a:t>
            </a:r>
            <a:endParaRPr lang="en-ZA" sz="2200" dirty="0">
              <a:effectLst/>
              <a:latin typeface="Arial" panose="020B0604020202020204" pitchFamily="34" charset="0"/>
              <a:ea typeface="Aptos" panose="020B0004020202020204" pitchFamily="34" charset="0"/>
              <a:cs typeface="Arial" panose="020B0604020202020204" pitchFamily="34" charset="0"/>
            </a:endParaRPr>
          </a:p>
          <a:p>
            <a:pPr algn="just"/>
            <a:endParaRPr lang="en-ZA" dirty="0"/>
          </a:p>
        </p:txBody>
      </p:sp>
    </p:spTree>
    <p:extLst>
      <p:ext uri="{BB962C8B-B14F-4D97-AF65-F5344CB8AC3E}">
        <p14:creationId xmlns:p14="http://schemas.microsoft.com/office/powerpoint/2010/main" val="25135012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24563-1C53-F4AD-0B79-BB8590D70BF5}"/>
              </a:ext>
            </a:extLst>
          </p:cNvPr>
          <p:cNvSpPr>
            <a:spLocks noGrp="1"/>
          </p:cNvSpPr>
          <p:nvPr>
            <p:ph type="title"/>
          </p:nvPr>
        </p:nvSpPr>
        <p:spPr/>
        <p:txBody>
          <a:bodyPr/>
          <a:lstStyle/>
          <a:p>
            <a:r>
              <a:rPr lang="en-ZA" dirty="0"/>
              <a:t>CONCLUSION</a:t>
            </a:r>
          </a:p>
        </p:txBody>
      </p:sp>
      <p:sp>
        <p:nvSpPr>
          <p:cNvPr id="3" name="Content Placeholder 2">
            <a:extLst>
              <a:ext uri="{FF2B5EF4-FFF2-40B4-BE49-F238E27FC236}">
                <a16:creationId xmlns:a16="http://schemas.microsoft.com/office/drawing/2014/main" id="{CD394C85-1A4F-6877-1AEB-FB1597FC88EF}"/>
              </a:ext>
            </a:extLst>
          </p:cNvPr>
          <p:cNvSpPr>
            <a:spLocks noGrp="1"/>
          </p:cNvSpPr>
          <p:nvPr>
            <p:ph idx="1"/>
          </p:nvPr>
        </p:nvSpPr>
        <p:spPr>
          <a:xfrm>
            <a:off x="1484310" y="1949571"/>
            <a:ext cx="10018713" cy="3841630"/>
          </a:xfrm>
        </p:spPr>
        <p:txBody>
          <a:bodyPr>
            <a:normAutofit/>
          </a:bodyPr>
          <a:lstStyle/>
          <a:p>
            <a:pPr algn="just">
              <a:buFont typeface="Arial" panose="020B0604020202020204" pitchFamily="34" charset="0"/>
              <a:buChar char="•"/>
            </a:pPr>
            <a:r>
              <a:rPr lang="en-ZA" sz="1400" dirty="0">
                <a:effectLst/>
                <a:latin typeface="Arial" panose="020B0604020202020204" pitchFamily="34" charset="0"/>
                <a:ea typeface="Arial" panose="020B0604020202020204" pitchFamily="34" charset="0"/>
              </a:rPr>
              <a:t>Institutions of higher learning should consistently strive to enhance their programme offerings to provide social work education that meets the needs and demands of the labour market and various employers. </a:t>
            </a:r>
          </a:p>
          <a:p>
            <a:pPr algn="just">
              <a:buFont typeface="Arial" panose="020B0604020202020204" pitchFamily="34" charset="0"/>
              <a:buChar char="•"/>
            </a:pPr>
            <a:r>
              <a:rPr lang="en-ZA" sz="1400" dirty="0">
                <a:effectLst/>
                <a:latin typeface="Arial" panose="020B0604020202020204" pitchFamily="34" charset="0"/>
                <a:ea typeface="Arial" panose="020B0604020202020204" pitchFamily="34" charset="0"/>
              </a:rPr>
              <a:t>This approach will give social work graduates a competitive edge when seeking employment after completing their studies. </a:t>
            </a:r>
          </a:p>
          <a:p>
            <a:pPr algn="just">
              <a:buFont typeface="Arial" panose="020B0604020202020204" pitchFamily="34" charset="0"/>
              <a:buChar char="•"/>
            </a:pPr>
            <a:r>
              <a:rPr lang="en-ZA" sz="1400" dirty="0">
                <a:effectLst/>
                <a:latin typeface="Arial" panose="020B0604020202020204" pitchFamily="34" charset="0"/>
                <a:ea typeface="Arial" panose="020B0604020202020204" pitchFamily="34" charset="0"/>
              </a:rPr>
              <a:t>Furthermore, social work training should aim to be internationally relevant, preparing graduates to serve both South Africa and the global community. Given the current high unemployment rates among social work graduates in South Africa, striving to render internationally relevant programmes which significantly contributes to the internationalization of social work education. </a:t>
            </a:r>
          </a:p>
          <a:p>
            <a:pPr algn="just">
              <a:buFont typeface="Arial" panose="020B0604020202020204" pitchFamily="34" charset="0"/>
              <a:buChar char="•"/>
            </a:pPr>
            <a:r>
              <a:rPr lang="en-ZA" sz="1400" dirty="0">
                <a:effectLst/>
                <a:latin typeface="Arial" panose="020B0604020202020204" pitchFamily="34" charset="0"/>
                <a:ea typeface="Arial" panose="020B0604020202020204" pitchFamily="34" charset="0"/>
                <a:cs typeface="Aptos" panose="020B0004020202020204" pitchFamily="34" charset="0"/>
              </a:rPr>
              <a:t>This better equips South African social work graduates to work in diverse contexts, rather than limiting their opportunities to the few available jobs within South Africa.</a:t>
            </a:r>
            <a:endParaRPr lang="en-ZA" sz="1200" dirty="0">
              <a:effectLst/>
              <a:latin typeface="Aptos" panose="020B0004020202020204" pitchFamily="34" charset="0"/>
              <a:ea typeface="Aptos" panose="020B0004020202020204" pitchFamily="34" charset="0"/>
              <a:cs typeface="Aptos" panose="020B0004020202020204" pitchFamily="34" charset="0"/>
            </a:endParaRPr>
          </a:p>
          <a:p>
            <a:pPr algn="just">
              <a:buFont typeface="Arial" panose="020B0604020202020204" pitchFamily="34" charset="0"/>
              <a:buChar char="•"/>
            </a:pPr>
            <a:endParaRPr lang="en-ZA" sz="1400" dirty="0"/>
          </a:p>
        </p:txBody>
      </p:sp>
    </p:spTree>
    <p:extLst>
      <p:ext uri="{BB962C8B-B14F-4D97-AF65-F5344CB8AC3E}">
        <p14:creationId xmlns:p14="http://schemas.microsoft.com/office/powerpoint/2010/main" val="332134394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76000"/>
                <a:satMod val="180000"/>
              </a:schemeClr>
              <a:schemeClr val="bg2">
                <a:tint val="80000"/>
                <a:satMod val="120000"/>
                <a:lumMod val="180000"/>
              </a:schemeClr>
            </a:duotone>
          </a:blip>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CB0856-DF33-0776-F113-7640FCC5C26F}"/>
              </a:ext>
            </a:extLst>
          </p:cNvPr>
          <p:cNvSpPr>
            <a:spLocks noGrp="1"/>
          </p:cNvSpPr>
          <p:nvPr>
            <p:ph type="title"/>
          </p:nvPr>
        </p:nvSpPr>
        <p:spPr>
          <a:xfrm>
            <a:off x="1484311" y="1081548"/>
            <a:ext cx="3333495" cy="1504335"/>
          </a:xfrm>
        </p:spPr>
        <p:txBody>
          <a:bodyPr>
            <a:normAutofit/>
          </a:bodyPr>
          <a:lstStyle/>
          <a:p>
            <a:r>
              <a:rPr lang="en-ZA" sz="2400" b="1" dirty="0"/>
              <a:t>THE END….</a:t>
            </a:r>
          </a:p>
        </p:txBody>
      </p:sp>
      <p:sp>
        <p:nvSpPr>
          <p:cNvPr id="3" name="Content Placeholder 2">
            <a:extLst>
              <a:ext uri="{FF2B5EF4-FFF2-40B4-BE49-F238E27FC236}">
                <a16:creationId xmlns:a16="http://schemas.microsoft.com/office/drawing/2014/main" id="{78C0A53B-60B9-BC52-DD94-36CF23C189B7}"/>
              </a:ext>
            </a:extLst>
          </p:cNvPr>
          <p:cNvSpPr>
            <a:spLocks noGrp="1"/>
          </p:cNvSpPr>
          <p:nvPr>
            <p:ph idx="1"/>
          </p:nvPr>
        </p:nvSpPr>
        <p:spPr>
          <a:xfrm>
            <a:off x="1484311" y="2666999"/>
            <a:ext cx="3333496" cy="3124201"/>
          </a:xfrm>
        </p:spPr>
        <p:txBody>
          <a:bodyPr anchor="t">
            <a:normAutofit/>
          </a:bodyPr>
          <a:lstStyle/>
          <a:p>
            <a:pPr marL="0" indent="0">
              <a:buNone/>
            </a:pPr>
            <a:r>
              <a:rPr lang="en-ZA" sz="1600" dirty="0"/>
              <a:t>		</a:t>
            </a:r>
            <a:r>
              <a:rPr lang="en-ZA" sz="1800" b="1" dirty="0"/>
              <a:t>THANK YOU</a:t>
            </a:r>
          </a:p>
        </p:txBody>
      </p:sp>
      <p:pic>
        <p:nvPicPr>
          <p:cNvPr id="7" name="Graphic 6" descr="Handshake">
            <a:extLst>
              <a:ext uri="{FF2B5EF4-FFF2-40B4-BE49-F238E27FC236}">
                <a16:creationId xmlns:a16="http://schemas.microsoft.com/office/drawing/2014/main" id="{BF5356DA-D817-A5E8-220A-7FF540892DF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856003" y="685799"/>
            <a:ext cx="5053050" cy="5053050"/>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pic>
    </p:spTree>
    <p:extLst>
      <p:ext uri="{BB962C8B-B14F-4D97-AF65-F5344CB8AC3E}">
        <p14:creationId xmlns:p14="http://schemas.microsoft.com/office/powerpoint/2010/main" val="4512360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76000"/>
                <a:satMod val="180000"/>
              </a:schemeClr>
              <a:schemeClr val="bg2">
                <a:tint val="80000"/>
                <a:satMod val="120000"/>
                <a:lumMod val="180000"/>
              </a:schemeClr>
            </a:duotone>
          </a:blip>
          <a:stretch/>
        </a:blipFill>
        <a:effectLst/>
      </p:bgPr>
    </p:bg>
    <p:spTree>
      <p:nvGrpSpPr>
        <p:cNvPr id="1" name="">
          <a:extLst>
            <a:ext uri="{FF2B5EF4-FFF2-40B4-BE49-F238E27FC236}">
              <a16:creationId xmlns:a16="http://schemas.microsoft.com/office/drawing/2014/main" id="{D00B994E-969D-EDA9-F887-33A41D3D521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4E142F9-5EDE-6B04-D122-33696E4446F3}"/>
              </a:ext>
            </a:extLst>
          </p:cNvPr>
          <p:cNvSpPr>
            <a:spLocks noGrp="1"/>
          </p:cNvSpPr>
          <p:nvPr>
            <p:ph type="title"/>
          </p:nvPr>
        </p:nvSpPr>
        <p:spPr>
          <a:xfrm>
            <a:off x="1836013" y="1072609"/>
            <a:ext cx="3041557" cy="4522647"/>
          </a:xfrm>
          <a:effectLst/>
        </p:spPr>
        <p:txBody>
          <a:bodyPr anchor="ctr">
            <a:normAutofit/>
          </a:bodyPr>
          <a:lstStyle/>
          <a:p>
            <a:pPr algn="l"/>
            <a:r>
              <a:rPr lang="en-ZA" sz="3200" b="1" dirty="0">
                <a:solidFill>
                  <a:schemeClr val="tx2"/>
                </a:solidFill>
                <a:latin typeface="Calibri" panose="020F0502020204030204" pitchFamily="34" charset="0"/>
                <a:cs typeface="Calibri" panose="020F0502020204030204" pitchFamily="34" charset="0"/>
              </a:rPr>
              <a:t>RESEARCH PROBLEM</a:t>
            </a:r>
          </a:p>
        </p:txBody>
      </p:sp>
      <p:sp>
        <p:nvSpPr>
          <p:cNvPr id="3" name="Content Placeholder 2">
            <a:extLst>
              <a:ext uri="{FF2B5EF4-FFF2-40B4-BE49-F238E27FC236}">
                <a16:creationId xmlns:a16="http://schemas.microsoft.com/office/drawing/2014/main" id="{756474D7-8E89-EF1E-E7D1-67D2985A387B}"/>
              </a:ext>
            </a:extLst>
          </p:cNvPr>
          <p:cNvSpPr>
            <a:spLocks noGrp="1"/>
          </p:cNvSpPr>
          <p:nvPr>
            <p:ph idx="1"/>
          </p:nvPr>
        </p:nvSpPr>
        <p:spPr>
          <a:xfrm>
            <a:off x="5149032" y="845389"/>
            <a:ext cx="6383207" cy="4749867"/>
          </a:xfrm>
        </p:spPr>
        <p:txBody>
          <a:bodyPr anchor="ctr">
            <a:normAutofit fontScale="85000" lnSpcReduction="20000"/>
          </a:bodyPr>
          <a:lstStyle/>
          <a:p>
            <a:pPr algn="just">
              <a:buFont typeface="Arial" panose="020B0604020202020204" pitchFamily="34" charset="0"/>
              <a:buChar char="•"/>
            </a:pPr>
            <a:r>
              <a:rPr lang="en-ZA" sz="1600" dirty="0">
                <a:effectLst/>
                <a:latin typeface="Arial" panose="020B0604020202020204" pitchFamily="34" charset="0"/>
                <a:ea typeface="Calibri" panose="020F0502020204030204" pitchFamily="34" charset="0"/>
              </a:rPr>
              <a:t>One of the many professions without jobs in South Africa today is social work. Currently, there are over 9000 unemployed social work graduates in South Africa; as a result, the vulnerable members of society are deprived of essential services (Democratic Alliance [DA], 2023). </a:t>
            </a:r>
          </a:p>
          <a:p>
            <a:pPr algn="just">
              <a:buFont typeface="Arial" panose="020B0604020202020204" pitchFamily="34" charset="0"/>
              <a:buChar char="•"/>
            </a:pPr>
            <a:r>
              <a:rPr lang="en-ZA" sz="1600" dirty="0">
                <a:effectLst/>
                <a:latin typeface="Arial" panose="020B0604020202020204" pitchFamily="34" charset="0"/>
                <a:ea typeface="Calibri" panose="020F0502020204030204" pitchFamily="34" charset="0"/>
              </a:rPr>
              <a:t>The Department of Social Development [DSD] has highlighted that as early as 2003, social work was recognised a scarce skill and critical profession, and according to the National Development Plan, the country requires 55,000 social workers by 2030 (South African Government News Agency, 2023). </a:t>
            </a:r>
          </a:p>
          <a:p>
            <a:pPr algn="just">
              <a:buFont typeface="Arial" panose="020B0604020202020204" pitchFamily="34" charset="0"/>
              <a:buChar char="•"/>
            </a:pPr>
            <a:r>
              <a:rPr lang="en-ZA" sz="1600" dirty="0">
                <a:latin typeface="Arial" panose="020B0604020202020204" pitchFamily="34" charset="0"/>
                <a:ea typeface="Calibri" panose="020F0502020204030204" pitchFamily="34" charset="0"/>
              </a:rPr>
              <a:t>D</a:t>
            </a:r>
            <a:r>
              <a:rPr lang="en-ZA" sz="1600" dirty="0">
                <a:effectLst/>
                <a:latin typeface="Arial" panose="020B0604020202020204" pitchFamily="34" charset="0"/>
                <a:ea typeface="Calibri" panose="020F0502020204030204" pitchFamily="34" charset="0"/>
              </a:rPr>
              <a:t>espite the efforts of universities across the country to prepare social work graduates for entry into the job market after completing their studies, they are still faced with the challenges of securing their first jobs in both government and NGO’s. </a:t>
            </a:r>
          </a:p>
          <a:p>
            <a:pPr algn="just">
              <a:buFont typeface="Arial" panose="020B0604020202020204" pitchFamily="34" charset="0"/>
              <a:buChar char="•"/>
            </a:pPr>
            <a:r>
              <a:rPr lang="en-ZA" sz="1600" dirty="0">
                <a:effectLst/>
                <a:latin typeface="Arial" panose="020B0604020202020204" pitchFamily="34" charset="0"/>
                <a:ea typeface="Calibri" panose="020F0502020204030204" pitchFamily="34" charset="0"/>
              </a:rPr>
              <a:t>As a result, this scarcity of jobs negatively impacts their well-being and mental health </a:t>
            </a:r>
            <a:r>
              <a:rPr lang="en-ZA" sz="1600" dirty="0">
                <a:latin typeface="Arial" panose="020B0604020202020204" pitchFamily="34" charset="0"/>
                <a:ea typeface="Calibri" panose="020F0502020204030204" pitchFamily="34" charset="0"/>
              </a:rPr>
              <a:t>as p</a:t>
            </a:r>
            <a:r>
              <a:rPr lang="en-ZA" sz="1600" dirty="0">
                <a:effectLst/>
                <a:latin typeface="Arial" panose="020B0604020202020204" pitchFamily="34" charset="0"/>
                <a:ea typeface="Calibri" panose="020F0502020204030204" pitchFamily="34" charset="0"/>
              </a:rPr>
              <a:t>rolonged periods of unemployment may cause frustration, stress, anxiety and could lead to depression. </a:t>
            </a:r>
          </a:p>
          <a:p>
            <a:pPr algn="just">
              <a:buFont typeface="Arial" panose="020B0604020202020204" pitchFamily="34" charset="0"/>
              <a:buChar char="•"/>
            </a:pPr>
            <a:r>
              <a:rPr lang="en-ZA" sz="1600" dirty="0">
                <a:effectLst/>
                <a:latin typeface="Arial" panose="020B0604020202020204" pitchFamily="34" charset="0"/>
                <a:ea typeface="Calibri" panose="020F0502020204030204" pitchFamily="34" charset="0"/>
              </a:rPr>
              <a:t>This shortage of jobs impacts social work graduates’ efforts to apply and use their professional skills to become productive members of the social work workforce (Ngubane, 2020). </a:t>
            </a:r>
          </a:p>
          <a:p>
            <a:pPr algn="just">
              <a:buFont typeface="Arial" panose="020B0604020202020204" pitchFamily="34" charset="0"/>
              <a:buChar char="•"/>
            </a:pPr>
            <a:r>
              <a:rPr lang="en-ZA" sz="1600" dirty="0">
                <a:effectLst/>
                <a:latin typeface="Arial" panose="020B0604020202020204" pitchFamily="34" charset="0"/>
                <a:ea typeface="Calibri" panose="020F0502020204030204" pitchFamily="34" charset="0"/>
                <a:cs typeface="Times New Roman" panose="02020603050405020304" pitchFamily="18" charset="0"/>
              </a:rPr>
              <a:t>With bills to pay and responsibilities to meet, the absence of a steady income can often lead to stress and anxiety, amongst other mental health issues, affecting not only their well-being but also their personal lives.</a:t>
            </a:r>
            <a:endParaRPr lang="en-ZA"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buFont typeface="Arial" panose="020B0604020202020204" pitchFamily="34" charset="0"/>
              <a:buChar char="•"/>
            </a:pPr>
            <a:endParaRPr lang="en-ZA" sz="1600" dirty="0"/>
          </a:p>
        </p:txBody>
      </p:sp>
    </p:spTree>
    <p:extLst>
      <p:ext uri="{BB962C8B-B14F-4D97-AF65-F5344CB8AC3E}">
        <p14:creationId xmlns:p14="http://schemas.microsoft.com/office/powerpoint/2010/main" val="41703447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rotWithShape="1">
          <a:blip r:embed="rId3">
            <a:duotone>
              <a:schemeClr val="bg2">
                <a:shade val="76000"/>
                <a:satMod val="180000"/>
              </a:schemeClr>
              <a:schemeClr val="bg2">
                <a:tint val="80000"/>
                <a:satMod val="120000"/>
                <a:lumMod val="180000"/>
              </a:schemeClr>
            </a:duotone>
          </a:blip>
          <a:stretch/>
        </a:blipFill>
        <a:effectLst/>
      </p:bgPr>
    </p:bg>
    <p:spTree>
      <p:nvGrpSpPr>
        <p:cNvPr id="1" name="">
          <a:extLst>
            <a:ext uri="{FF2B5EF4-FFF2-40B4-BE49-F238E27FC236}">
              <a16:creationId xmlns:a16="http://schemas.microsoft.com/office/drawing/2014/main" id="{8EEA58AC-186A-2369-3AEC-D30BF9DF13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3F00D9A-EA13-E877-19D9-41304D0E2E08}"/>
              </a:ext>
            </a:extLst>
          </p:cNvPr>
          <p:cNvSpPr>
            <a:spLocks noGrp="1"/>
          </p:cNvSpPr>
          <p:nvPr>
            <p:ph type="title"/>
          </p:nvPr>
        </p:nvSpPr>
        <p:spPr>
          <a:xfrm>
            <a:off x="1836013" y="1072609"/>
            <a:ext cx="3041557" cy="4522647"/>
          </a:xfrm>
          <a:effectLst/>
        </p:spPr>
        <p:txBody>
          <a:bodyPr anchor="ctr">
            <a:normAutofit/>
          </a:bodyPr>
          <a:lstStyle/>
          <a:p>
            <a:pPr algn="l"/>
            <a:r>
              <a:rPr lang="en-ZA" sz="3200" b="1" dirty="0">
                <a:solidFill>
                  <a:schemeClr val="tx2"/>
                </a:solidFill>
                <a:latin typeface="Calibri" panose="020F0502020204030204" pitchFamily="34" charset="0"/>
                <a:cs typeface="Calibri" panose="020F0502020204030204" pitchFamily="34" charset="0"/>
              </a:rPr>
              <a:t>THEORETICAL FRAMEWORK</a:t>
            </a:r>
          </a:p>
        </p:txBody>
      </p:sp>
      <p:sp>
        <p:nvSpPr>
          <p:cNvPr id="3" name="Content Placeholder 2">
            <a:extLst>
              <a:ext uri="{FF2B5EF4-FFF2-40B4-BE49-F238E27FC236}">
                <a16:creationId xmlns:a16="http://schemas.microsoft.com/office/drawing/2014/main" id="{2751B36B-EFC6-4BFE-47AB-A88B0CA1B0B5}"/>
              </a:ext>
            </a:extLst>
          </p:cNvPr>
          <p:cNvSpPr>
            <a:spLocks noGrp="1"/>
          </p:cNvSpPr>
          <p:nvPr>
            <p:ph idx="1"/>
          </p:nvPr>
        </p:nvSpPr>
        <p:spPr>
          <a:xfrm>
            <a:off x="4701396" y="1072609"/>
            <a:ext cx="6830843" cy="4732968"/>
          </a:xfrm>
        </p:spPr>
        <p:txBody>
          <a:bodyPr anchor="ctr">
            <a:normAutofit fontScale="25000" lnSpcReduction="20000"/>
          </a:bodyPr>
          <a:lstStyle/>
          <a:p>
            <a:pPr marL="0" indent="0" algn="just">
              <a:buNone/>
            </a:pPr>
            <a:endParaRPr lang="en-ZA" sz="1600" b="1" dirty="0"/>
          </a:p>
          <a:p>
            <a:pPr marL="0" indent="0" algn="just">
              <a:buNone/>
            </a:pPr>
            <a:endParaRPr lang="en-ZA" sz="1600" b="1" dirty="0"/>
          </a:p>
          <a:p>
            <a:pPr marL="0" indent="0" algn="just">
              <a:buNone/>
            </a:pPr>
            <a:endParaRPr lang="en-ZA" sz="1600" b="1" dirty="0"/>
          </a:p>
          <a:p>
            <a:pPr marL="0" indent="0" algn="just">
              <a:buNone/>
            </a:pPr>
            <a:endParaRPr lang="en-ZA" sz="2600" b="1" dirty="0"/>
          </a:p>
          <a:p>
            <a:pPr marL="0" indent="0" algn="just">
              <a:buNone/>
            </a:pPr>
            <a:endParaRPr lang="en-ZA" sz="4900" b="1" dirty="0">
              <a:latin typeface="Arial" panose="020B0604020202020204" pitchFamily="34" charset="0"/>
              <a:cs typeface="Arial" panose="020B0604020202020204" pitchFamily="34" charset="0"/>
            </a:endParaRPr>
          </a:p>
          <a:p>
            <a:pPr marL="0" indent="0" algn="just">
              <a:buNone/>
            </a:pPr>
            <a:endParaRPr lang="en-ZA" sz="4900" b="1" dirty="0">
              <a:latin typeface="Arial" panose="020B0604020202020204" pitchFamily="34" charset="0"/>
              <a:cs typeface="Arial" panose="020B0604020202020204" pitchFamily="34" charset="0"/>
            </a:endParaRPr>
          </a:p>
          <a:p>
            <a:pPr marL="0" indent="0" algn="just">
              <a:buNone/>
            </a:pPr>
            <a:endParaRPr lang="en-ZA" sz="4900" b="1" dirty="0">
              <a:latin typeface="Arial" panose="020B0604020202020204" pitchFamily="34" charset="0"/>
              <a:cs typeface="Arial" panose="020B0604020202020204" pitchFamily="34" charset="0"/>
            </a:endParaRPr>
          </a:p>
          <a:p>
            <a:pPr marL="0" indent="0" algn="just">
              <a:buNone/>
            </a:pPr>
            <a:endParaRPr lang="en-ZA" sz="4900" b="1" dirty="0">
              <a:latin typeface="Arial" panose="020B0604020202020204" pitchFamily="34" charset="0"/>
              <a:cs typeface="Arial" panose="020B0604020202020204" pitchFamily="34" charset="0"/>
            </a:endParaRPr>
          </a:p>
          <a:p>
            <a:pPr marL="0" indent="0" algn="just">
              <a:buNone/>
            </a:pPr>
            <a:r>
              <a:rPr lang="en-ZA" sz="4900" b="1" dirty="0">
                <a:latin typeface="Arial" panose="020B0604020202020204" pitchFamily="34" charset="0"/>
                <a:cs typeface="Arial" panose="020B0604020202020204" pitchFamily="34" charset="0"/>
              </a:rPr>
              <a:t>RESILIENCETHEORY</a:t>
            </a:r>
          </a:p>
          <a:p>
            <a:pPr algn="just">
              <a:buFont typeface="Arial" panose="020B0604020202020204" pitchFamily="34" charset="0"/>
              <a:buChar char="•"/>
            </a:pPr>
            <a:r>
              <a:rPr lang="en-ZA" sz="5600" dirty="0">
                <a:effectLst/>
                <a:latin typeface="Arial" panose="020B0604020202020204" pitchFamily="34" charset="0"/>
                <a:ea typeface="Arial" panose="020B0604020202020204" pitchFamily="34" charset="0"/>
                <a:cs typeface="Arial" panose="020B0604020202020204" pitchFamily="34" charset="0"/>
              </a:rPr>
              <a:t>It is important to understand how people cope and adapt when facing challenging life situations. </a:t>
            </a:r>
          </a:p>
          <a:p>
            <a:pPr algn="just">
              <a:buFont typeface="Arial" panose="020B0604020202020204" pitchFamily="34" charset="0"/>
              <a:buChar char="•"/>
            </a:pPr>
            <a:r>
              <a:rPr lang="en-ZA" sz="5600" dirty="0">
                <a:effectLst/>
                <a:latin typeface="Arial" panose="020B0604020202020204" pitchFamily="34" charset="0"/>
                <a:ea typeface="Arial" panose="020B0604020202020204" pitchFamily="34" charset="0"/>
                <a:cs typeface="Arial" panose="020B0604020202020204" pitchFamily="34" charset="0"/>
              </a:rPr>
              <a:t>It is from this background that the study was guided by the resilience theory pioneered by one of the founders of resilience, Norman </a:t>
            </a:r>
            <a:r>
              <a:rPr lang="en-ZA" sz="5600" dirty="0" err="1">
                <a:effectLst/>
                <a:latin typeface="Arial" panose="020B0604020202020204" pitchFamily="34" charset="0"/>
                <a:ea typeface="Arial" panose="020B0604020202020204" pitchFamily="34" charset="0"/>
                <a:cs typeface="Arial" panose="020B0604020202020204" pitchFamily="34" charset="0"/>
              </a:rPr>
              <a:t>Garmezy</a:t>
            </a:r>
            <a:r>
              <a:rPr lang="en-ZA" sz="5600" dirty="0">
                <a:effectLst/>
                <a:latin typeface="Arial" panose="020B0604020202020204" pitchFamily="34" charset="0"/>
                <a:ea typeface="Arial" panose="020B0604020202020204" pitchFamily="34" charset="0"/>
                <a:cs typeface="Arial" panose="020B0604020202020204" pitchFamily="34" charset="0"/>
              </a:rPr>
              <a:t> (1974).</a:t>
            </a:r>
          </a:p>
          <a:p>
            <a:pPr algn="just">
              <a:buFont typeface="Arial" panose="020B0604020202020204" pitchFamily="34" charset="0"/>
              <a:buChar char="•"/>
            </a:pPr>
            <a:r>
              <a:rPr lang="en-ZA" sz="5600" dirty="0">
                <a:effectLst/>
                <a:latin typeface="Arial" panose="020B0604020202020204" pitchFamily="34" charset="0"/>
                <a:ea typeface="Arial" panose="020B0604020202020204" pitchFamily="34" charset="0"/>
                <a:cs typeface="Arial" panose="020B0604020202020204" pitchFamily="34" charset="0"/>
              </a:rPr>
              <a:t>Resilience theory has its roots in the study of adversity and an interest in how adverse life experiences impact harmfully on people. </a:t>
            </a:r>
          </a:p>
          <a:p>
            <a:pPr algn="just">
              <a:buFont typeface="Arial" panose="020B0604020202020204" pitchFamily="34" charset="0"/>
              <a:buChar char="•"/>
            </a:pPr>
            <a:r>
              <a:rPr lang="en-ZA" sz="5600" dirty="0">
                <a:effectLst/>
                <a:latin typeface="Arial" panose="020B0604020202020204" pitchFamily="34" charset="0"/>
                <a:ea typeface="Arial" panose="020B0604020202020204" pitchFamily="34" charset="0"/>
                <a:cs typeface="Arial" panose="020B0604020202020204" pitchFamily="34" charset="0"/>
              </a:rPr>
              <a:t>Southwick et al. (2014) define resilience as a stable trajectory of healthy functioning after a highly adverse event, and individuals who adapt to extraordinary circumstances, achieving positive and unexpected outcomes in the face of adversity.</a:t>
            </a:r>
          </a:p>
          <a:p>
            <a:pPr algn="just">
              <a:buFont typeface="Arial" panose="020B0604020202020204" pitchFamily="34" charset="0"/>
              <a:buChar char="•"/>
            </a:pPr>
            <a:r>
              <a:rPr lang="en-ZA" sz="5600" dirty="0">
                <a:effectLst/>
                <a:latin typeface="Arial" panose="020B0604020202020204" pitchFamily="34" charset="0"/>
                <a:ea typeface="Arial" panose="020B0604020202020204" pitchFamily="34" charset="0"/>
                <a:cs typeface="Arial" panose="020B0604020202020204" pitchFamily="34" charset="0"/>
              </a:rPr>
              <a:t>Using this theory, the researcher was able to fully understand the everyday experiences and mental health issues amongst the unemployed social work graduates. </a:t>
            </a:r>
          </a:p>
          <a:p>
            <a:pPr algn="just">
              <a:buFont typeface="Arial" panose="020B0604020202020204" pitchFamily="34" charset="0"/>
              <a:buChar char="•"/>
            </a:pPr>
            <a:r>
              <a:rPr lang="en-GB" sz="5600" dirty="0">
                <a:effectLst/>
                <a:latin typeface="Arial" panose="020B0604020202020204" pitchFamily="34" charset="0"/>
                <a:ea typeface="Arial" panose="020B0604020202020204" pitchFamily="34" charset="0"/>
                <a:cs typeface="Arial" panose="020B0604020202020204" pitchFamily="34" charset="0"/>
              </a:rPr>
              <a:t>Among unemployed social work graduates, resilience could be demonstrated by maintaining positive attitudes towards job search and having a sense of control over their circumstances in order to limit the severity of the impact stress, anxiety and depression may have on them.</a:t>
            </a:r>
            <a:endParaRPr lang="en-ZA" sz="5600" dirty="0">
              <a:effectLst/>
              <a:latin typeface="Arial" panose="020B0604020202020204" pitchFamily="34" charset="0"/>
              <a:ea typeface="Arial" panose="020B0604020202020204" pitchFamily="34" charset="0"/>
              <a:cs typeface="Arial" panose="020B0604020202020204" pitchFamily="34" charset="0"/>
            </a:endParaRPr>
          </a:p>
          <a:p>
            <a:pPr algn="just">
              <a:buFont typeface="Arial" panose="020B0604020202020204" pitchFamily="34" charset="0"/>
              <a:buChar char="•"/>
            </a:pPr>
            <a:endParaRPr lang="en-ZA" sz="5600" b="1" dirty="0"/>
          </a:p>
          <a:p>
            <a:pPr algn="just">
              <a:buFont typeface="Arial" panose="020B0604020202020204" pitchFamily="34" charset="0"/>
              <a:buChar char="•"/>
            </a:pPr>
            <a:endParaRPr lang="en-ZA" sz="5600" b="1" dirty="0"/>
          </a:p>
          <a:p>
            <a:pPr marL="0" indent="0" algn="just">
              <a:buNone/>
            </a:pPr>
            <a:endParaRPr lang="en-ZA" sz="5600" dirty="0"/>
          </a:p>
          <a:p>
            <a:pPr marL="0" indent="0" algn="just">
              <a:buNone/>
            </a:pPr>
            <a:endParaRPr lang="en-ZA" sz="5600" dirty="0"/>
          </a:p>
          <a:p>
            <a:pPr marL="0" indent="0" algn="just">
              <a:buNone/>
            </a:pPr>
            <a:endParaRPr lang="en-ZA" sz="5600" dirty="0"/>
          </a:p>
          <a:p>
            <a:pPr marL="0" indent="0" algn="just">
              <a:buNone/>
            </a:pPr>
            <a:endParaRPr lang="en-ZA" sz="5600" dirty="0"/>
          </a:p>
          <a:p>
            <a:pPr marL="0" indent="0" algn="just">
              <a:buNone/>
            </a:pPr>
            <a:endParaRPr lang="en-ZA" sz="5600" dirty="0"/>
          </a:p>
          <a:p>
            <a:pPr marL="0" indent="0" algn="just">
              <a:buNone/>
            </a:pPr>
            <a:endParaRPr lang="en-ZA" sz="1600" dirty="0"/>
          </a:p>
        </p:txBody>
      </p:sp>
    </p:spTree>
    <p:extLst>
      <p:ext uri="{BB962C8B-B14F-4D97-AF65-F5344CB8AC3E}">
        <p14:creationId xmlns:p14="http://schemas.microsoft.com/office/powerpoint/2010/main" val="38977111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rotWithShape="1">
          <a:blip r:embed="rId3">
            <a:duotone>
              <a:schemeClr val="bg2">
                <a:shade val="76000"/>
                <a:satMod val="180000"/>
              </a:schemeClr>
              <a:schemeClr val="bg2">
                <a:tint val="80000"/>
                <a:satMod val="120000"/>
                <a:lumMod val="180000"/>
              </a:schemeClr>
            </a:duotone>
          </a:blip>
          <a:stretch/>
        </a:blipFill>
        <a:effectLst/>
      </p:bgPr>
    </p:bg>
    <p:spTree>
      <p:nvGrpSpPr>
        <p:cNvPr id="1" name="">
          <a:extLst>
            <a:ext uri="{FF2B5EF4-FFF2-40B4-BE49-F238E27FC236}">
              <a16:creationId xmlns:a16="http://schemas.microsoft.com/office/drawing/2014/main" id="{B865052D-19A0-2677-104C-B54DF9C48C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86A2F8D-4221-7227-E435-E2C450771399}"/>
              </a:ext>
            </a:extLst>
          </p:cNvPr>
          <p:cNvSpPr>
            <a:spLocks noGrp="1"/>
          </p:cNvSpPr>
          <p:nvPr>
            <p:ph type="title"/>
          </p:nvPr>
        </p:nvSpPr>
        <p:spPr>
          <a:xfrm>
            <a:off x="1836013" y="1072609"/>
            <a:ext cx="3041557" cy="4522647"/>
          </a:xfrm>
          <a:effectLst/>
        </p:spPr>
        <p:txBody>
          <a:bodyPr anchor="ctr">
            <a:normAutofit/>
          </a:bodyPr>
          <a:lstStyle/>
          <a:p>
            <a:pPr algn="l"/>
            <a:r>
              <a:rPr lang="en-ZA" sz="3200" b="1" dirty="0">
                <a:solidFill>
                  <a:schemeClr val="tx2"/>
                </a:solidFill>
                <a:latin typeface="Calibri" panose="020F0502020204030204" pitchFamily="34" charset="0"/>
                <a:cs typeface="Calibri" panose="020F0502020204030204" pitchFamily="34" charset="0"/>
              </a:rPr>
              <a:t>METHODOLOGY</a:t>
            </a:r>
          </a:p>
        </p:txBody>
      </p:sp>
      <p:sp>
        <p:nvSpPr>
          <p:cNvPr id="3" name="Content Placeholder 2">
            <a:extLst>
              <a:ext uri="{FF2B5EF4-FFF2-40B4-BE49-F238E27FC236}">
                <a16:creationId xmlns:a16="http://schemas.microsoft.com/office/drawing/2014/main" id="{F64ABD33-2A13-CC91-9B5A-B7E34B81DDC0}"/>
              </a:ext>
            </a:extLst>
          </p:cNvPr>
          <p:cNvSpPr>
            <a:spLocks noGrp="1"/>
          </p:cNvSpPr>
          <p:nvPr>
            <p:ph idx="1"/>
          </p:nvPr>
        </p:nvSpPr>
        <p:spPr>
          <a:xfrm>
            <a:off x="4675518" y="1072609"/>
            <a:ext cx="6856722" cy="4732968"/>
          </a:xfrm>
        </p:spPr>
        <p:txBody>
          <a:bodyPr anchor="ctr">
            <a:normAutofit fontScale="25000" lnSpcReduction="20000"/>
          </a:bodyPr>
          <a:lstStyle/>
          <a:p>
            <a:pPr marL="0" indent="0" algn="just">
              <a:buNone/>
            </a:pPr>
            <a:endParaRPr lang="en-ZA" sz="1600" b="1" dirty="0"/>
          </a:p>
          <a:p>
            <a:pPr marL="0" indent="0" algn="just">
              <a:buNone/>
            </a:pPr>
            <a:endParaRPr lang="en-ZA" sz="1600" b="1" dirty="0"/>
          </a:p>
          <a:p>
            <a:pPr marL="0" indent="0" algn="just">
              <a:buNone/>
            </a:pPr>
            <a:endParaRPr lang="en-ZA" sz="1600" b="1" dirty="0"/>
          </a:p>
          <a:p>
            <a:pPr marL="0" indent="0" algn="just">
              <a:buNone/>
            </a:pPr>
            <a:endParaRPr lang="en-ZA" sz="2600" b="1" dirty="0"/>
          </a:p>
          <a:p>
            <a:pPr marL="0" indent="0" algn="just">
              <a:buNone/>
            </a:pPr>
            <a:endParaRPr lang="en-ZA" sz="4900" b="1" dirty="0">
              <a:latin typeface="Arial" panose="020B0604020202020204" pitchFamily="34" charset="0"/>
              <a:cs typeface="Arial" panose="020B0604020202020204" pitchFamily="34" charset="0"/>
            </a:endParaRPr>
          </a:p>
          <a:p>
            <a:pPr marL="0" indent="0" algn="just">
              <a:buNone/>
            </a:pPr>
            <a:endParaRPr lang="en-ZA" sz="4900" b="1" dirty="0">
              <a:latin typeface="Arial" panose="020B0604020202020204" pitchFamily="34" charset="0"/>
              <a:cs typeface="Arial" panose="020B0604020202020204" pitchFamily="34" charset="0"/>
            </a:endParaRPr>
          </a:p>
          <a:p>
            <a:pPr marL="0" indent="0" algn="just">
              <a:buNone/>
            </a:pPr>
            <a:endParaRPr lang="en-ZA" sz="4900" b="1" dirty="0">
              <a:latin typeface="Arial" panose="020B0604020202020204" pitchFamily="34" charset="0"/>
              <a:cs typeface="Arial" panose="020B0604020202020204" pitchFamily="34" charset="0"/>
            </a:endParaRPr>
          </a:p>
          <a:p>
            <a:pPr algn="just">
              <a:lnSpc>
                <a:spcPct val="107000"/>
              </a:lnSpc>
              <a:spcAft>
                <a:spcPts val="800"/>
              </a:spcAft>
              <a:buFont typeface="Arial" panose="020B0604020202020204" pitchFamily="34" charset="0"/>
              <a:buChar char="•"/>
            </a:pPr>
            <a:r>
              <a:rPr lang="en-ZA" sz="5600" kern="100" dirty="0">
                <a:solidFill>
                  <a:srgbClr val="222222"/>
                </a:solidFill>
                <a:effectLst/>
                <a:latin typeface="Arial" panose="020B0604020202020204" pitchFamily="34" charset="0"/>
                <a:ea typeface="Aptos" panose="020B0004020202020204" pitchFamily="34" charset="0"/>
                <a:cs typeface="Times New Roman" panose="02020603050405020304" pitchFamily="18" charset="0"/>
              </a:rPr>
              <a:t>This study adopted the non-empirical research method wherein existing literature was reviewed. </a:t>
            </a:r>
            <a:endParaRPr lang="en-ZA" sz="5600" kern="100" dirty="0">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buFont typeface="Arial" panose="020B0604020202020204" pitchFamily="34" charset="0"/>
              <a:buChar char="•"/>
            </a:pPr>
            <a:r>
              <a:rPr lang="en-ZA" sz="5600" kern="100" dirty="0">
                <a:solidFill>
                  <a:srgbClr val="222222"/>
                </a:solidFill>
                <a:effectLst/>
                <a:latin typeface="Arial" panose="020B0604020202020204" pitchFamily="34" charset="0"/>
                <a:ea typeface="Aptos" panose="020B0004020202020204" pitchFamily="34" charset="0"/>
                <a:cs typeface="Times New Roman" panose="02020603050405020304" pitchFamily="18" charset="0"/>
              </a:rPr>
              <a:t>The researchers reviewed and analysed documents on the mental health issues faced by unemployed graduates. </a:t>
            </a:r>
            <a:endParaRPr lang="en-ZA" sz="5600" kern="100" dirty="0">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buFont typeface="Arial" panose="020B0604020202020204" pitchFamily="34" charset="0"/>
              <a:buChar char="•"/>
            </a:pPr>
            <a:r>
              <a:rPr lang="en-ZA" sz="5600" kern="100" dirty="0">
                <a:solidFill>
                  <a:srgbClr val="222222"/>
                </a:solidFill>
                <a:effectLst/>
                <a:latin typeface="Arial" panose="020B0604020202020204" pitchFamily="34" charset="0"/>
                <a:ea typeface="Aptos" panose="020B0004020202020204" pitchFamily="34" charset="0"/>
                <a:cs typeface="Times New Roman" panose="02020603050405020304" pitchFamily="18" charset="0"/>
              </a:rPr>
              <a:t>A narrative literature review was adopted as a research design due to its ability to identify and synthesize different books and journal articles about a chosen topic (Bruce et al., 2016). </a:t>
            </a:r>
            <a:r>
              <a:rPr lang="en-ZA" sz="5600" kern="100" dirty="0">
                <a:latin typeface="Aptos" panose="020B0004020202020204" pitchFamily="34" charset="0"/>
                <a:ea typeface="Aptos" panose="020B0004020202020204" pitchFamily="34" charset="0"/>
                <a:cs typeface="Times New Roman" panose="02020603050405020304" pitchFamily="18" charset="0"/>
              </a:rPr>
              <a:t> </a:t>
            </a:r>
          </a:p>
          <a:p>
            <a:pPr algn="just">
              <a:lnSpc>
                <a:spcPct val="107000"/>
              </a:lnSpc>
              <a:spcAft>
                <a:spcPts val="800"/>
              </a:spcAft>
              <a:buFont typeface="Arial" panose="020B0604020202020204" pitchFamily="34" charset="0"/>
              <a:buChar char="•"/>
            </a:pPr>
            <a:r>
              <a:rPr lang="en-ZA" sz="5600" kern="100" dirty="0">
                <a:solidFill>
                  <a:srgbClr val="222222"/>
                </a:solidFill>
                <a:effectLst/>
                <a:latin typeface="Arial" panose="020B0604020202020204" pitchFamily="34" charset="0"/>
                <a:ea typeface="Aptos" panose="020B0004020202020204" pitchFamily="34" charset="0"/>
                <a:cs typeface="Times New Roman" panose="02020603050405020304" pitchFamily="18" charset="0"/>
              </a:rPr>
              <a:t>Considering this, researchers gathered secondary data from various journals using a purposive sampling technique since there are studies on mental health issues faced by unemployed graduates.</a:t>
            </a:r>
            <a:endParaRPr lang="en-ZA" sz="5600" kern="100" dirty="0">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buFont typeface="Arial" panose="020B0604020202020204" pitchFamily="34" charset="0"/>
              <a:buChar char="•"/>
            </a:pPr>
            <a:r>
              <a:rPr lang="en-ZA" sz="5600" kern="100" dirty="0">
                <a:solidFill>
                  <a:srgbClr val="222222"/>
                </a:solidFill>
                <a:effectLst/>
                <a:latin typeface="Arial" panose="020B0604020202020204" pitchFamily="34" charset="0"/>
                <a:ea typeface="Aptos" panose="020B0004020202020204" pitchFamily="34" charset="0"/>
                <a:cs typeface="Times New Roman" panose="02020603050405020304" pitchFamily="18" charset="0"/>
              </a:rPr>
              <a:t>This secondary data was sourced from research engines such as Google scholar, EBSCOhost and ProQuest that focused on the topic in question. For purposes of relevancy, data collection was restricted to the years 2013 to 2025 and the data collection was determined by data saturation (Maluleke, 2020; and Mokwena &amp; Maluleke, 2020). </a:t>
            </a:r>
          </a:p>
          <a:p>
            <a:pPr algn="just">
              <a:lnSpc>
                <a:spcPct val="107000"/>
              </a:lnSpc>
              <a:spcAft>
                <a:spcPts val="800"/>
              </a:spcAft>
              <a:buFont typeface="Arial" panose="020B0604020202020204" pitchFamily="34" charset="0"/>
              <a:buChar char="•"/>
            </a:pPr>
            <a:endParaRPr lang="en-ZA" sz="5600" kern="100" dirty="0">
              <a:effectLst/>
              <a:latin typeface="Aptos" panose="020B0004020202020204" pitchFamily="34" charset="0"/>
              <a:ea typeface="Aptos" panose="020B0004020202020204" pitchFamily="34" charset="0"/>
              <a:cs typeface="Times New Roman" panose="02020603050405020304" pitchFamily="18" charset="0"/>
            </a:endParaRPr>
          </a:p>
          <a:p>
            <a:pPr algn="just">
              <a:buFont typeface="Arial" panose="020B0604020202020204" pitchFamily="34" charset="0"/>
              <a:buChar char="•"/>
            </a:pPr>
            <a:endParaRPr lang="en-ZA" sz="1200" b="1" dirty="0">
              <a:latin typeface="Arial" panose="020B0604020202020204" pitchFamily="34" charset="0"/>
              <a:cs typeface="Arial" panose="020B0604020202020204" pitchFamily="34" charset="0"/>
            </a:endParaRPr>
          </a:p>
          <a:p>
            <a:pPr marL="0" indent="0" algn="just">
              <a:buNone/>
            </a:pPr>
            <a:endParaRPr lang="en-ZA" sz="5600" b="1" dirty="0"/>
          </a:p>
          <a:p>
            <a:pPr marL="0" indent="0" algn="just">
              <a:buNone/>
            </a:pPr>
            <a:endParaRPr lang="en-ZA" sz="5600" b="1" dirty="0"/>
          </a:p>
          <a:p>
            <a:pPr marL="0" indent="0" algn="just">
              <a:buNone/>
            </a:pPr>
            <a:endParaRPr lang="en-ZA" sz="5600" dirty="0"/>
          </a:p>
          <a:p>
            <a:pPr marL="0" indent="0" algn="just">
              <a:buNone/>
            </a:pPr>
            <a:endParaRPr lang="en-ZA" sz="5600" dirty="0"/>
          </a:p>
          <a:p>
            <a:pPr marL="0" indent="0" algn="just">
              <a:buNone/>
            </a:pPr>
            <a:endParaRPr lang="en-ZA" sz="5600" dirty="0"/>
          </a:p>
          <a:p>
            <a:pPr marL="0" indent="0" algn="just">
              <a:buNone/>
            </a:pPr>
            <a:endParaRPr lang="en-ZA" sz="5600" dirty="0"/>
          </a:p>
          <a:p>
            <a:pPr marL="0" indent="0" algn="just">
              <a:buNone/>
            </a:pPr>
            <a:endParaRPr lang="en-ZA" sz="5600" dirty="0"/>
          </a:p>
          <a:p>
            <a:pPr marL="0" indent="0" algn="just">
              <a:buNone/>
            </a:pPr>
            <a:endParaRPr lang="en-ZA" sz="1600" dirty="0"/>
          </a:p>
        </p:txBody>
      </p:sp>
    </p:spTree>
    <p:extLst>
      <p:ext uri="{BB962C8B-B14F-4D97-AF65-F5344CB8AC3E}">
        <p14:creationId xmlns:p14="http://schemas.microsoft.com/office/powerpoint/2010/main" val="36478948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76000"/>
                <a:satMod val="180000"/>
              </a:schemeClr>
              <a:schemeClr val="bg2">
                <a:tint val="80000"/>
                <a:satMod val="120000"/>
                <a:lumMod val="180000"/>
              </a:schemeClr>
            </a:duotone>
          </a:blip>
          <a:stretch/>
        </a:blipFill>
        <a:effectLst/>
      </p:bgPr>
    </p:bg>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E03BF673-8C68-4092-BF1B-53C57EFEC2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824" cy="6858000"/>
          </a:xfrm>
          <a:prstGeom prst="rect">
            <a:avLst/>
          </a:prstGeom>
          <a:ln>
            <a:noFill/>
          </a:ln>
        </p:spPr>
        <p:style>
          <a:lnRef idx="2">
            <a:schemeClr val="accent1">
              <a:shade val="50000"/>
            </a:schemeClr>
          </a:lnRef>
          <a:fillRef idx="1002">
            <a:schemeClr val="dk1"/>
          </a:fillRef>
          <a:effectRef idx="0">
            <a:schemeClr val="accent1"/>
          </a:effectRef>
          <a:fontRef idx="minor">
            <a:schemeClr val="lt1"/>
          </a:fontRef>
        </p:style>
        <p:txBody>
          <a:bodyPr rtlCol="0" anchor="ctr"/>
          <a:lstStyle/>
          <a:p>
            <a:pPr algn="ctr"/>
            <a:endParaRPr lang="en-US" dirty="0"/>
          </a:p>
        </p:txBody>
      </p:sp>
      <p:sp useBgFill="1">
        <p:nvSpPr>
          <p:cNvPr id="21" name="Freeform: Shape 20">
            <a:extLst>
              <a:ext uri="{FF2B5EF4-FFF2-40B4-BE49-F238E27FC236}">
                <a16:creationId xmlns:a16="http://schemas.microsoft.com/office/drawing/2014/main" id="{B1BDB70B-F0E6-4867-818F-C582494FB6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57083" y="0"/>
            <a:ext cx="11134917" cy="6858000"/>
          </a:xfrm>
          <a:custGeom>
            <a:avLst/>
            <a:gdLst>
              <a:gd name="connsiteX0" fmla="*/ 7627977 w 11134917"/>
              <a:gd name="connsiteY0" fmla="*/ 0 h 6858000"/>
              <a:gd name="connsiteX1" fmla="*/ 8129873 w 11134917"/>
              <a:gd name="connsiteY1" fmla="*/ 0 h 6858000"/>
              <a:gd name="connsiteX2" fmla="*/ 11134917 w 11134917"/>
              <a:gd name="connsiteY2" fmla="*/ 0 h 6858000"/>
              <a:gd name="connsiteX3" fmla="*/ 11134917 w 11134917"/>
              <a:gd name="connsiteY3" fmla="*/ 6858000 h 6858000"/>
              <a:gd name="connsiteX4" fmla="*/ 8129873 w 11134917"/>
              <a:gd name="connsiteY4" fmla="*/ 6858000 h 6858000"/>
              <a:gd name="connsiteX5" fmla="*/ 7627977 w 11134917"/>
              <a:gd name="connsiteY5" fmla="*/ 6858000 h 6858000"/>
              <a:gd name="connsiteX6" fmla="*/ 7627977 w 11134917"/>
              <a:gd name="connsiteY6" fmla="*/ 6857419 h 6858000"/>
              <a:gd name="connsiteX7" fmla="*/ 1921931 w 11134917"/>
              <a:gd name="connsiteY7" fmla="*/ 6850814 h 6858000"/>
              <a:gd name="connsiteX8" fmla="*/ 0 w 11134917"/>
              <a:gd name="connsiteY8" fmla="*/ 5325357 h 6858000"/>
              <a:gd name="connsiteX9" fmla="*/ 838199 w 11134917"/>
              <a:gd name="connsiteY9" fmla="*/ 7331 h 6858000"/>
              <a:gd name="connsiteX10" fmla="*/ 7627977 w 11134917"/>
              <a:gd name="connsiteY10" fmla="*/ 50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134917" h="6858000">
                <a:moveTo>
                  <a:pt x="7627977" y="0"/>
                </a:moveTo>
                <a:lnTo>
                  <a:pt x="8129873" y="0"/>
                </a:lnTo>
                <a:lnTo>
                  <a:pt x="11134917" y="0"/>
                </a:lnTo>
                <a:lnTo>
                  <a:pt x="11134917" y="6858000"/>
                </a:lnTo>
                <a:lnTo>
                  <a:pt x="8129873" y="6858000"/>
                </a:lnTo>
                <a:lnTo>
                  <a:pt x="7627977" y="6858000"/>
                </a:lnTo>
                <a:lnTo>
                  <a:pt x="7627977" y="6857419"/>
                </a:lnTo>
                <a:lnTo>
                  <a:pt x="1921931" y="6850814"/>
                </a:lnTo>
                <a:lnTo>
                  <a:pt x="0" y="5325357"/>
                </a:lnTo>
                <a:lnTo>
                  <a:pt x="838199" y="7331"/>
                </a:lnTo>
                <a:lnTo>
                  <a:pt x="7627977" y="505"/>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2" name="Group 21">
            <a:extLst>
              <a:ext uri="{FF2B5EF4-FFF2-40B4-BE49-F238E27FC236}">
                <a16:creationId xmlns:a16="http://schemas.microsoft.com/office/drawing/2014/main" id="{1E52C707-F508-47B5-8864-8CC3EE0F030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2025" y="0"/>
            <a:ext cx="2436813" cy="6858001"/>
            <a:chOff x="1320800" y="0"/>
            <a:chExt cx="2436813" cy="6858001"/>
          </a:xfrm>
        </p:grpSpPr>
        <p:sp>
          <p:nvSpPr>
            <p:cNvPr id="23" name="Freeform 6">
              <a:extLst>
                <a:ext uri="{FF2B5EF4-FFF2-40B4-BE49-F238E27FC236}">
                  <a16:creationId xmlns:a16="http://schemas.microsoft.com/office/drawing/2014/main" id="{066B5DD9-1C9B-4957-AF7C-8E11C7E88B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txBody>
            <a:bodyPr/>
            <a:lstStyle/>
            <a:p>
              <a:endParaRPr lang="en-ZA"/>
            </a:p>
          </p:txBody>
        </p:sp>
        <p:sp>
          <p:nvSpPr>
            <p:cNvPr id="24" name="Freeform 7">
              <a:extLst>
                <a:ext uri="{FF2B5EF4-FFF2-40B4-BE49-F238E27FC236}">
                  <a16:creationId xmlns:a16="http://schemas.microsoft.com/office/drawing/2014/main" id="{8DF9D480-2CEE-4037-8C1B-6380686300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txBody>
            <a:bodyPr/>
            <a:lstStyle/>
            <a:p>
              <a:endParaRPr lang="en-ZA"/>
            </a:p>
          </p:txBody>
        </p:sp>
        <p:sp>
          <p:nvSpPr>
            <p:cNvPr id="25" name="Freeform 8">
              <a:extLst>
                <a:ext uri="{FF2B5EF4-FFF2-40B4-BE49-F238E27FC236}">
                  <a16:creationId xmlns:a16="http://schemas.microsoft.com/office/drawing/2014/main" id="{EBF6F7B8-E51D-495D-B944-B8E2E84C574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txBody>
            <a:bodyPr/>
            <a:lstStyle/>
            <a:p>
              <a:endParaRPr lang="en-ZA"/>
            </a:p>
          </p:txBody>
        </p:sp>
        <p:sp>
          <p:nvSpPr>
            <p:cNvPr id="26" name="Freeform 9">
              <a:extLst>
                <a:ext uri="{FF2B5EF4-FFF2-40B4-BE49-F238E27FC236}">
                  <a16:creationId xmlns:a16="http://schemas.microsoft.com/office/drawing/2014/main" id="{F43BB0F7-F9F4-4CFA-9277-2B671DC701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txBody>
            <a:bodyPr/>
            <a:lstStyle/>
            <a:p>
              <a:endParaRPr lang="en-ZA"/>
            </a:p>
          </p:txBody>
        </p:sp>
        <p:sp>
          <p:nvSpPr>
            <p:cNvPr id="27" name="Freeform 10">
              <a:extLst>
                <a:ext uri="{FF2B5EF4-FFF2-40B4-BE49-F238E27FC236}">
                  <a16:creationId xmlns:a16="http://schemas.microsoft.com/office/drawing/2014/main" id="{D51F18A6-D926-4462-B110-63097184FB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txBody>
            <a:bodyPr/>
            <a:lstStyle/>
            <a:p>
              <a:endParaRPr lang="en-ZA"/>
            </a:p>
          </p:txBody>
        </p:sp>
        <p:sp>
          <p:nvSpPr>
            <p:cNvPr id="28" name="Freeform 11">
              <a:extLst>
                <a:ext uri="{FF2B5EF4-FFF2-40B4-BE49-F238E27FC236}">
                  <a16:creationId xmlns:a16="http://schemas.microsoft.com/office/drawing/2014/main" id="{ED77B4F5-55D8-444A-9EFF-CAAA8CD69F4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txBody>
            <a:bodyPr/>
            <a:lstStyle/>
            <a:p>
              <a:endParaRPr lang="en-ZA"/>
            </a:p>
          </p:txBody>
        </p:sp>
      </p:grpSp>
      <p:sp>
        <p:nvSpPr>
          <p:cNvPr id="2" name="Title 1">
            <a:extLst>
              <a:ext uri="{FF2B5EF4-FFF2-40B4-BE49-F238E27FC236}">
                <a16:creationId xmlns:a16="http://schemas.microsoft.com/office/drawing/2014/main" id="{5F7E50CC-70DC-C47B-5B71-1F9BF180D2E8}"/>
              </a:ext>
            </a:extLst>
          </p:cNvPr>
          <p:cNvSpPr>
            <a:spLocks noGrp="1"/>
          </p:cNvSpPr>
          <p:nvPr>
            <p:ph type="title"/>
          </p:nvPr>
        </p:nvSpPr>
        <p:spPr>
          <a:xfrm>
            <a:off x="1836013" y="1072609"/>
            <a:ext cx="3041557" cy="4522647"/>
          </a:xfrm>
          <a:effectLst/>
        </p:spPr>
        <p:txBody>
          <a:bodyPr anchor="ctr">
            <a:normAutofit/>
          </a:bodyPr>
          <a:lstStyle/>
          <a:p>
            <a:pPr algn="l"/>
            <a:r>
              <a:rPr lang="en-ZA" sz="3200" b="1" dirty="0">
                <a:solidFill>
                  <a:schemeClr val="tx2"/>
                </a:solidFill>
              </a:rPr>
              <a:t>METHODOLOGY CONT….</a:t>
            </a:r>
          </a:p>
        </p:txBody>
      </p:sp>
      <p:sp>
        <p:nvSpPr>
          <p:cNvPr id="3" name="Content Placeholder 2">
            <a:extLst>
              <a:ext uri="{FF2B5EF4-FFF2-40B4-BE49-F238E27FC236}">
                <a16:creationId xmlns:a16="http://schemas.microsoft.com/office/drawing/2014/main" id="{AAD3E8B7-8BDA-17EF-6067-9F4187397E9D}"/>
              </a:ext>
            </a:extLst>
          </p:cNvPr>
          <p:cNvSpPr>
            <a:spLocks noGrp="1"/>
          </p:cNvSpPr>
          <p:nvPr>
            <p:ph idx="1"/>
          </p:nvPr>
        </p:nvSpPr>
        <p:spPr>
          <a:xfrm>
            <a:off x="4691744" y="707571"/>
            <a:ext cx="6840496" cy="4887685"/>
          </a:xfrm>
        </p:spPr>
        <p:txBody>
          <a:bodyPr anchor="ctr">
            <a:normAutofit/>
          </a:bodyPr>
          <a:lstStyle/>
          <a:p>
            <a:pPr algn="just">
              <a:lnSpc>
                <a:spcPct val="107000"/>
              </a:lnSpc>
              <a:spcAft>
                <a:spcPts val="800"/>
              </a:spcAft>
              <a:buFont typeface="Arial" panose="020B0604020202020204" pitchFamily="34" charset="0"/>
              <a:buChar char="•"/>
            </a:pPr>
            <a:r>
              <a:rPr lang="en-ZA" sz="2000" kern="100" dirty="0">
                <a:solidFill>
                  <a:srgbClr val="222222"/>
                </a:solidFill>
                <a:effectLst/>
                <a:latin typeface="Arial" panose="020B0604020202020204" pitchFamily="34" charset="0"/>
                <a:ea typeface="Aptos" panose="020B0004020202020204" pitchFamily="34" charset="0"/>
                <a:cs typeface="Times New Roman" panose="02020603050405020304" pitchFamily="18" charset="0"/>
              </a:rPr>
              <a:t>The use of secondary data was also motivated by Creswell (2014) who avers that researchers may collect data from qualitative documents such as accredited journals, internet sources and public documents. </a:t>
            </a:r>
            <a:endParaRPr lang="en-ZA" sz="20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pPr>
            <a:r>
              <a:rPr lang="en-ZA" sz="2000" kern="100" dirty="0">
                <a:solidFill>
                  <a:srgbClr val="222222"/>
                </a:solidFill>
                <a:effectLst/>
                <a:latin typeface="Arial" panose="020B0604020202020204" pitchFamily="34" charset="0"/>
                <a:ea typeface="Aptos" panose="020B0004020202020204" pitchFamily="34" charset="0"/>
                <a:cs typeface="Times New Roman" panose="02020603050405020304" pitchFamily="18" charset="0"/>
              </a:rPr>
              <a:t>The search was limited to work on mental health and Unemployment. The data was analysed thematically using inductive Thematic Content Analysis (TCA). </a:t>
            </a:r>
            <a:endParaRPr lang="en-ZA" sz="20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pPr>
            <a:r>
              <a:rPr lang="en-ZA" sz="2000" kern="100" dirty="0">
                <a:solidFill>
                  <a:srgbClr val="222222"/>
                </a:solidFill>
                <a:effectLst/>
                <a:latin typeface="Arial" panose="020B0604020202020204" pitchFamily="34" charset="0"/>
                <a:ea typeface="Aptos" panose="020B0004020202020204" pitchFamily="34" charset="0"/>
                <a:cs typeface="Times New Roman" panose="02020603050405020304" pitchFamily="18" charset="0"/>
              </a:rPr>
              <a:t>This method allowed the researchers to identify, analyse and report patterns within the data set, allowing for the descriptive organisation of the data in a way that facilitates the interpretation of various aspects as O’Reilly and Kiyimba (2015) avers.</a:t>
            </a:r>
            <a:endParaRPr lang="en-ZA" sz="20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ZA" sz="2000" dirty="0"/>
          </a:p>
        </p:txBody>
      </p:sp>
    </p:spTree>
    <p:extLst>
      <p:ext uri="{BB962C8B-B14F-4D97-AF65-F5344CB8AC3E}">
        <p14:creationId xmlns:p14="http://schemas.microsoft.com/office/powerpoint/2010/main" val="27341730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840562-4216-E8AD-9966-DFAC5D0A5B79}"/>
              </a:ext>
            </a:extLst>
          </p:cNvPr>
          <p:cNvSpPr>
            <a:spLocks noGrp="1"/>
          </p:cNvSpPr>
          <p:nvPr>
            <p:ph type="title"/>
          </p:nvPr>
        </p:nvSpPr>
        <p:spPr/>
        <p:txBody>
          <a:bodyPr>
            <a:normAutofit/>
          </a:bodyPr>
          <a:lstStyle/>
          <a:p>
            <a:r>
              <a:rPr lang="en-ZA" dirty="0"/>
              <a:t>THEME 1</a:t>
            </a:r>
          </a:p>
        </p:txBody>
      </p:sp>
      <p:sp>
        <p:nvSpPr>
          <p:cNvPr id="3" name="Content Placeholder 2">
            <a:extLst>
              <a:ext uri="{FF2B5EF4-FFF2-40B4-BE49-F238E27FC236}">
                <a16:creationId xmlns:a16="http://schemas.microsoft.com/office/drawing/2014/main" id="{19447346-F386-0420-CB27-2FBFEF3C3362}"/>
              </a:ext>
            </a:extLst>
          </p:cNvPr>
          <p:cNvSpPr>
            <a:spLocks noGrp="1"/>
          </p:cNvSpPr>
          <p:nvPr>
            <p:ph idx="1"/>
          </p:nvPr>
        </p:nvSpPr>
        <p:spPr/>
        <p:txBody>
          <a:bodyPr>
            <a:normAutofit/>
          </a:bodyPr>
          <a:lstStyle/>
          <a:p>
            <a:pPr marL="0" indent="0" algn="just">
              <a:buNone/>
            </a:pPr>
            <a:r>
              <a:rPr kumimoji="0" lang="en-ZA" sz="2000" b="0" i="0" u="none" strike="noStrike" kern="1200" cap="none" spc="0" normalizeH="0" baseline="0" noProof="0" dirty="0">
                <a:ln w="3175" cmpd="sng">
                  <a:noFill/>
                </a:ln>
                <a:solidFill>
                  <a:prstClr val="black"/>
                </a:solidFill>
                <a:effectLst/>
                <a:uLnTx/>
                <a:uFillTx/>
                <a:latin typeface="Corbel" panose="020B0503020204020204"/>
                <a:ea typeface="+mj-ea"/>
                <a:cs typeface="+mj-cs"/>
              </a:rPr>
              <a:t>MENTAL HEALTH ISSUES AND EXPERIENCES OF UNEMPLOYED SOCIAL WORK GRADUATES</a:t>
            </a:r>
            <a:endParaRPr lang="en-ZA" sz="2000" dirty="0"/>
          </a:p>
        </p:txBody>
      </p:sp>
    </p:spTree>
    <p:extLst>
      <p:ext uri="{BB962C8B-B14F-4D97-AF65-F5344CB8AC3E}">
        <p14:creationId xmlns:p14="http://schemas.microsoft.com/office/powerpoint/2010/main" val="34800152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76000"/>
                <a:satMod val="180000"/>
              </a:schemeClr>
              <a:schemeClr val="bg2">
                <a:tint val="80000"/>
                <a:satMod val="120000"/>
                <a:lumMod val="180000"/>
              </a:schemeClr>
            </a:duotone>
          </a:blip>
          <a:stretch/>
        </a:blipFill>
        <a:effectLst/>
      </p:bgPr>
    </p:bg>
    <p:spTree>
      <p:nvGrpSpPr>
        <p:cNvPr id="1" name=""/>
        <p:cNvGrpSpPr/>
        <p:nvPr/>
      </p:nvGrpSpPr>
      <p:grpSpPr>
        <a:xfrm>
          <a:off x="0" y="0"/>
          <a:ext cx="0" cy="0"/>
          <a:chOff x="0" y="0"/>
          <a:chExt cx="0" cy="0"/>
        </a:xfrm>
      </p:grpSpPr>
      <p:sp useBgFill="1">
        <p:nvSpPr>
          <p:cNvPr id="5" name="Rectangle 4">
            <a:extLst>
              <a:ext uri="{FF2B5EF4-FFF2-40B4-BE49-F238E27FC236}">
                <a16:creationId xmlns:a16="http://schemas.microsoft.com/office/drawing/2014/main" id="{C8643778-7F6C-4E8D-84D1-D5CDB99281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reeform: Shape 5">
            <a:extLst>
              <a:ext uri="{FF2B5EF4-FFF2-40B4-BE49-F238E27FC236}">
                <a16:creationId xmlns:a16="http://schemas.microsoft.com/office/drawing/2014/main" id="{1D22F88D-6907-48AF-B024-346E855E0D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1" y="-1"/>
            <a:ext cx="4403709" cy="6858001"/>
          </a:xfrm>
          <a:custGeom>
            <a:avLst/>
            <a:gdLst>
              <a:gd name="connsiteX0" fmla="*/ 3223890 w 4403709"/>
              <a:gd name="connsiteY0" fmla="*/ 6858001 h 6858001"/>
              <a:gd name="connsiteX1" fmla="*/ 4101908 w 4403709"/>
              <a:gd name="connsiteY1" fmla="*/ 6858001 h 6858001"/>
              <a:gd name="connsiteX2" fmla="*/ 3254950 w 4403709"/>
              <a:gd name="connsiteY2" fmla="*/ 1599356 h 6858001"/>
              <a:gd name="connsiteX3" fmla="*/ 3254950 w 4403709"/>
              <a:gd name="connsiteY3" fmla="*/ 1594062 h 6858001"/>
              <a:gd name="connsiteX4" fmla="*/ 4403709 w 4403709"/>
              <a:gd name="connsiteY4" fmla="*/ 0 h 6858001"/>
              <a:gd name="connsiteX5" fmla="*/ 3254950 w 4403709"/>
              <a:gd name="connsiteY5" fmla="*/ 0 h 6858001"/>
              <a:gd name="connsiteX6" fmla="*/ 2903520 w 4403709"/>
              <a:gd name="connsiteY6" fmla="*/ 0 h 6858001"/>
              <a:gd name="connsiteX7" fmla="*/ 0 w 4403709"/>
              <a:gd name="connsiteY7" fmla="*/ 0 h 6858001"/>
              <a:gd name="connsiteX8" fmla="*/ 0 w 4403709"/>
              <a:gd name="connsiteY8" fmla="*/ 6858000 h 6858001"/>
              <a:gd name="connsiteX9" fmla="*/ 3223890 w 4403709"/>
              <a:gd name="connsiteY9" fmla="*/ 685800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03709" h="6858001">
                <a:moveTo>
                  <a:pt x="3223890" y="6858001"/>
                </a:moveTo>
                <a:lnTo>
                  <a:pt x="4101908" y="6858001"/>
                </a:lnTo>
                <a:lnTo>
                  <a:pt x="3254950" y="1599356"/>
                </a:lnTo>
                <a:lnTo>
                  <a:pt x="3254950" y="1594062"/>
                </a:lnTo>
                <a:lnTo>
                  <a:pt x="4403709" y="0"/>
                </a:lnTo>
                <a:lnTo>
                  <a:pt x="3254950" y="0"/>
                </a:lnTo>
                <a:lnTo>
                  <a:pt x="2903520" y="0"/>
                </a:lnTo>
                <a:lnTo>
                  <a:pt x="0" y="0"/>
                </a:lnTo>
                <a:lnTo>
                  <a:pt x="0" y="6858000"/>
                </a:lnTo>
                <a:lnTo>
                  <a:pt x="3223890" y="6858000"/>
                </a:lnTo>
                <a:close/>
              </a:path>
            </a:pathLst>
          </a:custGeom>
          <a:gradFill flip="none" rotWithShape="1">
            <a:gsLst>
              <a:gs pos="0">
                <a:schemeClr val="accent1">
                  <a:lumMod val="89000"/>
                </a:schemeClr>
              </a:gs>
              <a:gs pos="23000">
                <a:schemeClr val="accent1">
                  <a:lumMod val="89000"/>
                </a:schemeClr>
              </a:gs>
              <a:gs pos="69000">
                <a:schemeClr val="accent1">
                  <a:lumMod val="75000"/>
                </a:schemeClr>
              </a:gs>
              <a:gs pos="97000">
                <a:schemeClr val="accent1">
                  <a:lumMod val="70000"/>
                </a:schemeClr>
              </a:gs>
            </a:gsLst>
            <a:path path="circle">
              <a:fillToRect l="50000" t="50000" r="50000" b="50000"/>
            </a:path>
            <a:tileRect/>
          </a:gradFill>
          <a:ln>
            <a:noFill/>
          </a:ln>
        </p:spPr>
        <p:style>
          <a:lnRef idx="2">
            <a:schemeClr val="accent1">
              <a:shade val="50000"/>
            </a:schemeClr>
          </a:lnRef>
          <a:fillRef idx="1002">
            <a:schemeClr val="dk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le 1">
            <a:extLst>
              <a:ext uri="{FF2B5EF4-FFF2-40B4-BE49-F238E27FC236}">
                <a16:creationId xmlns:a16="http://schemas.microsoft.com/office/drawing/2014/main" id="{873CA080-BD63-E57F-55F4-62A2093AD549}"/>
              </a:ext>
            </a:extLst>
          </p:cNvPr>
          <p:cNvSpPr>
            <a:spLocks noGrp="1"/>
          </p:cNvSpPr>
          <p:nvPr>
            <p:ph type="title"/>
          </p:nvPr>
        </p:nvSpPr>
        <p:spPr>
          <a:xfrm>
            <a:off x="496112" y="685801"/>
            <a:ext cx="2743200" cy="5105400"/>
          </a:xfrm>
        </p:spPr>
        <p:txBody>
          <a:bodyPr>
            <a:normAutofit/>
          </a:bodyPr>
          <a:lstStyle/>
          <a:p>
            <a:pPr algn="l"/>
            <a:r>
              <a:rPr lang="en-ZA" sz="3000" b="1">
                <a:solidFill>
                  <a:srgbClr val="FFFFFF"/>
                </a:solidFill>
              </a:rPr>
              <a:t>DISCUSSIONS</a:t>
            </a:r>
          </a:p>
        </p:txBody>
      </p:sp>
      <p:grpSp>
        <p:nvGrpSpPr>
          <p:cNvPr id="7" name="Group 6">
            <a:extLst>
              <a:ext uri="{FF2B5EF4-FFF2-40B4-BE49-F238E27FC236}">
                <a16:creationId xmlns:a16="http://schemas.microsoft.com/office/drawing/2014/main" id="{F3842748-48B5-4DD0-A06A-A31C74024A9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315292" y="0"/>
            <a:ext cx="2436813" cy="6858001"/>
            <a:chOff x="1320800" y="0"/>
            <a:chExt cx="2436813" cy="6858001"/>
          </a:xfrm>
        </p:grpSpPr>
        <p:sp>
          <p:nvSpPr>
            <p:cNvPr id="9" name="Freeform 6">
              <a:extLst>
                <a:ext uri="{FF2B5EF4-FFF2-40B4-BE49-F238E27FC236}">
                  <a16:creationId xmlns:a16="http://schemas.microsoft.com/office/drawing/2014/main" id="{548E99BE-1071-4690-9B9C-07926CEE55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txBody>
            <a:bodyPr/>
            <a:lstStyle/>
            <a:p>
              <a:endParaRPr lang="en-ZA"/>
            </a:p>
          </p:txBody>
        </p:sp>
        <p:sp>
          <p:nvSpPr>
            <p:cNvPr id="11" name="Freeform 7">
              <a:extLst>
                <a:ext uri="{FF2B5EF4-FFF2-40B4-BE49-F238E27FC236}">
                  <a16:creationId xmlns:a16="http://schemas.microsoft.com/office/drawing/2014/main" id="{9301F039-B467-413A-B25C-770E51069D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txBody>
            <a:bodyPr/>
            <a:lstStyle/>
            <a:p>
              <a:endParaRPr lang="en-ZA"/>
            </a:p>
          </p:txBody>
        </p:sp>
        <p:sp>
          <p:nvSpPr>
            <p:cNvPr id="19" name="Freeform 8">
              <a:extLst>
                <a:ext uri="{FF2B5EF4-FFF2-40B4-BE49-F238E27FC236}">
                  <a16:creationId xmlns:a16="http://schemas.microsoft.com/office/drawing/2014/main" id="{9F06AEC1-5558-49E8-8CAC-FEBD00DF00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txBody>
            <a:bodyPr/>
            <a:lstStyle/>
            <a:p>
              <a:endParaRPr lang="en-ZA"/>
            </a:p>
          </p:txBody>
        </p:sp>
        <p:sp>
          <p:nvSpPr>
            <p:cNvPr id="20" name="Freeform 9">
              <a:extLst>
                <a:ext uri="{FF2B5EF4-FFF2-40B4-BE49-F238E27FC236}">
                  <a16:creationId xmlns:a16="http://schemas.microsoft.com/office/drawing/2014/main" id="{D10B76B9-BA68-471E-B58C-ED91198A9F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txBody>
            <a:bodyPr/>
            <a:lstStyle/>
            <a:p>
              <a:endParaRPr lang="en-ZA"/>
            </a:p>
          </p:txBody>
        </p:sp>
        <p:sp>
          <p:nvSpPr>
            <p:cNvPr id="21" name="Freeform 10">
              <a:extLst>
                <a:ext uri="{FF2B5EF4-FFF2-40B4-BE49-F238E27FC236}">
                  <a16:creationId xmlns:a16="http://schemas.microsoft.com/office/drawing/2014/main" id="{FEB3913B-54A3-490E-BA4B-5D0330990F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txBody>
            <a:bodyPr/>
            <a:lstStyle/>
            <a:p>
              <a:endParaRPr lang="en-ZA"/>
            </a:p>
          </p:txBody>
        </p:sp>
        <p:sp>
          <p:nvSpPr>
            <p:cNvPr id="22" name="Freeform 11">
              <a:extLst>
                <a:ext uri="{FF2B5EF4-FFF2-40B4-BE49-F238E27FC236}">
                  <a16:creationId xmlns:a16="http://schemas.microsoft.com/office/drawing/2014/main" id="{F75DC961-08A4-46F8-8A80-2E1FB977E1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txBody>
            <a:bodyPr/>
            <a:lstStyle/>
            <a:p>
              <a:endParaRPr lang="en-ZA"/>
            </a:p>
          </p:txBody>
        </p:sp>
      </p:grpSp>
      <p:sp>
        <p:nvSpPr>
          <p:cNvPr id="3" name="Content Placeholder 2">
            <a:extLst>
              <a:ext uri="{FF2B5EF4-FFF2-40B4-BE49-F238E27FC236}">
                <a16:creationId xmlns:a16="http://schemas.microsoft.com/office/drawing/2014/main" id="{B0F0BB5E-517B-E810-8973-EDAFF0803DD4}"/>
              </a:ext>
            </a:extLst>
          </p:cNvPr>
          <p:cNvSpPr>
            <a:spLocks noGrp="1"/>
          </p:cNvSpPr>
          <p:nvPr>
            <p:ph idx="1"/>
          </p:nvPr>
        </p:nvSpPr>
        <p:spPr>
          <a:xfrm>
            <a:off x="4710096" y="685801"/>
            <a:ext cx="6806168" cy="4084607"/>
          </a:xfrm>
        </p:spPr>
        <p:txBody>
          <a:bodyPr>
            <a:normAutofit fontScale="25000" lnSpcReduction="20000"/>
          </a:bodyPr>
          <a:lstStyle/>
          <a:p>
            <a:pPr marL="0" indent="0">
              <a:buNone/>
            </a:pPr>
            <a:endParaRPr lang="en-ZA" sz="2000" b="1" dirty="0"/>
          </a:p>
          <a:p>
            <a:pPr marL="0" indent="0">
              <a:buNone/>
            </a:pPr>
            <a:endParaRPr lang="en-ZA" sz="2000" b="1" dirty="0"/>
          </a:p>
          <a:p>
            <a:pPr marL="0" indent="0">
              <a:buNone/>
            </a:pPr>
            <a:endParaRPr lang="en-ZA" sz="2000" b="1" dirty="0"/>
          </a:p>
          <a:p>
            <a:pPr marL="0" indent="0">
              <a:buNone/>
            </a:pPr>
            <a:endParaRPr lang="en-ZA" sz="2000" b="1" dirty="0"/>
          </a:p>
          <a:p>
            <a:pPr marL="0" indent="0">
              <a:buNone/>
            </a:pPr>
            <a:endParaRPr lang="en-ZA" sz="2000" b="1" dirty="0"/>
          </a:p>
          <a:p>
            <a:pPr marL="0" indent="0" algn="just">
              <a:buNone/>
            </a:pPr>
            <a:r>
              <a:rPr lang="en-ZA" sz="5600" b="1" dirty="0">
                <a:latin typeface="Arial" panose="020B0604020202020204" pitchFamily="34" charset="0"/>
                <a:cs typeface="Arial" panose="020B0604020202020204" pitchFamily="34" charset="0"/>
              </a:rPr>
              <a:t>SUB-THEME 1: MENTAL HEALTH CHALLENGES</a:t>
            </a:r>
          </a:p>
          <a:p>
            <a:pPr algn="just"/>
            <a:r>
              <a:rPr lang="en-US" sz="5600" dirty="0">
                <a:effectLst/>
                <a:latin typeface="Arial" panose="020B0604020202020204" pitchFamily="34" charset="0"/>
                <a:ea typeface="Aptos" panose="020B0004020202020204" pitchFamily="34" charset="0"/>
                <a:cs typeface="Arial" panose="020B0604020202020204" pitchFamily="34" charset="0"/>
              </a:rPr>
              <a:t>Graduating with a university degree marks the beginning of a journey fraught with struggles and vulnerabilities for many social work graduates, as they face the harsh reality of joblessness within the profession, leading to a sense of despair (Ali &amp; Anwar, 2021). </a:t>
            </a:r>
          </a:p>
          <a:p>
            <a:pPr algn="just">
              <a:buFont typeface="Arial" panose="020B0604020202020204" pitchFamily="34" charset="0"/>
              <a:buChar char="•"/>
            </a:pPr>
            <a:r>
              <a:rPr lang="en-ZA" sz="5600" dirty="0">
                <a:effectLst/>
                <a:latin typeface="Arial" panose="020B0604020202020204" pitchFamily="34" charset="0"/>
                <a:ea typeface="Aptos" panose="020B0004020202020204" pitchFamily="34" charset="0"/>
                <a:cs typeface="Arial" panose="020B0604020202020204" pitchFamily="34" charset="0"/>
              </a:rPr>
              <a:t>Unemployment does not simply impact income and expenses. The unemployed have poorer health compared to the employed, </a:t>
            </a:r>
            <a:r>
              <a:rPr lang="en-ZA" sz="5600" dirty="0">
                <a:latin typeface="Arial" panose="020B0604020202020204" pitchFamily="34" charset="0"/>
                <a:ea typeface="Aptos" panose="020B0004020202020204" pitchFamily="34" charset="0"/>
                <a:cs typeface="Arial" panose="020B0604020202020204" pitchFamily="34" charset="0"/>
              </a:rPr>
              <a:t>as</a:t>
            </a:r>
            <a:r>
              <a:rPr lang="en-ZA" sz="5600" dirty="0">
                <a:effectLst/>
                <a:latin typeface="Arial" panose="020B0604020202020204" pitchFamily="34" charset="0"/>
                <a:ea typeface="Aptos" panose="020B0004020202020204" pitchFamily="34" charset="0"/>
                <a:cs typeface="Arial" panose="020B0604020202020204" pitchFamily="34" charset="0"/>
              </a:rPr>
              <a:t> unemployment itself may cause a deterioration of health (Carlier, 2013).</a:t>
            </a:r>
          </a:p>
          <a:p>
            <a:pPr algn="just">
              <a:buFont typeface="Arial" panose="020B0604020202020204" pitchFamily="34" charset="0"/>
              <a:buChar char="•"/>
            </a:pPr>
            <a:r>
              <a:rPr lang="en-ZA" sz="5600" dirty="0">
                <a:effectLst/>
                <a:latin typeface="Arial" panose="020B0604020202020204" pitchFamily="34" charset="0"/>
                <a:ea typeface="Aptos" panose="020B0004020202020204" pitchFamily="34" charset="0"/>
                <a:cs typeface="Arial" panose="020B0604020202020204" pitchFamily="34" charset="0"/>
              </a:rPr>
              <a:t>Unemployed graduates are susceptible to decreased overall life satisfaction, deterioration in health and well-being, resulting from stress and anxiety caused by the unavailability of employment opportunities despite having tertiary qualifications.  </a:t>
            </a:r>
          </a:p>
          <a:p>
            <a:pPr algn="just">
              <a:buFont typeface="Arial" panose="020B0604020202020204" pitchFamily="34" charset="0"/>
              <a:buChar char="•"/>
            </a:pPr>
            <a:r>
              <a:rPr lang="en-ZA" sz="5600" dirty="0">
                <a:effectLst/>
                <a:latin typeface="Arial" panose="020B0604020202020204" pitchFamily="34" charset="0"/>
                <a:ea typeface="Aptos" panose="020B0004020202020204" pitchFamily="34" charset="0"/>
                <a:cs typeface="Arial" panose="020B0604020202020204" pitchFamily="34" charset="0"/>
              </a:rPr>
              <a:t>Historically, acquiring a university qualification was seen as a way out of poverty and an opportunity to achieve goals and better livelihoods. However, social work graduates in South Africa are devastated now more than ever filled with uncertainty and no hope for the future. </a:t>
            </a:r>
            <a:endParaRPr lang="en-ZA" sz="5600" b="1" dirty="0">
              <a:latin typeface="Arial" panose="020B0604020202020204" pitchFamily="34" charset="0"/>
              <a:cs typeface="Arial" panose="020B0604020202020204" pitchFamily="34" charset="0"/>
            </a:endParaRPr>
          </a:p>
          <a:p>
            <a:pPr marL="0" indent="0">
              <a:buNone/>
            </a:pPr>
            <a:endParaRPr lang="en-ZA" sz="2900" dirty="0">
              <a:latin typeface="Arial" panose="020B0604020202020204" pitchFamily="34" charset="0"/>
              <a:cs typeface="Arial" panose="020B0604020202020204" pitchFamily="34" charset="0"/>
            </a:endParaRPr>
          </a:p>
          <a:p>
            <a:pPr marL="0" indent="0">
              <a:buNone/>
            </a:pPr>
            <a:endParaRPr lang="en-ZA" sz="2000" dirty="0"/>
          </a:p>
          <a:p>
            <a:pPr marL="0" indent="0">
              <a:buNone/>
            </a:pPr>
            <a:endParaRPr lang="en-ZA" sz="2000" dirty="0"/>
          </a:p>
          <a:p>
            <a:pPr marL="0" indent="0">
              <a:buNone/>
            </a:pPr>
            <a:endParaRPr lang="en-ZA" sz="2000" dirty="0"/>
          </a:p>
          <a:p>
            <a:pPr marL="0" indent="0">
              <a:buNone/>
            </a:pPr>
            <a:endParaRPr lang="en-ZA" sz="2000" dirty="0"/>
          </a:p>
          <a:p>
            <a:pPr marL="0" indent="0">
              <a:buNone/>
            </a:pPr>
            <a:endParaRPr lang="en-ZA" sz="2000" dirty="0"/>
          </a:p>
          <a:p>
            <a:pPr marL="0" indent="0">
              <a:buNone/>
            </a:pPr>
            <a:endParaRPr lang="en-ZA" sz="2000" dirty="0"/>
          </a:p>
          <a:p>
            <a:pPr marL="0" indent="0">
              <a:buNone/>
            </a:pPr>
            <a:endParaRPr lang="en-ZA" sz="2000" dirty="0"/>
          </a:p>
        </p:txBody>
      </p:sp>
    </p:spTree>
    <p:extLst>
      <p:ext uri="{BB962C8B-B14F-4D97-AF65-F5344CB8AC3E}">
        <p14:creationId xmlns:p14="http://schemas.microsoft.com/office/powerpoint/2010/main" val="40913012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76000"/>
                <a:satMod val="180000"/>
              </a:schemeClr>
              <a:schemeClr val="bg2">
                <a:tint val="80000"/>
                <a:satMod val="120000"/>
                <a:lumMod val="180000"/>
              </a:schemeClr>
            </a:duotone>
          </a:blip>
          <a:stretch/>
        </a:blipFill>
        <a:effectLst/>
      </p:bgPr>
    </p:bg>
    <p:spTree>
      <p:nvGrpSpPr>
        <p:cNvPr id="1" name="">
          <a:extLst>
            <a:ext uri="{FF2B5EF4-FFF2-40B4-BE49-F238E27FC236}">
              <a16:creationId xmlns:a16="http://schemas.microsoft.com/office/drawing/2014/main" id="{8E7EC685-A84D-5837-4B28-72AF8FD150EF}"/>
            </a:ext>
          </a:extLst>
        </p:cNvPr>
        <p:cNvGrpSpPr/>
        <p:nvPr/>
      </p:nvGrpSpPr>
      <p:grpSpPr>
        <a:xfrm>
          <a:off x="0" y="0"/>
          <a:ext cx="0" cy="0"/>
          <a:chOff x="0" y="0"/>
          <a:chExt cx="0" cy="0"/>
        </a:xfrm>
      </p:grpSpPr>
      <p:sp useBgFill="1">
        <p:nvSpPr>
          <p:cNvPr id="5" name="Rectangle 4">
            <a:extLst>
              <a:ext uri="{FF2B5EF4-FFF2-40B4-BE49-F238E27FC236}">
                <a16:creationId xmlns:a16="http://schemas.microsoft.com/office/drawing/2014/main" id="{72C77153-C95F-2D96-C939-C9903C29E6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reeform: Shape 5">
            <a:extLst>
              <a:ext uri="{FF2B5EF4-FFF2-40B4-BE49-F238E27FC236}">
                <a16:creationId xmlns:a16="http://schemas.microsoft.com/office/drawing/2014/main" id="{3E6739C8-0759-2171-84E5-F05D98C924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1" y="-1"/>
            <a:ext cx="4403709" cy="6858001"/>
          </a:xfrm>
          <a:custGeom>
            <a:avLst/>
            <a:gdLst>
              <a:gd name="connsiteX0" fmla="*/ 3223890 w 4403709"/>
              <a:gd name="connsiteY0" fmla="*/ 6858001 h 6858001"/>
              <a:gd name="connsiteX1" fmla="*/ 4101908 w 4403709"/>
              <a:gd name="connsiteY1" fmla="*/ 6858001 h 6858001"/>
              <a:gd name="connsiteX2" fmla="*/ 3254950 w 4403709"/>
              <a:gd name="connsiteY2" fmla="*/ 1599356 h 6858001"/>
              <a:gd name="connsiteX3" fmla="*/ 3254950 w 4403709"/>
              <a:gd name="connsiteY3" fmla="*/ 1594062 h 6858001"/>
              <a:gd name="connsiteX4" fmla="*/ 4403709 w 4403709"/>
              <a:gd name="connsiteY4" fmla="*/ 0 h 6858001"/>
              <a:gd name="connsiteX5" fmla="*/ 3254950 w 4403709"/>
              <a:gd name="connsiteY5" fmla="*/ 0 h 6858001"/>
              <a:gd name="connsiteX6" fmla="*/ 2903520 w 4403709"/>
              <a:gd name="connsiteY6" fmla="*/ 0 h 6858001"/>
              <a:gd name="connsiteX7" fmla="*/ 0 w 4403709"/>
              <a:gd name="connsiteY7" fmla="*/ 0 h 6858001"/>
              <a:gd name="connsiteX8" fmla="*/ 0 w 4403709"/>
              <a:gd name="connsiteY8" fmla="*/ 6858000 h 6858001"/>
              <a:gd name="connsiteX9" fmla="*/ 3223890 w 4403709"/>
              <a:gd name="connsiteY9" fmla="*/ 685800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03709" h="6858001">
                <a:moveTo>
                  <a:pt x="3223890" y="6858001"/>
                </a:moveTo>
                <a:lnTo>
                  <a:pt x="4101908" y="6858001"/>
                </a:lnTo>
                <a:lnTo>
                  <a:pt x="3254950" y="1599356"/>
                </a:lnTo>
                <a:lnTo>
                  <a:pt x="3254950" y="1594062"/>
                </a:lnTo>
                <a:lnTo>
                  <a:pt x="4403709" y="0"/>
                </a:lnTo>
                <a:lnTo>
                  <a:pt x="3254950" y="0"/>
                </a:lnTo>
                <a:lnTo>
                  <a:pt x="2903520" y="0"/>
                </a:lnTo>
                <a:lnTo>
                  <a:pt x="0" y="0"/>
                </a:lnTo>
                <a:lnTo>
                  <a:pt x="0" y="6858000"/>
                </a:lnTo>
                <a:lnTo>
                  <a:pt x="3223890" y="6858000"/>
                </a:lnTo>
                <a:close/>
              </a:path>
            </a:pathLst>
          </a:custGeom>
          <a:gradFill flip="none" rotWithShape="1">
            <a:gsLst>
              <a:gs pos="0">
                <a:schemeClr val="accent1">
                  <a:lumMod val="89000"/>
                </a:schemeClr>
              </a:gs>
              <a:gs pos="23000">
                <a:schemeClr val="accent1">
                  <a:lumMod val="89000"/>
                </a:schemeClr>
              </a:gs>
              <a:gs pos="69000">
                <a:schemeClr val="accent1">
                  <a:lumMod val="75000"/>
                </a:schemeClr>
              </a:gs>
              <a:gs pos="97000">
                <a:schemeClr val="accent1">
                  <a:lumMod val="70000"/>
                </a:schemeClr>
              </a:gs>
            </a:gsLst>
            <a:path path="circle">
              <a:fillToRect l="50000" t="50000" r="50000" b="50000"/>
            </a:path>
            <a:tileRect/>
          </a:gradFill>
          <a:ln>
            <a:noFill/>
          </a:ln>
        </p:spPr>
        <p:style>
          <a:lnRef idx="2">
            <a:schemeClr val="accent1">
              <a:shade val="50000"/>
            </a:schemeClr>
          </a:lnRef>
          <a:fillRef idx="1002">
            <a:schemeClr val="dk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le 1">
            <a:extLst>
              <a:ext uri="{FF2B5EF4-FFF2-40B4-BE49-F238E27FC236}">
                <a16:creationId xmlns:a16="http://schemas.microsoft.com/office/drawing/2014/main" id="{7F59B4B7-C92D-C2A0-D250-F3E22BFC6B8E}"/>
              </a:ext>
            </a:extLst>
          </p:cNvPr>
          <p:cNvSpPr>
            <a:spLocks noGrp="1"/>
          </p:cNvSpPr>
          <p:nvPr>
            <p:ph type="title"/>
          </p:nvPr>
        </p:nvSpPr>
        <p:spPr>
          <a:xfrm>
            <a:off x="496112" y="685801"/>
            <a:ext cx="2743200" cy="5105400"/>
          </a:xfrm>
        </p:spPr>
        <p:txBody>
          <a:bodyPr>
            <a:normAutofit/>
          </a:bodyPr>
          <a:lstStyle/>
          <a:p>
            <a:pPr algn="l"/>
            <a:r>
              <a:rPr lang="en-ZA" sz="3000" b="1" dirty="0">
                <a:solidFill>
                  <a:srgbClr val="FFFFFF"/>
                </a:solidFill>
              </a:rPr>
              <a:t>DISCUSSIONS</a:t>
            </a:r>
          </a:p>
        </p:txBody>
      </p:sp>
      <p:grpSp>
        <p:nvGrpSpPr>
          <p:cNvPr id="7" name="Group 6">
            <a:extLst>
              <a:ext uri="{FF2B5EF4-FFF2-40B4-BE49-F238E27FC236}">
                <a16:creationId xmlns:a16="http://schemas.microsoft.com/office/drawing/2014/main" id="{89A47CD6-D108-9526-0C54-FEAD74CECF8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315292" y="0"/>
            <a:ext cx="2436813" cy="6858001"/>
            <a:chOff x="1320800" y="0"/>
            <a:chExt cx="2436813" cy="6858001"/>
          </a:xfrm>
        </p:grpSpPr>
        <p:sp>
          <p:nvSpPr>
            <p:cNvPr id="9" name="Freeform 6">
              <a:extLst>
                <a:ext uri="{FF2B5EF4-FFF2-40B4-BE49-F238E27FC236}">
                  <a16:creationId xmlns:a16="http://schemas.microsoft.com/office/drawing/2014/main" id="{2E0BDA7C-EB72-F802-4324-0F107BE7BA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txBody>
            <a:bodyPr/>
            <a:lstStyle/>
            <a:p>
              <a:endParaRPr lang="en-ZA"/>
            </a:p>
          </p:txBody>
        </p:sp>
        <p:sp>
          <p:nvSpPr>
            <p:cNvPr id="11" name="Freeform 7">
              <a:extLst>
                <a:ext uri="{FF2B5EF4-FFF2-40B4-BE49-F238E27FC236}">
                  <a16:creationId xmlns:a16="http://schemas.microsoft.com/office/drawing/2014/main" id="{B36E8145-A40B-2622-A2F4-3B131F6B64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txBody>
            <a:bodyPr/>
            <a:lstStyle/>
            <a:p>
              <a:endParaRPr lang="en-ZA"/>
            </a:p>
          </p:txBody>
        </p:sp>
        <p:sp>
          <p:nvSpPr>
            <p:cNvPr id="19" name="Freeform 8">
              <a:extLst>
                <a:ext uri="{FF2B5EF4-FFF2-40B4-BE49-F238E27FC236}">
                  <a16:creationId xmlns:a16="http://schemas.microsoft.com/office/drawing/2014/main" id="{17F9961F-278F-FEC1-09CF-F3E1C80FAD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txBody>
            <a:bodyPr/>
            <a:lstStyle/>
            <a:p>
              <a:endParaRPr lang="en-ZA"/>
            </a:p>
          </p:txBody>
        </p:sp>
        <p:sp>
          <p:nvSpPr>
            <p:cNvPr id="20" name="Freeform 9">
              <a:extLst>
                <a:ext uri="{FF2B5EF4-FFF2-40B4-BE49-F238E27FC236}">
                  <a16:creationId xmlns:a16="http://schemas.microsoft.com/office/drawing/2014/main" id="{9212907A-5196-6AF0-AC17-6A18CE00D0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txBody>
            <a:bodyPr/>
            <a:lstStyle/>
            <a:p>
              <a:endParaRPr lang="en-ZA"/>
            </a:p>
          </p:txBody>
        </p:sp>
        <p:sp>
          <p:nvSpPr>
            <p:cNvPr id="21" name="Freeform 10">
              <a:extLst>
                <a:ext uri="{FF2B5EF4-FFF2-40B4-BE49-F238E27FC236}">
                  <a16:creationId xmlns:a16="http://schemas.microsoft.com/office/drawing/2014/main" id="{633F5F85-97ED-9751-138B-21E9C2B6DB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txBody>
            <a:bodyPr/>
            <a:lstStyle/>
            <a:p>
              <a:endParaRPr lang="en-ZA"/>
            </a:p>
          </p:txBody>
        </p:sp>
        <p:sp>
          <p:nvSpPr>
            <p:cNvPr id="22" name="Freeform 11">
              <a:extLst>
                <a:ext uri="{FF2B5EF4-FFF2-40B4-BE49-F238E27FC236}">
                  <a16:creationId xmlns:a16="http://schemas.microsoft.com/office/drawing/2014/main" id="{E2057ED3-B0B7-B34E-F05C-EA7C1F2991E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txBody>
            <a:bodyPr/>
            <a:lstStyle/>
            <a:p>
              <a:endParaRPr lang="en-ZA"/>
            </a:p>
          </p:txBody>
        </p:sp>
      </p:grpSp>
      <p:sp>
        <p:nvSpPr>
          <p:cNvPr id="3" name="Content Placeholder 2">
            <a:extLst>
              <a:ext uri="{FF2B5EF4-FFF2-40B4-BE49-F238E27FC236}">
                <a16:creationId xmlns:a16="http://schemas.microsoft.com/office/drawing/2014/main" id="{692C91EB-DBB7-BB58-7F1A-B4CA1377D52D}"/>
              </a:ext>
            </a:extLst>
          </p:cNvPr>
          <p:cNvSpPr>
            <a:spLocks noGrp="1"/>
          </p:cNvSpPr>
          <p:nvPr>
            <p:ph idx="1"/>
          </p:nvPr>
        </p:nvSpPr>
        <p:spPr>
          <a:xfrm>
            <a:off x="4710096" y="685801"/>
            <a:ext cx="6806168" cy="4084607"/>
          </a:xfrm>
        </p:spPr>
        <p:txBody>
          <a:bodyPr>
            <a:normAutofit fontScale="25000" lnSpcReduction="20000"/>
          </a:bodyPr>
          <a:lstStyle/>
          <a:p>
            <a:pPr marL="0" indent="0">
              <a:buNone/>
            </a:pPr>
            <a:endParaRPr lang="en-ZA" sz="2000" b="1" dirty="0"/>
          </a:p>
          <a:p>
            <a:pPr marL="0" indent="0">
              <a:buNone/>
            </a:pPr>
            <a:endParaRPr lang="en-ZA" sz="2000" b="1" dirty="0"/>
          </a:p>
          <a:p>
            <a:pPr marL="0" indent="0">
              <a:buNone/>
            </a:pPr>
            <a:endParaRPr lang="en-ZA" sz="2000" b="1" dirty="0"/>
          </a:p>
          <a:p>
            <a:pPr marL="0" indent="0">
              <a:buNone/>
            </a:pPr>
            <a:endParaRPr lang="en-ZA" sz="2000" b="1" dirty="0"/>
          </a:p>
          <a:p>
            <a:pPr marL="0" indent="0">
              <a:buNone/>
            </a:pPr>
            <a:endParaRPr lang="en-ZA" sz="2000" b="1" dirty="0"/>
          </a:p>
          <a:p>
            <a:pPr marL="0" indent="0" algn="just">
              <a:buNone/>
            </a:pPr>
            <a:r>
              <a:rPr lang="en-ZA" sz="6400" dirty="0">
                <a:effectLst/>
                <a:latin typeface="Arial" panose="020B0604020202020204" pitchFamily="34" charset="0"/>
                <a:ea typeface="Aptos" panose="020B0004020202020204" pitchFamily="34" charset="0"/>
              </a:rPr>
              <a:t> </a:t>
            </a:r>
            <a:r>
              <a:rPr lang="en-ZA" sz="4800" b="1" dirty="0">
                <a:effectLst/>
                <a:latin typeface="Arial" panose="020B0604020202020204" pitchFamily="34" charset="0"/>
                <a:ea typeface="Aptos" panose="020B0004020202020204" pitchFamily="34" charset="0"/>
              </a:rPr>
              <a:t>THEME 1: CONT..</a:t>
            </a:r>
          </a:p>
          <a:p>
            <a:pPr algn="just">
              <a:buFont typeface="Arial" panose="020B0604020202020204" pitchFamily="34" charset="0"/>
              <a:buChar char="•"/>
            </a:pPr>
            <a:r>
              <a:rPr lang="en-ZA" sz="4800" kern="100" dirty="0">
                <a:effectLst/>
                <a:latin typeface="Arial" panose="020B0604020202020204" pitchFamily="34" charset="0"/>
                <a:ea typeface="Aptos" panose="020B0004020202020204" pitchFamily="34" charset="0"/>
                <a:cs typeface="Times New Roman" panose="02020603050405020304" pitchFamily="18" charset="0"/>
              </a:rPr>
              <a:t>The researchers are of the view that, due to this lack of employment, unemployed social work graduates, whose future plans and well-being are threatened, end up being depressed and having mental health issues with the realisation that jobs are scarce, and the future is uncertain. </a:t>
            </a:r>
          </a:p>
          <a:p>
            <a:pPr algn="just">
              <a:buFont typeface="Arial" panose="020B0604020202020204" pitchFamily="34" charset="0"/>
              <a:buChar char="•"/>
            </a:pPr>
            <a:r>
              <a:rPr lang="en-ZA" sz="4800" kern="100" dirty="0">
                <a:effectLst/>
                <a:latin typeface="Arial" panose="020B0604020202020204" pitchFamily="34" charset="0"/>
                <a:ea typeface="Aptos" panose="020B0004020202020204" pitchFamily="34" charset="0"/>
                <a:cs typeface="Times New Roman" panose="02020603050405020304" pitchFamily="18" charset="0"/>
              </a:rPr>
              <a:t>Additionally, when graduates’ well-being and mental health are impaired as a result of unemployment, they may resort to crime, substance abuse as a coping mechanism which may lead to depression, prison or in the worst cases, suicide.   </a:t>
            </a:r>
          </a:p>
          <a:p>
            <a:pPr algn="just">
              <a:buFont typeface="Arial" panose="020B0604020202020204" pitchFamily="34" charset="0"/>
              <a:buChar char="•"/>
            </a:pPr>
            <a:r>
              <a:rPr lang="en-ZA" sz="4800" dirty="0">
                <a:effectLst/>
                <a:latin typeface="Arial" panose="020B0604020202020204" pitchFamily="34" charset="0"/>
                <a:ea typeface="Aptos" panose="020B0004020202020204" pitchFamily="34" charset="0"/>
              </a:rPr>
              <a:t>Social and cultural factors as well as other common elements lead psychiatric disturbances like depression, anxiety and stress among the unemployed graduates (Rafi et al., 2019).</a:t>
            </a:r>
            <a:r>
              <a:rPr lang="en-ZA" sz="4800" dirty="0">
                <a:effectLst/>
                <a:latin typeface="Aptos" panose="020B0004020202020204" pitchFamily="34" charset="0"/>
                <a:ea typeface="Aptos" panose="020B0004020202020204" pitchFamily="34" charset="0"/>
                <a:cs typeface="Times New Roman" panose="02020603050405020304" pitchFamily="18" charset="0"/>
              </a:rPr>
              <a:t> </a:t>
            </a:r>
            <a:r>
              <a:rPr lang="en-ZA" sz="4800" dirty="0">
                <a:effectLst/>
                <a:latin typeface="Arial" panose="020B0604020202020204" pitchFamily="34" charset="0"/>
                <a:ea typeface="Aptos" panose="020B0004020202020204" pitchFamily="34" charset="0"/>
              </a:rPr>
              <a:t>Unemployed graduates may face stigma from their peers, community and families as a result of failing to secure employment despite having a university degree. The society may as well place more psychological distress on graduates wherein they are looked down upon, making them feel like failures as compared to their more successful employed peers.</a:t>
            </a:r>
          </a:p>
          <a:p>
            <a:pPr algn="just">
              <a:buFont typeface="Arial" panose="020B0604020202020204" pitchFamily="34" charset="0"/>
              <a:buChar char="•"/>
            </a:pPr>
            <a:r>
              <a:rPr lang="en-ZA" sz="4800" kern="100" dirty="0">
                <a:effectLst/>
                <a:latin typeface="Arial" panose="020B0604020202020204" pitchFamily="34" charset="0"/>
                <a:ea typeface="Aptos" panose="020B0004020202020204" pitchFamily="34" charset="0"/>
                <a:cs typeface="Times New Roman" panose="02020603050405020304" pitchFamily="18" charset="0"/>
              </a:rPr>
              <a:t>Ultimately, </a:t>
            </a:r>
            <a:r>
              <a:rPr lang="en-ZA" sz="4800" kern="100" dirty="0">
                <a:latin typeface="Arial" panose="020B0604020202020204" pitchFamily="34" charset="0"/>
                <a:ea typeface="Aptos" panose="020B0004020202020204" pitchFamily="34" charset="0"/>
                <a:cs typeface="Times New Roman" panose="02020603050405020304" pitchFamily="18" charset="0"/>
              </a:rPr>
              <a:t>unemployment </a:t>
            </a:r>
            <a:r>
              <a:rPr lang="en-ZA" sz="4800" kern="100" dirty="0">
                <a:effectLst/>
                <a:latin typeface="Arial" panose="020B0604020202020204" pitchFamily="34" charset="0"/>
                <a:ea typeface="Aptos" panose="020B0004020202020204" pitchFamily="34" charset="0"/>
                <a:cs typeface="Times New Roman" panose="02020603050405020304" pitchFamily="18" charset="0"/>
              </a:rPr>
              <a:t>leads to depression, embarrassment</a:t>
            </a:r>
            <a:r>
              <a:rPr lang="en-ZA" sz="4800" kern="100" dirty="0">
                <a:latin typeface="Arial" panose="020B0604020202020204" pitchFamily="34" charset="0"/>
                <a:ea typeface="Aptos" panose="020B0004020202020204" pitchFamily="34" charset="0"/>
                <a:cs typeface="Times New Roman" panose="02020603050405020304" pitchFamily="18" charset="0"/>
              </a:rPr>
              <a:t>, </a:t>
            </a:r>
            <a:r>
              <a:rPr lang="en-ZA" sz="4800" kern="100" dirty="0">
                <a:effectLst/>
                <a:latin typeface="Arial" panose="020B0604020202020204" pitchFamily="34" charset="0"/>
                <a:ea typeface="Aptos" panose="020B0004020202020204" pitchFamily="34" charset="0"/>
                <a:cs typeface="Times New Roman" panose="02020603050405020304" pitchFamily="18" charset="0"/>
              </a:rPr>
              <a:t>anxiety and feelings of failure and </a:t>
            </a:r>
            <a:r>
              <a:rPr lang="en-ZA" sz="4800" kern="100" dirty="0" err="1">
                <a:effectLst/>
                <a:latin typeface="Arial" panose="020B0604020202020204" pitchFamily="34" charset="0"/>
                <a:ea typeface="Aptos" panose="020B0004020202020204" pitchFamily="34" charset="0"/>
                <a:cs typeface="Times New Roman" panose="02020603050405020304" pitchFamily="18" charset="0"/>
              </a:rPr>
              <a:t>hopelsessness</a:t>
            </a:r>
            <a:endParaRPr lang="en-ZA" sz="4800" kern="100" dirty="0">
              <a:effectLst/>
              <a:latin typeface="Aptos" panose="020B0004020202020204" pitchFamily="34" charset="0"/>
              <a:ea typeface="Aptos" panose="020B0004020202020204" pitchFamily="34" charset="0"/>
              <a:cs typeface="Times New Roman" panose="02020603050405020304" pitchFamily="18" charset="0"/>
            </a:endParaRPr>
          </a:p>
          <a:p>
            <a:pPr algn="just">
              <a:buFont typeface="Arial" panose="020B0604020202020204" pitchFamily="34" charset="0"/>
              <a:buChar char="•"/>
            </a:pPr>
            <a:endParaRPr lang="en-ZA" sz="2000" dirty="0"/>
          </a:p>
          <a:p>
            <a:pPr marL="0" indent="0">
              <a:buNone/>
            </a:pPr>
            <a:endParaRPr lang="en-ZA" sz="2000" dirty="0"/>
          </a:p>
          <a:p>
            <a:pPr marL="0" indent="0">
              <a:buNone/>
            </a:pPr>
            <a:endParaRPr lang="en-ZA" sz="2000" dirty="0"/>
          </a:p>
          <a:p>
            <a:pPr marL="0" indent="0">
              <a:buNone/>
            </a:pPr>
            <a:endParaRPr lang="en-ZA" sz="2000" dirty="0"/>
          </a:p>
          <a:p>
            <a:pPr marL="0" indent="0">
              <a:buNone/>
            </a:pPr>
            <a:endParaRPr lang="en-ZA" sz="2000" dirty="0"/>
          </a:p>
        </p:txBody>
      </p:sp>
    </p:spTree>
    <p:extLst>
      <p:ext uri="{BB962C8B-B14F-4D97-AF65-F5344CB8AC3E}">
        <p14:creationId xmlns:p14="http://schemas.microsoft.com/office/powerpoint/2010/main" val="257247524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EB8F22"/>
      </a:accent1>
      <a:accent2>
        <a:srgbClr val="CD4223"/>
      </a:accent2>
      <a:accent3>
        <a:srgbClr val="A89374"/>
      </a:accent3>
      <a:accent4>
        <a:srgbClr val="83AA67"/>
      </a:accent4>
      <a:accent5>
        <a:srgbClr val="4FA9C1"/>
      </a:accent5>
      <a:accent6>
        <a:srgbClr val="9390AF"/>
      </a:accent6>
      <a:hlink>
        <a:srgbClr val="EC7220"/>
      </a:hlink>
      <a:folHlink>
        <a:srgbClr val="F09355"/>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EBEC8F79-A447-43FC-8E81-85E8468AF3F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716</TotalTime>
  <Words>3429</Words>
  <Application>Microsoft Office PowerPoint</Application>
  <PresentationFormat>Widescreen</PresentationFormat>
  <Paragraphs>211</Paragraphs>
  <Slides>23</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23</vt:i4>
      </vt:variant>
    </vt:vector>
  </HeadingPairs>
  <TitlesOfParts>
    <vt:vector size="29" baseType="lpstr">
      <vt:lpstr>Aptos</vt:lpstr>
      <vt:lpstr>Arial</vt:lpstr>
      <vt:lpstr>Calibri</vt:lpstr>
      <vt:lpstr>Corbel</vt:lpstr>
      <vt:lpstr>Times New Roman</vt:lpstr>
      <vt:lpstr>Parallax</vt:lpstr>
      <vt:lpstr>The discourse of mental health issues faced by unemployed social work graduates: Implications for social work training in South Africa</vt:lpstr>
      <vt:lpstr>INTRODUCTION</vt:lpstr>
      <vt:lpstr>RESEARCH PROBLEM</vt:lpstr>
      <vt:lpstr>THEORETICAL FRAMEWORK</vt:lpstr>
      <vt:lpstr>METHODOLOGY</vt:lpstr>
      <vt:lpstr>METHODOLOGY CONT….</vt:lpstr>
      <vt:lpstr>THEME 1</vt:lpstr>
      <vt:lpstr>DISCUSSIONS</vt:lpstr>
      <vt:lpstr>DISCUSSIONS</vt:lpstr>
      <vt:lpstr>DISCUSSIONS</vt:lpstr>
      <vt:lpstr>DISCUSSIONS</vt:lpstr>
      <vt:lpstr>DISCUSSIONS</vt:lpstr>
      <vt:lpstr>DISCUSSIONS</vt:lpstr>
      <vt:lpstr>DISCUSSIONS</vt:lpstr>
      <vt:lpstr>DISCUSSIONS</vt:lpstr>
      <vt:lpstr>DISCUSSIONS</vt:lpstr>
      <vt:lpstr>THEME 2: IMPLICATIONS FOR SOCIAL WORK TRAINING IN SOUTH AFRICA</vt:lpstr>
      <vt:lpstr>SUB-THEME 1: CONT……</vt:lpstr>
      <vt:lpstr>SUB-THEME 2: INTEGRATION OF ENTREPRENEURIAL SKILLS INTO THE CURRICULUM</vt:lpstr>
      <vt:lpstr>SUB-THEME 2: CONT….</vt:lpstr>
      <vt:lpstr>SUB-THEME 3: CONSULTATION WITH HIRING ENTITIES DURING PROGRAMME REVIEWS</vt:lpstr>
      <vt:lpstr>CONCLUSION</vt:lpstr>
      <vt:lpstr>THE END….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Mamadi, Khutso</dc:creator>
  <cp:lastModifiedBy>Mamadi, Khutso</cp:lastModifiedBy>
  <cp:revision>40</cp:revision>
  <dcterms:created xsi:type="dcterms:W3CDTF">2025-09-09T00:05:17Z</dcterms:created>
  <dcterms:modified xsi:type="dcterms:W3CDTF">2025-09-10T05:16:45Z</dcterms:modified>
</cp:coreProperties>
</file>