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0A927F-990D-FE1D-5F5D-FA43F7F6D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CEBA64-C751-60F1-08C2-ACD89824E0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A55B93-22CC-4741-9DA3-A20E598EA0A4}" type="datetime1">
              <a:rPr lang="en-US" altLang="en-US"/>
              <a:pPr>
                <a:defRPr/>
              </a:pPr>
              <a:t>9/9/2025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222808-1D21-D3E6-24C2-BC87E006BE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4E2772-A45E-6F90-131C-7504F9EBA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AB1E5-BD04-139F-30D8-AE05625131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659B7-714D-C798-7B1B-4C13B8C5A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58900C-B2AA-45F7-A12B-9D6D8B7E0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52C6220-B278-6EA1-30F5-9A1D662AA0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26CE276-ECBE-A5F7-A713-941C3BCEB1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0804380-6648-EF0A-F4E3-FDDF8C0F2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CA1D0C-57CE-4AE7-BC6B-66229CA01C7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3E394-C809-65A6-66F3-6247D998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7D81AD7-DD6F-BC82-5442-06CA4C00D1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3EF03AA-7F5F-E87E-B401-AE2D5FA625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3E40B3E-2B93-19F1-012E-96E37B7E5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C18D11-6135-4D1F-8FB0-C28BCE39FEB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11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F951C67-8BB6-C74C-EAE9-80A065599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2BBAECB-755F-01AD-0DA8-E012280EBB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44A35B6-C620-61E7-15B2-37D43A840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C18D11-6135-4D1F-8FB0-C28BCE39FEB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F951C67-8BB6-C74C-EAE9-80A065599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2BBAECB-755F-01AD-0DA8-E012280EBB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44A35B6-C620-61E7-15B2-37D43A840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C18D11-6135-4D1F-8FB0-C28BCE39FEB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51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F951C67-8BB6-C74C-EAE9-80A065599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2BBAECB-755F-01AD-0DA8-E012280EBB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44A35B6-C620-61E7-15B2-37D43A840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C18D11-6135-4D1F-8FB0-C28BCE39FEB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37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211D-4710-3C89-9F65-0EB548CA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BB5B821-CE8D-804F-3E7E-8D60EC111D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F2CBE14-B548-7DCB-EAC0-75021286F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65BAE1B-3CD5-99B6-660E-319EE666D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C18D11-6135-4D1F-8FB0-C28BCE39FEB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1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F844F-09E2-EB82-3E56-25CD9BD1C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30EE9B0-35C5-DF84-105C-1B5C46F088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F817DE6-D428-4FDA-6CC9-94AC122649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BD98FA9-6B8B-D591-B346-FE263C9BA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C18D11-6135-4D1F-8FB0-C28BCE39FEB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0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53599-0493-EFF4-1F20-73ED1E025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494CD78-0946-1505-B7BC-5167FDE5D4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3D20B96-0B4A-F47F-6DED-863DE4DB4D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A761AC6-A42F-DD9E-62C0-CA61C5BE3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C18D11-6135-4D1F-8FB0-C28BCE39FEB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8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DD53A-72BC-30EC-6464-20FBF1F61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D501743-76E1-306C-F423-7132C9B62E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3DB142-B610-3C49-EC68-5FD9D3A3FD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79BD7BF6-FFA5-9B74-ADF5-4125A2471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C18D11-6135-4D1F-8FB0-C28BCE39FEB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92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8DFF-8CD9-0C68-1EA5-EC5C1EC2F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9009BD3-285E-5B90-D7D8-19A7FCE84C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678A1BE-FE03-98B7-ED1C-68FFC54AF1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DD00E4D-5B29-5B49-BF8F-DEF2FB7BE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C18D11-6135-4D1F-8FB0-C28BCE39FEB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8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B31471-7A92-04BE-A0C9-A3525ADDB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F5AE0-417C-85C3-E278-750E64C97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52A022-F582-1BB9-87DC-50E87DB03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1F9D-DED9-4EC1-B273-3722B3BFC7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05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99294B-5AD1-5323-BE3D-A74BDFF69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76DD04-4E93-892C-E644-97759928B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B7820C-E428-1072-9254-9F0CA1FF0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0984-12EA-4CB2-B3BC-9146B3193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942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6A5217-892B-F7B3-6CE3-F77F30FB9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F583C-D59D-2CA6-4B8D-09EDF89F9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D3B4C1-5AA9-E420-79EA-974FC3A43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5A3D-8EA9-405C-8FE0-F4E62C5137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370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BF3704-2756-C5E1-F0AC-5A3FA1AC1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9C29D-3A0E-A076-998C-70E098096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D804BF-E94C-D922-27CF-489718728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F881-E810-4845-BB12-34F883755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633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237F70-E106-3315-DC1A-0A36C3A84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1BD393-09D7-F040-E2E7-6C04F59DA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F1219F-086E-1FF9-CDB5-FD0DAB094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37EC-1570-44FF-9AEC-136FF9D5E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473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AF6012-CF05-DEA4-FF5D-6B359470E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E56F45-D716-773C-9C19-493C4AE65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A4B7C-8CB5-C543-85CA-A2A02AEFE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EB522-0598-4F2D-8B36-1716744026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344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59C0E9-7E9C-CCA5-5BD9-22A6745A8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848B48-947C-2B21-CE0A-3A17B9AD3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B7D996-D314-A7DB-E1F5-FCB72410C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C11B8-DBFE-46BD-B257-014ABC55FD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48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7D6573-C981-857F-9EDD-E0E8ADF8C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3CEEFF-C191-E1E2-7DE0-8132CB32F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13FC2E-C0C7-1552-7A98-DC5DA54C3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00E3-BE12-467D-AB7F-65A620F44F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290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3253A9-0DEF-1A30-BA44-763A61B61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B3C6BA-B8FF-985B-7CE7-86BF0D1DC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7CC921-893E-F378-B2A4-7E3A7BF1F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1F003-227C-4225-896E-DE6AD87126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22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53572B-D852-2CD0-5DCB-DD0F28CB4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85419-DA99-AE06-F1DB-F47EE82EC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7491B-F3B5-3EDE-000A-82074E6F6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F905-86B8-4512-A6DB-0EA232CB68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473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92ABB-8B19-2CF3-1268-851E5DB21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E30E51-5B30-598F-2473-355043BD5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9A22E-EBC9-66EF-A169-7E58DB67F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00B8-EE9A-4D26-8C8C-E6BB3D9EFB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534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7D93D3-F102-C123-5791-309BBCDA9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51BFC6-9459-63C2-7828-EC9819423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F02D29-F8AF-FA88-600F-9716B3BDB3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4175AA-D903-DC8D-C457-F596A770B1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93C879-F70C-4D50-12C4-CAA91B0E8D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120B7BF-7463-474E-8081-584A295236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0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0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0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0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6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6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99FCB49F-F457-F0F4-799B-126FDFE7A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1E98C58F-DF23-0D3F-AED9-DC64437F1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7558088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ZA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masis MT Pro" panose="02040504050005020304" pitchFamily="18" charset="0"/>
              </a:rPr>
              <a:t>Reclaiming Relevance</a:t>
            </a:r>
            <a:endParaRPr lang="en-GB" altLang="en-US" sz="2000" b="1" dirty="0">
              <a:solidFill>
                <a:schemeClr val="bg2">
                  <a:lumMod val="20000"/>
                  <a:lumOff val="80000"/>
                </a:schemeClr>
              </a:solidFill>
              <a:latin typeface="Amasis MT Pro" panose="02040504050005020304" pitchFamily="18" charset="0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masis MT Pro" panose="02040504050005020304" pitchFamily="18" charset="0"/>
              </a:rPr>
              <a:t>Contextualising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masis MT Pro" panose="02040504050005020304" pitchFamily="18" charset="0"/>
              </a:rPr>
              <a:t> the Role of Social Workers in Serving Cultural Communities Through a Decolonial Lens</a:t>
            </a:r>
            <a:endParaRPr lang="en-GB" altLang="en-US" sz="2000" b="1" dirty="0">
              <a:solidFill>
                <a:schemeClr val="bg1"/>
              </a:solidFill>
              <a:latin typeface="Amasis MT Pro" panose="02040504050005020304" pitchFamily="18" charset="0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Amasis MT Pro" panose="02040504050005020304" pitchFamily="18" charset="0"/>
                <a:ea typeface="Source Sans Pro" panose="020B0503030403020204" pitchFamily="34" charset="0"/>
                <a:cs typeface="Tahoma" panose="020B0604030504040204" pitchFamily="34" charset="0"/>
              </a:rPr>
              <a:t>MR KASA LUVO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Amasis MT Pro" panose="02040504050005020304" pitchFamily="18" charset="0"/>
                <a:ea typeface="Source Sans Pro" panose="020B0503030403020204" pitchFamily="34" charset="0"/>
                <a:cs typeface="Tahoma" panose="020B0604030504040204" pitchFamily="34" charset="0"/>
              </a:rPr>
              <a:t>At ASASWEI 2025 Conference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Amasis MT Pro" panose="02040504050005020304" pitchFamily="18" charset="0"/>
                <a:ea typeface="Source Sans Pro" panose="020B0503030403020204" pitchFamily="34" charset="0"/>
                <a:cs typeface="Tahoma" panose="020B0604030504040204" pitchFamily="34" charset="0"/>
              </a:rPr>
              <a:t>University of Free State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endParaRPr lang="en-GB" altLang="en-US" sz="2000" b="1" dirty="0">
              <a:solidFill>
                <a:schemeClr val="bg1"/>
              </a:solidFill>
              <a:latin typeface="Amasis MT Pro Light" panose="02040304050005020304" pitchFamily="18" charset="0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2C96B-D048-A91E-DF2F-46646C79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E2A7A567-5294-B76C-945E-1DDFA978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3D91DC1E-57FE-5C69-DA72-8615C8EA9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869491"/>
            <a:ext cx="7558088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000" b="1" dirty="0">
                <a:latin typeface="Amasis MT Pro" panose="02040504050005020304" pitchFamily="18" charset="0"/>
              </a:rPr>
              <a:t>CONCLUSION</a:t>
            </a:r>
          </a:p>
          <a:p>
            <a:pPr algn="ctr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" panose="02040504050005020304" pitchFamily="18" charset="0"/>
              </a:rPr>
              <a:t>Shift from </a:t>
            </a:r>
            <a:r>
              <a:rPr lang="en-US" sz="2000" dirty="0" err="1">
                <a:latin typeface="Amasis MT Pro" panose="02040504050005020304" pitchFamily="18" charset="0"/>
              </a:rPr>
              <a:t>eurocentric</a:t>
            </a:r>
            <a:r>
              <a:rPr lang="en-US" sz="2000" dirty="0">
                <a:latin typeface="Amasis MT Pro" panose="02040504050005020304" pitchFamily="18" charset="0"/>
              </a:rPr>
              <a:t> models to </a:t>
            </a:r>
            <a:r>
              <a:rPr lang="en-US" sz="2000" dirty="0" err="1">
                <a:latin typeface="Amasis MT Pro" panose="02040504050005020304" pitchFamily="18" charset="0"/>
              </a:rPr>
              <a:t>Decolonised</a:t>
            </a:r>
            <a:r>
              <a:rPr lang="en-US" sz="2000" dirty="0">
                <a:latin typeface="Amasis MT Pro" panose="02040504050005020304" pitchFamily="18" charset="0"/>
              </a:rPr>
              <a:t>, culturally resonant paradigm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" panose="02040504050005020304" pitchFamily="18" charset="0"/>
              </a:rPr>
              <a:t>Engage ethically with cultural, spiritual, and communal African realities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" panose="02040504050005020304" pitchFamily="18" charset="0"/>
              </a:rPr>
              <a:t>Social work as a vehicle for cultural justice, dignity, and empowerment</a:t>
            </a:r>
          </a:p>
          <a:p>
            <a:pPr algn="just" eaLnBrk="1" hangingPunct="1">
              <a:spcBef>
                <a:spcPct val="50000"/>
              </a:spcBef>
              <a:buNone/>
            </a:pP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4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902DE-F4C0-158F-F075-3DED41F7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987A8D1B-5FB2-D10C-90EA-2A47E8811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F4274ABA-2145-C728-1FE2-D5B0103E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869491"/>
            <a:ext cx="7558088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5400" b="1" dirty="0">
                <a:latin typeface="Amasis MT Pro" panose="02040504050005020304" pitchFamily="18" charset="0"/>
              </a:rPr>
              <a:t>IMIBUZO NEEMPENDULO</a:t>
            </a:r>
          </a:p>
          <a:p>
            <a:pPr algn="ctr">
              <a:buNone/>
            </a:pPr>
            <a:endParaRPr lang="en-US" altLang="en-US" sz="5400" b="1" dirty="0">
              <a:latin typeface="Amasis MT Pro" panose="02040504050005020304" pitchFamily="18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n-US" altLang="en-US" sz="5400" b="1" dirty="0">
              <a:latin typeface="Amasis MT Pro" panose="02040504050005020304" pitchFamily="18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altLang="en-US" sz="5400" b="1" dirty="0">
                <a:latin typeface="Amasis MT Pro" panose="02040504050005020304" pitchFamily="18" charset="0"/>
                <a:cs typeface="Tahoma" panose="020B0604030504040204" pitchFamily="34" charset="0"/>
              </a:rPr>
              <a:t>ENKOSI</a:t>
            </a:r>
            <a:endParaRPr lang="en-US" altLang="en-US" sz="5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6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E572F4A3-319A-DD7D-7103-9514D2739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4207A0D1-4799-A7D6-DB8C-EEE63E6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7558088" cy="46783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>
                <a:latin typeface="Amasis MT Pro Light" panose="02040304050005020304" pitchFamily="18" charset="0"/>
                <a:cs typeface="Tahoma" panose="020B0604030504040204" pitchFamily="34" charset="0"/>
              </a:rPr>
              <a:t>Introduction &amp; Background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>
              <a:latin typeface="Amasis MT Pro Light" panose="02040304050005020304" pitchFamily="18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Amasis MT Pro Light" panose="02040304050005020304" pitchFamily="18" charset="0"/>
                <a:cs typeface="Tahoma" panose="020B0604030504040204" pitchFamily="34" charset="0"/>
              </a:rPr>
              <a:t>Study explores role of social workers in supporting abakhwetha (initiates) in Eastern Cape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Amasis MT Pro Light" panose="02040304050005020304" pitchFamily="18" charset="0"/>
                <a:cs typeface="Tahoma" panose="020B0604030504040204" pitchFamily="34" charset="0"/>
              </a:rPr>
              <a:t>Eurocentric roots of social work vs. call for </a:t>
            </a:r>
            <a:r>
              <a:rPr lang="en-US" altLang="en-US" sz="2000" dirty="0" err="1">
                <a:latin typeface="Amasis MT Pro Light" panose="02040304050005020304" pitchFamily="18" charset="0"/>
                <a:cs typeface="Tahoma" panose="020B0604030504040204" pitchFamily="34" charset="0"/>
              </a:rPr>
              <a:t>Decolonisation</a:t>
            </a:r>
            <a:endParaRPr lang="en-US" altLang="en-US" sz="2000" dirty="0">
              <a:latin typeface="Amasis MT Pro Light" panose="02040304050005020304" pitchFamily="18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Amasis MT Pro Light" panose="02040304050005020304" pitchFamily="18" charset="0"/>
                <a:cs typeface="Tahoma" panose="020B0604030504040204" pitchFamily="34" charset="0"/>
              </a:rPr>
              <a:t>Integration of Indigenous Knowledge Systems (IKS), Ubuntu, and Afrocentrism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Amasis MT Pro Light" panose="02040304050005020304" pitchFamily="18" charset="0"/>
                <a:cs typeface="Tahoma" panose="020B0604030504040204" pitchFamily="34" charset="0"/>
              </a:rPr>
              <a:t>Eastern Cape as critical site due to cultural heritage &amp; resistance to colonialism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4ABCC838-5928-0989-7BCF-C92E4A603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6D154E62-4B1F-4585-30FE-64E687C4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2"/>
            <a:ext cx="7558088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masis MT Pro" panose="02040504050005020304" pitchFamily="18" charset="0"/>
                <a:cs typeface="Tahoma" panose="020B0604030504040204" pitchFamily="34" charset="0"/>
              </a:rPr>
              <a:t>Frameworks for </a:t>
            </a:r>
            <a:r>
              <a:rPr lang="en-US" altLang="en-US" sz="2000" b="1" dirty="0" err="1">
                <a:latin typeface="Amasis MT Pro" panose="02040504050005020304" pitchFamily="18" charset="0"/>
                <a:cs typeface="Tahoma" panose="020B0604030504040204" pitchFamily="34" charset="0"/>
              </a:rPr>
              <a:t>Decolonisation</a:t>
            </a:r>
            <a:endParaRPr lang="en-US" altLang="en-US" sz="2000" b="1" dirty="0">
              <a:latin typeface="Amasis MT Pro" panose="02040504050005020304" pitchFamily="18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 b="1" dirty="0">
              <a:latin typeface="Amasis MT Pro" panose="02040504050005020304" pitchFamily="18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masis MT Pro" panose="02040504050005020304" pitchFamily="18" charset="0"/>
                <a:cs typeface="Tahoma" panose="020B0604030504040204" pitchFamily="34" charset="0"/>
              </a:rPr>
              <a:t>Necessity of transcending </a:t>
            </a:r>
            <a:r>
              <a:rPr lang="en-US" altLang="en-US" sz="2000" dirty="0" err="1">
                <a:latin typeface="Amasis MT Pro" panose="02040504050005020304" pitchFamily="18" charset="0"/>
                <a:cs typeface="Tahoma" panose="020B0604030504040204" pitchFamily="34" charset="0"/>
              </a:rPr>
              <a:t>eurocentric</a:t>
            </a:r>
            <a:r>
              <a:rPr lang="en-US" altLang="en-US" sz="2000" dirty="0">
                <a:latin typeface="Amasis MT Pro" panose="02040504050005020304" pitchFamily="18" charset="0"/>
                <a:cs typeface="Tahoma" panose="020B0604030504040204" pitchFamily="34" charset="0"/>
              </a:rPr>
              <a:t> frameworks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masis MT Pro" panose="02040504050005020304" pitchFamily="18" charset="0"/>
                <a:cs typeface="Tahoma" panose="020B0604030504040204" pitchFamily="34" charset="0"/>
              </a:rPr>
              <a:t>Integration of IKS and Ubuntu into practice and theory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masis MT Pro" panose="02040504050005020304" pitchFamily="18" charset="0"/>
                <a:cs typeface="Tahoma" panose="020B0604030504040204" pitchFamily="34" charset="0"/>
              </a:rPr>
              <a:t>Curriculum transformation: addressing epistemic injustice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masis MT Pro" panose="02040504050005020304" pitchFamily="18" charset="0"/>
                <a:cs typeface="Tahoma" panose="020B0604030504040204" pitchFamily="34" charset="0"/>
              </a:rPr>
              <a:t>Community-</a:t>
            </a:r>
            <a:r>
              <a:rPr lang="en-US" altLang="en-US" sz="2000" dirty="0" err="1">
                <a:latin typeface="Amasis MT Pro" panose="02040504050005020304" pitchFamily="18" charset="0"/>
                <a:cs typeface="Tahoma" panose="020B0604030504040204" pitchFamily="34" charset="0"/>
              </a:rPr>
              <a:t>centred</a:t>
            </a:r>
            <a:r>
              <a:rPr lang="en-US" altLang="en-US" sz="2000" dirty="0">
                <a:latin typeface="Amasis MT Pro" panose="02040504050005020304" pitchFamily="18" charset="0"/>
                <a:cs typeface="Tahoma" panose="020B0604030504040204" pitchFamily="34" charset="0"/>
              </a:rPr>
              <a:t> interventions rooted in African epistemologies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4ABCC838-5928-0989-7BCF-C92E4A603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6D154E62-4B1F-4585-30FE-64E687C4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" y="869491"/>
            <a:ext cx="7558088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masis MT Pro" panose="02040504050005020304" pitchFamily="18" charset="0"/>
                <a:cs typeface="Tahoma" panose="020B0604030504040204" pitchFamily="34" charset="0"/>
              </a:rPr>
              <a:t>Indigenous Knowledge Systems (IKS)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2000" b="1" dirty="0">
              <a:latin typeface="Amasis MT Pro" panose="02040504050005020304" pitchFamily="18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" panose="02040504050005020304" pitchFamily="18" charset="0"/>
              </a:rPr>
              <a:t>IKS </a:t>
            </a:r>
            <a:r>
              <a:rPr lang="en-US" sz="2000" dirty="0" err="1">
                <a:latin typeface="Amasis MT Pro" panose="02040504050005020304" pitchFamily="18" charset="0"/>
              </a:rPr>
              <a:t>emphasises</a:t>
            </a:r>
            <a:r>
              <a:rPr lang="en-US" sz="2000" dirty="0">
                <a:latin typeface="Amasis MT Pro" panose="02040504050005020304" pitchFamily="18" charset="0"/>
              </a:rPr>
              <a:t> communalism, relationality, African epistemologies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" panose="02040504050005020304" pitchFamily="18" charset="0"/>
              </a:rPr>
              <a:t>Storytelling, collective problem-solving, traditional healing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" panose="02040504050005020304" pitchFamily="18" charset="0"/>
              </a:rPr>
              <a:t>Respects ulwaluko and restores dignity to cultural practices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" panose="02040504050005020304" pitchFamily="18" charset="0"/>
              </a:rPr>
              <a:t>Partnerships with traditional leaders &amp; healers ensure cultural legitimacy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4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4ABCC838-5928-0989-7BCF-C92E4A603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6D154E62-4B1F-4585-30FE-64E687C4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869491"/>
            <a:ext cx="7558088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kumimoji="0" lang="en-Z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j-ea"/>
                <a:cs typeface="+mj-cs"/>
              </a:rPr>
              <a:t>Afrocentricity</a:t>
            </a:r>
          </a:p>
          <a:p>
            <a:r>
              <a:rPr lang="en-ZA" sz="2000" dirty="0">
                <a:latin typeface="Amasis MT Pro" panose="02040504050005020304" pitchFamily="18" charset="0"/>
              </a:rPr>
              <a:t>Centres African cultural values, philosophies, worldviews</a:t>
            </a:r>
          </a:p>
          <a:p>
            <a:r>
              <a:rPr lang="en-ZA" sz="2000" dirty="0">
                <a:latin typeface="Amasis MT Pro" panose="02040504050005020304" pitchFamily="18" charset="0"/>
              </a:rPr>
              <a:t>Ulwaluko as a case study: identity, cohesion, cultural pride</a:t>
            </a:r>
          </a:p>
          <a:p>
            <a:r>
              <a:rPr lang="en-ZA" sz="2000" dirty="0">
                <a:latin typeface="Amasis MT Pro" panose="02040504050005020304" pitchFamily="18" charset="0"/>
              </a:rPr>
              <a:t>Local practices: storytelling (</a:t>
            </a:r>
            <a:r>
              <a:rPr lang="en-ZA" sz="2000" dirty="0" err="1">
                <a:latin typeface="Amasis MT Pro" panose="02040504050005020304" pitchFamily="18" charset="0"/>
              </a:rPr>
              <a:t>intsomi</a:t>
            </a:r>
            <a:r>
              <a:rPr lang="en-ZA" sz="2000" dirty="0">
                <a:latin typeface="Amasis MT Pro" panose="02040504050005020304" pitchFamily="18" charset="0"/>
              </a:rPr>
              <a:t>), imbizo, cattle herding</a:t>
            </a:r>
          </a:p>
          <a:p>
            <a:r>
              <a:rPr lang="en-ZA" sz="2000" dirty="0">
                <a:latin typeface="Amasis MT Pro" panose="02040504050005020304" pitchFamily="18" charset="0"/>
              </a:rPr>
              <a:t>Addresses poverty, HIV/AIDS, and systemic challenges</a:t>
            </a:r>
          </a:p>
          <a:p>
            <a:r>
              <a:rPr lang="en-ZA" sz="2000" dirty="0">
                <a:latin typeface="Amasis MT Pro" panose="02040504050005020304" pitchFamily="18" charset="0"/>
              </a:rPr>
              <a:t>Navigates tensions between tradition, modernity, and human rights</a:t>
            </a:r>
          </a:p>
          <a:p>
            <a:pPr algn="ctr">
              <a:buNone/>
            </a:pPr>
            <a:endParaRPr lang="en-ZA" sz="2000" b="1" dirty="0">
              <a:latin typeface="Amasis MT Pro" panose="02040504050005020304" pitchFamily="18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endParaRPr lang="en-US" altLang="en-US" sz="2000" dirty="0">
              <a:latin typeface="Amasis MT Pro" panose="020405040500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09E4B-4B88-3473-6261-1CA568175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8A7C538D-B121-6C8B-759D-258E67065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AF75326E-03AF-6537-7DBC-72B86F9F0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869491"/>
            <a:ext cx="7558088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kumimoji="0" lang="en-Z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j-ea"/>
                <a:cs typeface="+mj-cs"/>
              </a:rPr>
              <a:t>Ubuntu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masis MT Pro" panose="02040504050005020304" pitchFamily="18" charset="0"/>
              </a:rPr>
              <a:t>Philosophy of interconnectedness, mutual care, collective well-being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masis MT Pro" panose="02040504050005020304" pitchFamily="18" charset="0"/>
              </a:rPr>
              <a:t>Promotes community-driven interventions vs. western individualism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masis MT Pro" panose="02040504050005020304" pitchFamily="18" charset="0"/>
              </a:rPr>
              <a:t>Strengthens cohesion, cultural responsiveness, and solidarity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masis MT Pro" panose="02040504050005020304" pitchFamily="18" charset="0"/>
              </a:rPr>
              <a:t>Aligns with Global Agenda for Social Work 2020–2030</a:t>
            </a:r>
          </a:p>
          <a:p>
            <a:pPr algn="ctr">
              <a:buNone/>
            </a:pPr>
            <a:endParaRPr lang="en-ZA" sz="2000" b="1" dirty="0">
              <a:latin typeface="Amasis MT Pro" panose="02040504050005020304" pitchFamily="18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endParaRPr lang="en-US" altLang="en-US" sz="2000" dirty="0">
              <a:latin typeface="Amasis MT Pro" panose="020405040500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1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5F2E0-C076-063D-47E7-F6D2103CC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3058AD0F-591C-3749-7392-D6360EF4E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D60B51D5-0240-FEED-0859-3BF7DA314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869491"/>
            <a:ext cx="7558088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masis MT Pro" panose="02040504050005020304" pitchFamily="18" charset="0"/>
              </a:rPr>
              <a:t>Methodology</a:t>
            </a:r>
          </a:p>
          <a:p>
            <a:pPr algn="ctr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masis MT Pro" panose="02040504050005020304" pitchFamily="18" charset="0"/>
              </a:rPr>
              <a:t>Qualitative phenomenological research design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masis MT Pro" panose="02040504050005020304" pitchFamily="18" charset="0"/>
              </a:rPr>
              <a:t>Participants: 5 social workers from OR Tambo, Alfred Nzo, </a:t>
            </a:r>
            <a:r>
              <a:rPr lang="en-US" sz="2000" dirty="0" err="1">
                <a:latin typeface="Amasis MT Pro" panose="02040504050005020304" pitchFamily="18" charset="0"/>
              </a:rPr>
              <a:t>Amathole</a:t>
            </a:r>
            <a:endParaRPr lang="en-US" sz="2000" dirty="0">
              <a:latin typeface="Amasis MT Pro" panose="020405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masis MT Pro" panose="02040504050005020304" pitchFamily="18" charset="0"/>
              </a:rPr>
              <a:t>Purposive sampling; data via in-depth interviews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masis MT Pro" panose="02040504050005020304" pitchFamily="18" charset="0"/>
              </a:rPr>
              <a:t>Thematic analysis of transcripts; ethical considerations ensured</a:t>
            </a:r>
          </a:p>
          <a:p>
            <a:pPr algn="just" eaLnBrk="1" hangingPunct="1">
              <a:spcBef>
                <a:spcPct val="50000"/>
              </a:spcBef>
              <a:buNone/>
            </a:pP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0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D6B5-6D06-16E4-7045-155C97DD6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8B148EC9-8150-E4CB-964C-12C4F9130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125EF666-6312-2F3D-3B0E-D8665A5C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869491"/>
            <a:ext cx="7558088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Amasis MT Pro" panose="02040504050005020304" pitchFamily="18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masis MT Pro" panose="02040504050005020304" pitchFamily="18" charset="0"/>
              </a:rPr>
              <a:t>Findings</a:t>
            </a:r>
          </a:p>
          <a:p>
            <a:pPr algn="just"/>
            <a:endParaRPr lang="en-ZA" sz="2000" dirty="0">
              <a:latin typeface="Amasis MT Pro" panose="020405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masis MT Pro" panose="02040504050005020304" pitchFamily="18" charset="0"/>
              </a:rPr>
              <a:t>Cultural Sensitivity: Respecting beliefs, protocols, authority structures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masis MT Pro" panose="02040504050005020304" pitchFamily="18" charset="0"/>
              </a:rPr>
              <a:t>Contextual Divergences: Rural vs. urban practice challenges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masis MT Pro" panose="02040504050005020304" pitchFamily="18" charset="0"/>
              </a:rPr>
              <a:t>Logistical barriers: transport, infrastructure, resource scarcity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masis MT Pro" panose="02040504050005020304" pitchFamily="18" charset="0"/>
              </a:rPr>
              <a:t>Afrocentrism in Practice: Collective healing, family involvement, ancestral beliefs</a:t>
            </a:r>
          </a:p>
        </p:txBody>
      </p:sp>
    </p:spTree>
    <p:extLst>
      <p:ext uri="{BB962C8B-B14F-4D97-AF65-F5344CB8AC3E}">
        <p14:creationId xmlns:p14="http://schemas.microsoft.com/office/powerpoint/2010/main" val="311972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7D87B-EBDC-3478-B66F-286BDCDAF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63123BB8-9080-6F8B-B00B-E928D361E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2EDA0B6F-859C-E352-6CE8-06A90AD5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869491"/>
            <a:ext cx="7558088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ZA" sz="2000" b="1" dirty="0">
                <a:latin typeface="Amasis MT Pro" panose="02040504050005020304" pitchFamily="18" charset="0"/>
              </a:rPr>
              <a:t>Discussion &amp; Recommendations</a:t>
            </a:r>
          </a:p>
          <a:p>
            <a:pPr algn="just">
              <a:buNone/>
            </a:pPr>
            <a:endParaRPr lang="en-ZA" sz="2000" dirty="0">
              <a:latin typeface="Amasis MT Pro" panose="020405040500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>
                <a:latin typeface="Amasis MT Pro" panose="02040504050005020304" pitchFamily="18" charset="0"/>
              </a:rPr>
              <a:t>Transform social work curricula: integrate Afrocentricity, IKS, Ubuntu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>
                <a:latin typeface="Amasis MT Pro" panose="02040504050005020304" pitchFamily="18" charset="0"/>
              </a:rPr>
              <a:t>Reconfigure policy frameworks to support rural contexts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>
                <a:latin typeface="Amasis MT Pro" panose="02040504050005020304" pitchFamily="18" charset="0"/>
              </a:rPr>
              <a:t>Ongoing professional development in cultural humility &amp; mediation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>
                <a:latin typeface="Amasis MT Pro" panose="02040504050005020304" pitchFamily="18" charset="0"/>
              </a:rPr>
              <a:t>Collaborations with traditional leaders, elders, healers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000" dirty="0">
                <a:latin typeface="Amasis MT Pro" panose="02040504050005020304" pitchFamily="18" charset="0"/>
              </a:rPr>
              <a:t>Expand research on Afrocentric/Ubuntu-based interventions</a:t>
            </a:r>
          </a:p>
          <a:p>
            <a:pPr algn="just" eaLnBrk="1" hangingPunct="1">
              <a:spcBef>
                <a:spcPct val="50000"/>
              </a:spcBef>
              <a:buNone/>
            </a:pPr>
            <a:endParaRPr lang="en-US" altLang="en-US" sz="2000" dirty="0">
              <a:latin typeface="Amasis MT Pro" panose="020405040500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102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533C23AC0F1649B179F1D1F7DE75DA" ma:contentTypeVersion="4" ma:contentTypeDescription="Create a new document." ma:contentTypeScope="" ma:versionID="d2c2b37689abd90642cddc91014106cc">
  <xsd:schema xmlns:xsd="http://www.w3.org/2001/XMLSchema" xmlns:xs="http://www.w3.org/2001/XMLSchema" xmlns:p="http://schemas.microsoft.com/office/2006/metadata/properties" xmlns:ns3="52680f22-e724-496d-ac43-880369e0780f" targetNamespace="http://schemas.microsoft.com/office/2006/metadata/properties" ma:root="true" ma:fieldsID="2d5def9993013ddb11caa8d73b7270fc" ns3:_="">
    <xsd:import namespace="52680f22-e724-496d-ac43-880369e078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80f22-e724-496d-ac43-880369e078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6C64CC-A366-4AE4-A8D6-7FE61D4CC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458F1-9D14-48C3-9ABD-5529C9E41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680f22-e724-496d-ac43-880369e07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A36EB-061F-4090-B5D2-5E629AEDDC95}">
  <ds:schemaRefs>
    <ds:schemaRef ds:uri="52680f22-e724-496d-ac43-880369e0780f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398</Words>
  <Application>Microsoft Office PowerPoint</Application>
  <PresentationFormat>On-screen Show (4:3)</PresentationFormat>
  <Paragraphs>74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Amasis MT Pro</vt:lpstr>
      <vt:lpstr>Amasis MT Pro Light</vt:lpstr>
      <vt:lpstr>Arial</vt:lpstr>
      <vt:lpstr>Calibri</vt:lpstr>
      <vt:lpstr>Tahoma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2Boyz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</dc:creator>
  <cp:lastModifiedBy>Reviewer</cp:lastModifiedBy>
  <cp:revision>23</cp:revision>
  <dcterms:created xsi:type="dcterms:W3CDTF">2008-12-05T06:49:06Z</dcterms:created>
  <dcterms:modified xsi:type="dcterms:W3CDTF">2025-09-10T05:02:56Z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0x010100E0533C23AC0F1649B179F1D1F7DE75DA</vt:lpwstr>
  </property>
</Properties>
</file>