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74" r:id="rId7"/>
    <p:sldId id="275" r:id="rId8"/>
    <p:sldId id="277" r:id="rId9"/>
    <p:sldId id="265" r:id="rId10"/>
    <p:sldId id="267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75763"/>
            <a:ext cx="9280816" cy="2691685"/>
          </a:xfrm>
        </p:spPr>
        <p:txBody>
          <a:bodyPr/>
          <a:lstStyle/>
          <a:p>
            <a:r>
              <a:rPr lang="en-ZA" sz="2800" b="1" u="sng" dirty="0" smtClean="0"/>
              <a:t>GREEN SOCIAL WORK AND CLIMATE RESILIENCE: SUPPORTING VULNERABLE COMMUNITIES IN THE FACE OF ENVIRONMENTAL CRISES</a:t>
            </a:r>
            <a:r>
              <a:rPr lang="en-ZA" sz="2000" b="1" u="sng" dirty="0" smtClean="0"/>
              <a:t>.</a:t>
            </a:r>
            <a:br>
              <a:rPr lang="en-ZA" sz="2000" b="1" u="sng" dirty="0" smtClean="0"/>
            </a:br>
            <a:endParaRPr lang="en-ZA" sz="1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567449"/>
            <a:ext cx="9280816" cy="2704562"/>
          </a:xfrm>
        </p:spPr>
        <p:txBody>
          <a:bodyPr/>
          <a:lstStyle/>
          <a:p>
            <a:pPr algn="ctr"/>
            <a:r>
              <a:rPr lang="en-ZA" b="1" u="sng" dirty="0" smtClean="0"/>
              <a:t>TOPIC: ThE ROLE OF SOCIAL WORKERS IN SUPPORTING THE RESILIENCE, ADAPTATION AND RECOVERY IN AFFECTED COMMUNITIES.</a:t>
            </a:r>
          </a:p>
          <a:p>
            <a:pPr algn="ctr"/>
            <a:endParaRPr lang="en-ZA" b="1" i="1" u="sng" dirty="0" smtClean="0"/>
          </a:p>
          <a:p>
            <a:pPr algn="ctr"/>
            <a:r>
              <a:rPr lang="en-ZA" sz="1800" b="1" i="1" u="sng" dirty="0" smtClean="0"/>
              <a:t>PRESENTER: MS k.S LEGEGERU</a:t>
            </a:r>
          </a:p>
          <a:p>
            <a:pPr algn="ctr"/>
            <a:r>
              <a:rPr lang="en-ZA" sz="1800" b="1" i="1" u="sng" dirty="0" smtClean="0"/>
              <a:t>DATE: 10- 12 SEPTEMBER 2025</a:t>
            </a:r>
          </a:p>
          <a:p>
            <a:pPr algn="ctr"/>
            <a:r>
              <a:rPr lang="en-ZA" sz="1800" b="1" i="1" u="sng" dirty="0" smtClean="0"/>
              <a:t>2025 asaswei international conference</a:t>
            </a:r>
          </a:p>
          <a:p>
            <a:endParaRPr lang="en-ZA" b="1" u="sng" dirty="0"/>
          </a:p>
        </p:txBody>
      </p:sp>
    </p:spTree>
    <p:extLst>
      <p:ext uri="{BB962C8B-B14F-4D97-AF65-F5344CB8AC3E}">
        <p14:creationId xmlns:p14="http://schemas.microsoft.com/office/powerpoint/2010/main" val="286684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1" y="452719"/>
            <a:ext cx="9484164" cy="796532"/>
          </a:xfrm>
        </p:spPr>
        <p:txBody>
          <a:bodyPr/>
          <a:lstStyle/>
          <a:p>
            <a:r>
              <a:rPr lang="en-ZA" b="1" u="sng" dirty="0" smtClean="0"/>
              <a:t>RECOMMENDATIONS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350499"/>
            <a:ext cx="11665882" cy="5320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Mainstreaming of GSW &amp; Climate </a:t>
            </a:r>
            <a:r>
              <a:rPr lang="en-ZA" dirty="0" smtClean="0"/>
              <a:t>Resilience </a:t>
            </a:r>
            <a:r>
              <a:rPr lang="en-ZA" dirty="0" smtClean="0"/>
              <a:t>to Social Work Curricula in Academic </a:t>
            </a:r>
            <a:r>
              <a:rPr lang="en-ZA" dirty="0" smtClean="0"/>
              <a:t>institutions &amp; Continuous </a:t>
            </a:r>
            <a:r>
              <a:rPr lang="en-ZA" dirty="0" smtClean="0"/>
              <a:t>Professional Development Efforts.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Integration of GSW and Climate Resilience needs to gain momentum in SW Education, Policy </a:t>
            </a:r>
            <a:r>
              <a:rPr lang="en-ZA" dirty="0"/>
              <a:t>M</a:t>
            </a:r>
            <a:r>
              <a:rPr lang="en-ZA" dirty="0" smtClean="0"/>
              <a:t>aking, Practice &amp; Research</a:t>
            </a:r>
            <a:r>
              <a:rPr lang="en-ZA" dirty="0" smtClean="0"/>
              <a:t>.</a:t>
            </a: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GSW Practice to be located within the generic domain rather than on the peripherals of the profession. &amp; such to be incorporated in to SWs Work Plans.</a:t>
            </a:r>
          </a:p>
          <a:p>
            <a:pPr>
              <a:buFont typeface="Wingdings" panose="05000000000000000000" pitchFamily="2" charset="2"/>
              <a:buChar char="q"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Optimization of</a:t>
            </a:r>
            <a:r>
              <a:rPr lang="en-ZA" dirty="0" smtClean="0"/>
              <a:t> SW efficiency,  by ensuring that </a:t>
            </a:r>
            <a:r>
              <a:rPr lang="en-ZA" dirty="0"/>
              <a:t>SWs are well- supported, adequately trained and </a:t>
            </a:r>
            <a:r>
              <a:rPr lang="en-ZA" dirty="0" smtClean="0"/>
              <a:t>capacitated to provide required Support in the face of </a:t>
            </a:r>
            <a:r>
              <a:rPr lang="en-ZA" dirty="0"/>
              <a:t>E</a:t>
            </a:r>
            <a:r>
              <a:rPr lang="en-ZA" dirty="0" smtClean="0"/>
              <a:t>nvironmental Crises</a:t>
            </a:r>
            <a:r>
              <a:rPr lang="en-ZA" dirty="0" smtClean="0"/>
              <a:t>.</a:t>
            </a: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For adequate staffing </a:t>
            </a:r>
            <a:r>
              <a:rPr lang="en-ZA" dirty="0" smtClean="0"/>
              <a:t>to maximise </a:t>
            </a:r>
            <a:r>
              <a:rPr lang="en-ZA" dirty="0" smtClean="0"/>
              <a:t>the Capacity of SWs in supporting the Resilience, Adaptation &amp; Recovery of Affected Communities.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515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169"/>
          </a:xfrm>
        </p:spPr>
        <p:txBody>
          <a:bodyPr/>
          <a:lstStyle/>
          <a:p>
            <a:pPr algn="ctr"/>
            <a:r>
              <a:rPr lang="en-ZA" sz="4000" b="1" u="sng" dirty="0" smtClean="0"/>
              <a:t>LESSONS LEARNT</a:t>
            </a:r>
            <a:endParaRPr lang="en-ZA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287887"/>
            <a:ext cx="11500833" cy="5422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ZA" dirty="0" smtClean="0"/>
              <a:t>The delay of the Profession to engage in Ecological SW has contributed to the Social &amp; Environmental Injustice to the Most Vulnerable </a:t>
            </a:r>
            <a:r>
              <a:rPr lang="en-ZA" dirty="0" smtClean="0"/>
              <a:t>Populations.    Adaptive strategies &amp; Resilience Building remains the only path forward to sustainable livelihoods.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ZA" dirty="0" smtClean="0"/>
          </a:p>
        </p:txBody>
      </p:sp>
      <p:sp>
        <p:nvSpPr>
          <p:cNvPr id="4" name="Equal 3"/>
          <p:cNvSpPr/>
          <p:nvPr/>
        </p:nvSpPr>
        <p:spPr>
          <a:xfrm flipV="1">
            <a:off x="8271382" y="4924895"/>
            <a:ext cx="193607" cy="3150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1493950"/>
            <a:ext cx="4919729" cy="2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67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966966"/>
            <a:ext cx="10238704" cy="54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2595"/>
          </a:xfrm>
        </p:spPr>
        <p:txBody>
          <a:bodyPr/>
          <a:lstStyle/>
          <a:p>
            <a:r>
              <a:rPr lang="en-ZA" b="1" u="sng" dirty="0" smtClean="0"/>
              <a:t>INTRODUCTION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80989"/>
            <a:ext cx="11806813" cy="5453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The world, SA and QwaQwa grappling with Environmental crises, climate impacts &amp; disasters.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Increase in frequency &amp; intensity.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QwaQwa (Study location) also not immune from these </a:t>
            </a:r>
            <a:r>
              <a:rPr lang="en-ZA" dirty="0" smtClean="0"/>
              <a:t>E-Crises.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1" y="2931885"/>
            <a:ext cx="5646229" cy="3802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2931885"/>
            <a:ext cx="5771773" cy="38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5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ZA" b="1" u="sng" dirty="0" smtClean="0"/>
              <a:t>BACKGROUND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320800"/>
            <a:ext cx="11662117" cy="4927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Literature Review </a:t>
            </a:r>
            <a:r>
              <a:rPr lang="en-ZA" dirty="0"/>
              <a:t>done </a:t>
            </a:r>
            <a:r>
              <a:rPr lang="en-ZA" dirty="0" smtClean="0"/>
              <a:t>on the Study to </a:t>
            </a:r>
            <a:r>
              <a:rPr lang="en-ZA" dirty="0"/>
              <a:t>understand the resilience &amp; risks to climate-related impacts in the </a:t>
            </a:r>
            <a:r>
              <a:rPr lang="en-ZA" dirty="0" smtClean="0"/>
              <a:t>QwaQwa( </a:t>
            </a:r>
            <a:r>
              <a:rPr lang="en-ZA" dirty="0"/>
              <a:t>Muyambo et al,2025</a:t>
            </a:r>
            <a:r>
              <a:rPr lang="en-ZA" dirty="0" smtClean="0"/>
              <a:t>).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They </a:t>
            </a:r>
            <a:r>
              <a:rPr lang="en-ZA" dirty="0" smtClean="0"/>
              <a:t>found that </a:t>
            </a:r>
            <a:r>
              <a:rPr lang="en-ZA" dirty="0" smtClean="0"/>
              <a:t>Multiple </a:t>
            </a:r>
            <a:r>
              <a:rPr lang="en-ZA" dirty="0"/>
              <a:t>Factors </a:t>
            </a:r>
            <a:r>
              <a:rPr lang="en-ZA" dirty="0" smtClean="0"/>
              <a:t>contributes </a:t>
            </a:r>
            <a:r>
              <a:rPr lang="en-ZA" dirty="0"/>
              <a:t>to high vulnerability and low resilience </a:t>
            </a:r>
            <a:r>
              <a:rPr lang="en-ZA" dirty="0" smtClean="0"/>
              <a:t>in the area</a:t>
            </a:r>
            <a:r>
              <a:rPr lang="en-ZA" dirty="0" smtClean="0"/>
              <a:t>.</a:t>
            </a:r>
            <a:endParaRPr lang="en-ZA" dirty="0" smtClean="0"/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Thus causing </a:t>
            </a:r>
            <a:r>
              <a:rPr lang="en-ZA" dirty="0" smtClean="0"/>
              <a:t>long-term </a:t>
            </a:r>
            <a:r>
              <a:rPr lang="en-ZA" dirty="0" smtClean="0"/>
              <a:t>impacts, as well as adaptation </a:t>
            </a:r>
            <a:r>
              <a:rPr lang="en-ZA" dirty="0" smtClean="0"/>
              <a:t>&amp; recovery </a:t>
            </a:r>
            <a:r>
              <a:rPr lang="en-ZA" dirty="0" smtClean="0"/>
              <a:t>struggles.</a:t>
            </a:r>
            <a:endParaRPr lang="en-ZA" dirty="0" smtClean="0"/>
          </a:p>
          <a:p>
            <a:pPr marL="0" indent="0">
              <a:buNone/>
            </a:pPr>
            <a:endParaRPr lang="en-ZA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Social </a:t>
            </a:r>
            <a:r>
              <a:rPr lang="en-ZA" dirty="0"/>
              <a:t>Work       </a:t>
            </a:r>
            <a:r>
              <a:rPr lang="en-ZA" dirty="0" smtClean="0"/>
              <a:t>with its </a:t>
            </a:r>
            <a:r>
              <a:rPr lang="en-ZA" dirty="0" smtClean="0"/>
              <a:t>declared </a:t>
            </a:r>
            <a:r>
              <a:rPr lang="en-ZA" dirty="0"/>
              <a:t>dedication to supporting the most </a:t>
            </a:r>
            <a:r>
              <a:rPr lang="en-ZA" dirty="0" smtClean="0"/>
              <a:t>vulnerable; remains best </a:t>
            </a:r>
            <a:r>
              <a:rPr lang="en-ZA" dirty="0"/>
              <a:t>suited to ensure Social Response, Resilience Building, &amp; Recovery initiatives</a:t>
            </a:r>
            <a:r>
              <a:rPr lang="en-ZA" dirty="0" smtClean="0"/>
              <a:t>.</a:t>
            </a:r>
          </a:p>
          <a:p>
            <a:pPr marL="0" indent="0" algn="ctr">
              <a:buNone/>
            </a:pPr>
            <a:endParaRPr lang="en-ZA" u="sng" dirty="0" smtClean="0"/>
          </a:p>
          <a:p>
            <a:pPr marL="0" indent="0" algn="ctr">
              <a:buNone/>
            </a:pPr>
            <a:r>
              <a:rPr lang="en-ZA" u="sng" dirty="0" smtClean="0"/>
              <a:t>HENCE THE GOAL OF THIS STUDY</a:t>
            </a:r>
          </a:p>
          <a:p>
            <a:endParaRPr lang="en-ZA" dirty="0"/>
          </a:p>
        </p:txBody>
      </p:sp>
      <p:sp>
        <p:nvSpPr>
          <p:cNvPr id="4" name="Right Arrow 3"/>
          <p:cNvSpPr/>
          <p:nvPr/>
        </p:nvSpPr>
        <p:spPr>
          <a:xfrm>
            <a:off x="2204903" y="4067935"/>
            <a:ext cx="319314" cy="203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39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99564"/>
          </a:xfrm>
        </p:spPr>
        <p:txBody>
          <a:bodyPr/>
          <a:lstStyle/>
          <a:p>
            <a:r>
              <a:rPr lang="en-ZA" b="1" u="sng" dirty="0" smtClean="0"/>
              <a:t>METHODOLOGY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352284"/>
            <a:ext cx="11563643" cy="51047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Qualitative research approach &amp; descriptive design.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Non- Probability purposive sampling method to select participants.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Data collection through semi-structured interviews.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Data analysed thematically by developing themes from research findings</a:t>
            </a:r>
            <a:endParaRPr lang="en-ZA" sz="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800" u="sng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u="sng" dirty="0" smtClean="0"/>
              <a:t>Ethical considerations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Permission  to conduct the study.</a:t>
            </a:r>
            <a:endParaRPr lang="en-ZA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u="sng" dirty="0" smtClean="0"/>
              <a:t>Principles to promote integrity of the study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827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9564"/>
          </a:xfrm>
        </p:spPr>
        <p:txBody>
          <a:bodyPr/>
          <a:lstStyle/>
          <a:p>
            <a:r>
              <a:rPr lang="en-ZA" sz="2800" b="1" u="sng" dirty="0" smtClean="0"/>
              <a:t>PRE-DETERMINED QUESTIONS GUIDING THE RESEARCHER</a:t>
            </a:r>
            <a:endParaRPr lang="en-ZA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" y="1352282"/>
            <a:ext cx="11712443" cy="4896117"/>
          </a:xfrm>
        </p:spPr>
        <p:txBody>
          <a:bodyPr/>
          <a:lstStyle/>
          <a:p>
            <a:pPr marL="457200" lvl="1" indent="0">
              <a:buNone/>
            </a:pPr>
            <a:endParaRPr lang="en-ZA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What is your understanding of Environmental Crises &amp; possible </a:t>
            </a:r>
            <a:r>
              <a:rPr lang="en-ZA" dirty="0" smtClean="0"/>
              <a:t>impacts ?</a:t>
            </a:r>
          </a:p>
          <a:p>
            <a:pPr marL="0" indent="0">
              <a:lnSpc>
                <a:spcPct val="150000"/>
              </a:lnSpc>
              <a:buNone/>
            </a:pPr>
            <a:endParaRPr lang="en-ZA" sz="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Prevalent</a:t>
            </a:r>
            <a:r>
              <a:rPr lang="en-ZA" dirty="0" smtClean="0"/>
              <a:t> </a:t>
            </a:r>
            <a:r>
              <a:rPr lang="en-ZA" dirty="0" smtClean="0"/>
              <a:t>environmental </a:t>
            </a:r>
            <a:r>
              <a:rPr lang="en-ZA" dirty="0" smtClean="0"/>
              <a:t>crises </a:t>
            </a:r>
            <a:r>
              <a:rPr lang="en-ZA" dirty="0" smtClean="0"/>
              <a:t>in the </a:t>
            </a:r>
            <a:r>
              <a:rPr lang="en-ZA" dirty="0" smtClean="0"/>
              <a:t>communities served ?</a:t>
            </a:r>
          </a:p>
          <a:p>
            <a:pPr marL="0" indent="0">
              <a:lnSpc>
                <a:spcPct val="150000"/>
              </a:lnSpc>
              <a:buNone/>
            </a:pPr>
            <a:endParaRPr lang="en-ZA" sz="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How Social Workers support the resilience, adaptation and recovery of affected communities</a:t>
            </a:r>
            <a:r>
              <a:rPr lang="en-ZA" dirty="0" smtClean="0"/>
              <a:t>  ?</a:t>
            </a:r>
          </a:p>
          <a:p>
            <a:pPr marL="0" indent="0">
              <a:lnSpc>
                <a:spcPct val="150000"/>
              </a:lnSpc>
              <a:buNone/>
            </a:pPr>
            <a:endParaRPr lang="en-ZA" sz="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/>
              <a:t>What challenges do Social Workers encounter in response </a:t>
            </a:r>
            <a:r>
              <a:rPr lang="en-ZA" dirty="0" smtClean="0"/>
              <a:t>efforts 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797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r>
              <a:rPr lang="en-ZA" sz="4400" b="1" u="sng" dirty="0"/>
              <a:t>FINDINGS &amp; DISCUSSIONS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403797"/>
            <a:ext cx="11694017" cy="51644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b="1" u="sng" dirty="0" smtClean="0"/>
              <a:t>PARTICIPANTS AWARENESS &amp; UNDERSTANDING OF E- CRISES &amp; POSSIBLE IMPACTS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Limited</a:t>
            </a:r>
            <a:r>
              <a:rPr lang="en-ZA" dirty="0" smtClean="0"/>
              <a:t> </a:t>
            </a:r>
            <a:r>
              <a:rPr lang="en-ZA" dirty="0" smtClean="0"/>
              <a:t>awareness of prevalent E-Crises and </a:t>
            </a:r>
            <a:r>
              <a:rPr lang="en-ZA" dirty="0"/>
              <a:t>impacts </a:t>
            </a:r>
            <a:r>
              <a:rPr lang="en-ZA" dirty="0" smtClean="0"/>
              <a:t>thereof. </a:t>
            </a:r>
          </a:p>
          <a:p>
            <a:pPr marL="0" indent="0">
              <a:buNone/>
            </a:pPr>
            <a:endParaRPr lang="en-ZA" sz="800" b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Partial understanding of effects on </a:t>
            </a:r>
            <a:r>
              <a:rPr lang="en-ZA" dirty="0" smtClean="0"/>
              <a:t>vulnerable populations</a:t>
            </a:r>
            <a:r>
              <a:rPr lang="en-ZA" dirty="0" smtClean="0"/>
              <a:t>; </a:t>
            </a:r>
            <a:r>
              <a:rPr lang="en-ZA" u="sng" dirty="0" smtClean="0"/>
              <a:t>often attributed to low involvement </a:t>
            </a:r>
            <a:r>
              <a:rPr lang="en-ZA" u="sng" dirty="0" smtClean="0"/>
              <a:t>&amp; exposure </a:t>
            </a:r>
            <a:r>
              <a:rPr lang="en-ZA" u="sng" dirty="0" smtClean="0"/>
              <a:t>to</a:t>
            </a:r>
            <a:r>
              <a:rPr lang="en-ZA" u="sng" dirty="0" smtClean="0"/>
              <a:t> </a:t>
            </a:r>
            <a:r>
              <a:rPr lang="en-ZA" u="sng" dirty="0" smtClean="0"/>
              <a:t>Climate-related contexts.</a:t>
            </a:r>
            <a:r>
              <a:rPr lang="en-ZA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Limited insights </a:t>
            </a:r>
            <a:r>
              <a:rPr lang="en-ZA" dirty="0"/>
              <a:t>on how Pre-existing </a:t>
            </a:r>
            <a:r>
              <a:rPr lang="en-ZA" dirty="0" smtClean="0"/>
              <a:t>vulnerabilities influence adaptation &amp; Recovery prospects.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b="1" u="sng" dirty="0" smtClean="0"/>
              <a:t>ROLES &amp; SERVICES PROVIDED BY SWs IN THE FACE OF E-CRISES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The </a:t>
            </a:r>
            <a:r>
              <a:rPr lang="en-ZA" u="sng" dirty="0" smtClean="0"/>
              <a:t>Under-Developed </a:t>
            </a:r>
            <a:r>
              <a:rPr lang="en-ZA" u="sng" dirty="0" smtClean="0"/>
              <a:t>competencies </a:t>
            </a:r>
            <a:r>
              <a:rPr lang="en-ZA" dirty="0" smtClean="0"/>
              <a:t>in climate-related contexts </a:t>
            </a:r>
            <a:r>
              <a:rPr lang="en-ZA" dirty="0" smtClean="0"/>
              <a:t>result in      SW’s unpreparedness to respond to Environmental issues.</a:t>
            </a:r>
            <a:endParaRPr lang="en-ZA" dirty="0" smtClean="0"/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SWs are </a:t>
            </a:r>
            <a:r>
              <a:rPr lang="en-ZA" dirty="0"/>
              <a:t>solely involved in the reactive mitigation </a:t>
            </a:r>
            <a:r>
              <a:rPr lang="en-ZA" dirty="0" smtClean="0"/>
              <a:t>of impacts. Neglecting </a:t>
            </a:r>
            <a:r>
              <a:rPr lang="en-ZA" dirty="0" smtClean="0"/>
              <a:t>Long-term sustainable </a:t>
            </a:r>
            <a:r>
              <a:rPr lang="en-ZA" dirty="0" smtClean="0"/>
              <a:t>&amp; </a:t>
            </a:r>
            <a:r>
              <a:rPr lang="en-ZA" dirty="0" smtClean="0"/>
              <a:t>recovery efforts</a:t>
            </a:r>
            <a:r>
              <a:rPr lang="en-ZA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5" name="Right Arrow 4"/>
          <p:cNvSpPr/>
          <p:nvPr/>
        </p:nvSpPr>
        <p:spPr>
          <a:xfrm>
            <a:off x="9838424" y="4784502"/>
            <a:ext cx="208498" cy="160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3432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r>
              <a:rPr lang="en-ZA" sz="4000" b="1" u="sng" dirty="0"/>
              <a:t>FINDINGS &amp; </a:t>
            </a:r>
            <a:r>
              <a:rPr lang="en-ZA" sz="4000" b="1" u="sng" dirty="0" smtClean="0"/>
              <a:t>DISCUSSIONS con….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313646"/>
            <a:ext cx="11681138" cy="493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Existing Departmental Procedure Manuals for Generic Intervention Processes (GIP) have not incorporated interventions responding to Environmental &amp; Climate-Related Issues. Therefore, SWs remain confined to generic SW services &amp; Programmes. While Disaster Practice remains peripheral in Practice.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SWs are only involved in providing </a:t>
            </a:r>
            <a:r>
              <a:rPr lang="en-ZA" dirty="0" smtClean="0"/>
              <a:t>preliminary Material Assistance, PSS &amp; Linkage to </a:t>
            </a:r>
            <a:r>
              <a:rPr lang="en-ZA" dirty="0"/>
              <a:t>Social Assistance Programmes </a:t>
            </a:r>
            <a:r>
              <a:rPr lang="en-ZA" dirty="0" smtClean="0"/>
              <a:t>       But Not </a:t>
            </a:r>
            <a:r>
              <a:rPr lang="en-ZA" dirty="0" smtClean="0"/>
              <a:t>long-term Reconstruction </a:t>
            </a:r>
            <a:r>
              <a:rPr lang="en-ZA" dirty="0"/>
              <a:t>&amp; Developmental </a:t>
            </a:r>
            <a:r>
              <a:rPr lang="en-ZA" dirty="0" smtClean="0"/>
              <a:t>Programmes </a:t>
            </a:r>
            <a:r>
              <a:rPr lang="en-ZA" dirty="0" smtClean="0"/>
              <a:t>that </a:t>
            </a:r>
            <a:r>
              <a:rPr lang="en-ZA" dirty="0" smtClean="0"/>
              <a:t>ensures Community resilience &amp;</a:t>
            </a:r>
            <a:r>
              <a:rPr lang="en-ZA" dirty="0" smtClean="0"/>
              <a:t> </a:t>
            </a:r>
            <a:r>
              <a:rPr lang="en-ZA" dirty="0" smtClean="0"/>
              <a:t>recovery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ZA" dirty="0" smtClean="0"/>
          </a:p>
          <a:p>
            <a:pPr>
              <a:buFont typeface="Wingdings" panose="05000000000000000000" pitchFamily="2" charset="2"/>
              <a:buChar char="§"/>
            </a:pPr>
            <a:endParaRPr lang="en-ZA" dirty="0" smtClean="0"/>
          </a:p>
          <a:p>
            <a:pPr marL="0" indent="0">
              <a:buNone/>
            </a:pPr>
            <a:endParaRPr lang="en-ZA" sz="800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5" name="Right Arrow 4"/>
          <p:cNvSpPr/>
          <p:nvPr/>
        </p:nvSpPr>
        <p:spPr>
          <a:xfrm>
            <a:off x="3805867" y="3573965"/>
            <a:ext cx="238101" cy="207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71634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443"/>
          </a:xfrm>
        </p:spPr>
        <p:txBody>
          <a:bodyPr/>
          <a:lstStyle/>
          <a:p>
            <a:r>
              <a:rPr lang="en-ZA" sz="4400" b="1" u="sng" dirty="0"/>
              <a:t>FINDINGS &amp; DISCUSSIONS con….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365161"/>
            <a:ext cx="11616744" cy="52674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1" u="sng" dirty="0"/>
              <a:t>CHALLENGES </a:t>
            </a:r>
            <a:r>
              <a:rPr lang="en-ZA" b="1" u="sng" dirty="0" smtClean="0"/>
              <a:t>ENCOUNTERED IN SUPPORTING RESILIENCE, ADAPTATION &amp; RECOVERY</a:t>
            </a:r>
            <a:r>
              <a:rPr lang="en-ZA" b="1" u="sng" dirty="0"/>
              <a:t>.</a:t>
            </a:r>
            <a:endParaRPr lang="en-ZA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/>
              <a:t>Lack of </a:t>
            </a:r>
            <a:r>
              <a:rPr lang="en-ZA" dirty="0" smtClean="0"/>
              <a:t>training &amp; CPD in Climate-related contexts </a:t>
            </a:r>
            <a:r>
              <a:rPr lang="en-ZA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Subsequently, these under-developed </a:t>
            </a:r>
            <a:r>
              <a:rPr lang="en-ZA" dirty="0" smtClean="0"/>
              <a:t>Competencies       </a:t>
            </a:r>
            <a:r>
              <a:rPr lang="en-ZA" dirty="0" smtClean="0"/>
              <a:t> result in Compromised efficiency in SWs</a:t>
            </a:r>
            <a:endParaRPr lang="en-ZA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Lack of Professional guidelines for SW in this emerging field</a:t>
            </a:r>
            <a:r>
              <a:rPr lang="en-ZA" dirty="0" smtClean="0"/>
              <a:t>.</a:t>
            </a:r>
            <a:endParaRPr lang="en-ZA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Staff </a:t>
            </a:r>
            <a:r>
              <a:rPr lang="en-ZA" dirty="0"/>
              <a:t>shortage &amp; high generic </a:t>
            </a:r>
            <a:r>
              <a:rPr lang="en-ZA" dirty="0" smtClean="0"/>
              <a:t>workloads. ( Other generic incidents are </a:t>
            </a:r>
            <a:r>
              <a:rPr lang="en-ZA" dirty="0" smtClean="0"/>
              <a:t>prioritized – limiting capacity to also support the Resilience Building in affected communities</a:t>
            </a:r>
            <a:r>
              <a:rPr lang="en-ZA" dirty="0" smtClean="0"/>
              <a:t>).</a:t>
            </a:r>
            <a:endParaRPr lang="en-ZA" dirty="0"/>
          </a:p>
        </p:txBody>
      </p:sp>
      <p:sp>
        <p:nvSpPr>
          <p:cNvPr id="4" name="Right Arrow 3"/>
          <p:cNvSpPr/>
          <p:nvPr/>
        </p:nvSpPr>
        <p:spPr>
          <a:xfrm>
            <a:off x="7435863" y="2743818"/>
            <a:ext cx="246999" cy="19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7005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8425"/>
          </a:xfrm>
        </p:spPr>
        <p:txBody>
          <a:bodyPr/>
          <a:lstStyle/>
          <a:p>
            <a:r>
              <a:rPr lang="en-ZA" b="1" u="sng" dirty="0" smtClean="0"/>
              <a:t>CONCLUSION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287887"/>
            <a:ext cx="11524343" cy="52725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The threats &amp; effects of E-Crises are too dire to ignore.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Human consequences of these,       are a Social Justice &amp; Human Rights issues.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there’s an emergent need for SWs to join inter-disciplinary efforts to tackle E threats &amp; impacts</a:t>
            </a:r>
            <a:r>
              <a:rPr lang="en-ZA" dirty="0" smtClean="0"/>
              <a:t>. 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With Vulnerable populations hardly hit       Lack of involvement in </a:t>
            </a:r>
            <a:r>
              <a:rPr lang="en-ZA" dirty="0" smtClean="0"/>
              <a:t>Adaptive &amp; Recovery efforts </a:t>
            </a:r>
            <a:r>
              <a:rPr lang="en-ZA" dirty="0"/>
              <a:t>may be perpetuating social injustices &amp; harmful to the very vulnerable population the profession so seeks to </a:t>
            </a:r>
            <a:r>
              <a:rPr lang="en-ZA" dirty="0" smtClean="0"/>
              <a:t>protect.</a:t>
            </a:r>
          </a:p>
          <a:p>
            <a:pPr marL="0" indent="0">
              <a:buNone/>
            </a:pPr>
            <a:endParaRPr lang="en-ZA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If long-term resilience, adaptation &amp; recovery is to be achieved        SW (with its rich </a:t>
            </a:r>
            <a:r>
              <a:rPr lang="en-ZA" dirty="0" smtClean="0"/>
              <a:t>Skill-Sets</a:t>
            </a:r>
            <a:r>
              <a:rPr lang="en-ZA" dirty="0" smtClean="0"/>
              <a:t>, </a:t>
            </a:r>
            <a:r>
              <a:rPr lang="en-ZA" dirty="0" smtClean="0"/>
              <a:t>Perspectives &amp; Modalities) needs to extend beyond Immediate Case management but ongoing Community Development &amp; Empowerment.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			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			</a:t>
            </a:r>
            <a:endParaRPr lang="en-ZA" i="1" dirty="0" smtClean="0">
              <a:solidFill>
                <a:srgbClr val="92D05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29792" y="3566623"/>
            <a:ext cx="252822" cy="20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ight Arrow 6"/>
          <p:cNvSpPr/>
          <p:nvPr/>
        </p:nvSpPr>
        <p:spPr>
          <a:xfrm>
            <a:off x="4811151" y="2037947"/>
            <a:ext cx="246309" cy="15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ight Arrow 7"/>
          <p:cNvSpPr/>
          <p:nvPr/>
        </p:nvSpPr>
        <p:spPr>
          <a:xfrm>
            <a:off x="8755850" y="4774634"/>
            <a:ext cx="234224" cy="20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432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2380</TotalTime>
  <Words>787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Lucida Handwriting</vt:lpstr>
      <vt:lpstr>Wingdings</vt:lpstr>
      <vt:lpstr>Wingdings 3</vt:lpstr>
      <vt:lpstr>Ion</vt:lpstr>
      <vt:lpstr>GREEN SOCIAL WORK AND CLIMATE RESILIENCE: SUPPORTING VULNERABLE COMMUNITIES IN THE FACE OF ENVIRONMENTAL CRISES. </vt:lpstr>
      <vt:lpstr>INTRODUCTION</vt:lpstr>
      <vt:lpstr>BACKGROUND</vt:lpstr>
      <vt:lpstr>METHODOLOGY</vt:lpstr>
      <vt:lpstr>PRE-DETERMINED QUESTIONS GUIDING THE RESEARCHER</vt:lpstr>
      <vt:lpstr>FINDINGS &amp; DISCUSSIONS</vt:lpstr>
      <vt:lpstr>FINDINGS &amp; DISCUSSIONS con….</vt:lpstr>
      <vt:lpstr>FINDINGS &amp; DISCUSSIONS con….</vt:lpstr>
      <vt:lpstr>CONCLUSION</vt:lpstr>
      <vt:lpstr>RECOMMENDATIONS</vt:lpstr>
      <vt:lpstr>LESSONS LEARNT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SOCIAL WORK AND CLIMATE RESILIENCE: SUPPORTING VULNERABLE COMMUNITIES IN THE FACE OF ENVIRONMENTAL CRISES.</dc:title>
  <dc:creator>Microsoft account</dc:creator>
  <cp:lastModifiedBy>Microsoft account</cp:lastModifiedBy>
  <cp:revision>134</cp:revision>
  <dcterms:created xsi:type="dcterms:W3CDTF">2025-09-04T18:56:23Z</dcterms:created>
  <dcterms:modified xsi:type="dcterms:W3CDTF">2025-09-10T01:25:41Z</dcterms:modified>
</cp:coreProperties>
</file>