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thakathi.Radebe@fssocdev.gov.z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5A40-AD94-4658-AA43-0F6E7834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91" y="714894"/>
            <a:ext cx="9601196" cy="15669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Z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Work Practitioner Presentation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F4FD97-4764-4F0A-B529-D25C4277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4822" y="3848793"/>
            <a:ext cx="2019992" cy="1654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0FEBF-7B90-4EFC-AC5F-7AB27B0008C7}"/>
              </a:ext>
            </a:extLst>
          </p:cNvPr>
          <p:cNvSpPr txBox="1"/>
          <p:nvPr/>
        </p:nvSpPr>
        <p:spPr>
          <a:xfrm>
            <a:off x="1512916" y="2643447"/>
            <a:ext cx="783890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Hello, </a:t>
            </a:r>
          </a:p>
          <a:p>
            <a:r>
              <a:rPr lang="en-ZA" sz="48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Bonjour, </a:t>
            </a:r>
          </a:p>
          <a:p>
            <a:r>
              <a:rPr lang="en-GB" sz="4800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Molweni</a:t>
            </a:r>
            <a:r>
              <a:rPr lang="en-GB" sz="48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,</a:t>
            </a:r>
          </a:p>
          <a:p>
            <a:r>
              <a:rPr lang="en-GB" sz="4800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Dumelang</a:t>
            </a:r>
            <a:r>
              <a:rPr lang="en-GB" sz="48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20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F956E-4D18-4373-B6A6-2B99D93B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73" y="656705"/>
            <a:ext cx="927494" cy="56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95704-FCB4-4D3E-86E4-71BC6203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656705"/>
            <a:ext cx="5165178" cy="989215"/>
          </a:xfrm>
        </p:spPr>
        <p:txBody>
          <a:bodyPr/>
          <a:lstStyle/>
          <a:p>
            <a:r>
              <a:rPr lang="en-GB" dirty="0"/>
              <a:t>061 794 3423</a:t>
            </a:r>
            <a:br>
              <a:rPr lang="en-GB" dirty="0"/>
            </a:br>
            <a:r>
              <a:rPr lang="en-GB" dirty="0">
                <a:hlinkClick r:id="rId3"/>
              </a:rPr>
              <a:t>Mthakathi.Radebe@fssocdev.gov.za</a:t>
            </a:r>
            <a:r>
              <a:rPr lang="en-GB" dirty="0"/>
              <a:t> </a:t>
            </a:r>
            <a:endParaRPr lang="en-Z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0A741A-4B37-4896-B626-7307688E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77703" y="2069869"/>
            <a:ext cx="5652050" cy="28910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9981-9378-43D0-951B-EF07D5C74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1645920"/>
            <a:ext cx="3718455" cy="3823549"/>
          </a:xfrm>
        </p:spPr>
        <p:txBody>
          <a:bodyPr>
            <a:normAutofit/>
          </a:bodyPr>
          <a:lstStyle/>
          <a:p>
            <a:r>
              <a:rPr lang="en-GB" sz="2400" dirty="0">
                <a:highlight>
                  <a:srgbClr val="00FF00"/>
                </a:highlight>
              </a:rPr>
              <a:t>Aging </a:t>
            </a:r>
          </a:p>
          <a:p>
            <a:endParaRPr lang="en-ZA" sz="24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A4248-1080-4050-8EF0-6636E2ECA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643" y="2069869"/>
            <a:ext cx="5165177" cy="28429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E4D316-5657-42DF-8899-F52241488B80}"/>
              </a:ext>
            </a:extLst>
          </p:cNvPr>
          <p:cNvSpPr txBox="1"/>
          <p:nvPr/>
        </p:nvSpPr>
        <p:spPr>
          <a:xfrm>
            <a:off x="7107691" y="1527756"/>
            <a:ext cx="30258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Social Worker: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F6C7FB59-DDB9-4AE4-A401-2231AA0B70B6}"/>
              </a:ext>
            </a:extLst>
          </p:cNvPr>
          <p:cNvSpPr/>
          <p:nvPr/>
        </p:nvSpPr>
        <p:spPr>
          <a:xfrm>
            <a:off x="3699164" y="4960913"/>
            <a:ext cx="4347556" cy="1298572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 for the opportunity!!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5553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8125-8B8E-478E-8C4F-89E09B99C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892" y="100675"/>
            <a:ext cx="6815669" cy="1096357"/>
          </a:xfrm>
        </p:spPr>
        <p:txBody>
          <a:bodyPr/>
          <a:lstStyle/>
          <a:p>
            <a:r>
              <a:rPr lang="en-ZA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Who I 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E8630-A255-436E-A9C7-1EDD6D90C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512916"/>
            <a:ext cx="6875551" cy="3882044"/>
          </a:xfrm>
        </p:spPr>
        <p:txBody>
          <a:bodyPr>
            <a:normAutofit/>
          </a:bodyPr>
          <a:lstStyle/>
          <a:p>
            <a:r>
              <a:rPr lang="en-ZA" sz="2400" i="1" dirty="0">
                <a:solidFill>
                  <a:schemeClr val="accent3"/>
                </a:solidFill>
                <a:highlight>
                  <a:srgbClr val="FFFF00"/>
                </a:highlight>
                <a:latin typeface="Albertus MT" panose="020E0602030304020304" pitchFamily="34" charset="0"/>
              </a:rPr>
              <a:t>“My name is Mthakathi </a:t>
            </a:r>
            <a:r>
              <a:rPr lang="en-ZA" sz="2400" i="1" dirty="0" err="1">
                <a:solidFill>
                  <a:schemeClr val="accent3"/>
                </a:solidFill>
                <a:highlight>
                  <a:srgbClr val="FFFF00"/>
                </a:highlight>
                <a:latin typeface="Albertus MT" panose="020E0602030304020304" pitchFamily="34" charset="0"/>
              </a:rPr>
              <a:t>Kwini</a:t>
            </a:r>
            <a:r>
              <a:rPr lang="en-ZA" sz="2400" i="1" dirty="0">
                <a:solidFill>
                  <a:schemeClr val="accent3"/>
                </a:solidFill>
                <a:highlight>
                  <a:srgbClr val="FFFF00"/>
                </a:highlight>
                <a:latin typeface="Albertus MT" panose="020E0602030304020304" pitchFamily="34" charset="0"/>
              </a:rPr>
              <a:t> Radebe. I’m currently permanently employed at the Department of Social Development Lejweleputswa District office in the Free State. I’ve been a social worker for  the department for 11 years. </a:t>
            </a:r>
          </a:p>
          <a:p>
            <a:r>
              <a:rPr lang="en-ZA" sz="2400" i="1" dirty="0">
                <a:latin typeface="Albertus MT" panose="020E0602030304020304" pitchFamily="34" charset="0"/>
              </a:rPr>
              <a:t>Today, I'm sharing on how </a:t>
            </a:r>
          </a:p>
          <a:p>
            <a:r>
              <a:rPr lang="en-ZA" sz="2400" b="1" dirty="0"/>
              <a:t>Social Work Interventions have contributed to the protection of the rights of older persons in communities and the limitation to attaining equity and sustainable communities.</a:t>
            </a:r>
            <a:endParaRPr lang="en-ZA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57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E411-6E54-4C57-ADF6-DA45DC18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87" y="519547"/>
            <a:ext cx="10424159" cy="7302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/>
              <a:t>The community I served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4C1F-8691-4A6E-B511-BF6753D6D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49837"/>
            <a:ext cx="6277495" cy="5088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60+ years of age </a:t>
            </a:r>
            <a:r>
              <a:rPr lang="en-ZA" sz="2000" b="1" dirty="0"/>
              <a:t>as described by the </a:t>
            </a:r>
            <a:r>
              <a:rPr lang="en-GB" sz="2000" b="1" dirty="0"/>
              <a:t>Older Persons Act 13 of 2006.</a:t>
            </a:r>
            <a:endParaRPr lang="en-ZA" sz="2000" b="1" dirty="0"/>
          </a:p>
          <a:p>
            <a:r>
              <a:rPr lang="en-GB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Challenged they are faced with: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/>
              <a:t>Healthcare services →poor transport →long waiting times.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u="sng" dirty="0"/>
              <a:t>Financial insecurity </a:t>
            </a:r>
            <a:r>
              <a:rPr lang="en-GB" sz="1600" b="1" dirty="0"/>
              <a:t>stemming from low pensions and poverty.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/>
              <a:t>Lack of social support, unfavourable perceptions ►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Abuse</a:t>
            </a:r>
            <a:r>
              <a:rPr lang="en-GB" sz="1600" b="1" dirty="0"/>
              <a:t>, </a:t>
            </a:r>
            <a:r>
              <a:rPr lang="en-GB" sz="1600" b="1" dirty="0">
                <a:highlight>
                  <a:srgbClr val="FF0000"/>
                </a:highlight>
              </a:rPr>
              <a:t>neglect</a:t>
            </a:r>
            <a:r>
              <a:rPr lang="en-GB" sz="1600" b="1" dirty="0"/>
              <a:t>, and </a:t>
            </a:r>
            <a:r>
              <a:rPr lang="en-GB" sz="1600" b="1" u="sng" dirty="0">
                <a:solidFill>
                  <a:srgbClr val="C00000"/>
                </a:solidFill>
              </a:rPr>
              <a:t>social isolation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Lack of affordable care infrastructure and social programs in rural locations perpetuates the social ills. </a:t>
            </a:r>
          </a:p>
          <a:p>
            <a:pPr marL="0" indent="0">
              <a:buNone/>
            </a:pPr>
            <a:r>
              <a:rPr lang="en-ZA" b="1" u="sng" dirty="0">
                <a:solidFill>
                  <a:schemeClr val="accent3"/>
                </a:solidFill>
              </a:rPr>
              <a:t>Why this topic matters</a:t>
            </a:r>
          </a:p>
          <a:p>
            <a:r>
              <a:rPr lang="en-GB" sz="1800" dirty="0"/>
              <a:t>Despite considerable </a:t>
            </a:r>
            <a:r>
              <a:rPr lang="en-GB" sz="1800" dirty="0">
                <a:highlight>
                  <a:srgbClr val="FFFF00"/>
                </a:highlight>
              </a:rPr>
              <a:t>decreases</a:t>
            </a:r>
            <a:r>
              <a:rPr lang="en-GB" sz="1800" dirty="0"/>
              <a:t> in </a:t>
            </a:r>
            <a:r>
              <a:rPr lang="en-GB" sz="1800" dirty="0">
                <a:solidFill>
                  <a:srgbClr val="FF0000"/>
                </a:solidFill>
              </a:rPr>
              <a:t>physical and mental capacity</a:t>
            </a:r>
            <a:r>
              <a:rPr lang="en-GB" sz="1800" dirty="0"/>
              <a:t>, elderly adults maintain ambitions for </a:t>
            </a:r>
            <a:r>
              <a:rPr lang="en-GB" sz="1800" b="1" dirty="0">
                <a:solidFill>
                  <a:srgbClr val="00B050"/>
                </a:solidFill>
                <a:latin typeface="Albertus MT" panose="020E0602030304020304" pitchFamily="34" charset="0"/>
              </a:rPr>
              <a:t>well-being and respect</a:t>
            </a:r>
            <a:r>
              <a:rPr lang="en-GB" sz="1800" dirty="0"/>
              <a:t>.</a:t>
            </a:r>
          </a:p>
          <a:p>
            <a:r>
              <a:rPr lang="en-ZA" sz="1800" dirty="0"/>
              <a:t>Long-term-care systems ► Support elderly with declining capacities ► </a:t>
            </a:r>
            <a:r>
              <a:rPr lang="en-GB" sz="1800" dirty="0"/>
              <a:t>basic rights, freedoms, and human dignity are upheld.</a:t>
            </a:r>
            <a:endParaRPr lang="en-Z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3C351-5030-420F-A61C-86C89CD4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08" y="1249837"/>
            <a:ext cx="3466891" cy="49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F861-A4C2-4163-B08A-88BDA72E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20" y="507077"/>
            <a:ext cx="9803681" cy="8814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5300" b="1" dirty="0"/>
              <a:t>Methodology</a:t>
            </a:r>
            <a:r>
              <a:rPr lang="en-GB" dirty="0"/>
              <a:t> 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D666E-74A9-49B9-BDF4-3CFDDF26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1487978"/>
            <a:ext cx="5306494" cy="3981491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lgerian" panose="04020705040A02060702" pitchFamily="82" charset="0"/>
              </a:rPr>
              <a:t>Case Study Methodology </a:t>
            </a:r>
          </a:p>
          <a:p>
            <a:pPr algn="l"/>
            <a:endParaRPr lang="en-GB" sz="1800" b="1" dirty="0"/>
          </a:p>
          <a:p>
            <a:pPr algn="l"/>
            <a:endParaRPr lang="en-GB" sz="1800" b="1" dirty="0"/>
          </a:p>
          <a:p>
            <a:pPr algn="l"/>
            <a:r>
              <a:rPr lang="en-GB" sz="2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Work 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files assessments and interviews with </a:t>
            </a:r>
            <a:r>
              <a:rPr lang="en-GB" sz="2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NPO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and </a:t>
            </a:r>
            <a:r>
              <a:rPr lang="en-GB" sz="2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users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→ Data Collection and Analysis.</a:t>
            </a:r>
          </a:p>
          <a:p>
            <a:pPr algn="l"/>
            <a:endParaRPr lang="en-ZA" sz="18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FFD57-FF2A-48A2-B853-4E0374E70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0378" y="1719461"/>
            <a:ext cx="2452255" cy="365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3E23E-9EAC-4B44-B52B-0BA09F45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6" y="1719460"/>
            <a:ext cx="3084021" cy="365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14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7E11-0818-497D-BBC7-5AAB0D78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610" y="465513"/>
            <a:ext cx="8156172" cy="97967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ntique Olive Compact" panose="020B0904030504030204" pitchFamily="34" charset="0"/>
              </a:rPr>
              <a:t>Finding:</a:t>
            </a:r>
            <a:endParaRPr lang="en-ZA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ntique Olive Compact" panose="020B09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DE2AB-C3CF-4C2F-851E-3861518B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2527069"/>
            <a:ext cx="11064239" cy="3798916"/>
          </a:xfrm>
        </p:spPr>
        <p:txBody>
          <a:bodyPr>
            <a:normAutofit/>
          </a:bodyPr>
          <a:lstStyle/>
          <a:p>
            <a:r>
              <a:rPr lang="en-ZA" dirty="0"/>
              <a:t>Semi frail older persons are </a:t>
            </a:r>
            <a:r>
              <a:rPr lang="en-ZA" u="sng" dirty="0"/>
              <a:t>breadwinners</a:t>
            </a:r>
            <a:r>
              <a:rPr lang="en-ZA" dirty="0"/>
              <a:t> in a household of more than five members, which puts </a:t>
            </a:r>
            <a:r>
              <a:rPr lang="en-ZA" b="1" dirty="0"/>
              <a:t>financial strain </a:t>
            </a:r>
            <a:r>
              <a:rPr lang="en-ZA" dirty="0"/>
              <a:t>to their limited Social grant. </a:t>
            </a:r>
          </a:p>
          <a:p>
            <a:r>
              <a:rPr lang="en-ZA" dirty="0"/>
              <a:t>Unemployment and poverty is the contributing factor to financial/mismanagement of Older Person’s Grant, physical and mental abuse</a:t>
            </a:r>
          </a:p>
          <a:p>
            <a:r>
              <a:rPr lang="en-ZA" dirty="0"/>
              <a:t>Community Based Care and Support Services </a:t>
            </a:r>
            <a:r>
              <a:rPr lang="en-ZA" sz="3200" dirty="0"/>
              <a:t>= </a:t>
            </a:r>
            <a:r>
              <a:rPr lang="en-ZA" dirty="0">
                <a:highlight>
                  <a:srgbClr val="00FF00"/>
                </a:highlight>
              </a:rPr>
              <a:t>Centre based for the able </a:t>
            </a:r>
            <a:r>
              <a:rPr lang="en-ZA" dirty="0">
                <a:highlight>
                  <a:srgbClr val="FF0000"/>
                </a:highlight>
              </a:rPr>
              <a:t>not home based.</a:t>
            </a:r>
          </a:p>
          <a:p>
            <a:r>
              <a:rPr lang="en-GB" dirty="0"/>
              <a:t>Semi Frail E</a:t>
            </a:r>
            <a:r>
              <a:rPr lang="en-ZA" dirty="0"/>
              <a:t>elders are mostly place in </a:t>
            </a:r>
            <a:r>
              <a:rPr lang="en-ZA" dirty="0">
                <a:highlight>
                  <a:srgbClr val="FF0000"/>
                </a:highlight>
              </a:rPr>
              <a:t>Old Age Home</a:t>
            </a:r>
            <a:r>
              <a:rPr lang="en-ZA" dirty="0"/>
              <a:t> </a:t>
            </a:r>
            <a:r>
              <a:rPr lang="en-ZA" dirty="0">
                <a:highlight>
                  <a:srgbClr val="808000"/>
                </a:highlight>
              </a:rPr>
              <a:t>&gt;&gt;</a:t>
            </a:r>
            <a:r>
              <a:rPr lang="en-ZA" dirty="0"/>
              <a:t>Broken </a:t>
            </a:r>
            <a:r>
              <a:rPr lang="en-ZA" b="1" dirty="0"/>
              <a:t>Family life </a:t>
            </a:r>
            <a:r>
              <a:rPr lang="en-ZA" dirty="0"/>
              <a:t>and </a:t>
            </a:r>
            <a:r>
              <a:rPr lang="en-ZA" b="1" dirty="0"/>
              <a:t>Belonging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81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3278-3765-4074-9E18-EDCF73C4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>
            <a:normAutofit/>
          </a:bodyPr>
          <a:lstStyle/>
          <a:p>
            <a:r>
              <a:rPr lang="en-GB" dirty="0"/>
              <a:t>Discussion 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2C43-F4FC-400B-982D-261F315DA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67000"/>
            <a:ext cx="4718304" cy="576262"/>
          </a:xfrm>
        </p:spPr>
        <p:txBody>
          <a:bodyPr/>
          <a:lstStyle/>
          <a:p>
            <a:r>
              <a:rPr lang="en-GB" sz="2000" b="1" dirty="0"/>
              <a:t>Old Age Home/Residential Care Facility </a:t>
            </a:r>
            <a:endParaRPr lang="en-ZA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74363-8B6B-4A9C-B471-B7C6F2DFC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18/20 Semi frail older persons investigated refused to go to old age home.</a:t>
            </a:r>
          </a:p>
          <a:p>
            <a:r>
              <a:rPr lang="en-GB" dirty="0"/>
              <a:t>12/20 threatened to self harm if removed. </a:t>
            </a:r>
          </a:p>
          <a:p>
            <a:r>
              <a:rPr lang="en-GB" dirty="0"/>
              <a:t>20/20 claims that OAH are not affordable (Top-up). 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0DA4B-C6BF-49FE-BAEA-BEB74ABBC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5099700" cy="576262"/>
          </a:xfrm>
        </p:spPr>
        <p:txBody>
          <a:bodyPr/>
          <a:lstStyle/>
          <a:p>
            <a:r>
              <a:rPr lang="en-GB" b="1" dirty="0"/>
              <a:t>Community/Home Based Care</a:t>
            </a:r>
            <a:endParaRPr lang="en-Z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3C01F-E211-4372-8C52-9E08889ED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8" y="3243262"/>
            <a:ext cx="4718304" cy="263260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18/20 preferred to be taken care off at home (</a:t>
            </a:r>
            <a:r>
              <a:rPr lang="en-GB" dirty="0">
                <a:solidFill>
                  <a:srgbClr val="FF0000"/>
                </a:solidFill>
              </a:rPr>
              <a:t>Relative or Not</a:t>
            </a:r>
            <a:r>
              <a:rPr lang="en-GB" dirty="0"/>
              <a:t>).</a:t>
            </a:r>
          </a:p>
          <a:p>
            <a:r>
              <a:rPr lang="en-GB" dirty="0"/>
              <a:t>10/20 prefer to relocate to a caring </a:t>
            </a:r>
            <a:r>
              <a:rPr lang="en-GB" dirty="0">
                <a:solidFill>
                  <a:srgbClr val="FF0000"/>
                </a:solidFill>
              </a:rPr>
              <a:t>relative.</a:t>
            </a:r>
          </a:p>
          <a:p>
            <a:r>
              <a:rPr lang="en-GB" dirty="0"/>
              <a:t>15/20 preferred a local community OAH (Registered/Not).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779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4173-1092-4561-9EC0-7769FE62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9672"/>
          </a:xfrm>
        </p:spPr>
        <p:txBody>
          <a:bodyPr>
            <a:normAutofit/>
          </a:bodyPr>
          <a:lstStyle/>
          <a:p>
            <a:r>
              <a:rPr lang="en-GB" sz="4000" b="1" dirty="0"/>
              <a:t>Conclusion of the review </a:t>
            </a:r>
            <a:endParaRPr lang="en-Z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CF4F-ADE7-4C9D-95B5-0C56490C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85258"/>
            <a:ext cx="9601196" cy="3290610"/>
          </a:xfrm>
        </p:spPr>
        <p:txBody>
          <a:bodyPr/>
          <a:lstStyle/>
          <a:p>
            <a:r>
              <a:rPr lang="en-GB" dirty="0"/>
              <a:t>Majority of older persons and their family member cannot afford the top-up that is requested to meet the required amount by other registered OAH.</a:t>
            </a:r>
          </a:p>
          <a:p>
            <a:r>
              <a:rPr lang="en-GB" dirty="0"/>
              <a:t>Semi frail and able older person prefers Home Based Care and Support Service for Respect and Dignity. Reinforcement of HBCSS be prioritised to promote family preservation. </a:t>
            </a:r>
          </a:p>
          <a:p>
            <a:r>
              <a:rPr lang="en-GB" dirty="0"/>
              <a:t>HBCSS will minimize the hidden and unreported incidents of abuse and maltreatment of older persons.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783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9355-EFD7-459E-973D-AE901101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52" y="844741"/>
            <a:ext cx="6241816" cy="104224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bertus MT" panose="020E0602030304020304" pitchFamily="34" charset="0"/>
              </a:rPr>
              <a:t>Lesson Learned while working with older Persons</a:t>
            </a:r>
            <a:r>
              <a:rPr lang="en-GB" sz="3200" dirty="0">
                <a:latin typeface="Albertus MT" panose="020E0602030304020304" pitchFamily="34" charset="0"/>
              </a:rPr>
              <a:t>;</a:t>
            </a:r>
            <a:endParaRPr lang="en-ZA" sz="3200" dirty="0">
              <a:latin typeface="Albertus MT" panose="020E06020303040203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19D96CC-7AB3-4791-946F-7CCA99A085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969" r="27969"/>
          <a:stretch>
            <a:fillRect/>
          </a:stretch>
        </p:blipFill>
        <p:spPr>
          <a:xfrm>
            <a:off x="7622241" y="1041400"/>
            <a:ext cx="3896427" cy="4775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116DB-B492-4A20-B2E1-7BAB34250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331" y="1886989"/>
            <a:ext cx="6863884" cy="3197243"/>
          </a:xfr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2400" dirty="0"/>
              <a:t>To Maintaining physical, mental, and social well-being to live a full and meaningful life, regardless of age and they need support. (Active Aging).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2400" dirty="0"/>
              <a:t>Never assume the older person to be needy as they posses resilience to choose happiness over comfort.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2400" dirty="0"/>
              <a:t>Familiarity of environment or objects in Alzheimer/Dementia patients is key to calmness. </a:t>
            </a:r>
            <a:endParaRPr lang="en-ZA" sz="24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7DD233C-0922-4B38-A6F2-8BD87AE4FBD6}"/>
              </a:ext>
            </a:extLst>
          </p:cNvPr>
          <p:cNvSpPr/>
          <p:nvPr/>
        </p:nvSpPr>
        <p:spPr>
          <a:xfrm>
            <a:off x="8495607" y="202528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F4FCAA06-BA60-4C3F-80C8-D94222739981}"/>
              </a:ext>
            </a:extLst>
          </p:cNvPr>
          <p:cNvSpPr/>
          <p:nvPr/>
        </p:nvSpPr>
        <p:spPr>
          <a:xfrm>
            <a:off x="9734203" y="2119746"/>
            <a:ext cx="914400" cy="6151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8D3C2-FC14-4843-B1B4-AFE56D1B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630" y="1446415"/>
            <a:ext cx="932769" cy="11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7802-FF2D-42D0-9132-36E5716F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640081"/>
            <a:ext cx="9944996" cy="5985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/>
              <a:t>Recommendations </a:t>
            </a:r>
            <a:endParaRPr lang="en-Z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E28C-096B-4E28-97FC-084FEC79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458" y="1679171"/>
            <a:ext cx="3273676" cy="419669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D9347-9ABB-4EC1-9BB3-F01EFD467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866" y="1363287"/>
            <a:ext cx="5404505" cy="4272437"/>
          </a:xfrm>
          <a:ln>
            <a:solidFill>
              <a:srgbClr val="FF0000"/>
            </a:solidFill>
          </a:ln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Restructure the funding model of NPOs to be aligned with that of Government owned Residential facilities.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Ensure that the cost of access to residential facility is accessible for majority of poverty stricken older persons.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Reintroduction of Community Home Based Care Giver to assist the semi frail elders with care and support to avoid placement in residential facility and promote family and community life.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Reinforce the Older Persons Act and promote care and protection of the rights of the older persons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Foster for sustainable communities that encourages equal rights to all member in the community by ensuring equal access to services. </a:t>
            </a: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0271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655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Albertus MT</vt:lpstr>
      <vt:lpstr>Algerian</vt:lpstr>
      <vt:lpstr>Antique Olive Compact</vt:lpstr>
      <vt:lpstr>Apple Chancery</vt:lpstr>
      <vt:lpstr>Arial</vt:lpstr>
      <vt:lpstr>Courier New</vt:lpstr>
      <vt:lpstr>Garamond</vt:lpstr>
      <vt:lpstr>Wingdings</vt:lpstr>
      <vt:lpstr>Organic</vt:lpstr>
      <vt:lpstr>Social Work Practitioner Presentation </vt:lpstr>
      <vt:lpstr>Who I Am</vt:lpstr>
      <vt:lpstr>The community I served</vt:lpstr>
      <vt:lpstr>Methodology </vt:lpstr>
      <vt:lpstr>Finding:</vt:lpstr>
      <vt:lpstr>Discussion </vt:lpstr>
      <vt:lpstr>Conclusion of the review </vt:lpstr>
      <vt:lpstr>Lesson Learned while working with older Persons;</vt:lpstr>
      <vt:lpstr>Recommendations </vt:lpstr>
      <vt:lpstr>061 794 3423 Mthakathi.Radebe@fssocdev.gov.za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Mthakathi Radebe</dc:creator>
  <cp:lastModifiedBy>Mthakathi Radebe</cp:lastModifiedBy>
  <cp:revision>26</cp:revision>
  <dcterms:created xsi:type="dcterms:W3CDTF">2025-09-09T22:42:45Z</dcterms:created>
  <dcterms:modified xsi:type="dcterms:W3CDTF">2025-09-10T04:44:14Z</dcterms:modified>
</cp:coreProperties>
</file>