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 id="257" r:id="rId3"/>
    <p:sldId id="263" r:id="rId4"/>
    <p:sldId id="259" r:id="rId5"/>
    <p:sldId id="260" r:id="rId6"/>
    <p:sldId id="261" r:id="rId7"/>
    <p:sldId id="262"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9/9/2025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A47F8-34E7-43E1-98D6-7BC1C0FED07B}"/>
              </a:ext>
            </a:extLst>
          </p:cNvPr>
          <p:cNvSpPr>
            <a:spLocks noGrp="1"/>
          </p:cNvSpPr>
          <p:nvPr>
            <p:ph type="title"/>
          </p:nvPr>
        </p:nvSpPr>
        <p:spPr/>
        <p:txBody>
          <a:bodyPr/>
          <a:lstStyle/>
          <a:p>
            <a:r>
              <a:rPr lang="en-ZA" dirty="0"/>
              <a:t>GREETINGS </a:t>
            </a:r>
          </a:p>
        </p:txBody>
      </p:sp>
      <p:pic>
        <p:nvPicPr>
          <p:cNvPr id="6" name="Content Placeholder 5">
            <a:extLst>
              <a:ext uri="{FF2B5EF4-FFF2-40B4-BE49-F238E27FC236}">
                <a16:creationId xmlns:a16="http://schemas.microsoft.com/office/drawing/2014/main" id="{5015B1CD-D732-4D88-B05F-33F73AA88054}"/>
              </a:ext>
            </a:extLst>
          </p:cNvPr>
          <p:cNvPicPr>
            <a:picLocks noGrp="1" noChangeAspect="1"/>
          </p:cNvPicPr>
          <p:nvPr>
            <p:ph idx="1"/>
          </p:nvPr>
        </p:nvPicPr>
        <p:blipFill>
          <a:blip r:embed="rId2"/>
          <a:stretch>
            <a:fillRect/>
          </a:stretch>
        </p:blipFill>
        <p:spPr>
          <a:xfrm>
            <a:off x="677335" y="2160588"/>
            <a:ext cx="8596668" cy="3881437"/>
          </a:xfrm>
        </p:spPr>
      </p:pic>
      <p:pic>
        <p:nvPicPr>
          <p:cNvPr id="4" name="Picture 3" descr="Dep-social dev colour">
            <a:extLst>
              <a:ext uri="{FF2B5EF4-FFF2-40B4-BE49-F238E27FC236}">
                <a16:creationId xmlns:a16="http://schemas.microsoft.com/office/drawing/2014/main" id="{5D265566-AED5-456A-8F12-34E29F07BEE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182056" y="198782"/>
            <a:ext cx="3320967" cy="974035"/>
          </a:xfrm>
          <a:prstGeom prst="rect">
            <a:avLst/>
          </a:prstGeom>
          <a:noFill/>
          <a:ln>
            <a:noFill/>
          </a:ln>
        </p:spPr>
      </p:pic>
    </p:spTree>
    <p:extLst>
      <p:ext uri="{BB962C8B-B14F-4D97-AF65-F5344CB8AC3E}">
        <p14:creationId xmlns:p14="http://schemas.microsoft.com/office/powerpoint/2010/main" val="286400412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6DD6C-23EC-476E-8DCD-CA8497544EA9}"/>
              </a:ext>
            </a:extLst>
          </p:cNvPr>
          <p:cNvSpPr>
            <a:spLocks noGrp="1"/>
          </p:cNvSpPr>
          <p:nvPr>
            <p:ph type="title"/>
          </p:nvPr>
        </p:nvSpPr>
        <p:spPr/>
        <p:txBody>
          <a:bodyPr/>
          <a:lstStyle/>
          <a:p>
            <a:r>
              <a:rPr lang="en-ZA" dirty="0"/>
              <a:t>INTERVENTION </a:t>
            </a:r>
          </a:p>
        </p:txBody>
      </p:sp>
      <p:sp>
        <p:nvSpPr>
          <p:cNvPr id="3" name="Content Placeholder 2">
            <a:extLst>
              <a:ext uri="{FF2B5EF4-FFF2-40B4-BE49-F238E27FC236}">
                <a16:creationId xmlns:a16="http://schemas.microsoft.com/office/drawing/2014/main" id="{887F6C74-74DE-4B0B-B9D9-6762293AFEA7}"/>
              </a:ext>
            </a:extLst>
          </p:cNvPr>
          <p:cNvSpPr>
            <a:spLocks noGrp="1"/>
          </p:cNvSpPr>
          <p:nvPr>
            <p:ph idx="1"/>
          </p:nvPr>
        </p:nvSpPr>
        <p:spPr/>
        <p:txBody>
          <a:bodyPr>
            <a:normAutofit lnSpcReduction="10000"/>
          </a:bodyPr>
          <a:lstStyle/>
          <a:p>
            <a:pPr algn="just"/>
            <a:r>
              <a:rPr lang="en-ZA" dirty="0"/>
              <a:t>The social worker </a:t>
            </a:r>
            <a:r>
              <a:rPr lang="en-ZA" dirty="0" err="1"/>
              <a:t>intervewed</a:t>
            </a:r>
            <a:r>
              <a:rPr lang="en-ZA" dirty="0"/>
              <a:t> the reporter and </a:t>
            </a:r>
            <a:r>
              <a:rPr lang="en-ZA" dirty="0" err="1"/>
              <a:t>Rele</a:t>
            </a:r>
            <a:r>
              <a:rPr lang="en-ZA" dirty="0"/>
              <a:t>, and conducted a home visit to </a:t>
            </a:r>
            <a:r>
              <a:rPr lang="en-ZA" dirty="0" err="1"/>
              <a:t>Rele’s</a:t>
            </a:r>
            <a:r>
              <a:rPr lang="en-ZA" dirty="0"/>
              <a:t> family. </a:t>
            </a:r>
          </a:p>
          <a:p>
            <a:pPr algn="just"/>
            <a:r>
              <a:rPr lang="en-ZA" dirty="0"/>
              <a:t>The social worker compiled a section 155 report to children’s court, outlining the social circumstances of </a:t>
            </a:r>
            <a:r>
              <a:rPr lang="en-ZA" dirty="0" err="1"/>
              <a:t>Rele</a:t>
            </a:r>
            <a:r>
              <a:rPr lang="en-ZA" dirty="0"/>
              <a:t> and her child; and requested the presiding officer to find both them in need of care and protection in terms of section 150, and place them in temporary safe care in terms of section 167 of children’s Act. </a:t>
            </a:r>
          </a:p>
          <a:p>
            <a:pPr algn="just"/>
            <a:r>
              <a:rPr lang="en-ZA" dirty="0"/>
              <a:t>Children’s court found both of them in need of care and protection, and were placed in temporary safe care for 90 days, with a safe care parent. Unfortunately after few weeks, </a:t>
            </a:r>
            <a:r>
              <a:rPr lang="en-ZA" dirty="0" err="1"/>
              <a:t>Rele</a:t>
            </a:r>
            <a:r>
              <a:rPr lang="en-ZA" dirty="0"/>
              <a:t> took her child and absconded from the placement, and went back to the abusive boyfriend. The social worker went to the boyfriend’s place and removed </a:t>
            </a:r>
            <a:r>
              <a:rPr lang="en-ZA" dirty="0" err="1"/>
              <a:t>Rele</a:t>
            </a:r>
            <a:r>
              <a:rPr lang="en-ZA" dirty="0"/>
              <a:t> and the child to a more secure place at CYCC.  </a:t>
            </a:r>
          </a:p>
        </p:txBody>
      </p:sp>
      <p:pic>
        <p:nvPicPr>
          <p:cNvPr id="4" name="Picture 3" descr="Dep-social dev colour">
            <a:extLst>
              <a:ext uri="{FF2B5EF4-FFF2-40B4-BE49-F238E27FC236}">
                <a16:creationId xmlns:a16="http://schemas.microsoft.com/office/drawing/2014/main" id="{9A05E2D7-F3FA-45FD-9BF1-31AC6E7BA10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182056" y="198782"/>
            <a:ext cx="3320967" cy="974035"/>
          </a:xfrm>
          <a:prstGeom prst="rect">
            <a:avLst/>
          </a:prstGeom>
          <a:noFill/>
          <a:ln>
            <a:noFill/>
          </a:ln>
        </p:spPr>
      </p:pic>
    </p:spTree>
    <p:extLst>
      <p:ext uri="{BB962C8B-B14F-4D97-AF65-F5344CB8AC3E}">
        <p14:creationId xmlns:p14="http://schemas.microsoft.com/office/powerpoint/2010/main" val="3900531186"/>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E59D1-A6C1-4B90-B188-6E3B92605BB5}"/>
              </a:ext>
            </a:extLst>
          </p:cNvPr>
          <p:cNvSpPr>
            <a:spLocks noGrp="1"/>
          </p:cNvSpPr>
          <p:nvPr>
            <p:ph type="title"/>
          </p:nvPr>
        </p:nvSpPr>
        <p:spPr/>
        <p:txBody>
          <a:bodyPr/>
          <a:lstStyle/>
          <a:p>
            <a:r>
              <a:rPr lang="en-ZA" dirty="0"/>
              <a:t>INTERVENTION continued…..</a:t>
            </a:r>
          </a:p>
        </p:txBody>
      </p:sp>
      <p:sp>
        <p:nvSpPr>
          <p:cNvPr id="3" name="Content Placeholder 2">
            <a:extLst>
              <a:ext uri="{FF2B5EF4-FFF2-40B4-BE49-F238E27FC236}">
                <a16:creationId xmlns:a16="http://schemas.microsoft.com/office/drawing/2014/main" id="{ED61BFAB-75DC-4CE7-9A48-43C60EBFA2EC}"/>
              </a:ext>
            </a:extLst>
          </p:cNvPr>
          <p:cNvSpPr>
            <a:spLocks noGrp="1"/>
          </p:cNvSpPr>
          <p:nvPr>
            <p:ph idx="1"/>
          </p:nvPr>
        </p:nvSpPr>
        <p:spPr/>
        <p:txBody>
          <a:bodyPr/>
          <a:lstStyle/>
          <a:p>
            <a:pPr algn="just"/>
            <a:r>
              <a:rPr lang="en-ZA" dirty="0"/>
              <a:t>Both </a:t>
            </a:r>
            <a:r>
              <a:rPr lang="en-ZA" dirty="0" err="1"/>
              <a:t>Rele</a:t>
            </a:r>
            <a:r>
              <a:rPr lang="en-ZA" dirty="0"/>
              <a:t> and her child were taken to the doctor for medical check up. </a:t>
            </a:r>
            <a:r>
              <a:rPr lang="en-ZA" dirty="0" err="1"/>
              <a:t>Rele</a:t>
            </a:r>
            <a:r>
              <a:rPr lang="en-ZA" dirty="0"/>
              <a:t> was found to have serious bruises all over her body; and the child had malnutrition. They both received medical attention </a:t>
            </a:r>
          </a:p>
          <a:p>
            <a:pPr algn="just"/>
            <a:r>
              <a:rPr lang="en-ZA" dirty="0"/>
              <a:t> The social worker as a case manager and the social worker at the CYCC were working together to provide counselling to </a:t>
            </a:r>
            <a:r>
              <a:rPr lang="en-ZA" dirty="0" err="1"/>
              <a:t>Rele</a:t>
            </a:r>
            <a:r>
              <a:rPr lang="en-ZA" dirty="0"/>
              <a:t>, and empower her to break free from any abusive relationship. </a:t>
            </a:r>
          </a:p>
          <a:p>
            <a:pPr algn="just"/>
            <a:r>
              <a:rPr lang="en-ZA" dirty="0" err="1"/>
              <a:t>Rele</a:t>
            </a:r>
            <a:r>
              <a:rPr lang="en-ZA" dirty="0"/>
              <a:t> was immediately enrolled at a school while in the CYCC, so that she can finish her grade 9 and go to high school. Her child was well taken care of by child and youth care giver. </a:t>
            </a:r>
          </a:p>
          <a:p>
            <a:pPr algn="just"/>
            <a:r>
              <a:rPr lang="en-ZA" dirty="0"/>
              <a:t>The social worker managed to find </a:t>
            </a:r>
            <a:r>
              <a:rPr lang="en-ZA" dirty="0" err="1"/>
              <a:t>Rele’s</a:t>
            </a:r>
            <a:r>
              <a:rPr lang="en-ZA" dirty="0"/>
              <a:t> mother contact details; and she called her for reunification purposes. The mother has been looking forward to stay with </a:t>
            </a:r>
            <a:r>
              <a:rPr lang="en-ZA" dirty="0" err="1"/>
              <a:t>Rele</a:t>
            </a:r>
            <a:r>
              <a:rPr lang="en-ZA" dirty="0"/>
              <a:t> one day, and pleaded for her release from the CYCC. </a:t>
            </a:r>
          </a:p>
        </p:txBody>
      </p:sp>
      <p:pic>
        <p:nvPicPr>
          <p:cNvPr id="4" name="Picture 3" descr="Dep-social dev colour">
            <a:extLst>
              <a:ext uri="{FF2B5EF4-FFF2-40B4-BE49-F238E27FC236}">
                <a16:creationId xmlns:a16="http://schemas.microsoft.com/office/drawing/2014/main" id="{61BC0A7F-4906-4223-BB37-38113A110B45}"/>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182056" y="198782"/>
            <a:ext cx="3320967" cy="974035"/>
          </a:xfrm>
          <a:prstGeom prst="rect">
            <a:avLst/>
          </a:prstGeom>
          <a:noFill/>
          <a:ln>
            <a:noFill/>
          </a:ln>
        </p:spPr>
      </p:pic>
    </p:spTree>
    <p:extLst>
      <p:ext uri="{BB962C8B-B14F-4D97-AF65-F5344CB8AC3E}">
        <p14:creationId xmlns:p14="http://schemas.microsoft.com/office/powerpoint/2010/main" val="4008086246"/>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CA2B3-CCE0-4ED4-80DB-D1E6B6171FB6}"/>
              </a:ext>
            </a:extLst>
          </p:cNvPr>
          <p:cNvSpPr>
            <a:spLocks noGrp="1"/>
          </p:cNvSpPr>
          <p:nvPr>
            <p:ph type="title"/>
          </p:nvPr>
        </p:nvSpPr>
        <p:spPr/>
        <p:txBody>
          <a:bodyPr/>
          <a:lstStyle/>
          <a:p>
            <a:r>
              <a:rPr lang="en-ZA" dirty="0"/>
              <a:t>INTERVENTION continued…..</a:t>
            </a:r>
          </a:p>
        </p:txBody>
      </p:sp>
      <p:sp>
        <p:nvSpPr>
          <p:cNvPr id="3" name="Content Placeholder 2">
            <a:extLst>
              <a:ext uri="{FF2B5EF4-FFF2-40B4-BE49-F238E27FC236}">
                <a16:creationId xmlns:a16="http://schemas.microsoft.com/office/drawing/2014/main" id="{46B89C8E-C597-4735-A8F4-FC577DD0BB82}"/>
              </a:ext>
            </a:extLst>
          </p:cNvPr>
          <p:cNvSpPr>
            <a:spLocks noGrp="1"/>
          </p:cNvSpPr>
          <p:nvPr>
            <p:ph idx="1"/>
          </p:nvPr>
        </p:nvSpPr>
        <p:spPr/>
        <p:txBody>
          <a:bodyPr/>
          <a:lstStyle/>
          <a:p>
            <a:r>
              <a:rPr lang="en-ZA" dirty="0"/>
              <a:t>The social worker and the CYCC arranged transport and one of the social workers to take </a:t>
            </a:r>
            <a:r>
              <a:rPr lang="en-ZA" dirty="0" err="1"/>
              <a:t>Rele</a:t>
            </a:r>
            <a:r>
              <a:rPr lang="en-ZA" dirty="0"/>
              <a:t> to her mother in Pretoria, Gauteng province. </a:t>
            </a:r>
          </a:p>
          <a:p>
            <a:r>
              <a:rPr lang="en-ZA" dirty="0"/>
              <a:t>The social worker has been doing a follow up on </a:t>
            </a:r>
            <a:r>
              <a:rPr lang="en-ZA" dirty="0" err="1"/>
              <a:t>Rele</a:t>
            </a:r>
            <a:r>
              <a:rPr lang="en-ZA" dirty="0"/>
              <a:t>, the child and the mother, and they reported to be adjusting very well. </a:t>
            </a:r>
          </a:p>
        </p:txBody>
      </p:sp>
      <p:pic>
        <p:nvPicPr>
          <p:cNvPr id="4" name="Picture 3" descr="Dep-social dev colour">
            <a:extLst>
              <a:ext uri="{FF2B5EF4-FFF2-40B4-BE49-F238E27FC236}">
                <a16:creationId xmlns:a16="http://schemas.microsoft.com/office/drawing/2014/main" id="{0C03D7A6-F979-413B-BB4C-54C4D9C19945}"/>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182056" y="198782"/>
            <a:ext cx="3320967" cy="974035"/>
          </a:xfrm>
          <a:prstGeom prst="rect">
            <a:avLst/>
          </a:prstGeom>
          <a:noFill/>
          <a:ln>
            <a:noFill/>
          </a:ln>
        </p:spPr>
      </p:pic>
    </p:spTree>
    <p:extLst>
      <p:ext uri="{BB962C8B-B14F-4D97-AF65-F5344CB8AC3E}">
        <p14:creationId xmlns:p14="http://schemas.microsoft.com/office/powerpoint/2010/main" val="3933452177"/>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A5082-91D9-4BE9-AD85-7A5088F39237}"/>
              </a:ext>
            </a:extLst>
          </p:cNvPr>
          <p:cNvSpPr>
            <a:spLocks noGrp="1"/>
          </p:cNvSpPr>
          <p:nvPr>
            <p:ph type="title"/>
          </p:nvPr>
        </p:nvSpPr>
        <p:spPr/>
        <p:txBody>
          <a:bodyPr/>
          <a:lstStyle/>
          <a:p>
            <a:r>
              <a:rPr lang="en-ZA" dirty="0"/>
              <a:t>LESSONS AND MESSAGE </a:t>
            </a:r>
          </a:p>
        </p:txBody>
      </p:sp>
      <p:sp>
        <p:nvSpPr>
          <p:cNvPr id="3" name="Content Placeholder 2">
            <a:extLst>
              <a:ext uri="{FF2B5EF4-FFF2-40B4-BE49-F238E27FC236}">
                <a16:creationId xmlns:a16="http://schemas.microsoft.com/office/drawing/2014/main" id="{A8F992DF-55B8-47E3-A0A1-39E8AEFDB07C}"/>
              </a:ext>
            </a:extLst>
          </p:cNvPr>
          <p:cNvSpPr>
            <a:spLocks noGrp="1"/>
          </p:cNvSpPr>
          <p:nvPr>
            <p:ph idx="1"/>
          </p:nvPr>
        </p:nvSpPr>
        <p:spPr/>
        <p:txBody>
          <a:bodyPr>
            <a:normAutofit lnSpcReduction="10000"/>
          </a:bodyPr>
          <a:lstStyle/>
          <a:p>
            <a:pPr algn="just"/>
            <a:r>
              <a:rPr lang="en-ZA" dirty="0"/>
              <a:t>Family dysfunction negatively impact on the children’s growth and wellbeing. </a:t>
            </a:r>
          </a:p>
          <a:p>
            <a:pPr algn="just"/>
            <a:r>
              <a:rPr lang="en-ZA" dirty="0"/>
              <a:t> It is always important to work with a client within their environment, and look for resources within their own environment. </a:t>
            </a:r>
          </a:p>
          <a:p>
            <a:pPr algn="just"/>
            <a:r>
              <a:rPr lang="en-ZA" dirty="0"/>
              <a:t>Try be all means as a professional to keep the client within their family; and do your best to reunify them as soon as possible in cases of removal. </a:t>
            </a:r>
          </a:p>
          <a:p>
            <a:pPr algn="just"/>
            <a:r>
              <a:rPr lang="en-ZA" dirty="0"/>
              <a:t>Acts and policies assist us to be deliver our services to our clients </a:t>
            </a:r>
          </a:p>
          <a:p>
            <a:pPr algn="just"/>
            <a:r>
              <a:rPr lang="en-ZA" dirty="0"/>
              <a:t>Victims of domestic violence have a tendency of returning to their abusers, do not give up on them. </a:t>
            </a:r>
          </a:p>
          <a:p>
            <a:pPr algn="just"/>
            <a:r>
              <a:rPr lang="en-ZA" dirty="0"/>
              <a:t>As a social worker we play a vital role in actualizing the sustainable development goals; and in my case 3, 4, and 5 we achieved. </a:t>
            </a:r>
          </a:p>
          <a:p>
            <a:r>
              <a:rPr lang="en-ZA" dirty="0"/>
              <a:t>Sustainable Development Goals are achievable, and can be integrated in to the daily work of a social worker.  </a:t>
            </a:r>
          </a:p>
          <a:p>
            <a:endParaRPr lang="en-ZA" dirty="0"/>
          </a:p>
        </p:txBody>
      </p:sp>
      <p:pic>
        <p:nvPicPr>
          <p:cNvPr id="4" name="Picture 3" descr="Dep-social dev colour">
            <a:extLst>
              <a:ext uri="{FF2B5EF4-FFF2-40B4-BE49-F238E27FC236}">
                <a16:creationId xmlns:a16="http://schemas.microsoft.com/office/drawing/2014/main" id="{88F700B5-A30C-42B3-925E-7EA43FB40E6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182056" y="198782"/>
            <a:ext cx="3320967" cy="974035"/>
          </a:xfrm>
          <a:prstGeom prst="rect">
            <a:avLst/>
          </a:prstGeom>
          <a:noFill/>
          <a:ln>
            <a:noFill/>
          </a:ln>
        </p:spPr>
      </p:pic>
    </p:spTree>
    <p:extLst>
      <p:ext uri="{BB962C8B-B14F-4D97-AF65-F5344CB8AC3E}">
        <p14:creationId xmlns:p14="http://schemas.microsoft.com/office/powerpoint/2010/main" val="391808540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circle(in)">
                                      <p:cBhvr>
                                        <p:cTn id="25" dur="20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circle(in)">
                                      <p:cBhvr>
                                        <p:cTn id="30" dur="20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circle(in)">
                                      <p:cBhvr>
                                        <p:cTn id="35" dur="2000"/>
                                        <p:tgtEl>
                                          <p:spTgt spid="3">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circle(in)">
                                      <p:cBhvr>
                                        <p:cTn id="40"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4606B-E546-4B68-B086-C8632DE67C23}"/>
              </a:ext>
            </a:extLst>
          </p:cNvPr>
          <p:cNvSpPr>
            <a:spLocks noGrp="1"/>
          </p:cNvSpPr>
          <p:nvPr>
            <p:ph type="title"/>
          </p:nvPr>
        </p:nvSpPr>
        <p:spPr>
          <a:xfrm>
            <a:off x="836360" y="2637183"/>
            <a:ext cx="8596668" cy="1320800"/>
          </a:xfrm>
        </p:spPr>
        <p:txBody>
          <a:bodyPr/>
          <a:lstStyle/>
          <a:p>
            <a:r>
              <a:rPr lang="en-ZA" dirty="0"/>
              <a:t>When it comes to your GO-AL, you must GO-ALL out. (Leaba Moloi) </a:t>
            </a:r>
          </a:p>
        </p:txBody>
      </p:sp>
      <p:pic>
        <p:nvPicPr>
          <p:cNvPr id="3" name="Picture 2" descr="Dep-social dev colour">
            <a:extLst>
              <a:ext uri="{FF2B5EF4-FFF2-40B4-BE49-F238E27FC236}">
                <a16:creationId xmlns:a16="http://schemas.microsoft.com/office/drawing/2014/main" id="{82B8604D-A117-40DD-9BE9-472860DD9DC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182056" y="198782"/>
            <a:ext cx="3320967" cy="974035"/>
          </a:xfrm>
          <a:prstGeom prst="rect">
            <a:avLst/>
          </a:prstGeom>
          <a:noFill/>
          <a:ln>
            <a:noFill/>
          </a:ln>
        </p:spPr>
      </p:pic>
    </p:spTree>
    <p:extLst>
      <p:ext uri="{BB962C8B-B14F-4D97-AF65-F5344CB8AC3E}">
        <p14:creationId xmlns:p14="http://schemas.microsoft.com/office/powerpoint/2010/main" val="3291384707"/>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3895B-A5A7-4CAC-BA4C-09A2C326367E}"/>
              </a:ext>
            </a:extLst>
          </p:cNvPr>
          <p:cNvSpPr>
            <a:spLocks noGrp="1"/>
          </p:cNvSpPr>
          <p:nvPr>
            <p:ph type="title"/>
          </p:nvPr>
        </p:nvSpPr>
        <p:spPr/>
        <p:txBody>
          <a:bodyPr/>
          <a:lstStyle/>
          <a:p>
            <a:r>
              <a:rPr lang="en-ZA" dirty="0"/>
              <a:t>THANK YOU SO MUCH </a:t>
            </a:r>
          </a:p>
        </p:txBody>
      </p:sp>
      <p:pic>
        <p:nvPicPr>
          <p:cNvPr id="6" name="Content Placeholder 5">
            <a:extLst>
              <a:ext uri="{FF2B5EF4-FFF2-40B4-BE49-F238E27FC236}">
                <a16:creationId xmlns:a16="http://schemas.microsoft.com/office/drawing/2014/main" id="{00B80EF0-3621-48A1-BB09-1051FF5260D4}"/>
              </a:ext>
            </a:extLst>
          </p:cNvPr>
          <p:cNvPicPr>
            <a:picLocks noGrp="1" noChangeAspect="1"/>
          </p:cNvPicPr>
          <p:nvPr>
            <p:ph idx="1"/>
          </p:nvPr>
        </p:nvPicPr>
        <p:blipFill>
          <a:blip r:embed="rId2"/>
          <a:stretch>
            <a:fillRect/>
          </a:stretch>
        </p:blipFill>
        <p:spPr>
          <a:xfrm>
            <a:off x="787948" y="2160588"/>
            <a:ext cx="8376141" cy="3881437"/>
          </a:xfrm>
        </p:spPr>
      </p:pic>
      <p:pic>
        <p:nvPicPr>
          <p:cNvPr id="4" name="Picture 3" descr="Dep-social dev colour">
            <a:extLst>
              <a:ext uri="{FF2B5EF4-FFF2-40B4-BE49-F238E27FC236}">
                <a16:creationId xmlns:a16="http://schemas.microsoft.com/office/drawing/2014/main" id="{978A52D8-EAA6-47A9-92A0-457807A6BA5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182056" y="198782"/>
            <a:ext cx="3320967" cy="974035"/>
          </a:xfrm>
          <a:prstGeom prst="rect">
            <a:avLst/>
          </a:prstGeom>
          <a:noFill/>
          <a:ln>
            <a:noFill/>
          </a:ln>
        </p:spPr>
      </p:pic>
    </p:spTree>
    <p:extLst>
      <p:ext uri="{BB962C8B-B14F-4D97-AF65-F5344CB8AC3E}">
        <p14:creationId xmlns:p14="http://schemas.microsoft.com/office/powerpoint/2010/main" val="111824457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62C18-15FB-4CB6-AF92-AF05AF1C4C06}"/>
              </a:ext>
            </a:extLst>
          </p:cNvPr>
          <p:cNvSpPr>
            <a:spLocks noGrp="1"/>
          </p:cNvSpPr>
          <p:nvPr>
            <p:ph type="title"/>
          </p:nvPr>
        </p:nvSpPr>
        <p:spPr/>
        <p:txBody>
          <a:bodyPr/>
          <a:lstStyle/>
          <a:p>
            <a:r>
              <a:rPr lang="en-ZA" dirty="0"/>
              <a:t>A LITTLE BIT ABOUT MYSELF </a:t>
            </a:r>
          </a:p>
        </p:txBody>
      </p:sp>
      <p:sp>
        <p:nvSpPr>
          <p:cNvPr id="3" name="Content Placeholder 2">
            <a:extLst>
              <a:ext uri="{FF2B5EF4-FFF2-40B4-BE49-F238E27FC236}">
                <a16:creationId xmlns:a16="http://schemas.microsoft.com/office/drawing/2014/main" id="{D623E9B2-3C8C-4872-BB50-E6B721A7FDAF}"/>
              </a:ext>
            </a:extLst>
          </p:cNvPr>
          <p:cNvSpPr>
            <a:spLocks noGrp="1"/>
          </p:cNvSpPr>
          <p:nvPr>
            <p:ph idx="1"/>
          </p:nvPr>
        </p:nvSpPr>
        <p:spPr/>
        <p:txBody>
          <a:bodyPr/>
          <a:lstStyle/>
          <a:p>
            <a:r>
              <a:rPr lang="en-ZA" dirty="0"/>
              <a:t>MY NAME IS LEABA </a:t>
            </a:r>
          </a:p>
          <a:p>
            <a:r>
              <a:rPr lang="en-ZA" dirty="0"/>
              <a:t>MY SURNAME IS MOLOI </a:t>
            </a:r>
          </a:p>
          <a:p>
            <a:r>
              <a:rPr lang="en-ZA" dirty="0"/>
              <a:t>I AM A SOCIAL WORKER </a:t>
            </a:r>
          </a:p>
          <a:p>
            <a:r>
              <a:rPr lang="en-ZA" dirty="0"/>
              <a:t>EMPLOYED AT THE FREE STATE DEPARTMENT OF SOCIAL DEVELOPMENT</a:t>
            </a:r>
          </a:p>
          <a:p>
            <a:r>
              <a:rPr lang="en-ZA" dirty="0"/>
              <a:t>FROM THABO MOFUTSANYANA DISTRICT; BASED IN QWAQWA OFFICE </a:t>
            </a:r>
          </a:p>
          <a:p>
            <a:r>
              <a:rPr lang="en-ZA" dirty="0"/>
              <a:t>I WORK AT CHILD CARE AND PROTECTION UNIT </a:t>
            </a:r>
          </a:p>
          <a:p>
            <a:r>
              <a:rPr lang="en-ZA" dirty="0"/>
              <a:t>I HAVE BEEN PRACTICING AS SOCIAL WORKER FOR THE 10 YEARS NOW.  </a:t>
            </a:r>
          </a:p>
        </p:txBody>
      </p:sp>
      <p:pic>
        <p:nvPicPr>
          <p:cNvPr id="4" name="Picture 3" descr="Dep-social dev colour">
            <a:extLst>
              <a:ext uri="{FF2B5EF4-FFF2-40B4-BE49-F238E27FC236}">
                <a16:creationId xmlns:a16="http://schemas.microsoft.com/office/drawing/2014/main" id="{676751C5-6771-4C1D-977D-62AB1C76503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182056" y="198782"/>
            <a:ext cx="3320967" cy="974035"/>
          </a:xfrm>
          <a:prstGeom prst="rect">
            <a:avLst/>
          </a:prstGeom>
          <a:noFill/>
          <a:ln>
            <a:noFill/>
          </a:ln>
        </p:spPr>
      </p:pic>
    </p:spTree>
    <p:extLst>
      <p:ext uri="{BB962C8B-B14F-4D97-AF65-F5344CB8AC3E}">
        <p14:creationId xmlns:p14="http://schemas.microsoft.com/office/powerpoint/2010/main" val="21024013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5C208-A134-458C-BC36-874ADB166417}"/>
              </a:ext>
            </a:extLst>
          </p:cNvPr>
          <p:cNvSpPr>
            <a:spLocks noGrp="1"/>
          </p:cNvSpPr>
          <p:nvPr>
            <p:ph type="title"/>
          </p:nvPr>
        </p:nvSpPr>
        <p:spPr/>
        <p:txBody>
          <a:bodyPr/>
          <a:lstStyle/>
          <a:p>
            <a:r>
              <a:rPr lang="en-ZA" dirty="0"/>
              <a:t>CONTENT OF THE PRESENTATION </a:t>
            </a:r>
          </a:p>
        </p:txBody>
      </p:sp>
      <p:sp>
        <p:nvSpPr>
          <p:cNvPr id="3" name="Content Placeholder 2">
            <a:extLst>
              <a:ext uri="{FF2B5EF4-FFF2-40B4-BE49-F238E27FC236}">
                <a16:creationId xmlns:a16="http://schemas.microsoft.com/office/drawing/2014/main" id="{84FC8DEC-26CF-4AB2-B876-548F2A66BDF4}"/>
              </a:ext>
            </a:extLst>
          </p:cNvPr>
          <p:cNvSpPr>
            <a:spLocks noGrp="1"/>
          </p:cNvSpPr>
          <p:nvPr>
            <p:ph idx="1"/>
          </p:nvPr>
        </p:nvSpPr>
        <p:spPr/>
        <p:txBody>
          <a:bodyPr/>
          <a:lstStyle/>
          <a:p>
            <a:r>
              <a:rPr lang="en-ZA" dirty="0"/>
              <a:t>TOPIC </a:t>
            </a:r>
          </a:p>
          <a:p>
            <a:r>
              <a:rPr lang="en-ZA" dirty="0"/>
              <a:t>THE COMMUNITY I SERVE </a:t>
            </a:r>
          </a:p>
          <a:p>
            <a:r>
              <a:rPr lang="en-ZA" dirty="0"/>
              <a:t>MY INTERVENTION CASE </a:t>
            </a:r>
          </a:p>
          <a:p>
            <a:r>
              <a:rPr lang="en-ZA" dirty="0"/>
              <a:t>FINDINGS</a:t>
            </a:r>
          </a:p>
          <a:p>
            <a:r>
              <a:rPr lang="en-ZA" dirty="0"/>
              <a:t>INTERVENTION </a:t>
            </a:r>
          </a:p>
          <a:p>
            <a:r>
              <a:rPr lang="en-ZA" dirty="0"/>
              <a:t>LESSONS AND MESSAGE </a:t>
            </a:r>
          </a:p>
          <a:p>
            <a:endParaRPr lang="en-ZA" dirty="0"/>
          </a:p>
          <a:p>
            <a:endParaRPr lang="en-ZA" dirty="0"/>
          </a:p>
        </p:txBody>
      </p:sp>
    </p:spTree>
    <p:extLst>
      <p:ext uri="{BB962C8B-B14F-4D97-AF65-F5344CB8AC3E}">
        <p14:creationId xmlns:p14="http://schemas.microsoft.com/office/powerpoint/2010/main" val="413082683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9B943-CD29-4E9A-A60C-70576BF6EF25}"/>
              </a:ext>
            </a:extLst>
          </p:cNvPr>
          <p:cNvSpPr>
            <a:spLocks noGrp="1"/>
          </p:cNvSpPr>
          <p:nvPr>
            <p:ph type="title"/>
          </p:nvPr>
        </p:nvSpPr>
        <p:spPr/>
        <p:txBody>
          <a:bodyPr/>
          <a:lstStyle/>
          <a:p>
            <a:r>
              <a:rPr lang="en-ZA" dirty="0"/>
              <a:t>TOPIC </a:t>
            </a:r>
          </a:p>
        </p:txBody>
      </p:sp>
      <p:sp>
        <p:nvSpPr>
          <p:cNvPr id="3" name="Content Placeholder 2">
            <a:extLst>
              <a:ext uri="{FF2B5EF4-FFF2-40B4-BE49-F238E27FC236}">
                <a16:creationId xmlns:a16="http://schemas.microsoft.com/office/drawing/2014/main" id="{0466F6CF-0DFC-42D3-8F73-4F0DF7147A4B}"/>
              </a:ext>
            </a:extLst>
          </p:cNvPr>
          <p:cNvSpPr>
            <a:spLocks noGrp="1"/>
          </p:cNvSpPr>
          <p:nvPr>
            <p:ph idx="1"/>
          </p:nvPr>
        </p:nvSpPr>
        <p:spPr/>
        <p:txBody>
          <a:bodyPr/>
          <a:lstStyle/>
          <a:p>
            <a:r>
              <a:rPr lang="en-ZA" sz="2700" dirty="0">
                <a:ln w="3175" cmpd="sng">
                  <a:noFill/>
                </a:ln>
                <a:solidFill>
                  <a:prstClr val="black"/>
                </a:solidFill>
                <a:latin typeface="Corbel" panose="020B0503020204020204"/>
                <a:ea typeface="+mj-ea"/>
                <a:cs typeface="+mj-cs"/>
              </a:rPr>
              <a:t>Social work and the achievement of sustainable development goals: A case study of working with special and vulnerable population (Children).</a:t>
            </a:r>
            <a:endParaRPr lang="en-ZA" dirty="0"/>
          </a:p>
        </p:txBody>
      </p:sp>
      <p:pic>
        <p:nvPicPr>
          <p:cNvPr id="4" name="Picture 3" descr="Dep-social dev colour">
            <a:extLst>
              <a:ext uri="{FF2B5EF4-FFF2-40B4-BE49-F238E27FC236}">
                <a16:creationId xmlns:a16="http://schemas.microsoft.com/office/drawing/2014/main" id="{761DD90D-4ED8-4B8A-BB02-FAFF21FD2FE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182056" y="198782"/>
            <a:ext cx="3320967" cy="974035"/>
          </a:xfrm>
          <a:prstGeom prst="rect">
            <a:avLst/>
          </a:prstGeom>
          <a:noFill/>
          <a:ln>
            <a:noFill/>
          </a:ln>
        </p:spPr>
      </p:pic>
    </p:spTree>
    <p:extLst>
      <p:ext uri="{BB962C8B-B14F-4D97-AF65-F5344CB8AC3E}">
        <p14:creationId xmlns:p14="http://schemas.microsoft.com/office/powerpoint/2010/main" val="227577818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BA181-4EF8-4EB3-BC97-1A3DBC55F0E8}"/>
              </a:ext>
            </a:extLst>
          </p:cNvPr>
          <p:cNvSpPr>
            <a:spLocks noGrp="1"/>
          </p:cNvSpPr>
          <p:nvPr>
            <p:ph type="title"/>
          </p:nvPr>
        </p:nvSpPr>
        <p:spPr/>
        <p:txBody>
          <a:bodyPr/>
          <a:lstStyle/>
          <a:p>
            <a:r>
              <a:rPr lang="en-ZA" dirty="0"/>
              <a:t>THE COMMUNITY I SERVE </a:t>
            </a:r>
          </a:p>
        </p:txBody>
      </p:sp>
      <p:pic>
        <p:nvPicPr>
          <p:cNvPr id="5" name="Content Placeholder 4">
            <a:extLst>
              <a:ext uri="{FF2B5EF4-FFF2-40B4-BE49-F238E27FC236}">
                <a16:creationId xmlns:a16="http://schemas.microsoft.com/office/drawing/2014/main" id="{EED4CB57-D25C-4B1F-85E0-BC5B0BE684B1}"/>
              </a:ext>
            </a:extLst>
          </p:cNvPr>
          <p:cNvPicPr>
            <a:picLocks noGrp="1" noChangeAspect="1"/>
          </p:cNvPicPr>
          <p:nvPr>
            <p:ph idx="1"/>
          </p:nvPr>
        </p:nvPicPr>
        <p:blipFill>
          <a:blip r:embed="rId2"/>
          <a:stretch>
            <a:fillRect/>
          </a:stretch>
        </p:blipFill>
        <p:spPr>
          <a:xfrm>
            <a:off x="677863" y="2279175"/>
            <a:ext cx="8596312" cy="3644262"/>
          </a:xfrm>
        </p:spPr>
      </p:pic>
      <p:pic>
        <p:nvPicPr>
          <p:cNvPr id="6" name="Picture 5" descr="Dep-social dev colour">
            <a:extLst>
              <a:ext uri="{FF2B5EF4-FFF2-40B4-BE49-F238E27FC236}">
                <a16:creationId xmlns:a16="http://schemas.microsoft.com/office/drawing/2014/main" id="{B6C81A91-EF94-4CB8-B8B4-62598819112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182056" y="198782"/>
            <a:ext cx="3320967" cy="974035"/>
          </a:xfrm>
          <a:prstGeom prst="rect">
            <a:avLst/>
          </a:prstGeom>
          <a:noFill/>
          <a:ln>
            <a:noFill/>
          </a:ln>
        </p:spPr>
      </p:pic>
    </p:spTree>
    <p:extLst>
      <p:ext uri="{BB962C8B-B14F-4D97-AF65-F5344CB8AC3E}">
        <p14:creationId xmlns:p14="http://schemas.microsoft.com/office/powerpoint/2010/main" val="412676618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4B9B4-100A-44B9-A583-80E35B12067C}"/>
              </a:ext>
            </a:extLst>
          </p:cNvPr>
          <p:cNvSpPr>
            <a:spLocks noGrp="1"/>
          </p:cNvSpPr>
          <p:nvPr>
            <p:ph type="title"/>
          </p:nvPr>
        </p:nvSpPr>
        <p:spPr/>
        <p:txBody>
          <a:bodyPr/>
          <a:lstStyle/>
          <a:p>
            <a:r>
              <a:rPr lang="en-ZA" dirty="0"/>
              <a:t>THE COMMUNITY I SERVE </a:t>
            </a:r>
          </a:p>
        </p:txBody>
      </p:sp>
      <p:sp>
        <p:nvSpPr>
          <p:cNvPr id="3" name="Content Placeholder 2">
            <a:extLst>
              <a:ext uri="{FF2B5EF4-FFF2-40B4-BE49-F238E27FC236}">
                <a16:creationId xmlns:a16="http://schemas.microsoft.com/office/drawing/2014/main" id="{CBF6D8DA-A60F-40BB-957F-05AD444A5C0A}"/>
              </a:ext>
            </a:extLst>
          </p:cNvPr>
          <p:cNvSpPr>
            <a:spLocks noGrp="1"/>
          </p:cNvSpPr>
          <p:nvPr>
            <p:ph idx="1"/>
          </p:nvPr>
        </p:nvSpPr>
        <p:spPr/>
        <p:txBody>
          <a:bodyPr/>
          <a:lstStyle/>
          <a:p>
            <a:r>
              <a:rPr lang="en-ZA" dirty="0"/>
              <a:t>QWAQWA IS A FORMER HOME LAND FOR THE BASOTHO PEOPLE</a:t>
            </a:r>
          </a:p>
          <a:p>
            <a:r>
              <a:rPr lang="en-ZA" dirty="0"/>
              <a:t>IT IS LOCATED IN THE NORTHEAST OF THE FREE STATE PROVINCE, IN THE FOOTHILLS OF THE DRANKENSBERG MOUNTAINS.</a:t>
            </a:r>
          </a:p>
          <a:p>
            <a:r>
              <a:rPr lang="en-ZA" dirty="0"/>
              <a:t>THE NAME QWAQWA COMES FROM KHOISAN MEANING WHITHER THAN WHITE</a:t>
            </a:r>
          </a:p>
          <a:p>
            <a:r>
              <a:rPr lang="en-ZA" dirty="0"/>
              <a:t>IT IS KNOWN FOR ITS COLD WHEATHER AND SNOW ON THE MOUNTIANS DURING WINTER. </a:t>
            </a:r>
          </a:p>
          <a:p>
            <a:r>
              <a:rPr lang="en-ZA" dirty="0"/>
              <a:t>QWAQWA IS A RURAL AREA WITH A LOT OF CHALLENGES, INCLUDING AMONST OTHERS, HIGH UNEMPLOYEMENT, HIGH CRIME RATE, GENDER BASED VIOLENCE, CHILD ABUSE AND NEGLECT, AND SUBSTANCE ABUSE.</a:t>
            </a:r>
          </a:p>
          <a:p>
            <a:r>
              <a:rPr lang="en-ZA" dirty="0"/>
              <a:t>LOCAL MANUCIPALITY IS CALLED MALUTI A PHOFUNG.  </a:t>
            </a:r>
          </a:p>
        </p:txBody>
      </p:sp>
      <p:pic>
        <p:nvPicPr>
          <p:cNvPr id="5" name="Picture 4" descr="Dep-social dev colour">
            <a:extLst>
              <a:ext uri="{FF2B5EF4-FFF2-40B4-BE49-F238E27FC236}">
                <a16:creationId xmlns:a16="http://schemas.microsoft.com/office/drawing/2014/main" id="{44EB482F-AC43-433A-ADB3-3EEF8BF421A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182056" y="198782"/>
            <a:ext cx="3320967" cy="974035"/>
          </a:xfrm>
          <a:prstGeom prst="rect">
            <a:avLst/>
          </a:prstGeom>
          <a:noFill/>
          <a:ln>
            <a:noFill/>
          </a:ln>
        </p:spPr>
      </p:pic>
    </p:spTree>
    <p:extLst>
      <p:ext uri="{BB962C8B-B14F-4D97-AF65-F5344CB8AC3E}">
        <p14:creationId xmlns:p14="http://schemas.microsoft.com/office/powerpoint/2010/main" val="419814523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0ED29-562E-4EDC-A131-25F31D50C815}"/>
              </a:ext>
            </a:extLst>
          </p:cNvPr>
          <p:cNvSpPr>
            <a:spLocks noGrp="1"/>
          </p:cNvSpPr>
          <p:nvPr>
            <p:ph type="title"/>
          </p:nvPr>
        </p:nvSpPr>
        <p:spPr/>
        <p:txBody>
          <a:bodyPr/>
          <a:lstStyle/>
          <a:p>
            <a:r>
              <a:rPr lang="en-ZA" dirty="0"/>
              <a:t>MY INTERVENTION CASE  </a:t>
            </a:r>
          </a:p>
        </p:txBody>
      </p:sp>
      <p:sp>
        <p:nvSpPr>
          <p:cNvPr id="3" name="Content Placeholder 2">
            <a:extLst>
              <a:ext uri="{FF2B5EF4-FFF2-40B4-BE49-F238E27FC236}">
                <a16:creationId xmlns:a16="http://schemas.microsoft.com/office/drawing/2014/main" id="{717FF3C4-0DFA-4F55-A946-4C942ADB3475}"/>
              </a:ext>
            </a:extLst>
          </p:cNvPr>
          <p:cNvSpPr>
            <a:spLocks noGrp="1"/>
          </p:cNvSpPr>
          <p:nvPr>
            <p:ph idx="1"/>
          </p:nvPr>
        </p:nvSpPr>
        <p:spPr/>
        <p:txBody>
          <a:bodyPr>
            <a:normAutofit lnSpcReduction="10000"/>
          </a:bodyPr>
          <a:lstStyle/>
          <a:p>
            <a:pPr algn="just"/>
            <a:r>
              <a:rPr lang="en-ZA" dirty="0" err="1"/>
              <a:t>Rele</a:t>
            </a:r>
            <a:r>
              <a:rPr lang="en-ZA" dirty="0"/>
              <a:t> (not her real name) is a 16 years old girl from </a:t>
            </a:r>
            <a:r>
              <a:rPr lang="en-ZA" dirty="0" err="1"/>
              <a:t>Bolata</a:t>
            </a:r>
            <a:r>
              <a:rPr lang="en-ZA" dirty="0"/>
              <a:t> village in QwaQwa. She was brought to the social worker’s office by a community member, who was extremely concerned about her wellbeing. </a:t>
            </a:r>
            <a:r>
              <a:rPr lang="en-ZA" dirty="0" err="1"/>
              <a:t>Rele’s</a:t>
            </a:r>
            <a:r>
              <a:rPr lang="en-ZA" dirty="0"/>
              <a:t> biological parents are still alive, but they never married nor stayed together. Her mother abandoned her when she was 7 years old; after she had differences with the biological father. She subsequently took a decision to relocate to Gauteng province and never came to visit </a:t>
            </a:r>
            <a:r>
              <a:rPr lang="en-ZA" dirty="0" err="1"/>
              <a:t>Rele</a:t>
            </a:r>
            <a:r>
              <a:rPr lang="en-ZA" dirty="0"/>
              <a:t>. The father on the other hand left </a:t>
            </a:r>
            <a:r>
              <a:rPr lang="en-ZA" dirty="0" err="1"/>
              <a:t>Rele</a:t>
            </a:r>
            <a:r>
              <a:rPr lang="en-ZA" dirty="0"/>
              <a:t> with her paternal grandmother, and started another family with another lady.  </a:t>
            </a:r>
          </a:p>
          <a:p>
            <a:pPr algn="just"/>
            <a:r>
              <a:rPr lang="en-ZA" dirty="0" err="1"/>
              <a:t>Rele</a:t>
            </a:r>
            <a:r>
              <a:rPr lang="en-ZA" dirty="0"/>
              <a:t> was not properly cared for by the paternal family, and started meeting wrong friends at school, and a wrong boyfriend, who was allegedly very dangerous member of a certain gang. </a:t>
            </a:r>
            <a:r>
              <a:rPr lang="en-ZA" dirty="0" err="1"/>
              <a:t>Rele</a:t>
            </a:r>
            <a:r>
              <a:rPr lang="en-ZA" dirty="0"/>
              <a:t> became pregnant of this boyfriend’s child who is 6 months old, dropped out of school while in grade 9 and  moved in with him. He started physically and sexually abusing her while she was pregnant and even after pregnancy. </a:t>
            </a:r>
          </a:p>
        </p:txBody>
      </p:sp>
      <p:pic>
        <p:nvPicPr>
          <p:cNvPr id="4" name="Picture 3" descr="Dep-social dev colour">
            <a:extLst>
              <a:ext uri="{FF2B5EF4-FFF2-40B4-BE49-F238E27FC236}">
                <a16:creationId xmlns:a16="http://schemas.microsoft.com/office/drawing/2014/main" id="{EAB4AC16-103A-4336-A18D-10D41357FE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182056" y="198782"/>
            <a:ext cx="3320967" cy="974035"/>
          </a:xfrm>
          <a:prstGeom prst="rect">
            <a:avLst/>
          </a:prstGeom>
          <a:noFill/>
          <a:ln>
            <a:noFill/>
          </a:ln>
        </p:spPr>
      </p:pic>
    </p:spTree>
    <p:extLst>
      <p:ext uri="{BB962C8B-B14F-4D97-AF65-F5344CB8AC3E}">
        <p14:creationId xmlns:p14="http://schemas.microsoft.com/office/powerpoint/2010/main" val="391826760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D7D49-B8FC-410F-A398-FE6CED5C41AC}"/>
              </a:ext>
            </a:extLst>
          </p:cNvPr>
          <p:cNvSpPr>
            <a:spLocks noGrp="1"/>
          </p:cNvSpPr>
          <p:nvPr>
            <p:ph type="title"/>
          </p:nvPr>
        </p:nvSpPr>
        <p:spPr/>
        <p:txBody>
          <a:bodyPr/>
          <a:lstStyle/>
          <a:p>
            <a:r>
              <a:rPr lang="en-ZA" dirty="0"/>
              <a:t>FINDINGS </a:t>
            </a:r>
          </a:p>
        </p:txBody>
      </p:sp>
      <p:sp>
        <p:nvSpPr>
          <p:cNvPr id="3" name="Content Placeholder 2">
            <a:extLst>
              <a:ext uri="{FF2B5EF4-FFF2-40B4-BE49-F238E27FC236}">
                <a16:creationId xmlns:a16="http://schemas.microsoft.com/office/drawing/2014/main" id="{1DB6521E-F3B0-4440-ADFD-59BC0664D5D4}"/>
              </a:ext>
            </a:extLst>
          </p:cNvPr>
          <p:cNvSpPr>
            <a:spLocks noGrp="1"/>
          </p:cNvSpPr>
          <p:nvPr>
            <p:ph idx="1"/>
          </p:nvPr>
        </p:nvSpPr>
        <p:spPr/>
        <p:txBody>
          <a:bodyPr/>
          <a:lstStyle/>
          <a:p>
            <a:pPr>
              <a:buFont typeface="Wingdings" panose="05000000000000000000" pitchFamily="2" charset="2"/>
              <a:buChar char="Ø"/>
            </a:pPr>
            <a:r>
              <a:rPr lang="en-ZA" dirty="0" err="1"/>
              <a:t>Rele</a:t>
            </a:r>
            <a:r>
              <a:rPr lang="en-ZA" dirty="0"/>
              <a:t> and her 6 months old child are minors according to the south African constitution and Children’s Act. </a:t>
            </a:r>
          </a:p>
          <a:p>
            <a:pPr>
              <a:buFont typeface="Wingdings" panose="05000000000000000000" pitchFamily="2" charset="2"/>
              <a:buChar char="Ø"/>
            </a:pPr>
            <a:r>
              <a:rPr lang="en-ZA" dirty="0" err="1"/>
              <a:t>Rele</a:t>
            </a:r>
            <a:r>
              <a:rPr lang="en-ZA" dirty="0"/>
              <a:t> does not have the mental, emotional, and financial capacity to meet the needs of her child. </a:t>
            </a:r>
          </a:p>
          <a:p>
            <a:pPr>
              <a:buFont typeface="Wingdings" panose="05000000000000000000" pitchFamily="2" charset="2"/>
              <a:buChar char="Ø"/>
            </a:pPr>
            <a:r>
              <a:rPr lang="en-ZA" dirty="0"/>
              <a:t>It will be a painful thing to only help the 6 months old child and separate him with his mother; both of them need care and protection in terms of section 150 of children’s Act 38 of 2005. </a:t>
            </a:r>
          </a:p>
          <a:p>
            <a:pPr>
              <a:buFont typeface="Wingdings" panose="05000000000000000000" pitchFamily="2" charset="2"/>
              <a:buChar char="Ø"/>
            </a:pPr>
            <a:r>
              <a:rPr lang="en-ZA" dirty="0" err="1"/>
              <a:t>Rele</a:t>
            </a:r>
            <a:r>
              <a:rPr lang="en-ZA" dirty="0"/>
              <a:t> is abandoned by her biological parents, and the paternal family; she does not have a relationship with them. Her family is has given up on her. </a:t>
            </a:r>
          </a:p>
          <a:p>
            <a:pPr>
              <a:buFont typeface="Wingdings" panose="05000000000000000000" pitchFamily="2" charset="2"/>
              <a:buChar char="Ø"/>
            </a:pPr>
            <a:r>
              <a:rPr lang="en-ZA" dirty="0"/>
              <a:t> </a:t>
            </a:r>
            <a:r>
              <a:rPr lang="en-ZA" dirty="0" err="1"/>
              <a:t>Rele</a:t>
            </a:r>
            <a:r>
              <a:rPr lang="en-ZA" dirty="0"/>
              <a:t> was in an abusive relationship, and needed to be rescued. </a:t>
            </a:r>
          </a:p>
          <a:p>
            <a:pPr>
              <a:buFont typeface="Wingdings" panose="05000000000000000000" pitchFamily="2" charset="2"/>
              <a:buChar char="Ø"/>
            </a:pPr>
            <a:r>
              <a:rPr lang="en-ZA" dirty="0" err="1"/>
              <a:t>Rele</a:t>
            </a:r>
            <a:r>
              <a:rPr lang="en-ZA" dirty="0"/>
              <a:t> needs trauma counselling and psychosocial support </a:t>
            </a:r>
          </a:p>
          <a:p>
            <a:pPr>
              <a:buFont typeface="Wingdings" panose="05000000000000000000" pitchFamily="2" charset="2"/>
              <a:buChar char="Ø"/>
            </a:pPr>
            <a:endParaRPr lang="en-ZA" dirty="0"/>
          </a:p>
        </p:txBody>
      </p:sp>
      <p:pic>
        <p:nvPicPr>
          <p:cNvPr id="4" name="Picture 3" descr="Dep-social dev colour">
            <a:extLst>
              <a:ext uri="{FF2B5EF4-FFF2-40B4-BE49-F238E27FC236}">
                <a16:creationId xmlns:a16="http://schemas.microsoft.com/office/drawing/2014/main" id="{0A3C1499-85DF-4BB5-8956-F4B25A82194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182056" y="198782"/>
            <a:ext cx="3320967" cy="974035"/>
          </a:xfrm>
          <a:prstGeom prst="rect">
            <a:avLst/>
          </a:prstGeom>
          <a:noFill/>
          <a:ln>
            <a:noFill/>
          </a:ln>
        </p:spPr>
      </p:pic>
    </p:spTree>
    <p:extLst>
      <p:ext uri="{BB962C8B-B14F-4D97-AF65-F5344CB8AC3E}">
        <p14:creationId xmlns:p14="http://schemas.microsoft.com/office/powerpoint/2010/main" val="239786997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0EB88-37BA-41F8-A28E-3F9FA4B6DF4A}"/>
              </a:ext>
            </a:extLst>
          </p:cNvPr>
          <p:cNvSpPr>
            <a:spLocks noGrp="1"/>
          </p:cNvSpPr>
          <p:nvPr>
            <p:ph type="title"/>
          </p:nvPr>
        </p:nvSpPr>
        <p:spPr/>
        <p:txBody>
          <a:bodyPr/>
          <a:lstStyle/>
          <a:p>
            <a:r>
              <a:rPr lang="en-ZA" dirty="0"/>
              <a:t>FINDINGS continued…..</a:t>
            </a:r>
          </a:p>
        </p:txBody>
      </p:sp>
      <p:sp>
        <p:nvSpPr>
          <p:cNvPr id="3" name="Content Placeholder 2">
            <a:extLst>
              <a:ext uri="{FF2B5EF4-FFF2-40B4-BE49-F238E27FC236}">
                <a16:creationId xmlns:a16="http://schemas.microsoft.com/office/drawing/2014/main" id="{2823421C-DB62-4FB9-8F9C-EBC061B82F81}"/>
              </a:ext>
            </a:extLst>
          </p:cNvPr>
          <p:cNvSpPr>
            <a:spLocks noGrp="1"/>
          </p:cNvSpPr>
          <p:nvPr>
            <p:ph idx="1"/>
          </p:nvPr>
        </p:nvSpPr>
        <p:spPr/>
        <p:txBody>
          <a:bodyPr/>
          <a:lstStyle/>
          <a:p>
            <a:r>
              <a:rPr lang="en-ZA" dirty="0" err="1"/>
              <a:t>Rele</a:t>
            </a:r>
            <a:r>
              <a:rPr lang="en-ZA" dirty="0"/>
              <a:t> and her child growth and wellbeing are compromised </a:t>
            </a:r>
          </a:p>
          <a:p>
            <a:r>
              <a:rPr lang="en-ZA" dirty="0" err="1"/>
              <a:t>Rele</a:t>
            </a:r>
            <a:r>
              <a:rPr lang="en-ZA" dirty="0"/>
              <a:t> must be assisted to go back to school and her child to also be enrolled at early childhood development centre. </a:t>
            </a:r>
          </a:p>
        </p:txBody>
      </p:sp>
      <p:pic>
        <p:nvPicPr>
          <p:cNvPr id="4" name="Picture 3" descr="Dep-social dev colour">
            <a:extLst>
              <a:ext uri="{FF2B5EF4-FFF2-40B4-BE49-F238E27FC236}">
                <a16:creationId xmlns:a16="http://schemas.microsoft.com/office/drawing/2014/main" id="{84BD9317-BECA-4DEF-A1FF-731DA71FADD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182056" y="198782"/>
            <a:ext cx="3320967" cy="974035"/>
          </a:xfrm>
          <a:prstGeom prst="rect">
            <a:avLst/>
          </a:prstGeom>
          <a:noFill/>
          <a:ln>
            <a:noFill/>
          </a:ln>
        </p:spPr>
      </p:pic>
    </p:spTree>
    <p:extLst>
      <p:ext uri="{BB962C8B-B14F-4D97-AF65-F5344CB8AC3E}">
        <p14:creationId xmlns:p14="http://schemas.microsoft.com/office/powerpoint/2010/main" val="1320292170"/>
      </p:ext>
    </p:extLst>
  </p:cSld>
  <p:clrMapOvr>
    <a:masterClrMapping/>
  </p:clrMapOvr>
  <p:transition spd="slow">
    <p:wheel spokes="1"/>
  </p:transition>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1256</TotalTime>
  <Words>1101</Words>
  <Application>Microsoft Office PowerPoint</Application>
  <PresentationFormat>Widescreen</PresentationFormat>
  <Paragraphs>61</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Corbel</vt:lpstr>
      <vt:lpstr>Trebuchet MS</vt:lpstr>
      <vt:lpstr>Wingdings</vt:lpstr>
      <vt:lpstr>Wingdings 3</vt:lpstr>
      <vt:lpstr>Facet</vt:lpstr>
      <vt:lpstr>GREETINGS </vt:lpstr>
      <vt:lpstr>A LITTLE BIT ABOUT MYSELF </vt:lpstr>
      <vt:lpstr>CONTENT OF THE PRESENTATION </vt:lpstr>
      <vt:lpstr>TOPIC </vt:lpstr>
      <vt:lpstr>THE COMMUNITY I SERVE </vt:lpstr>
      <vt:lpstr>THE COMMUNITY I SERVE </vt:lpstr>
      <vt:lpstr>MY INTERVENTION CASE  </vt:lpstr>
      <vt:lpstr>FINDINGS </vt:lpstr>
      <vt:lpstr>FINDINGS continued…..</vt:lpstr>
      <vt:lpstr>INTERVENTION </vt:lpstr>
      <vt:lpstr>INTERVENTION continued…..</vt:lpstr>
      <vt:lpstr>INTERVENTION continued…..</vt:lpstr>
      <vt:lpstr>LESSONS AND MESSAGE </vt:lpstr>
      <vt:lpstr>When it comes to your GO-AL, you must GO-ALL out. (Leaba Moloi) </vt:lpstr>
      <vt:lpstr>THANK YOU SO MUCH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Leaba Leaba</dc:creator>
  <cp:lastModifiedBy>Leaba Leaba</cp:lastModifiedBy>
  <cp:revision>27</cp:revision>
  <dcterms:created xsi:type="dcterms:W3CDTF">2025-09-08T21:54:11Z</dcterms:created>
  <dcterms:modified xsi:type="dcterms:W3CDTF">2025-09-09T22:23:51Z</dcterms:modified>
</cp:coreProperties>
</file>