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grandir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grandir Bold" panose="020B0604020202020204" charset="0"/>
      <p:regular r:id="rId19"/>
    </p:embeddedFont>
    <p:embeddedFont>
      <p:font typeface="Agrandir Tight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2025/09/10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7929" r="-792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>
            <a:off x="2239605" y="3558521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0"/>
                </a:moveTo>
                <a:lnTo>
                  <a:pt x="10868351" y="0"/>
                </a:lnTo>
                <a:lnTo>
                  <a:pt x="10868351" y="3301261"/>
                </a:lnTo>
                <a:lnTo>
                  <a:pt x="0" y="330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67775" y="921227"/>
            <a:ext cx="9420225" cy="8082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3"/>
              </a:lnSpc>
            </a:pPr>
            <a:r>
              <a:rPr lang="en-US" sz="7438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SUPPORTING VULNERABLE COMMUNITIES IN THE FACE OF </a:t>
            </a:r>
          </a:p>
          <a:p>
            <a:pPr algn="ctr">
              <a:lnSpc>
                <a:spcPts val="10413"/>
              </a:lnSpc>
            </a:pPr>
            <a:r>
              <a:rPr lang="en-US" sz="7438" b="1">
                <a:solidFill>
                  <a:srgbClr val="AADB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ENVIRONMENTAL CRISES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48677" y="-225024"/>
            <a:ext cx="6530841" cy="10737047"/>
            <a:chOff x="0" y="0"/>
            <a:chExt cx="1011798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1798" cy="1663450"/>
            </a:xfrm>
            <a:custGeom>
              <a:avLst/>
              <a:gdLst/>
              <a:ahLst/>
              <a:cxnLst/>
              <a:rect l="l" t="t" r="r" b="b"/>
              <a:pathLst>
                <a:path w="1011798" h="1663450">
                  <a:moveTo>
                    <a:pt x="0" y="0"/>
                  </a:moveTo>
                  <a:lnTo>
                    <a:pt x="1011798" y="0"/>
                  </a:lnTo>
                  <a:lnTo>
                    <a:pt x="1011798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32202" r="-322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 EMBRACING INDIGENOUS PRACTICES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88678"/>
            <a:ext cx="11319977" cy="526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Culturally responsive &amp; sustainable solutions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Key components: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Community-led initiatives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Cultural revitalization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Traditional ecological knowledge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Holistic land management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1444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27380" r="-2738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113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CONCLUSION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88678"/>
            <a:ext cx="11319977" cy="526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Green social work bridges culture, community, and sustainability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Empowering vulnerable communities through: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Environmental justice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Indigenous wisdom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Holistic, inclusive social work approaches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943" y="-712"/>
            <a:ext cx="6710164" cy="10737047"/>
            <a:chOff x="0" y="0"/>
            <a:chExt cx="1039580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9580" cy="1663450"/>
            </a:xfrm>
            <a:custGeom>
              <a:avLst/>
              <a:gdLst/>
              <a:ahLst/>
              <a:cxnLst/>
              <a:rect l="l" t="t" r="r" b="b"/>
              <a:pathLst>
                <a:path w="1039580" h="1663450">
                  <a:moveTo>
                    <a:pt x="0" y="0"/>
                  </a:moveTo>
                  <a:lnTo>
                    <a:pt x="1039580" y="0"/>
                  </a:lnTo>
                  <a:lnTo>
                    <a:pt x="1039580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31331" r="-3133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>
            <a:off x="1048013" y="3906801"/>
            <a:ext cx="11378518" cy="3114869"/>
          </a:xfrm>
          <a:custGeom>
            <a:avLst/>
            <a:gdLst/>
            <a:ahLst/>
            <a:cxnLst/>
            <a:rect l="l" t="t" r="r" b="b"/>
            <a:pathLst>
              <a:path w="11378518" h="3114869">
                <a:moveTo>
                  <a:pt x="0" y="0"/>
                </a:moveTo>
                <a:lnTo>
                  <a:pt x="11378518" y="0"/>
                </a:lnTo>
                <a:lnTo>
                  <a:pt x="11378518" y="3114869"/>
                </a:lnTo>
                <a:lnTo>
                  <a:pt x="0" y="3114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94707" y="1611452"/>
            <a:ext cx="10035974" cy="40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0"/>
              </a:lnSpc>
            </a:pPr>
            <a:r>
              <a:rPr lang="en-US" sz="20407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THANK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19577" y="3855605"/>
            <a:ext cx="8639723" cy="423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52"/>
              </a:lnSpc>
            </a:pPr>
            <a:r>
              <a:rPr lang="en-US" sz="21251" b="1">
                <a:solidFill>
                  <a:srgbClr val="AADB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1444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7929" r="-792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EXPLORING GREEN SOCIAL WORK IN LIMPOPO PROVINCE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091295"/>
            <a:ext cx="7105403" cy="20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8"/>
              </a:lnSpc>
            </a:pPr>
            <a:r>
              <a:rPr lang="en-US" sz="2813" spc="1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Name:</a:t>
            </a: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2813" b="1" spc="132" dirty="0" err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Phuluwa</a:t>
            </a: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2813" b="1" spc="132" dirty="0" err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Andisa</a:t>
            </a: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2813" b="1" spc="132" dirty="0" err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Goodhope</a:t>
            </a:r>
            <a:endParaRPr lang="en-US" sz="2813" b="1" spc="132" dirty="0">
              <a:solidFill>
                <a:srgbClr val="FFFFFF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3938"/>
              </a:lnSpc>
            </a:pPr>
            <a:r>
              <a:rPr lang="en-US" sz="2813" spc="1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Date</a:t>
            </a:r>
            <a:r>
              <a:rPr lang="en-US" sz="2813" spc="132" dirty="0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: 11 September 2025</a:t>
            </a:r>
            <a:endParaRPr lang="en-US" sz="2813" spc="132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l">
              <a:lnSpc>
                <a:spcPts val="3938"/>
              </a:lnSpc>
            </a:pPr>
            <a:r>
              <a:rPr lang="en-US" sz="2813" spc="1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Venue</a:t>
            </a:r>
            <a:r>
              <a:rPr lang="en-US" sz="2813" spc="132" dirty="0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: </a:t>
            </a:r>
            <a:r>
              <a:rPr lang="en-US" sz="2813" spc="132" dirty="0" err="1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Freestate</a:t>
            </a:r>
            <a:r>
              <a:rPr lang="en-US" sz="2813" spc="132" dirty="0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University (</a:t>
            </a:r>
            <a:r>
              <a:rPr lang="en-US" sz="2813" spc="132" dirty="0" err="1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LCTA</a:t>
            </a:r>
            <a:r>
              <a:rPr lang="en-US" sz="2813" spc="132" dirty="0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)</a:t>
            </a:r>
            <a:endParaRPr lang="en-US" sz="2813" spc="132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l">
              <a:lnSpc>
                <a:spcPts val="3938"/>
              </a:lnSpc>
              <a:spcBef>
                <a:spcPct val="0"/>
              </a:spcBef>
            </a:pPr>
            <a:r>
              <a:rPr lang="en-US" sz="2813" spc="1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Time</a:t>
            </a:r>
            <a:r>
              <a:rPr lang="en-US" sz="2813" spc="132" dirty="0" smtClean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: 13H40-15H30</a:t>
            </a:r>
            <a:endParaRPr lang="en-US" sz="2813" spc="132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48425" y="0"/>
            <a:ext cx="5939575" cy="10287000"/>
            <a:chOff x="0" y="0"/>
            <a:chExt cx="920196" cy="159372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920196" cy="1593725"/>
            </a:xfrm>
            <a:custGeom>
              <a:avLst/>
              <a:gdLst/>
              <a:ahLst/>
              <a:cxnLst/>
              <a:rect l="l" t="t" r="r" b="b"/>
              <a:pathLst>
                <a:path w="920196" h="1593725">
                  <a:moveTo>
                    <a:pt x="920196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920196" y="1593725"/>
                  </a:lnTo>
                  <a:close/>
                </a:path>
              </a:pathLst>
            </a:custGeom>
            <a:blipFill>
              <a:blip r:embed="rId2"/>
              <a:stretch>
                <a:fillRect l="-33300" r="-12684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74020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INTRODUCTION TO GREEN SOCIAL 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88678"/>
            <a:ext cx="10742744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Emerging field integrating social work with: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Environmental sustainability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Social justice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Aligns with social work principles, norms, and ethics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Responds to environmental crises with community support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1444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36483" r="-3648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113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RESEARCH FOCUS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02853"/>
            <a:ext cx="11319977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Study conducted in Limpopo Province, Mopani District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Methods: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Mixed research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Observational data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 smtClean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Social work practice focus </a:t>
            </a: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on trauma-informed practices: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Counseling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Social relief during environmental disasters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48677" y="-225024"/>
            <a:ext cx="5939323" cy="10737047"/>
            <a:chOff x="0" y="0"/>
            <a:chExt cx="920157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157" cy="1663450"/>
            </a:xfrm>
            <a:custGeom>
              <a:avLst/>
              <a:gdLst/>
              <a:ahLst/>
              <a:cxnLst/>
              <a:rect l="l" t="t" r="r" b="b"/>
              <a:pathLst>
                <a:path w="920157" h="1663450">
                  <a:moveTo>
                    <a:pt x="0" y="0"/>
                  </a:moveTo>
                  <a:lnTo>
                    <a:pt x="920157" y="0"/>
                  </a:lnTo>
                  <a:lnTo>
                    <a:pt x="920157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40389" r="-4038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74020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102853"/>
            <a:ext cx="11319977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Communities hold deep environmental knowledge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Afrocentric Theory: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Links culture, beliefs, behavior with the environment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Supports holistic social work approaches: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Counseling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Therapy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Localized support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INDIGENOUS KNOWLEDGE &amp; AFROCENTRIC THEORY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1444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7929" r="-792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 ENVIRONMENTAL CHALLENGES IN LIMPOPO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88678"/>
            <a:ext cx="11319977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Recurring issues: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Drought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Natural fires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High temperatures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Neglected agricultural lands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Disproportionate impact on rural communities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1444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t="-26720" b="-2672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VULNERABLE LIVING CONDITIONS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88678"/>
            <a:ext cx="11319977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Families in wood/plastic homes on farms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Overcrowded, unsafe environments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Systemic challenges: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Environmental racism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Classism &amp; sexism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Environmental homophobia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1444" y="-225024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l="-27160" r="-2716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981646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PATHWAYS FOR GREEN SOCIAL WORK IMPLEMENTATION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760328"/>
            <a:ext cx="11319977" cy="349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Community organization &amp; advocacy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Environmental education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Capacity building</a:t>
            </a:r>
          </a:p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Collaboration with environmental departments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48677" y="-74921"/>
            <a:ext cx="9267261" cy="10737047"/>
            <a:chOff x="0" y="0"/>
            <a:chExt cx="1435741" cy="1663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5741" cy="1663450"/>
            </a:xfrm>
            <a:custGeom>
              <a:avLst/>
              <a:gdLst/>
              <a:ahLst/>
              <a:cxnLst/>
              <a:rect l="l" t="t" r="r" b="b"/>
              <a:pathLst>
                <a:path w="1435741" h="1663450">
                  <a:moveTo>
                    <a:pt x="0" y="0"/>
                  </a:moveTo>
                  <a:lnTo>
                    <a:pt x="1435741" y="0"/>
                  </a:lnTo>
                  <a:lnTo>
                    <a:pt x="1435741" y="1663450"/>
                  </a:lnTo>
                  <a:lnTo>
                    <a:pt x="0" y="1663450"/>
                  </a:lnTo>
                  <a:close/>
                </a:path>
              </a:pathLst>
            </a:custGeom>
            <a:blipFill>
              <a:blip r:embed="rId2"/>
              <a:stretch>
                <a:fillRect t="-7540" b="-754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7959324" y="3783545"/>
            <a:ext cx="10868351" cy="3301262"/>
          </a:xfrm>
          <a:custGeom>
            <a:avLst/>
            <a:gdLst/>
            <a:ahLst/>
            <a:cxnLst/>
            <a:rect l="l" t="t" r="r" b="b"/>
            <a:pathLst>
              <a:path w="10868351" h="3301262">
                <a:moveTo>
                  <a:pt x="0" y="3301261"/>
                </a:moveTo>
                <a:lnTo>
                  <a:pt x="10868351" y="3301261"/>
                </a:lnTo>
                <a:lnTo>
                  <a:pt x="10868351" y="0"/>
                </a:lnTo>
                <a:lnTo>
                  <a:pt x="0" y="0"/>
                </a:lnTo>
                <a:lnTo>
                  <a:pt x="0" y="330126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62000"/>
            <a:ext cx="9586535" cy="21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5"/>
              </a:lnSpc>
            </a:pPr>
            <a:r>
              <a:rPr lang="en-US" sz="5696" b="1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ROLE OF ENVIRONMENTAL JUSTICE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874503"/>
            <a:ext cx="11319977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329" lvl="1" indent="-303664" algn="l">
              <a:lnSpc>
                <a:spcPts val="7032"/>
              </a:lnSpc>
              <a:buFont typeface="Arial"/>
              <a:buChar char="•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Integrating sustainability into: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Community-based initiatives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Disaster response &amp; recovery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Policy development</a:t>
            </a:r>
          </a:p>
          <a:p>
            <a:pPr marL="760865" lvl="1" indent="-457200" algn="l">
              <a:lnSpc>
                <a:spcPts val="7032"/>
              </a:lnSpc>
              <a:buFont typeface="Wingdings" panose="05000000000000000000" pitchFamily="2" charset="2"/>
              <a:buChar char="Ø"/>
            </a:pPr>
            <a:r>
              <a:rPr lang="en-US" sz="2813" b="1" spc="1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Promotes innovation in social work practices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265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Agrandir</vt:lpstr>
      <vt:lpstr>Calibri</vt:lpstr>
      <vt:lpstr>Agrandir Bold</vt:lpstr>
      <vt:lpstr>Agrandir Tight Bold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Vulnerable Communities in the Face of  Environmental Crises</dc:title>
  <cp:lastModifiedBy>Windows User</cp:lastModifiedBy>
  <cp:revision>3</cp:revision>
  <dcterms:created xsi:type="dcterms:W3CDTF">2006-08-16T00:00:00Z</dcterms:created>
  <dcterms:modified xsi:type="dcterms:W3CDTF">2025-09-09T22:23:29Z</dcterms:modified>
  <dc:identifier>DAGvfPS07sE</dc:identifier>
</cp:coreProperties>
</file>