
<file path=[Content_Types].xml><?xml version="1.0" encoding="utf-8"?>
<Types xmlns="http://schemas.openxmlformats.org/package/2006/content-types">
  <Default Extension="png" ContentType="image/png"/>
  <Default Extension="m4a" ContentType="audio/mp4"/>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4652" r:id="rId1"/>
  </p:sldMasterIdLst>
  <p:sldIdLst>
    <p:sldId id="256" r:id="rId2"/>
    <p:sldId id="268" r:id="rId3"/>
    <p:sldId id="258" r:id="rId4"/>
    <p:sldId id="260" r:id="rId5"/>
    <p:sldId id="262" r:id="rId6"/>
    <p:sldId id="269" r:id="rId7"/>
    <p:sldId id="263" r:id="rId8"/>
    <p:sldId id="264" r:id="rId9"/>
    <p:sldId id="265" r:id="rId10"/>
    <p:sldId id="266" r:id="rId11"/>
    <p:sldId id="27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31"/>
    <p:restoredTop sz="96148"/>
  </p:normalViewPr>
  <p:slideViewPr>
    <p:cSldViewPr snapToGrid="0" snapToObjects="1">
      <p:cViewPr varScale="1">
        <p:scale>
          <a:sx n="122" d="100"/>
          <a:sy n="122" d="100"/>
        </p:scale>
        <p:origin x="304" y="192"/>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501171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9/8/25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94636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9/8/25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46341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9/8/25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9054522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9/8/25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303468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9/8/25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263723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9/8/25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827487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9/8/25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842315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9/8/25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326850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9/8/25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29462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9/8/25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27395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9/8/25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30756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9/8/25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91074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9/8/25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21810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9/8/25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76554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9/8/25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565638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9/8/25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03659908"/>
      </p:ext>
    </p:extLst>
  </p:cSld>
  <p:clrMap bg1="lt1" tx1="dk1" bg2="lt2" tx2="dk2" accent1="accent1" accent2="accent2" accent3="accent3" accent4="accent4" accent5="accent5" accent6="accent6" hlink="hlink" folHlink="folHlink"/>
  <p:sldLayoutIdLst>
    <p:sldLayoutId id="2147484653" r:id="rId1"/>
    <p:sldLayoutId id="2147484654" r:id="rId2"/>
    <p:sldLayoutId id="2147484655" r:id="rId3"/>
    <p:sldLayoutId id="2147484656" r:id="rId4"/>
    <p:sldLayoutId id="2147484657" r:id="rId5"/>
    <p:sldLayoutId id="2147484658" r:id="rId6"/>
    <p:sldLayoutId id="2147484659" r:id="rId7"/>
    <p:sldLayoutId id="2147484660" r:id="rId8"/>
    <p:sldLayoutId id="2147484661" r:id="rId9"/>
    <p:sldLayoutId id="2147484662" r:id="rId10"/>
    <p:sldLayoutId id="2147484663" r:id="rId11"/>
    <p:sldLayoutId id="2147484664" r:id="rId12"/>
    <p:sldLayoutId id="2147484665" r:id="rId13"/>
    <p:sldLayoutId id="2147484666" r:id="rId14"/>
    <p:sldLayoutId id="2147484667" r:id="rId15"/>
    <p:sldLayoutId id="214748466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4a"/><Relationship Id="rId1" Type="http://schemas.microsoft.com/office/2007/relationships/media" Target="../media/media1.m4a"/><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DE7CF-EC7A-4146-A5AB-9544813CB927}"/>
              </a:ext>
            </a:extLst>
          </p:cNvPr>
          <p:cNvSpPr>
            <a:spLocks noGrp="1"/>
          </p:cNvSpPr>
          <p:nvPr>
            <p:ph type="ctrTitle"/>
          </p:nvPr>
        </p:nvSpPr>
        <p:spPr>
          <a:xfrm>
            <a:off x="605928" y="341523"/>
            <a:ext cx="10062071" cy="2038120"/>
          </a:xfrm>
        </p:spPr>
        <p:txBody>
          <a:bodyPr>
            <a:normAutofit/>
          </a:bodyPr>
          <a:lstStyle/>
          <a:p>
            <a:pPr algn="just"/>
            <a:r>
              <a:rPr lang="en-US" sz="3200" b="1" dirty="0"/>
              <a:t>Topic: TRADITIONAL BELIEFS AND CULTURAL PRACTICES SURROUNDING CHILD ADOPTION IN THE TSONGA COMMUNITY: A QUALITATIVE STUDY</a:t>
            </a:r>
            <a:endParaRPr lang="en-US" sz="3200" dirty="0"/>
          </a:p>
        </p:txBody>
      </p:sp>
      <p:sp>
        <p:nvSpPr>
          <p:cNvPr id="3" name="Subtitle 2">
            <a:extLst>
              <a:ext uri="{FF2B5EF4-FFF2-40B4-BE49-F238E27FC236}">
                <a16:creationId xmlns:a16="http://schemas.microsoft.com/office/drawing/2014/main" id="{D78CD55C-105F-B446-8FAE-7AE087C556F9}"/>
              </a:ext>
            </a:extLst>
          </p:cNvPr>
          <p:cNvSpPr>
            <a:spLocks noGrp="1"/>
          </p:cNvSpPr>
          <p:nvPr>
            <p:ph type="subTitle" idx="1"/>
          </p:nvPr>
        </p:nvSpPr>
        <p:spPr>
          <a:xfrm>
            <a:off x="374574" y="2831335"/>
            <a:ext cx="10293426" cy="3580482"/>
          </a:xfrm>
        </p:spPr>
        <p:txBody>
          <a:bodyPr>
            <a:normAutofit/>
          </a:bodyPr>
          <a:lstStyle/>
          <a:p>
            <a:r>
              <a:rPr lang="en-US" dirty="0">
                <a:solidFill>
                  <a:schemeClr val="tx1"/>
                </a:solidFill>
              </a:rPr>
              <a:t>Dr. </a:t>
            </a:r>
            <a:r>
              <a:rPr lang="en-US" dirty="0" err="1">
                <a:solidFill>
                  <a:schemeClr val="tx1"/>
                </a:solidFill>
              </a:rPr>
              <a:t>Shilenge</a:t>
            </a:r>
            <a:r>
              <a:rPr lang="en-US" dirty="0">
                <a:solidFill>
                  <a:schemeClr val="tx1"/>
                </a:solidFill>
              </a:rPr>
              <a:t> Meshack </a:t>
            </a:r>
            <a:r>
              <a:rPr lang="en-US" dirty="0" err="1">
                <a:solidFill>
                  <a:schemeClr val="tx1"/>
                </a:solidFill>
              </a:rPr>
              <a:t>Ownchei</a:t>
            </a:r>
            <a:endParaRPr lang="en-US" dirty="0">
              <a:solidFill>
                <a:schemeClr val="tx1"/>
              </a:solidFill>
            </a:endParaRPr>
          </a:p>
          <a:p>
            <a:r>
              <a:rPr lang="en-US" dirty="0">
                <a:solidFill>
                  <a:schemeClr val="tx1"/>
                </a:solidFill>
              </a:rPr>
              <a:t>SOCIAL WORKER (DEPARTMENT OF SOCIAL DEVELOPMENT)</a:t>
            </a:r>
          </a:p>
          <a:p>
            <a:r>
              <a:rPr lang="en-US" dirty="0">
                <a:solidFill>
                  <a:schemeClr val="tx1"/>
                </a:solidFill>
              </a:rPr>
              <a:t>LIMPOPO PROVINCE</a:t>
            </a:r>
          </a:p>
          <a:p>
            <a:endParaRPr lang="en-US" dirty="0">
              <a:solidFill>
                <a:schemeClr val="tx1"/>
              </a:solidFill>
            </a:endParaRPr>
          </a:p>
          <a:p>
            <a:r>
              <a:rPr lang="en-US" dirty="0">
                <a:solidFill>
                  <a:schemeClr val="tx1"/>
                </a:solidFill>
              </a:rPr>
              <a:t>PROF. VINCENT MABVURIRA</a:t>
            </a:r>
          </a:p>
          <a:p>
            <a:r>
              <a:rPr lang="en-US" dirty="0">
                <a:solidFill>
                  <a:schemeClr val="tx1"/>
                </a:solidFill>
              </a:rPr>
              <a:t>SENIOR LECTURER </a:t>
            </a:r>
          </a:p>
          <a:p>
            <a:r>
              <a:rPr lang="en-US" dirty="0">
                <a:solidFill>
                  <a:schemeClr val="tx1"/>
                </a:solidFill>
              </a:rPr>
              <a:t>NORTH- WEST UNIVERSITY </a:t>
            </a:r>
          </a:p>
          <a:p>
            <a:endParaRPr lang="en-US" dirty="0"/>
          </a:p>
          <a:p>
            <a:endParaRPr lang="en-US" dirty="0"/>
          </a:p>
        </p:txBody>
      </p:sp>
    </p:spTree>
    <p:extLst>
      <p:ext uri="{BB962C8B-B14F-4D97-AF65-F5344CB8AC3E}">
        <p14:creationId xmlns:p14="http://schemas.microsoft.com/office/powerpoint/2010/main" val="4136474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7959B-1DB8-D243-A5FA-7D2A563BBEE5}"/>
              </a:ext>
            </a:extLst>
          </p:cNvPr>
          <p:cNvSpPr>
            <a:spLocks noGrp="1"/>
          </p:cNvSpPr>
          <p:nvPr>
            <p:ph type="title"/>
          </p:nvPr>
        </p:nvSpPr>
        <p:spPr>
          <a:xfrm>
            <a:off x="517793" y="187288"/>
            <a:ext cx="10529618" cy="1344058"/>
          </a:xfrm>
        </p:spPr>
        <p:txBody>
          <a:bodyPr/>
          <a:lstStyle/>
          <a:p>
            <a:r>
              <a:rPr lang="en-US" dirty="0"/>
              <a:t>RECOMMENDATIONS CONTI……..</a:t>
            </a:r>
          </a:p>
        </p:txBody>
      </p:sp>
      <p:sp>
        <p:nvSpPr>
          <p:cNvPr id="3" name="Content Placeholder 2">
            <a:extLst>
              <a:ext uri="{FF2B5EF4-FFF2-40B4-BE49-F238E27FC236}">
                <a16:creationId xmlns:a16="http://schemas.microsoft.com/office/drawing/2014/main" id="{5ACFB73E-99D7-5A4F-8CE9-83ECBD87B5FD}"/>
              </a:ext>
            </a:extLst>
          </p:cNvPr>
          <p:cNvSpPr>
            <a:spLocks noGrp="1"/>
          </p:cNvSpPr>
          <p:nvPr>
            <p:ph idx="1"/>
          </p:nvPr>
        </p:nvSpPr>
        <p:spPr>
          <a:xfrm>
            <a:off x="319489" y="1344058"/>
            <a:ext cx="11435509" cy="5376231"/>
          </a:xfrm>
        </p:spPr>
        <p:txBody>
          <a:bodyPr>
            <a:normAutofit fontScale="92500" lnSpcReduction="10000"/>
          </a:bodyPr>
          <a:lstStyle/>
          <a:p>
            <a:pPr marL="0" indent="0">
              <a:buNone/>
            </a:pPr>
            <a:r>
              <a:rPr lang="en-ZA" b="1" dirty="0">
                <a:effectLst/>
                <a:latin typeface="Arial" panose="020B0604020202020204" pitchFamily="34" charset="0"/>
                <a:cs typeface="Arial" panose="020B0604020202020204" pitchFamily="34" charset="0"/>
              </a:rPr>
              <a:t>4. Training for Social Workers</a:t>
            </a:r>
          </a:p>
          <a:p>
            <a:r>
              <a:rPr lang="en-ZA" dirty="0">
                <a:effectLst/>
                <a:latin typeface="Arial" panose="020B0604020202020204" pitchFamily="34" charset="0"/>
                <a:cs typeface="Arial" panose="020B0604020202020204" pitchFamily="34" charset="0"/>
              </a:rPr>
              <a:t>Provide specialized training for social workers on Tsonga cultural norms, spiritual obligations, and traditional kinship systems.</a:t>
            </a:r>
          </a:p>
          <a:p>
            <a:r>
              <a:rPr lang="en-ZA" dirty="0">
                <a:effectLst/>
                <a:latin typeface="Arial" panose="020B0604020202020204" pitchFamily="34" charset="0"/>
                <a:cs typeface="Arial" panose="020B0604020202020204" pitchFamily="34" charset="0"/>
              </a:rPr>
              <a:t>Equip practitioners with tools to navigate cultural sensitivities and build trust with families.</a:t>
            </a:r>
          </a:p>
          <a:p>
            <a:pPr marL="0" indent="0">
              <a:buNone/>
            </a:pPr>
            <a:r>
              <a:rPr lang="en-ZA" b="1" dirty="0">
                <a:effectLst/>
                <a:latin typeface="Arial" panose="020B0604020202020204" pitchFamily="34" charset="0"/>
                <a:cs typeface="Arial" panose="020B0604020202020204" pitchFamily="34" charset="0"/>
              </a:rPr>
              <a:t>5. Incorporate Traditional Leadership in Adoption Processes</a:t>
            </a:r>
          </a:p>
          <a:p>
            <a:r>
              <a:rPr lang="en-ZA" dirty="0">
                <a:effectLst/>
                <a:latin typeface="Arial" panose="020B0604020202020204" pitchFamily="34" charset="0"/>
                <a:cs typeface="Arial" panose="020B0604020202020204" pitchFamily="34" charset="0"/>
              </a:rPr>
              <a:t>Recognize the role of traditional leaders in validating and endorsing adoption decisions.</a:t>
            </a:r>
          </a:p>
          <a:p>
            <a:r>
              <a:rPr lang="en-ZA" dirty="0">
                <a:effectLst/>
                <a:latin typeface="Arial" panose="020B0604020202020204" pitchFamily="34" charset="0"/>
                <a:cs typeface="Arial" panose="020B0604020202020204" pitchFamily="34" charset="0"/>
              </a:rPr>
              <a:t>Include cultural gatekeepers in pre-adoption assessments and post-adoption follow-ups to ensure community alignment.</a:t>
            </a:r>
          </a:p>
          <a:p>
            <a:pPr marL="0" indent="0">
              <a:buNone/>
            </a:pPr>
            <a:r>
              <a:rPr lang="en-ZA" b="1" dirty="0">
                <a:effectLst/>
                <a:latin typeface="Arial" panose="020B0604020202020204" pitchFamily="34" charset="0"/>
                <a:cs typeface="Arial" panose="020B0604020202020204" pitchFamily="34" charset="0"/>
              </a:rPr>
              <a:t>6. Child-</a:t>
            </a:r>
            <a:r>
              <a:rPr lang="en-ZA" b="1" dirty="0" err="1">
                <a:effectLst/>
                <a:latin typeface="Arial" panose="020B0604020202020204" pitchFamily="34" charset="0"/>
                <a:cs typeface="Arial" panose="020B0604020202020204" pitchFamily="34" charset="0"/>
              </a:rPr>
              <a:t>Centered</a:t>
            </a:r>
            <a:r>
              <a:rPr lang="en-ZA" b="1" dirty="0">
                <a:effectLst/>
                <a:latin typeface="Arial" panose="020B0604020202020204" pitchFamily="34" charset="0"/>
                <a:cs typeface="Arial" panose="020B0604020202020204" pitchFamily="34" charset="0"/>
              </a:rPr>
              <a:t> Cultural Integration</a:t>
            </a:r>
          </a:p>
          <a:p>
            <a:r>
              <a:rPr lang="en-ZA" dirty="0">
                <a:effectLst/>
                <a:latin typeface="Arial" panose="020B0604020202020204" pitchFamily="34" charset="0"/>
                <a:cs typeface="Arial" panose="020B0604020202020204" pitchFamily="34" charset="0"/>
              </a:rPr>
              <a:t>Ensure adopted children are educated about their cultural heritage, including clan affiliations and ancestral practices.</a:t>
            </a:r>
          </a:p>
          <a:p>
            <a:r>
              <a:rPr lang="en-ZA" dirty="0">
                <a:effectLst/>
                <a:latin typeface="Arial" panose="020B0604020202020204" pitchFamily="34" charset="0"/>
                <a:cs typeface="Arial" panose="020B0604020202020204" pitchFamily="34" charset="0"/>
              </a:rPr>
              <a:t>Facilitate cultural mentorship programs to help adopted children maintain a sense of identity and belonging.</a:t>
            </a:r>
          </a:p>
          <a:p>
            <a:pPr marL="0" indent="0">
              <a:buNone/>
            </a:pPr>
            <a:r>
              <a:rPr lang="en-ZA" b="1" dirty="0">
                <a:effectLst/>
                <a:latin typeface="Arial" panose="020B0604020202020204" pitchFamily="34" charset="0"/>
                <a:cs typeface="Arial" panose="020B0604020202020204" pitchFamily="34" charset="0"/>
              </a:rPr>
              <a:t>7. Further Research</a:t>
            </a:r>
          </a:p>
          <a:p>
            <a:r>
              <a:rPr lang="en-ZA" dirty="0">
                <a:effectLst/>
                <a:latin typeface="Arial" panose="020B0604020202020204" pitchFamily="34" charset="0"/>
                <a:cs typeface="Arial" panose="020B0604020202020204" pitchFamily="34" charset="0"/>
              </a:rPr>
              <a:t>Encourage longitudinal studies to assess the impact of culturally integrated adoption practices on child well-being and community cohesion.</a:t>
            </a:r>
          </a:p>
          <a:p>
            <a:r>
              <a:rPr lang="en-ZA" dirty="0">
                <a:effectLst/>
                <a:latin typeface="Arial" panose="020B0604020202020204" pitchFamily="34" charset="0"/>
                <a:cs typeface="Arial" panose="020B0604020202020204" pitchFamily="34" charset="0"/>
              </a:rPr>
              <a:t>Explore comparative studies across different South African cultural groups to inform national policy harmonization.</a:t>
            </a:r>
          </a:p>
          <a:p>
            <a:endParaRPr lang="en-US" dirty="0"/>
          </a:p>
        </p:txBody>
      </p:sp>
    </p:spTree>
    <p:extLst>
      <p:ext uri="{BB962C8B-B14F-4D97-AF65-F5344CB8AC3E}">
        <p14:creationId xmlns:p14="http://schemas.microsoft.com/office/powerpoint/2010/main" val="694953727"/>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C2605-7272-824B-AF7B-BB1D019B2559}"/>
              </a:ext>
            </a:extLst>
          </p:cNvPr>
          <p:cNvSpPr>
            <a:spLocks noGrp="1"/>
          </p:cNvSpPr>
          <p:nvPr>
            <p:ph type="title"/>
          </p:nvPr>
        </p:nvSpPr>
        <p:spPr>
          <a:xfrm>
            <a:off x="2592925" y="624109"/>
            <a:ext cx="8911687" cy="4158097"/>
          </a:xfrm>
        </p:spPr>
        <p:txBody>
          <a:bodyPr/>
          <a:lstStyle/>
          <a:p>
            <a:br>
              <a:rPr lang="en-US" dirty="0"/>
            </a:br>
            <a:br>
              <a:rPr lang="en-US" dirty="0"/>
            </a:br>
            <a:br>
              <a:rPr lang="en-US" dirty="0"/>
            </a:br>
            <a:r>
              <a:rPr lang="en-US" dirty="0"/>
              <a:t>KU RHULA KA XIKWEMBU AKUVE NA NWINA.</a:t>
            </a:r>
          </a:p>
        </p:txBody>
      </p:sp>
    </p:spTree>
    <p:extLst>
      <p:ext uri="{BB962C8B-B14F-4D97-AF65-F5344CB8AC3E}">
        <p14:creationId xmlns:p14="http://schemas.microsoft.com/office/powerpoint/2010/main" val="2127175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D7CCC-8826-FE4E-86D8-6332701239EA}"/>
              </a:ext>
            </a:extLst>
          </p:cNvPr>
          <p:cNvSpPr>
            <a:spLocks noGrp="1"/>
          </p:cNvSpPr>
          <p:nvPr>
            <p:ph type="title"/>
          </p:nvPr>
        </p:nvSpPr>
        <p:spPr>
          <a:xfrm>
            <a:off x="220337" y="220337"/>
            <a:ext cx="10827074" cy="870333"/>
          </a:xfrm>
        </p:spPr>
        <p:txBody>
          <a:bodyPr>
            <a:normAutofit/>
          </a:bodyPr>
          <a:lstStyle/>
          <a:p>
            <a:r>
              <a:rPr lang="en-US" dirty="0"/>
              <a:t>Problem statement </a:t>
            </a:r>
          </a:p>
        </p:txBody>
      </p:sp>
      <p:sp>
        <p:nvSpPr>
          <p:cNvPr id="3" name="Content Placeholder 2">
            <a:extLst>
              <a:ext uri="{FF2B5EF4-FFF2-40B4-BE49-F238E27FC236}">
                <a16:creationId xmlns:a16="http://schemas.microsoft.com/office/drawing/2014/main" id="{A5F84C7D-1765-0B45-9086-12EAECE1FFA8}"/>
              </a:ext>
            </a:extLst>
          </p:cNvPr>
          <p:cNvSpPr>
            <a:spLocks noGrp="1"/>
          </p:cNvSpPr>
          <p:nvPr>
            <p:ph idx="1"/>
          </p:nvPr>
        </p:nvSpPr>
        <p:spPr>
          <a:xfrm>
            <a:off x="220337" y="1641512"/>
            <a:ext cx="11622795" cy="4483865"/>
          </a:xfrm>
        </p:spPr>
        <p:txBody>
          <a:bodyPr>
            <a:normAutofit/>
          </a:bodyPr>
          <a:lstStyle/>
          <a:p>
            <a:pPr marL="285750" indent="-285750" algn="just">
              <a:buFont typeface="Wingdings" pitchFamily="2" charset="2"/>
              <a:buChar char="v"/>
            </a:pPr>
            <a:r>
              <a:rPr lang="en-ZA" dirty="0"/>
              <a:t>Despite South Africa’s long-standing adoption history and progressive legal framework, adoption remains disproportionately low among black, coloured, and Indian communities, particularly in rural areas.</a:t>
            </a:r>
          </a:p>
          <a:p>
            <a:pPr marL="285750" indent="-285750" algn="just">
              <a:buFont typeface="Wingdings" pitchFamily="2" charset="2"/>
              <a:buChar char="v"/>
            </a:pPr>
            <a:r>
              <a:rPr lang="en-ZA" dirty="0"/>
              <a:t>With over 1.5 million adoptable children, yet only 0.2% being adopted annually, many vulnerable children remain in temporary foster care.</a:t>
            </a:r>
          </a:p>
          <a:p>
            <a:pPr marL="285750" indent="-285750" algn="just">
              <a:buFont typeface="Wingdings" pitchFamily="2" charset="2"/>
              <a:buChar char="v"/>
            </a:pPr>
            <a:r>
              <a:rPr lang="en-ZA" dirty="0"/>
              <a:t>Cultural norms, traditional beliefs, and limited awareness continue to hinder adoption, especially among the Tsonga people in Limpopo’s Mopani District, where the </a:t>
            </a:r>
            <a:r>
              <a:rPr lang="en-ZA" dirty="0" err="1"/>
              <a:t>Mahumani</a:t>
            </a:r>
            <a:r>
              <a:rPr lang="en-ZA" dirty="0"/>
              <a:t> Traditional Council holds strong influence.</a:t>
            </a:r>
          </a:p>
          <a:p>
            <a:pPr marL="285750" indent="-285750" algn="just">
              <a:buFont typeface="Wingdings" pitchFamily="2" charset="2"/>
              <a:buChar char="v"/>
            </a:pPr>
            <a:r>
              <a:rPr lang="en-ZA" dirty="0"/>
              <a:t>The lack of localized research on these socio-cultural dynamics impedes the development of culturally sensitive adoption policies.</a:t>
            </a:r>
          </a:p>
          <a:p>
            <a:pPr marL="285750" indent="-285750" algn="just">
              <a:buFont typeface="Wingdings" pitchFamily="2" charset="2"/>
              <a:buChar char="v"/>
            </a:pPr>
            <a:r>
              <a:rPr lang="en-ZA" dirty="0"/>
              <a:t>This study investigates perceptions of child adoption among Tsonga community members, traditional leaders, and social workers to inform more inclusive child welfare strategies.</a:t>
            </a:r>
            <a:endParaRPr lang="en-US" dirty="0"/>
          </a:p>
        </p:txBody>
      </p:sp>
      <p:pic>
        <p:nvPicPr>
          <p:cNvPr id="4" name="Audio 3">
            <a:hlinkClick r:id="" action="ppaction://media"/>
            <a:extLst>
              <a:ext uri="{FF2B5EF4-FFF2-40B4-BE49-F238E27FC236}">
                <a16:creationId xmlns:a16="http://schemas.microsoft.com/office/drawing/2014/main" id="{7E7C5496-10C5-F542-AA64-E11F1BBD4599}"/>
              </a:ext>
            </a:extLst>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163300" y="5829300"/>
            <a:ext cx="812800" cy="812800"/>
          </a:xfrm>
          <a:prstGeom prst="rect">
            <a:avLst/>
          </a:prstGeom>
        </p:spPr>
      </p:pic>
    </p:spTree>
    <p:extLst>
      <p:ext uri="{BB962C8B-B14F-4D97-AF65-F5344CB8AC3E}">
        <p14:creationId xmlns:p14="http://schemas.microsoft.com/office/powerpoint/2010/main" val="453778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3362">
        <p15:prstTrans prst="airplane"/>
      </p:transition>
    </mc:Choice>
    <mc:Fallback xmlns="">
      <p:transition spd="slow" advTm="3362">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4"/>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8D58F6-1053-2A41-BFCE-4D12ADF8EB9D}"/>
              </a:ext>
            </a:extLst>
          </p:cNvPr>
          <p:cNvSpPr>
            <a:spLocks noGrp="1"/>
          </p:cNvSpPr>
          <p:nvPr>
            <p:ph sz="half" idx="1"/>
          </p:nvPr>
        </p:nvSpPr>
        <p:spPr>
          <a:xfrm>
            <a:off x="385590" y="418641"/>
            <a:ext cx="3238959" cy="5372559"/>
          </a:xfrm>
        </p:spPr>
        <p:txBody>
          <a:bodyPr>
            <a:normAutofit fontScale="70000" lnSpcReduction="20000"/>
          </a:bodyPr>
          <a:lstStyle/>
          <a:p>
            <a:pPr marL="0" indent="0">
              <a:buNone/>
            </a:pPr>
            <a:r>
              <a:rPr lang="en-US" sz="3600" b="1" dirty="0">
                <a:latin typeface="Arial" panose="020B0604020202020204" pitchFamily="34" charset="0"/>
                <a:cs typeface="Arial" panose="020B0604020202020204" pitchFamily="34" charset="0"/>
              </a:rPr>
              <a:t>AIM AND OBJECTIVES OF THE STUDY</a:t>
            </a:r>
          </a:p>
        </p:txBody>
      </p:sp>
      <p:sp>
        <p:nvSpPr>
          <p:cNvPr id="4" name="Content Placeholder 3">
            <a:extLst>
              <a:ext uri="{FF2B5EF4-FFF2-40B4-BE49-F238E27FC236}">
                <a16:creationId xmlns:a16="http://schemas.microsoft.com/office/drawing/2014/main" id="{3DA9EFFF-549A-2C4B-AD29-140F3C5D6315}"/>
              </a:ext>
            </a:extLst>
          </p:cNvPr>
          <p:cNvSpPr>
            <a:spLocks noGrp="1"/>
          </p:cNvSpPr>
          <p:nvPr>
            <p:ph sz="half" idx="2"/>
          </p:nvPr>
        </p:nvSpPr>
        <p:spPr>
          <a:xfrm>
            <a:off x="3866920" y="418641"/>
            <a:ext cx="7180491" cy="6037243"/>
          </a:xfrm>
        </p:spPr>
        <p:txBody>
          <a:bodyPr>
            <a:normAutofit fontScale="70000" lnSpcReduction="20000"/>
          </a:bodyPr>
          <a:lstStyle/>
          <a:p>
            <a:pPr marL="0" indent="0" algn="just">
              <a:buNone/>
            </a:pPr>
            <a:r>
              <a:rPr lang="en-ZA" sz="2900" b="1" dirty="0">
                <a:effectLst/>
                <a:latin typeface="Arial" panose="020B0604020202020204" pitchFamily="34" charset="0"/>
                <a:cs typeface="Arial" panose="020B0604020202020204" pitchFamily="34" charset="0"/>
              </a:rPr>
              <a:t>Aim of the Study</a:t>
            </a:r>
          </a:p>
          <a:p>
            <a:pPr algn="just"/>
            <a:r>
              <a:rPr lang="en-ZA" sz="2900" dirty="0">
                <a:effectLst/>
                <a:latin typeface="Arial" panose="020B0604020202020204" pitchFamily="34" charset="0"/>
                <a:cs typeface="Arial" panose="020B0604020202020204" pitchFamily="34" charset="0"/>
              </a:rPr>
              <a:t>To explore and understand the cultural beliefs, practices, and spiritual obligations that influence child adoption within the Tsonga community of Nkomo A Village in Mopani District, Limpopo Province, South Africa.</a:t>
            </a:r>
          </a:p>
          <a:p>
            <a:pPr marL="0" indent="0" algn="just">
              <a:buNone/>
            </a:pPr>
            <a:r>
              <a:rPr lang="en-ZA" sz="2900" b="1" dirty="0">
                <a:effectLst/>
                <a:latin typeface="Arial" panose="020B0604020202020204" pitchFamily="34" charset="0"/>
                <a:cs typeface="Arial" panose="020B0604020202020204" pitchFamily="34" charset="0"/>
              </a:rPr>
              <a:t>Objectives of the Study</a:t>
            </a:r>
          </a:p>
          <a:p>
            <a:pPr algn="just"/>
            <a:r>
              <a:rPr lang="en-ZA" sz="2900" b="1" dirty="0">
                <a:effectLst/>
                <a:latin typeface="Arial" panose="020B0604020202020204" pitchFamily="34" charset="0"/>
                <a:cs typeface="Arial" panose="020B0604020202020204" pitchFamily="34" charset="0"/>
              </a:rPr>
              <a:t>To investigate</a:t>
            </a:r>
            <a:r>
              <a:rPr lang="en-ZA" sz="2900" dirty="0">
                <a:effectLst/>
                <a:latin typeface="Arial" panose="020B0604020202020204" pitchFamily="34" charset="0"/>
                <a:cs typeface="Arial" panose="020B0604020202020204" pitchFamily="34" charset="0"/>
              </a:rPr>
              <a:t> the cultural beliefs and traditional practices that shape perceptions of child adoption among the Tsonga people.</a:t>
            </a:r>
          </a:p>
          <a:p>
            <a:pPr algn="just"/>
            <a:r>
              <a:rPr lang="en-ZA" sz="2900" b="1" dirty="0">
                <a:effectLst/>
                <a:latin typeface="Arial" panose="020B0604020202020204" pitchFamily="34" charset="0"/>
                <a:cs typeface="Arial" panose="020B0604020202020204" pitchFamily="34" charset="0"/>
              </a:rPr>
              <a:t>To examine</a:t>
            </a:r>
            <a:r>
              <a:rPr lang="en-ZA" sz="2900" dirty="0">
                <a:effectLst/>
                <a:latin typeface="Arial" panose="020B0604020202020204" pitchFamily="34" charset="0"/>
                <a:cs typeface="Arial" panose="020B0604020202020204" pitchFamily="34" charset="0"/>
              </a:rPr>
              <a:t> the role of spiritual obligations and ancestral customs in the acceptance or rejection of adoption within the community.</a:t>
            </a:r>
          </a:p>
          <a:p>
            <a:pPr algn="just"/>
            <a:r>
              <a:rPr lang="en-ZA" sz="2900" b="1" dirty="0">
                <a:effectLst/>
                <a:latin typeface="Arial" panose="020B0604020202020204" pitchFamily="34" charset="0"/>
                <a:cs typeface="Arial" panose="020B0604020202020204" pitchFamily="34" charset="0"/>
              </a:rPr>
              <a:t>To assess</a:t>
            </a:r>
            <a:r>
              <a:rPr lang="en-ZA" sz="2900" dirty="0">
                <a:effectLst/>
                <a:latin typeface="Arial" panose="020B0604020202020204" pitchFamily="34" charset="0"/>
                <a:cs typeface="Arial" panose="020B0604020202020204" pitchFamily="34" charset="0"/>
              </a:rPr>
              <a:t> the influence of traditional leadership and community structures on adoption decisions and processes.</a:t>
            </a:r>
          </a:p>
          <a:p>
            <a:pPr algn="just"/>
            <a:r>
              <a:rPr lang="en-ZA" sz="2900" b="1" dirty="0">
                <a:effectLst/>
                <a:latin typeface="Arial" panose="020B0604020202020204" pitchFamily="34" charset="0"/>
                <a:cs typeface="Arial" panose="020B0604020202020204" pitchFamily="34" charset="0"/>
              </a:rPr>
              <a:t>To identify</a:t>
            </a:r>
            <a:r>
              <a:rPr lang="en-ZA" sz="2900" dirty="0">
                <a:effectLst/>
                <a:latin typeface="Arial" panose="020B0604020202020204" pitchFamily="34" charset="0"/>
                <a:cs typeface="Arial" panose="020B0604020202020204" pitchFamily="34" charset="0"/>
              </a:rPr>
              <a:t> barriers and facilitators to culturally appropriate adoption practices in the Tsonga context.</a:t>
            </a:r>
          </a:p>
          <a:p>
            <a:pPr algn="just"/>
            <a:r>
              <a:rPr lang="en-ZA" sz="2900" b="1" dirty="0">
                <a:effectLst/>
                <a:latin typeface="Arial" panose="020B0604020202020204" pitchFamily="34" charset="0"/>
                <a:cs typeface="Arial" panose="020B0604020202020204" pitchFamily="34" charset="0"/>
              </a:rPr>
              <a:t>To recommend</a:t>
            </a:r>
            <a:r>
              <a:rPr lang="en-ZA" sz="2900" dirty="0">
                <a:effectLst/>
                <a:latin typeface="Arial" panose="020B0604020202020204" pitchFamily="34" charset="0"/>
                <a:cs typeface="Arial" panose="020B0604020202020204" pitchFamily="34" charset="0"/>
              </a:rPr>
              <a:t> strategies for integrating Tsonga cultural values into formal child adoption policies and social work practices.</a:t>
            </a:r>
          </a:p>
          <a:p>
            <a:endParaRPr lang="en-US" dirty="0"/>
          </a:p>
        </p:txBody>
      </p:sp>
    </p:spTree>
    <p:extLst>
      <p:ext uri="{BB962C8B-B14F-4D97-AF65-F5344CB8AC3E}">
        <p14:creationId xmlns:p14="http://schemas.microsoft.com/office/powerpoint/2010/main" val="11857777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6AED4-93EC-454F-9492-C62B1E88DA08}"/>
              </a:ext>
            </a:extLst>
          </p:cNvPr>
          <p:cNvSpPr>
            <a:spLocks noGrp="1"/>
          </p:cNvSpPr>
          <p:nvPr>
            <p:ph type="title"/>
          </p:nvPr>
        </p:nvSpPr>
        <p:spPr>
          <a:xfrm>
            <a:off x="1141413" y="198304"/>
            <a:ext cx="9905998" cy="1101686"/>
          </a:xfrm>
        </p:spPr>
        <p:txBody>
          <a:bodyPr/>
          <a:lstStyle/>
          <a:p>
            <a:r>
              <a:rPr lang="en-US" dirty="0"/>
              <a:t>Research </a:t>
            </a:r>
            <a:r>
              <a:rPr lang="en-US" dirty="0" err="1"/>
              <a:t>methodlogy</a:t>
            </a:r>
            <a:endParaRPr lang="en-US" dirty="0"/>
          </a:p>
        </p:txBody>
      </p:sp>
      <p:sp>
        <p:nvSpPr>
          <p:cNvPr id="3" name="Content Placeholder 2">
            <a:extLst>
              <a:ext uri="{FF2B5EF4-FFF2-40B4-BE49-F238E27FC236}">
                <a16:creationId xmlns:a16="http://schemas.microsoft.com/office/drawing/2014/main" id="{81658EB3-5596-9149-AE6D-A26D20D99C12}"/>
              </a:ext>
            </a:extLst>
          </p:cNvPr>
          <p:cNvSpPr>
            <a:spLocks noGrp="1"/>
          </p:cNvSpPr>
          <p:nvPr>
            <p:ph idx="1"/>
          </p:nvPr>
        </p:nvSpPr>
        <p:spPr>
          <a:xfrm>
            <a:off x="517794" y="1531344"/>
            <a:ext cx="10529618" cy="4737253"/>
          </a:xfrm>
        </p:spPr>
        <p:txBody>
          <a:bodyPr>
            <a:normAutofit/>
          </a:bodyPr>
          <a:lstStyle/>
          <a:p>
            <a:pPr marL="0" indent="0">
              <a:buNone/>
            </a:pPr>
            <a:r>
              <a:rPr lang="en-ZA" b="1" dirty="0">
                <a:effectLst/>
              </a:rPr>
              <a:t>Research </a:t>
            </a:r>
            <a:r>
              <a:rPr lang="en-ZA" b="1" dirty="0"/>
              <a:t>Approach</a:t>
            </a:r>
            <a:endParaRPr lang="en-ZA" b="1" dirty="0">
              <a:effectLst/>
            </a:endParaRPr>
          </a:p>
          <a:p>
            <a:r>
              <a:rPr lang="en-ZA" dirty="0">
                <a:effectLst/>
              </a:rPr>
              <a:t>This study employed a qualitative research </a:t>
            </a:r>
            <a:r>
              <a:rPr lang="en-ZA" dirty="0"/>
              <a:t>approach</a:t>
            </a:r>
            <a:r>
              <a:rPr lang="en-ZA" dirty="0">
                <a:effectLst/>
              </a:rPr>
              <a:t> to explore the cultural beliefs, practices, and spiritual obligations influencing child adoption within the Tsonga community.</a:t>
            </a:r>
          </a:p>
          <a:p>
            <a:r>
              <a:rPr lang="en-ZA" dirty="0">
                <a:effectLst/>
              </a:rPr>
              <a:t>The qualitative approach was chosen for its strength in capturing rich, contextualized insights into participants’ lived experiences and cultural perspectives.</a:t>
            </a:r>
          </a:p>
          <a:p>
            <a:pPr marL="0" indent="0">
              <a:buNone/>
            </a:pPr>
            <a:r>
              <a:rPr lang="en-ZA" b="1" dirty="0">
                <a:effectLst/>
              </a:rPr>
              <a:t>Study Setting and Population</a:t>
            </a:r>
          </a:p>
          <a:p>
            <a:r>
              <a:rPr lang="en-ZA" dirty="0">
                <a:effectLst/>
                <a:latin typeface="Arial" panose="020B0604020202020204" pitchFamily="34" charset="0"/>
                <a:cs typeface="Arial" panose="020B0604020202020204" pitchFamily="34" charset="0"/>
              </a:rPr>
              <a:t>The research was conducted in Mopani District, located in Limpopo Province, South Africa. </a:t>
            </a:r>
          </a:p>
          <a:p>
            <a:r>
              <a:rPr lang="en-ZA" dirty="0">
                <a:effectLst/>
                <a:latin typeface="Arial" panose="020B0604020202020204" pitchFamily="34" charset="0"/>
                <a:cs typeface="Arial" panose="020B0604020202020204" pitchFamily="34" charset="0"/>
              </a:rPr>
              <a:t>The study focused on the Tsonga community in Nkomo A Village, including traditional leaders from the </a:t>
            </a:r>
            <a:r>
              <a:rPr lang="en-ZA" dirty="0" err="1">
                <a:effectLst/>
                <a:latin typeface="Arial" panose="020B0604020202020204" pitchFamily="34" charset="0"/>
                <a:cs typeface="Arial" panose="020B0604020202020204" pitchFamily="34" charset="0"/>
              </a:rPr>
              <a:t>Mahumani</a:t>
            </a:r>
            <a:r>
              <a:rPr lang="en-ZA" dirty="0">
                <a:effectLst/>
                <a:latin typeface="Arial" panose="020B0604020202020204" pitchFamily="34" charset="0"/>
                <a:cs typeface="Arial" panose="020B0604020202020204" pitchFamily="34" charset="0"/>
              </a:rPr>
              <a:t> Traditional Council and social workers from the Department of Social Development. These groups were selected for their direct involvement in child welfare and their deep understanding of Tsonga cultural practices.</a:t>
            </a:r>
          </a:p>
          <a:p>
            <a:endParaRPr lang="en-US" dirty="0"/>
          </a:p>
        </p:txBody>
      </p:sp>
    </p:spTree>
    <p:extLst>
      <p:ext uri="{BB962C8B-B14F-4D97-AF65-F5344CB8AC3E}">
        <p14:creationId xmlns:p14="http://schemas.microsoft.com/office/powerpoint/2010/main" val="8772038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D46DB9-F181-D341-9A3F-E53995E0795A}"/>
              </a:ext>
            </a:extLst>
          </p:cNvPr>
          <p:cNvSpPr>
            <a:spLocks noGrp="1"/>
          </p:cNvSpPr>
          <p:nvPr>
            <p:ph sz="half" idx="1"/>
          </p:nvPr>
        </p:nvSpPr>
        <p:spPr>
          <a:xfrm>
            <a:off x="363557" y="1013552"/>
            <a:ext cx="2126255" cy="4307596"/>
          </a:xfrm>
        </p:spPr>
        <p:txBody>
          <a:bodyPr>
            <a:normAutofit fontScale="62500" lnSpcReduction="20000"/>
          </a:bodyPr>
          <a:lstStyle/>
          <a:p>
            <a:pPr marL="0" indent="0">
              <a:buNone/>
            </a:pPr>
            <a:endParaRPr lang="en-US" dirty="0"/>
          </a:p>
          <a:p>
            <a:pPr marL="0" indent="0">
              <a:buNone/>
            </a:pPr>
            <a:r>
              <a:rPr lang="en-US" sz="3800" b="1" dirty="0">
                <a:latin typeface="Arial" panose="020B0604020202020204" pitchFamily="34" charset="0"/>
                <a:cs typeface="Arial" panose="020B0604020202020204" pitchFamily="34" charset="0"/>
              </a:rPr>
              <a:t>RESEARCH METHODLOGY CONT…….</a:t>
            </a:r>
          </a:p>
        </p:txBody>
      </p:sp>
      <p:sp>
        <p:nvSpPr>
          <p:cNvPr id="4" name="Content Placeholder 3">
            <a:extLst>
              <a:ext uri="{FF2B5EF4-FFF2-40B4-BE49-F238E27FC236}">
                <a16:creationId xmlns:a16="http://schemas.microsoft.com/office/drawing/2014/main" id="{812579F2-2407-244A-8BE6-4A7E6F4196EE}"/>
              </a:ext>
            </a:extLst>
          </p:cNvPr>
          <p:cNvSpPr>
            <a:spLocks noGrp="1"/>
          </p:cNvSpPr>
          <p:nvPr>
            <p:ph sz="half" idx="2"/>
          </p:nvPr>
        </p:nvSpPr>
        <p:spPr>
          <a:xfrm>
            <a:off x="2842352" y="429658"/>
            <a:ext cx="8626207" cy="6202496"/>
          </a:xfrm>
        </p:spPr>
        <p:txBody>
          <a:bodyPr>
            <a:normAutofit fontScale="62500" lnSpcReduction="20000"/>
          </a:bodyPr>
          <a:lstStyle/>
          <a:p>
            <a:pPr marL="0" indent="0">
              <a:buNone/>
            </a:pPr>
            <a:r>
              <a:rPr lang="en-ZA" sz="3000" b="1" dirty="0">
                <a:effectLst/>
                <a:latin typeface="Arial" panose="020B0604020202020204" pitchFamily="34" charset="0"/>
                <a:cs typeface="Arial" panose="020B0604020202020204" pitchFamily="34" charset="0"/>
              </a:rPr>
              <a:t> </a:t>
            </a:r>
            <a:r>
              <a:rPr lang="en-ZA" sz="3200" b="1" dirty="0">
                <a:effectLst/>
                <a:latin typeface="Arial" panose="020B0604020202020204" pitchFamily="34" charset="0"/>
                <a:cs typeface="Arial" panose="020B0604020202020204" pitchFamily="34" charset="0"/>
              </a:rPr>
              <a:t>Sampling Technique</a:t>
            </a:r>
          </a:p>
          <a:p>
            <a:r>
              <a:rPr lang="en-ZA" sz="3200" dirty="0">
                <a:effectLst/>
                <a:latin typeface="Arial" panose="020B0604020202020204" pitchFamily="34" charset="0"/>
                <a:cs typeface="Arial" panose="020B0604020202020204" pitchFamily="34" charset="0"/>
              </a:rPr>
              <a:t>A purposive (judgmental) sampling method was used to select participants who were most likely to provide relevant and insightful information. The sample included:</a:t>
            </a:r>
          </a:p>
          <a:p>
            <a:r>
              <a:rPr lang="en-ZA" sz="3200" dirty="0">
                <a:effectLst/>
                <a:latin typeface="Arial" panose="020B0604020202020204" pitchFamily="34" charset="0"/>
                <a:cs typeface="Arial" panose="020B0604020202020204" pitchFamily="34" charset="0"/>
              </a:rPr>
              <a:t>20 Tsonga community members</a:t>
            </a:r>
          </a:p>
          <a:p>
            <a:r>
              <a:rPr lang="en-ZA" sz="3200" dirty="0">
                <a:effectLst/>
                <a:latin typeface="Arial" panose="020B0604020202020204" pitchFamily="34" charset="0"/>
                <a:cs typeface="Arial" panose="020B0604020202020204" pitchFamily="34" charset="0"/>
              </a:rPr>
              <a:t>8 traditional leaders from </a:t>
            </a:r>
            <a:r>
              <a:rPr lang="en-ZA" sz="3200" dirty="0" err="1">
                <a:effectLst/>
                <a:latin typeface="Arial" panose="020B0604020202020204" pitchFamily="34" charset="0"/>
                <a:cs typeface="Arial" panose="020B0604020202020204" pitchFamily="34" charset="0"/>
              </a:rPr>
              <a:t>Mahumani</a:t>
            </a:r>
            <a:r>
              <a:rPr lang="en-ZA" sz="3200" dirty="0">
                <a:effectLst/>
                <a:latin typeface="Arial" panose="020B0604020202020204" pitchFamily="34" charset="0"/>
                <a:cs typeface="Arial" panose="020B0604020202020204" pitchFamily="34" charset="0"/>
              </a:rPr>
              <a:t> Traditional Council</a:t>
            </a:r>
          </a:p>
          <a:p>
            <a:r>
              <a:rPr lang="en-ZA" sz="3200" dirty="0">
                <a:effectLst/>
                <a:latin typeface="Arial" panose="020B0604020202020204" pitchFamily="34" charset="0"/>
                <a:cs typeface="Arial" panose="020B0604020202020204" pitchFamily="34" charset="0"/>
              </a:rPr>
              <a:t>2 social workers with at least one year of experience in adoption services</a:t>
            </a:r>
          </a:p>
          <a:p>
            <a:r>
              <a:rPr lang="en-ZA" sz="3200" dirty="0">
                <a:effectLst/>
                <a:latin typeface="Arial" panose="020B0604020202020204" pitchFamily="34" charset="0"/>
                <a:cs typeface="Arial" panose="020B0604020202020204" pitchFamily="34" charset="0"/>
              </a:rPr>
              <a:t>This sampling strategy ensured that participants possessed </a:t>
            </a:r>
            <a:r>
              <a:rPr lang="en-ZA" sz="3200" dirty="0" err="1">
                <a:effectLst/>
                <a:latin typeface="Arial" panose="020B0604020202020204" pitchFamily="34" charset="0"/>
                <a:cs typeface="Arial" panose="020B0604020202020204" pitchFamily="34" charset="0"/>
              </a:rPr>
              <a:t>firsthand</a:t>
            </a:r>
            <a:r>
              <a:rPr lang="en-ZA" sz="3200" dirty="0">
                <a:effectLst/>
                <a:latin typeface="Arial" panose="020B0604020202020204" pitchFamily="34" charset="0"/>
                <a:cs typeface="Arial" panose="020B0604020202020204" pitchFamily="34" charset="0"/>
              </a:rPr>
              <a:t> knowledge of adoption-related cultural norms and practices.</a:t>
            </a:r>
          </a:p>
          <a:p>
            <a:pPr marL="0" indent="0">
              <a:buNone/>
            </a:pPr>
            <a:r>
              <a:rPr lang="en-ZA" sz="3200" b="1" dirty="0">
                <a:effectLst/>
                <a:latin typeface="Arial" panose="020B0604020202020204" pitchFamily="34" charset="0"/>
                <a:cs typeface="Arial" panose="020B0604020202020204" pitchFamily="34" charset="0"/>
              </a:rPr>
              <a:t>Data Collection Methods</a:t>
            </a:r>
          </a:p>
          <a:p>
            <a:r>
              <a:rPr lang="en-ZA" sz="3200" dirty="0">
                <a:effectLst/>
                <a:latin typeface="Arial" panose="020B0604020202020204" pitchFamily="34" charset="0"/>
                <a:cs typeface="Arial" panose="020B0604020202020204" pitchFamily="34" charset="0"/>
              </a:rPr>
              <a:t>Data was collected through:</a:t>
            </a:r>
          </a:p>
          <a:p>
            <a:r>
              <a:rPr lang="en-ZA" sz="3200" dirty="0">
                <a:effectLst/>
                <a:latin typeface="Arial" panose="020B0604020202020204" pitchFamily="34" charset="0"/>
                <a:cs typeface="Arial" panose="020B0604020202020204" pitchFamily="34" charset="0"/>
              </a:rPr>
              <a:t>Semi-structured face-to-face interviews with community members and social workers</a:t>
            </a:r>
          </a:p>
          <a:p>
            <a:r>
              <a:rPr lang="en-ZA" sz="3200" dirty="0">
                <a:effectLst/>
                <a:latin typeface="Arial" panose="020B0604020202020204" pitchFamily="34" charset="0"/>
                <a:cs typeface="Arial" panose="020B0604020202020204" pitchFamily="34" charset="0"/>
              </a:rPr>
              <a:t>A focus group discussion with traditional council members</a:t>
            </a:r>
          </a:p>
          <a:p>
            <a:r>
              <a:rPr lang="en-ZA" sz="3200" dirty="0">
                <a:effectLst/>
                <a:latin typeface="Arial" panose="020B0604020202020204" pitchFamily="34" charset="0"/>
                <a:cs typeface="Arial" panose="020B0604020202020204" pitchFamily="34" charset="0"/>
              </a:rPr>
              <a:t>These methods allowed for open-ended responses and deeper exploration of cultural and spiritual dimensions related to adoption.</a:t>
            </a:r>
          </a:p>
          <a:p>
            <a:endParaRPr lang="en-US" dirty="0"/>
          </a:p>
        </p:txBody>
      </p:sp>
    </p:spTree>
    <p:extLst>
      <p:ext uri="{BB962C8B-B14F-4D97-AF65-F5344CB8AC3E}">
        <p14:creationId xmlns:p14="http://schemas.microsoft.com/office/powerpoint/2010/main" val="24164427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1BEE9-ADCC-9444-8B39-3DEB28D8BFDD}"/>
              </a:ext>
            </a:extLst>
          </p:cNvPr>
          <p:cNvSpPr>
            <a:spLocks noGrp="1"/>
          </p:cNvSpPr>
          <p:nvPr>
            <p:ph type="title"/>
          </p:nvPr>
        </p:nvSpPr>
        <p:spPr>
          <a:xfrm>
            <a:off x="1674565" y="624110"/>
            <a:ext cx="9830048" cy="1280890"/>
          </a:xfrm>
        </p:spPr>
        <p:txBody>
          <a:bodyPr/>
          <a:lstStyle/>
          <a:p>
            <a:r>
              <a:rPr lang="en-US" b="1" dirty="0">
                <a:latin typeface="Arial" panose="020B0604020202020204" pitchFamily="34" charset="0"/>
                <a:cs typeface="Arial" panose="020B0604020202020204" pitchFamily="34" charset="0"/>
              </a:rPr>
              <a:t>RESEARCH METHODOLOGY CONTI…</a:t>
            </a:r>
          </a:p>
        </p:txBody>
      </p:sp>
      <p:sp>
        <p:nvSpPr>
          <p:cNvPr id="3" name="Content Placeholder 2">
            <a:extLst>
              <a:ext uri="{FF2B5EF4-FFF2-40B4-BE49-F238E27FC236}">
                <a16:creationId xmlns:a16="http://schemas.microsoft.com/office/drawing/2014/main" id="{37BA524A-5BE9-BA41-ADE6-CB0E7C132DA1}"/>
              </a:ext>
            </a:extLst>
          </p:cNvPr>
          <p:cNvSpPr>
            <a:spLocks noGrp="1"/>
          </p:cNvSpPr>
          <p:nvPr>
            <p:ph idx="1"/>
          </p:nvPr>
        </p:nvSpPr>
        <p:spPr>
          <a:xfrm>
            <a:off x="572877" y="2133599"/>
            <a:ext cx="10931735" cy="4201099"/>
          </a:xfrm>
        </p:spPr>
        <p:txBody>
          <a:bodyPr>
            <a:normAutofit/>
          </a:bodyPr>
          <a:lstStyle/>
          <a:p>
            <a:pPr marL="0" indent="0" algn="just">
              <a:buNone/>
            </a:pPr>
            <a:r>
              <a:rPr lang="en-ZA" sz="2000" b="1" dirty="0">
                <a:latin typeface="Arial" panose="020B0604020202020204" pitchFamily="34" charset="0"/>
                <a:cs typeface="Arial" panose="020B0604020202020204" pitchFamily="34" charset="0"/>
              </a:rPr>
              <a:t>Data Analysis</a:t>
            </a:r>
          </a:p>
          <a:p>
            <a:pPr algn="just"/>
            <a:r>
              <a:rPr lang="en-ZA" sz="2000" dirty="0">
                <a:latin typeface="Arial" panose="020B0604020202020204" pitchFamily="34" charset="0"/>
                <a:cs typeface="Arial" panose="020B0604020202020204" pitchFamily="34" charset="0"/>
              </a:rPr>
              <a:t>The collected data was </a:t>
            </a:r>
            <a:r>
              <a:rPr lang="en-ZA" sz="2000" dirty="0" err="1">
                <a:latin typeface="Arial" panose="020B0604020202020204" pitchFamily="34" charset="0"/>
                <a:cs typeface="Arial" panose="020B0604020202020204" pitchFamily="34" charset="0"/>
              </a:rPr>
              <a:t>analyzed</a:t>
            </a:r>
            <a:r>
              <a:rPr lang="en-ZA" sz="2000" dirty="0">
                <a:latin typeface="Arial" panose="020B0604020202020204" pitchFamily="34" charset="0"/>
                <a:cs typeface="Arial" panose="020B0604020202020204" pitchFamily="34" charset="0"/>
              </a:rPr>
              <a:t> using thematic analysis, supported by Atlas.ti-7 software.</a:t>
            </a:r>
          </a:p>
          <a:p>
            <a:pPr algn="just"/>
            <a:r>
              <a:rPr lang="en-ZA" sz="2000" dirty="0">
                <a:latin typeface="Arial" panose="020B0604020202020204" pitchFamily="34" charset="0"/>
                <a:cs typeface="Arial" panose="020B0604020202020204" pitchFamily="34" charset="0"/>
              </a:rPr>
              <a:t>This process involved coding and categorizing recurring themes to identify patterns and insights related to Tsonga adoption practices, barriers, and cultural values.</a:t>
            </a:r>
          </a:p>
          <a:p>
            <a:pPr marL="0" indent="0" algn="just">
              <a:buNone/>
            </a:pPr>
            <a:r>
              <a:rPr lang="en-ZA" sz="2000" b="1" dirty="0">
                <a:latin typeface="Arial" panose="020B0604020202020204" pitchFamily="34" charset="0"/>
                <a:cs typeface="Arial" panose="020B0604020202020204" pitchFamily="34" charset="0"/>
              </a:rPr>
              <a:t>Ethical Considerations</a:t>
            </a:r>
          </a:p>
          <a:p>
            <a:pPr algn="just"/>
            <a:r>
              <a:rPr lang="en-ZA" sz="2000" dirty="0">
                <a:latin typeface="Arial" panose="020B0604020202020204" pitchFamily="34" charset="0"/>
                <a:cs typeface="Arial" panose="020B0604020202020204" pitchFamily="34" charset="0"/>
              </a:rPr>
              <a:t>Ethical approval was obtained prior to data collection. </a:t>
            </a:r>
          </a:p>
          <a:p>
            <a:pPr algn="just"/>
            <a:r>
              <a:rPr lang="en-ZA" sz="2000" dirty="0">
                <a:latin typeface="Arial" panose="020B0604020202020204" pitchFamily="34" charset="0"/>
                <a:cs typeface="Arial" panose="020B0604020202020204" pitchFamily="34" charset="0"/>
              </a:rPr>
              <a:t>Participants were informed of the study’s purpose, assured of confidentiality, and provided written consent. Cultural sensitivity was maintained throughout the research process, especially during interactions with traditional leaders and community elders.</a:t>
            </a:r>
          </a:p>
          <a:p>
            <a:endParaRPr lang="en-US" dirty="0"/>
          </a:p>
        </p:txBody>
      </p:sp>
    </p:spTree>
    <p:extLst>
      <p:ext uri="{BB962C8B-B14F-4D97-AF65-F5344CB8AC3E}">
        <p14:creationId xmlns:p14="http://schemas.microsoft.com/office/powerpoint/2010/main" val="1996726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93C4B-1B9A-714E-A733-6C0881A5F484}"/>
              </a:ext>
            </a:extLst>
          </p:cNvPr>
          <p:cNvSpPr>
            <a:spLocks noGrp="1"/>
          </p:cNvSpPr>
          <p:nvPr>
            <p:ph type="title"/>
          </p:nvPr>
        </p:nvSpPr>
        <p:spPr>
          <a:xfrm>
            <a:off x="275423" y="609600"/>
            <a:ext cx="2390659" cy="1494622"/>
          </a:xfrm>
        </p:spPr>
        <p:txBody>
          <a:bodyPr>
            <a:normAutofit/>
          </a:bodyPr>
          <a:lstStyle/>
          <a:p>
            <a:r>
              <a:rPr lang="en-US" dirty="0"/>
              <a:t>FINDINGS OF THE STUDY</a:t>
            </a:r>
          </a:p>
        </p:txBody>
      </p:sp>
      <p:sp>
        <p:nvSpPr>
          <p:cNvPr id="3" name="Content Placeholder 2">
            <a:extLst>
              <a:ext uri="{FF2B5EF4-FFF2-40B4-BE49-F238E27FC236}">
                <a16:creationId xmlns:a16="http://schemas.microsoft.com/office/drawing/2014/main" id="{268DCF47-D453-2148-A358-5AA6C942A786}"/>
              </a:ext>
            </a:extLst>
          </p:cNvPr>
          <p:cNvSpPr>
            <a:spLocks noGrp="1"/>
          </p:cNvSpPr>
          <p:nvPr>
            <p:ph idx="1"/>
          </p:nvPr>
        </p:nvSpPr>
        <p:spPr>
          <a:xfrm>
            <a:off x="2313542" y="592665"/>
            <a:ext cx="8733867" cy="5565763"/>
          </a:xfrm>
        </p:spPr>
        <p:txBody>
          <a:bodyPr>
            <a:normAutofit/>
          </a:bodyPr>
          <a:lstStyle/>
          <a:p>
            <a:r>
              <a:rPr lang="en-ZA" dirty="0">
                <a:effectLst/>
              </a:rPr>
              <a:t>Thematic analysis of interviews and focus group discussions revealed several culturally rooted beliefs and practices that shape the Tsonga community’s perceptions and approaches to child adoption:</a:t>
            </a:r>
          </a:p>
          <a:p>
            <a:r>
              <a:rPr lang="en-ZA" b="1" dirty="0">
                <a:effectLst/>
              </a:rPr>
              <a:t>1. Kinship-</a:t>
            </a:r>
            <a:r>
              <a:rPr lang="en-ZA" b="1" dirty="0" err="1">
                <a:effectLst/>
              </a:rPr>
              <a:t>Centered</a:t>
            </a:r>
            <a:r>
              <a:rPr lang="en-ZA" b="1" dirty="0">
                <a:effectLst/>
              </a:rPr>
              <a:t> Adoption</a:t>
            </a:r>
            <a:endParaRPr lang="en-ZA" dirty="0">
              <a:effectLst/>
            </a:endParaRPr>
          </a:p>
          <a:p>
            <a:pPr lvl="0"/>
            <a:r>
              <a:rPr lang="en-ZA" dirty="0">
                <a:effectLst/>
              </a:rPr>
              <a:t>Adoption within the Tsonga community is primarily kinship-based.</a:t>
            </a:r>
          </a:p>
          <a:p>
            <a:pPr lvl="0"/>
            <a:r>
              <a:rPr lang="en-ZA" dirty="0">
                <a:effectLst/>
              </a:rPr>
              <a:t>Children are more readily accepted when adopted by relatives, preserving bloodlines and ancestral connections.</a:t>
            </a:r>
          </a:p>
          <a:p>
            <a:r>
              <a:rPr lang="en-ZA" b="1" dirty="0">
                <a:effectLst/>
              </a:rPr>
              <a:t>2. Spiritual and Ancestral Obligations</a:t>
            </a:r>
            <a:endParaRPr lang="en-ZA" dirty="0">
              <a:effectLst/>
            </a:endParaRPr>
          </a:p>
          <a:p>
            <a:pPr lvl="0"/>
            <a:r>
              <a:rPr lang="en-ZA" dirty="0">
                <a:effectLst/>
              </a:rPr>
              <a:t>Spiritual beliefs strongly influence adoption decisions.</a:t>
            </a:r>
          </a:p>
          <a:p>
            <a:pPr lvl="0"/>
            <a:r>
              <a:rPr lang="en-ZA" dirty="0">
                <a:effectLst/>
              </a:rPr>
              <a:t>Birth rites and ancestral rituals are essential for a child’s acceptance into the family lineage.</a:t>
            </a:r>
          </a:p>
        </p:txBody>
      </p:sp>
    </p:spTree>
    <p:extLst>
      <p:ext uri="{BB962C8B-B14F-4D97-AF65-F5344CB8AC3E}">
        <p14:creationId xmlns:p14="http://schemas.microsoft.com/office/powerpoint/2010/main" val="207010815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3A8D6-FAAC-C343-A15A-E51208C72DDE}"/>
              </a:ext>
            </a:extLst>
          </p:cNvPr>
          <p:cNvSpPr>
            <a:spLocks noGrp="1"/>
          </p:cNvSpPr>
          <p:nvPr>
            <p:ph type="title"/>
          </p:nvPr>
        </p:nvSpPr>
        <p:spPr>
          <a:xfrm>
            <a:off x="396607" y="609600"/>
            <a:ext cx="2401677" cy="1935295"/>
          </a:xfrm>
        </p:spPr>
        <p:txBody>
          <a:bodyPr>
            <a:normAutofit/>
          </a:bodyPr>
          <a:lstStyle/>
          <a:p>
            <a:r>
              <a:rPr lang="en-US" dirty="0"/>
              <a:t>FINDINGS OF THE STUDY CONT……</a:t>
            </a:r>
          </a:p>
        </p:txBody>
      </p:sp>
      <p:sp>
        <p:nvSpPr>
          <p:cNvPr id="3" name="Content Placeholder 2">
            <a:extLst>
              <a:ext uri="{FF2B5EF4-FFF2-40B4-BE49-F238E27FC236}">
                <a16:creationId xmlns:a16="http://schemas.microsoft.com/office/drawing/2014/main" id="{6A623F77-1842-554E-89F8-8EB352DDCD26}"/>
              </a:ext>
            </a:extLst>
          </p:cNvPr>
          <p:cNvSpPr>
            <a:spLocks noGrp="1"/>
          </p:cNvSpPr>
          <p:nvPr>
            <p:ph idx="1"/>
          </p:nvPr>
        </p:nvSpPr>
        <p:spPr>
          <a:xfrm>
            <a:off x="2798284" y="609599"/>
            <a:ext cx="8249126" cy="5901370"/>
          </a:xfrm>
        </p:spPr>
        <p:txBody>
          <a:bodyPr>
            <a:normAutofit fontScale="70000" lnSpcReduction="20000"/>
          </a:bodyPr>
          <a:lstStyle/>
          <a:p>
            <a:pPr marL="0" indent="0" algn="just">
              <a:buNone/>
            </a:pPr>
            <a:r>
              <a:rPr lang="en-ZA" sz="2600" b="1" dirty="0">
                <a:effectLst/>
                <a:latin typeface="Arial" panose="020B0604020202020204" pitchFamily="34" charset="0"/>
                <a:cs typeface="Arial" panose="020B0604020202020204" pitchFamily="34" charset="0"/>
              </a:rPr>
              <a:t>3. Role of Polygamy and Patriarchal Authority</a:t>
            </a:r>
            <a:endParaRPr lang="en-ZA" sz="2600" dirty="0">
              <a:effectLst/>
              <a:latin typeface="Arial" panose="020B0604020202020204" pitchFamily="34" charset="0"/>
              <a:cs typeface="Arial" panose="020B0604020202020204" pitchFamily="34" charset="0"/>
            </a:endParaRPr>
          </a:p>
          <a:p>
            <a:pPr lvl="0" algn="just"/>
            <a:r>
              <a:rPr lang="en-ZA" sz="2600" dirty="0">
                <a:effectLst/>
                <a:latin typeface="Arial" panose="020B0604020202020204" pitchFamily="34" charset="0"/>
                <a:cs typeface="Arial" panose="020B0604020202020204" pitchFamily="34" charset="0"/>
              </a:rPr>
              <a:t>Polygamous family structures facilitate informal adoption, often with the husband’s blessing.</a:t>
            </a:r>
          </a:p>
          <a:p>
            <a:pPr lvl="0" algn="just"/>
            <a:r>
              <a:rPr lang="en-ZA" sz="2600" dirty="0">
                <a:effectLst/>
                <a:latin typeface="Arial" panose="020B0604020202020204" pitchFamily="34" charset="0"/>
                <a:cs typeface="Arial" panose="020B0604020202020204" pitchFamily="34" charset="0"/>
              </a:rPr>
              <a:t>Male elders hold significant authority in determining whether a child can be adopted and spiritually integrated.</a:t>
            </a:r>
          </a:p>
          <a:p>
            <a:pPr marL="0" indent="0" algn="just">
              <a:buNone/>
            </a:pPr>
            <a:r>
              <a:rPr lang="en-ZA" sz="2600" b="1" dirty="0">
                <a:effectLst/>
                <a:latin typeface="Arial" panose="020B0604020202020204" pitchFamily="34" charset="0"/>
                <a:cs typeface="Arial" panose="020B0604020202020204" pitchFamily="34" charset="0"/>
              </a:rPr>
              <a:t>4. Barriers to Formal Adoption</a:t>
            </a:r>
            <a:endParaRPr lang="en-ZA" sz="2600" dirty="0">
              <a:effectLst/>
              <a:latin typeface="Arial" panose="020B0604020202020204" pitchFamily="34" charset="0"/>
              <a:cs typeface="Arial" panose="020B0604020202020204" pitchFamily="34" charset="0"/>
            </a:endParaRPr>
          </a:p>
          <a:p>
            <a:pPr lvl="0" algn="just"/>
            <a:r>
              <a:rPr lang="en-ZA" sz="2600" dirty="0">
                <a:effectLst/>
                <a:latin typeface="Arial" panose="020B0604020202020204" pitchFamily="34" charset="0"/>
                <a:cs typeface="Arial" panose="020B0604020202020204" pitchFamily="34" charset="0"/>
              </a:rPr>
              <a:t>Cultural taboos and fears of disrupting ancestral harmony discourage adoption of non-kin children.</a:t>
            </a:r>
          </a:p>
          <a:p>
            <a:pPr lvl="0" algn="just"/>
            <a:r>
              <a:rPr lang="en-ZA" sz="2600" dirty="0">
                <a:effectLst/>
                <a:latin typeface="Arial" panose="020B0604020202020204" pitchFamily="34" charset="0"/>
                <a:cs typeface="Arial" panose="020B0604020202020204" pitchFamily="34" charset="0"/>
              </a:rPr>
              <a:t>Inheritance concerns especially regarding land and family assets create resistance to legal adoption.</a:t>
            </a:r>
          </a:p>
          <a:p>
            <a:pPr lvl="0" algn="just"/>
            <a:r>
              <a:rPr lang="en-ZA" sz="2600" dirty="0">
                <a:effectLst/>
                <a:latin typeface="Arial" panose="020B0604020202020204" pitchFamily="34" charset="0"/>
                <a:cs typeface="Arial" panose="020B0604020202020204" pitchFamily="34" charset="0"/>
              </a:rPr>
              <a:t>Lack of reliable information and mistrust of formal systems further hinder adoption uptake.</a:t>
            </a:r>
          </a:p>
          <a:p>
            <a:pPr marL="0" indent="0" algn="just">
              <a:buNone/>
            </a:pPr>
            <a:r>
              <a:rPr lang="en-ZA" sz="2600" b="1" dirty="0">
                <a:effectLst/>
                <a:latin typeface="Arial" panose="020B0604020202020204" pitchFamily="34" charset="0"/>
                <a:cs typeface="Arial" panose="020B0604020202020204" pitchFamily="34" charset="0"/>
              </a:rPr>
              <a:t>5. Preference for Domestic and Cultural Continuity</a:t>
            </a:r>
            <a:endParaRPr lang="en-ZA" sz="2600" dirty="0">
              <a:effectLst/>
              <a:latin typeface="Arial" panose="020B0604020202020204" pitchFamily="34" charset="0"/>
              <a:cs typeface="Arial" panose="020B0604020202020204" pitchFamily="34" charset="0"/>
            </a:endParaRPr>
          </a:p>
          <a:p>
            <a:pPr lvl="0" algn="just"/>
            <a:r>
              <a:rPr lang="en-ZA" sz="2600" dirty="0">
                <a:effectLst/>
                <a:latin typeface="Arial" panose="020B0604020202020204" pitchFamily="34" charset="0"/>
                <a:cs typeface="Arial" panose="020B0604020202020204" pitchFamily="34" charset="0"/>
              </a:rPr>
              <a:t>Domestic adoption is </a:t>
            </a:r>
            <a:r>
              <a:rPr lang="en-ZA" sz="2600" dirty="0" err="1">
                <a:effectLst/>
                <a:latin typeface="Arial" panose="020B0604020202020204" pitchFamily="34" charset="0"/>
                <a:cs typeface="Arial" panose="020B0604020202020204" pitchFamily="34" charset="0"/>
              </a:rPr>
              <a:t>favored</a:t>
            </a:r>
            <a:r>
              <a:rPr lang="en-ZA" sz="2600" dirty="0">
                <a:effectLst/>
                <a:latin typeface="Arial" panose="020B0604020202020204" pitchFamily="34" charset="0"/>
                <a:cs typeface="Arial" panose="020B0604020202020204" pitchFamily="34" charset="0"/>
              </a:rPr>
              <a:t> over inter-cultural or international adoption.</a:t>
            </a:r>
          </a:p>
          <a:p>
            <a:pPr lvl="0" algn="just"/>
            <a:r>
              <a:rPr lang="en-ZA" sz="2600" dirty="0">
                <a:effectLst/>
                <a:latin typeface="Arial" panose="020B0604020202020204" pitchFamily="34" charset="0"/>
                <a:cs typeface="Arial" panose="020B0604020202020204" pitchFamily="34" charset="0"/>
              </a:rPr>
              <a:t>Maintaining cultural identity and ancestral bonds is prioritized over legal formalities.</a:t>
            </a:r>
          </a:p>
          <a:p>
            <a:pPr lvl="0" algn="just"/>
            <a:r>
              <a:rPr lang="en-ZA" sz="2600" dirty="0">
                <a:effectLst/>
                <a:latin typeface="Arial" panose="020B0604020202020204" pitchFamily="34" charset="0"/>
                <a:cs typeface="Arial" panose="020B0604020202020204" pitchFamily="34" charset="0"/>
              </a:rPr>
              <a:t>Adoption is seen not just as a legal act, but as a spiritual and communal commitment.</a:t>
            </a:r>
          </a:p>
          <a:p>
            <a:endParaRPr lang="en-US" dirty="0"/>
          </a:p>
        </p:txBody>
      </p:sp>
    </p:spTree>
    <p:extLst>
      <p:ext uri="{BB962C8B-B14F-4D97-AF65-F5344CB8AC3E}">
        <p14:creationId xmlns:p14="http://schemas.microsoft.com/office/powerpoint/2010/main" val="95547134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D19F2-0C69-2D4A-80FA-B40836D09BE6}"/>
              </a:ext>
            </a:extLst>
          </p:cNvPr>
          <p:cNvSpPr>
            <a:spLocks noGrp="1"/>
          </p:cNvSpPr>
          <p:nvPr>
            <p:ph type="title"/>
          </p:nvPr>
        </p:nvSpPr>
        <p:spPr>
          <a:xfrm>
            <a:off x="1141413" y="121186"/>
            <a:ext cx="9905998" cy="1123720"/>
          </a:xfrm>
        </p:spPr>
        <p:txBody>
          <a:bodyPr/>
          <a:lstStyle/>
          <a:p>
            <a:r>
              <a:rPr lang="en-US" dirty="0"/>
              <a:t>RECOMMENDATIONS</a:t>
            </a:r>
          </a:p>
        </p:txBody>
      </p:sp>
      <p:sp>
        <p:nvSpPr>
          <p:cNvPr id="3" name="Content Placeholder 2">
            <a:extLst>
              <a:ext uri="{FF2B5EF4-FFF2-40B4-BE49-F238E27FC236}">
                <a16:creationId xmlns:a16="http://schemas.microsoft.com/office/drawing/2014/main" id="{1D5C3C0E-0D0D-DC43-B4B1-8F84BE69A08F}"/>
              </a:ext>
            </a:extLst>
          </p:cNvPr>
          <p:cNvSpPr>
            <a:spLocks noGrp="1"/>
          </p:cNvSpPr>
          <p:nvPr>
            <p:ph idx="1"/>
          </p:nvPr>
        </p:nvSpPr>
        <p:spPr>
          <a:xfrm>
            <a:off x="539828" y="1244906"/>
            <a:ext cx="10507584" cy="5255045"/>
          </a:xfrm>
        </p:spPr>
        <p:txBody>
          <a:bodyPr>
            <a:normAutofit lnSpcReduction="10000"/>
          </a:bodyPr>
          <a:lstStyle/>
          <a:p>
            <a:pPr marL="0" indent="0">
              <a:buNone/>
            </a:pPr>
            <a:r>
              <a:rPr lang="en-ZA" sz="2000" b="1" dirty="0">
                <a:effectLst/>
                <a:latin typeface="Arial" panose="020B0604020202020204" pitchFamily="34" charset="0"/>
                <a:cs typeface="Arial" panose="020B0604020202020204" pitchFamily="34" charset="0"/>
              </a:rPr>
              <a:t>1. Culturally Sensitive Adoption Policies</a:t>
            </a:r>
          </a:p>
          <a:p>
            <a:r>
              <a:rPr lang="en-ZA" sz="2000" dirty="0">
                <a:effectLst/>
                <a:latin typeface="Arial" panose="020B0604020202020204" pitchFamily="34" charset="0"/>
                <a:cs typeface="Arial" panose="020B0604020202020204" pitchFamily="34" charset="0"/>
              </a:rPr>
              <a:t>The Department of Social Development should integrate Tsonga cultural values and spiritual beliefs into adoption frameworks.</a:t>
            </a:r>
          </a:p>
          <a:p>
            <a:r>
              <a:rPr lang="en-ZA" sz="2000" dirty="0">
                <a:effectLst/>
                <a:latin typeface="Arial" panose="020B0604020202020204" pitchFamily="34" charset="0"/>
                <a:cs typeface="Arial" panose="020B0604020202020204" pitchFamily="34" charset="0"/>
              </a:rPr>
              <a:t>Policies must recognize ancestral obligations, clan identity, and traditional rites to ensure community acceptance and legitimacy of adoption.</a:t>
            </a:r>
          </a:p>
          <a:p>
            <a:pPr marL="0" indent="0">
              <a:buNone/>
            </a:pPr>
            <a:r>
              <a:rPr lang="en-ZA" sz="2000" b="1" dirty="0">
                <a:effectLst/>
                <a:latin typeface="Arial" panose="020B0604020202020204" pitchFamily="34" charset="0"/>
                <a:cs typeface="Arial" panose="020B0604020202020204" pitchFamily="34" charset="0"/>
              </a:rPr>
              <a:t>2. Community Engagement and Education</a:t>
            </a:r>
          </a:p>
          <a:p>
            <a:r>
              <a:rPr lang="en-ZA" sz="2000" dirty="0">
                <a:effectLst/>
                <a:latin typeface="Arial" panose="020B0604020202020204" pitchFamily="34" charset="0"/>
                <a:cs typeface="Arial" panose="020B0604020202020204" pitchFamily="34" charset="0"/>
              </a:rPr>
              <a:t>Launch awareness campaigns within Tsonga communities to demystify adoption and address cultural misconceptions.</a:t>
            </a:r>
          </a:p>
          <a:p>
            <a:r>
              <a:rPr lang="en-ZA" sz="2000" dirty="0">
                <a:effectLst/>
                <a:latin typeface="Arial" panose="020B0604020202020204" pitchFamily="34" charset="0"/>
                <a:cs typeface="Arial" panose="020B0604020202020204" pitchFamily="34" charset="0"/>
              </a:rPr>
              <a:t>Collaborate with traditional leaders and elders to facilitate dialogue and promote culturally endorsed adoption practices.</a:t>
            </a:r>
          </a:p>
          <a:p>
            <a:pPr marL="0" indent="0">
              <a:buNone/>
            </a:pPr>
            <a:r>
              <a:rPr lang="en-ZA" sz="2000" b="1" dirty="0">
                <a:effectLst/>
                <a:latin typeface="Arial" panose="020B0604020202020204" pitchFamily="34" charset="0"/>
                <a:cs typeface="Arial" panose="020B0604020202020204" pitchFamily="34" charset="0"/>
              </a:rPr>
              <a:t>3. Strengthen Collaboration Between Stakeholders</a:t>
            </a:r>
          </a:p>
          <a:p>
            <a:r>
              <a:rPr lang="en-ZA" sz="2000" dirty="0">
                <a:effectLst/>
                <a:latin typeface="Arial" panose="020B0604020202020204" pitchFamily="34" charset="0"/>
                <a:cs typeface="Arial" panose="020B0604020202020204" pitchFamily="34" charset="0"/>
              </a:rPr>
              <a:t>Establish formal partnerships between social workers, traditional councils, and cultural custodians to co-develop adoption protocols.</a:t>
            </a:r>
          </a:p>
          <a:p>
            <a:r>
              <a:rPr lang="en-ZA" sz="2000" dirty="0">
                <a:effectLst/>
                <a:latin typeface="Arial" panose="020B0604020202020204" pitchFamily="34" charset="0"/>
                <a:cs typeface="Arial" panose="020B0604020202020204" pitchFamily="34" charset="0"/>
              </a:rPr>
              <a:t>Create interdisciplinary forums for ongoing consultation and knowledge exchange.</a:t>
            </a:r>
          </a:p>
          <a:p>
            <a:endParaRPr lang="en-US" dirty="0"/>
          </a:p>
        </p:txBody>
      </p:sp>
    </p:spTree>
    <p:extLst>
      <p:ext uri="{BB962C8B-B14F-4D97-AF65-F5344CB8AC3E}">
        <p14:creationId xmlns:p14="http://schemas.microsoft.com/office/powerpoint/2010/main" val="3114015636"/>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{683834B8-B55B-EF41-A211-EF174C3215A3}tf10001069</Template>
  <TotalTime>177</TotalTime>
  <Words>501</Words>
  <Application>Microsoft Macintosh PowerPoint</Application>
  <PresentationFormat>Widescreen</PresentationFormat>
  <Paragraphs>94</Paragraphs>
  <Slides>11</Slides>
  <Notes>0</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Century Gothic</vt:lpstr>
      <vt:lpstr>Wingdings</vt:lpstr>
      <vt:lpstr>Wingdings 3</vt:lpstr>
      <vt:lpstr>Wisp</vt:lpstr>
      <vt:lpstr>Topic: TRADITIONAL BELIEFS AND CULTURAL PRACTICES SURROUNDING CHILD ADOPTION IN THE TSONGA COMMUNITY: A QUALITATIVE STUDY</vt:lpstr>
      <vt:lpstr>Problem statement </vt:lpstr>
      <vt:lpstr>PowerPoint Presentation</vt:lpstr>
      <vt:lpstr>Research methodlogy</vt:lpstr>
      <vt:lpstr>PowerPoint Presentation</vt:lpstr>
      <vt:lpstr>RESEARCH METHODOLOGY CONTI…</vt:lpstr>
      <vt:lpstr>FINDINGS OF THE STUDY</vt:lpstr>
      <vt:lpstr>FINDINGS OF THE STUDY CONT……</vt:lpstr>
      <vt:lpstr>RECOMMENDATIONS</vt:lpstr>
      <vt:lpstr>RECOMMENDATIONS CONTI……..</vt:lpstr>
      <vt:lpstr>   KU RHULA KA XIKWEMBU AKUVE NA NWINA.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TRADITIONAL BELIEFS AND CULTURAL PRACTICES SURROUNDING CHILD ADOPTION IN THE TSONGA COMMUNITY: A QUALITATIVE STUDY</dc:title>
  <dc:creator>Microsoft Office User</dc:creator>
  <cp:lastModifiedBy>Microsoft Office User</cp:lastModifiedBy>
  <cp:revision>21</cp:revision>
  <dcterms:created xsi:type="dcterms:W3CDTF">2025-08-16T14:47:51Z</dcterms:created>
  <dcterms:modified xsi:type="dcterms:W3CDTF">2025-09-08T16:48:39Z</dcterms:modified>
</cp:coreProperties>
</file>