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76" r:id="rId3"/>
    <p:sldId id="278" r:id="rId4"/>
    <p:sldId id="268" r:id="rId5"/>
    <p:sldId id="269" r:id="rId6"/>
    <p:sldId id="277" r:id="rId7"/>
    <p:sldId id="275" r:id="rId8"/>
    <p:sldId id="260" r:id="rId9"/>
    <p:sldId id="261" r:id="rId10"/>
    <p:sldId id="271" r:id="rId11"/>
    <p:sldId id="272" r:id="rId12"/>
    <p:sldId id="273" r:id="rId13"/>
    <p:sldId id="263" r:id="rId14"/>
    <p:sldId id="274" r:id="rId15"/>
    <p:sldId id="264"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A5A2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90C248-64EA-4DC0-98E9-B4354C73FAF7}" v="19" dt="2025-09-09T20:25:30.5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4660"/>
  </p:normalViewPr>
  <p:slideViewPr>
    <p:cSldViewPr snapToGrid="0">
      <p:cViewPr varScale="1">
        <p:scale>
          <a:sx n="74" d="100"/>
          <a:sy n="74" d="100"/>
        </p:scale>
        <p:origin x="37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hludhlu , Sandile" userId="fe887328-06c8-4b4d-8c13-7c361286c808" providerId="ADAL" clId="{6E90C248-64EA-4DC0-98E9-B4354C73FAF7}"/>
    <pc:docChg chg="undo custSel modSld">
      <pc:chgData name="Dhludhlu , Sandile" userId="fe887328-06c8-4b4d-8c13-7c361286c808" providerId="ADAL" clId="{6E90C248-64EA-4DC0-98E9-B4354C73FAF7}" dt="2025-09-09T20:26:42.034" v="73" actId="207"/>
      <pc:docMkLst>
        <pc:docMk/>
      </pc:docMkLst>
      <pc:sldChg chg="modSp mod">
        <pc:chgData name="Dhludhlu , Sandile" userId="fe887328-06c8-4b4d-8c13-7c361286c808" providerId="ADAL" clId="{6E90C248-64EA-4DC0-98E9-B4354C73FAF7}" dt="2025-09-09T20:25:30.551" v="70" actId="20577"/>
        <pc:sldMkLst>
          <pc:docMk/>
          <pc:sldMk cId="4279677321" sldId="276"/>
        </pc:sldMkLst>
        <pc:spChg chg="mod">
          <ac:chgData name="Dhludhlu , Sandile" userId="fe887328-06c8-4b4d-8c13-7c361286c808" providerId="ADAL" clId="{6E90C248-64EA-4DC0-98E9-B4354C73FAF7}" dt="2025-09-09T20:25:07.863" v="51" actId="20577"/>
          <ac:spMkLst>
            <pc:docMk/>
            <pc:sldMk cId="4279677321" sldId="276"/>
            <ac:spMk id="2" creationId="{16B9145B-A55C-B573-3D17-34E1464BCA3D}"/>
          </ac:spMkLst>
        </pc:spChg>
        <pc:graphicFrameChg chg="mod">
          <ac:chgData name="Dhludhlu , Sandile" userId="fe887328-06c8-4b4d-8c13-7c361286c808" providerId="ADAL" clId="{6E90C248-64EA-4DC0-98E9-B4354C73FAF7}" dt="2025-09-09T20:25:30.551" v="70" actId="20577"/>
          <ac:graphicFrameMkLst>
            <pc:docMk/>
            <pc:sldMk cId="4279677321" sldId="276"/>
            <ac:graphicFrameMk id="6" creationId="{C340A97A-A35C-1F09-FF2A-214F993DDB15}"/>
          </ac:graphicFrameMkLst>
        </pc:graphicFrameChg>
      </pc:sldChg>
      <pc:sldChg chg="modSp mod">
        <pc:chgData name="Dhludhlu , Sandile" userId="fe887328-06c8-4b4d-8c13-7c361286c808" providerId="ADAL" clId="{6E90C248-64EA-4DC0-98E9-B4354C73FAF7}" dt="2025-09-09T20:26:42.034" v="73" actId="207"/>
        <pc:sldMkLst>
          <pc:docMk/>
          <pc:sldMk cId="2688487353" sldId="278"/>
        </pc:sldMkLst>
        <pc:graphicFrameChg chg="modGraphic">
          <ac:chgData name="Dhludhlu , Sandile" userId="fe887328-06c8-4b4d-8c13-7c361286c808" providerId="ADAL" clId="{6E90C248-64EA-4DC0-98E9-B4354C73FAF7}" dt="2025-09-09T20:26:42.034" v="73" actId="207"/>
          <ac:graphicFrameMkLst>
            <pc:docMk/>
            <pc:sldMk cId="2688487353" sldId="278"/>
            <ac:graphicFrameMk id="5" creationId="{C3A95C4D-0400-DBFB-C7CF-F508B833E4B1}"/>
          </ac:graphicFrameMkLst>
        </pc:graphicFrame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AB2B33-4109-46CA-8746-FB1C3CB6647B}" type="doc">
      <dgm:prSet loTypeId="urn:microsoft.com/office/officeart/2005/8/layout/vList2" loCatId="list" qsTypeId="urn:microsoft.com/office/officeart/2005/8/quickstyle/3d7" qsCatId="3D" csTypeId="urn:microsoft.com/office/officeart/2005/8/colors/accent2_2" csCatId="accent2" phldr="1"/>
      <dgm:spPr/>
      <dgm:t>
        <a:bodyPr/>
        <a:lstStyle/>
        <a:p>
          <a:endParaRPr lang="en-US"/>
        </a:p>
      </dgm:t>
    </dgm:pt>
    <dgm:pt modelId="{C220E226-EF66-4E96-8BEE-E06EB7D4813A}">
      <dgm:prSet/>
      <dgm:spPr/>
      <dgm:t>
        <a:bodyPr/>
        <a:lstStyle/>
        <a:p>
          <a:r>
            <a:rPr lang="en-ZA" dirty="0"/>
            <a:t>INTRODUCTION</a:t>
          </a:r>
          <a:endParaRPr lang="en-US" dirty="0"/>
        </a:p>
      </dgm:t>
    </dgm:pt>
    <dgm:pt modelId="{BC05536C-B3EE-4BD1-B7D9-37CDFDA6F435}" type="parTrans" cxnId="{631DEFEE-8ACA-46B7-BEED-8E3333082BA4}">
      <dgm:prSet/>
      <dgm:spPr/>
      <dgm:t>
        <a:bodyPr/>
        <a:lstStyle/>
        <a:p>
          <a:endParaRPr lang="en-US"/>
        </a:p>
      </dgm:t>
    </dgm:pt>
    <dgm:pt modelId="{1A095687-891B-472F-B1A7-1AE621EAF597}" type="sibTrans" cxnId="{631DEFEE-8ACA-46B7-BEED-8E3333082BA4}">
      <dgm:prSet/>
      <dgm:spPr/>
      <dgm:t>
        <a:bodyPr/>
        <a:lstStyle/>
        <a:p>
          <a:endParaRPr lang="en-US"/>
        </a:p>
      </dgm:t>
    </dgm:pt>
    <dgm:pt modelId="{92B6BFC5-2C2E-4120-8BE7-8A21C945F5AF}">
      <dgm:prSet/>
      <dgm:spPr/>
      <dgm:t>
        <a:bodyPr/>
        <a:lstStyle/>
        <a:p>
          <a:r>
            <a:rPr lang="en-ZA"/>
            <a:t>GOAL &amp; OBJECTIONS </a:t>
          </a:r>
          <a:endParaRPr lang="en-US"/>
        </a:p>
      </dgm:t>
    </dgm:pt>
    <dgm:pt modelId="{C25746BB-C4F0-4B7E-BC5F-F333654E25E4}" type="parTrans" cxnId="{69B97F50-0683-4320-AF4E-E57A87754C1D}">
      <dgm:prSet/>
      <dgm:spPr/>
      <dgm:t>
        <a:bodyPr/>
        <a:lstStyle/>
        <a:p>
          <a:endParaRPr lang="en-US"/>
        </a:p>
      </dgm:t>
    </dgm:pt>
    <dgm:pt modelId="{D6D51747-7582-45C0-8134-D86D9DC66FFD}" type="sibTrans" cxnId="{69B97F50-0683-4320-AF4E-E57A87754C1D}">
      <dgm:prSet/>
      <dgm:spPr/>
      <dgm:t>
        <a:bodyPr/>
        <a:lstStyle/>
        <a:p>
          <a:endParaRPr lang="en-US"/>
        </a:p>
      </dgm:t>
    </dgm:pt>
    <dgm:pt modelId="{9A26A12B-53C3-42D9-A07B-A3E8EE913DEA}">
      <dgm:prSet/>
      <dgm:spPr/>
      <dgm:t>
        <a:bodyPr/>
        <a:lstStyle/>
        <a:p>
          <a:r>
            <a:rPr lang="en-ZA"/>
            <a:t>THEORETICAL FRAMEWORK</a:t>
          </a:r>
          <a:endParaRPr lang="en-US"/>
        </a:p>
      </dgm:t>
    </dgm:pt>
    <dgm:pt modelId="{7DA46D7C-074E-414A-A314-6DCDA5B552C7}" type="parTrans" cxnId="{5AAD580E-9BD4-40F6-9536-458736714869}">
      <dgm:prSet/>
      <dgm:spPr/>
      <dgm:t>
        <a:bodyPr/>
        <a:lstStyle/>
        <a:p>
          <a:endParaRPr lang="en-US"/>
        </a:p>
      </dgm:t>
    </dgm:pt>
    <dgm:pt modelId="{01EC5166-78AA-4FFB-B4E2-229DD2CDAF78}" type="sibTrans" cxnId="{5AAD580E-9BD4-40F6-9536-458736714869}">
      <dgm:prSet/>
      <dgm:spPr/>
      <dgm:t>
        <a:bodyPr/>
        <a:lstStyle/>
        <a:p>
          <a:endParaRPr lang="en-US"/>
        </a:p>
      </dgm:t>
    </dgm:pt>
    <dgm:pt modelId="{085F3ADC-EE77-4D77-B43C-88ECC18663CD}">
      <dgm:prSet/>
      <dgm:spPr/>
      <dgm:t>
        <a:bodyPr/>
        <a:lstStyle/>
        <a:p>
          <a:r>
            <a:rPr lang="en-ZA" dirty="0"/>
            <a:t>FINDINGS</a:t>
          </a:r>
          <a:endParaRPr lang="en-US" dirty="0"/>
        </a:p>
      </dgm:t>
    </dgm:pt>
    <dgm:pt modelId="{9C6AA836-94D7-4A6B-A4E9-5AE0778AE673}" type="parTrans" cxnId="{2CB5BC15-6D0A-4790-890E-F1349A56A196}">
      <dgm:prSet/>
      <dgm:spPr/>
      <dgm:t>
        <a:bodyPr/>
        <a:lstStyle/>
        <a:p>
          <a:endParaRPr lang="en-US"/>
        </a:p>
      </dgm:t>
    </dgm:pt>
    <dgm:pt modelId="{1A654E61-5298-4784-B53A-3388A3704546}" type="sibTrans" cxnId="{2CB5BC15-6D0A-4790-890E-F1349A56A196}">
      <dgm:prSet/>
      <dgm:spPr/>
      <dgm:t>
        <a:bodyPr/>
        <a:lstStyle/>
        <a:p>
          <a:endParaRPr lang="en-US"/>
        </a:p>
      </dgm:t>
    </dgm:pt>
    <dgm:pt modelId="{373E905D-D803-4ED9-B922-EEAEC783C7CF}">
      <dgm:prSet/>
      <dgm:spPr/>
      <dgm:t>
        <a:bodyPr/>
        <a:lstStyle/>
        <a:p>
          <a:r>
            <a:rPr lang="en-ZA" dirty="0"/>
            <a:t>STUDY RECOMMENDATIONS</a:t>
          </a:r>
          <a:endParaRPr lang="en-US" dirty="0"/>
        </a:p>
      </dgm:t>
    </dgm:pt>
    <dgm:pt modelId="{B0FC2C27-0803-4677-8F71-78FAEAF019EF}" type="parTrans" cxnId="{5132F29F-A925-41DB-8086-00F2C96260F7}">
      <dgm:prSet/>
      <dgm:spPr/>
      <dgm:t>
        <a:bodyPr/>
        <a:lstStyle/>
        <a:p>
          <a:endParaRPr lang="en-US"/>
        </a:p>
      </dgm:t>
    </dgm:pt>
    <dgm:pt modelId="{8D9635D2-7091-40A4-8BD5-D2FCD3530484}" type="sibTrans" cxnId="{5132F29F-A925-41DB-8086-00F2C96260F7}">
      <dgm:prSet/>
      <dgm:spPr/>
      <dgm:t>
        <a:bodyPr/>
        <a:lstStyle/>
        <a:p>
          <a:endParaRPr lang="en-US"/>
        </a:p>
      </dgm:t>
    </dgm:pt>
    <dgm:pt modelId="{471188C7-EE4C-4345-84E0-DA8ADDC2D374}">
      <dgm:prSet/>
      <dgm:spPr/>
      <dgm:t>
        <a:bodyPr/>
        <a:lstStyle/>
        <a:p>
          <a:r>
            <a:rPr lang="en-ZA"/>
            <a:t>CONCLUSION </a:t>
          </a:r>
          <a:endParaRPr lang="en-US"/>
        </a:p>
      </dgm:t>
    </dgm:pt>
    <dgm:pt modelId="{8889F443-31B6-416A-B546-B7A0C6E8885D}" type="parTrans" cxnId="{C34E06EE-87B3-47C1-ABD9-46FEF5A05A42}">
      <dgm:prSet/>
      <dgm:spPr/>
      <dgm:t>
        <a:bodyPr/>
        <a:lstStyle/>
        <a:p>
          <a:endParaRPr lang="en-US"/>
        </a:p>
      </dgm:t>
    </dgm:pt>
    <dgm:pt modelId="{A7E218A0-4ABA-4ABA-A34C-EBC8833C1DDC}" type="sibTrans" cxnId="{C34E06EE-87B3-47C1-ABD9-46FEF5A05A42}">
      <dgm:prSet/>
      <dgm:spPr/>
      <dgm:t>
        <a:bodyPr/>
        <a:lstStyle/>
        <a:p>
          <a:endParaRPr lang="en-US"/>
        </a:p>
      </dgm:t>
    </dgm:pt>
    <dgm:pt modelId="{B6ACCD7F-01EA-4665-A019-86B46897A025}" type="pres">
      <dgm:prSet presAssocID="{2AAB2B33-4109-46CA-8746-FB1C3CB6647B}" presName="linear" presStyleCnt="0">
        <dgm:presLayoutVars>
          <dgm:animLvl val="lvl"/>
          <dgm:resizeHandles val="exact"/>
        </dgm:presLayoutVars>
      </dgm:prSet>
      <dgm:spPr/>
    </dgm:pt>
    <dgm:pt modelId="{EEECF54B-2E4D-47F9-94F0-887CC632EC3A}" type="pres">
      <dgm:prSet presAssocID="{C220E226-EF66-4E96-8BEE-E06EB7D4813A}" presName="parentText" presStyleLbl="node1" presStyleIdx="0" presStyleCnt="6">
        <dgm:presLayoutVars>
          <dgm:chMax val="0"/>
          <dgm:bulletEnabled val="1"/>
        </dgm:presLayoutVars>
      </dgm:prSet>
      <dgm:spPr/>
    </dgm:pt>
    <dgm:pt modelId="{C1D6CE9B-5FDF-4C2F-929B-FFC4CFD44710}" type="pres">
      <dgm:prSet presAssocID="{1A095687-891B-472F-B1A7-1AE621EAF597}" presName="spacer" presStyleCnt="0"/>
      <dgm:spPr/>
    </dgm:pt>
    <dgm:pt modelId="{F0EAD238-C3C3-426B-A216-E77F3898B93F}" type="pres">
      <dgm:prSet presAssocID="{92B6BFC5-2C2E-4120-8BE7-8A21C945F5AF}" presName="parentText" presStyleLbl="node1" presStyleIdx="1" presStyleCnt="6">
        <dgm:presLayoutVars>
          <dgm:chMax val="0"/>
          <dgm:bulletEnabled val="1"/>
        </dgm:presLayoutVars>
      </dgm:prSet>
      <dgm:spPr/>
    </dgm:pt>
    <dgm:pt modelId="{D99B84C8-A4F9-4E1F-85BC-5C83AADFC08E}" type="pres">
      <dgm:prSet presAssocID="{D6D51747-7582-45C0-8134-D86D9DC66FFD}" presName="spacer" presStyleCnt="0"/>
      <dgm:spPr/>
    </dgm:pt>
    <dgm:pt modelId="{18403AD2-547B-4ABE-8BFD-646D3B6283B9}" type="pres">
      <dgm:prSet presAssocID="{9A26A12B-53C3-42D9-A07B-A3E8EE913DEA}" presName="parentText" presStyleLbl="node1" presStyleIdx="2" presStyleCnt="6">
        <dgm:presLayoutVars>
          <dgm:chMax val="0"/>
          <dgm:bulletEnabled val="1"/>
        </dgm:presLayoutVars>
      </dgm:prSet>
      <dgm:spPr/>
    </dgm:pt>
    <dgm:pt modelId="{D806FD6A-DEA9-46C3-A216-E31C8EAC9EA3}" type="pres">
      <dgm:prSet presAssocID="{01EC5166-78AA-4FFB-B4E2-229DD2CDAF78}" presName="spacer" presStyleCnt="0"/>
      <dgm:spPr/>
    </dgm:pt>
    <dgm:pt modelId="{FD48F260-9DD7-44F5-A829-5A7C2CE73FAB}" type="pres">
      <dgm:prSet presAssocID="{085F3ADC-EE77-4D77-B43C-88ECC18663CD}" presName="parentText" presStyleLbl="node1" presStyleIdx="3" presStyleCnt="6">
        <dgm:presLayoutVars>
          <dgm:chMax val="0"/>
          <dgm:bulletEnabled val="1"/>
        </dgm:presLayoutVars>
      </dgm:prSet>
      <dgm:spPr/>
    </dgm:pt>
    <dgm:pt modelId="{58E12FDA-BEBB-4582-B207-B99F042D1BF8}" type="pres">
      <dgm:prSet presAssocID="{1A654E61-5298-4784-B53A-3388A3704546}" presName="spacer" presStyleCnt="0"/>
      <dgm:spPr/>
    </dgm:pt>
    <dgm:pt modelId="{13316C12-DB75-4A54-8D10-63D71CB9A62E}" type="pres">
      <dgm:prSet presAssocID="{373E905D-D803-4ED9-B922-EEAEC783C7CF}" presName="parentText" presStyleLbl="node1" presStyleIdx="4" presStyleCnt="6">
        <dgm:presLayoutVars>
          <dgm:chMax val="0"/>
          <dgm:bulletEnabled val="1"/>
        </dgm:presLayoutVars>
      </dgm:prSet>
      <dgm:spPr/>
    </dgm:pt>
    <dgm:pt modelId="{1012A992-18F8-44D2-BC72-4D92382C3BA3}" type="pres">
      <dgm:prSet presAssocID="{8D9635D2-7091-40A4-8BD5-D2FCD3530484}" presName="spacer" presStyleCnt="0"/>
      <dgm:spPr/>
    </dgm:pt>
    <dgm:pt modelId="{69597386-56AD-429F-8C4A-9E2817B0AE23}" type="pres">
      <dgm:prSet presAssocID="{471188C7-EE4C-4345-84E0-DA8ADDC2D374}" presName="parentText" presStyleLbl="node1" presStyleIdx="5" presStyleCnt="6">
        <dgm:presLayoutVars>
          <dgm:chMax val="0"/>
          <dgm:bulletEnabled val="1"/>
        </dgm:presLayoutVars>
      </dgm:prSet>
      <dgm:spPr/>
    </dgm:pt>
  </dgm:ptLst>
  <dgm:cxnLst>
    <dgm:cxn modelId="{5AAD580E-9BD4-40F6-9536-458736714869}" srcId="{2AAB2B33-4109-46CA-8746-FB1C3CB6647B}" destId="{9A26A12B-53C3-42D9-A07B-A3E8EE913DEA}" srcOrd="2" destOrd="0" parTransId="{7DA46D7C-074E-414A-A314-6DCDA5B552C7}" sibTransId="{01EC5166-78AA-4FFB-B4E2-229DD2CDAF78}"/>
    <dgm:cxn modelId="{2CB5BC15-6D0A-4790-890E-F1349A56A196}" srcId="{2AAB2B33-4109-46CA-8746-FB1C3CB6647B}" destId="{085F3ADC-EE77-4D77-B43C-88ECC18663CD}" srcOrd="3" destOrd="0" parTransId="{9C6AA836-94D7-4A6B-A4E9-5AE0778AE673}" sibTransId="{1A654E61-5298-4784-B53A-3388A3704546}"/>
    <dgm:cxn modelId="{21CBD644-289A-4102-BFA0-01718859EAE5}" type="presOf" srcId="{373E905D-D803-4ED9-B922-EEAEC783C7CF}" destId="{13316C12-DB75-4A54-8D10-63D71CB9A62E}" srcOrd="0" destOrd="0" presId="urn:microsoft.com/office/officeart/2005/8/layout/vList2"/>
    <dgm:cxn modelId="{BE418849-BCAD-443E-B808-D928AE6FC0BC}" type="presOf" srcId="{C220E226-EF66-4E96-8BEE-E06EB7D4813A}" destId="{EEECF54B-2E4D-47F9-94F0-887CC632EC3A}" srcOrd="0" destOrd="0" presId="urn:microsoft.com/office/officeart/2005/8/layout/vList2"/>
    <dgm:cxn modelId="{69B97F50-0683-4320-AF4E-E57A87754C1D}" srcId="{2AAB2B33-4109-46CA-8746-FB1C3CB6647B}" destId="{92B6BFC5-2C2E-4120-8BE7-8A21C945F5AF}" srcOrd="1" destOrd="0" parTransId="{C25746BB-C4F0-4B7E-BC5F-F333654E25E4}" sibTransId="{D6D51747-7582-45C0-8134-D86D9DC66FFD}"/>
    <dgm:cxn modelId="{8D9E818E-F74B-4FF0-934E-D48D55206CA8}" type="presOf" srcId="{92B6BFC5-2C2E-4120-8BE7-8A21C945F5AF}" destId="{F0EAD238-C3C3-426B-A216-E77F3898B93F}" srcOrd="0" destOrd="0" presId="urn:microsoft.com/office/officeart/2005/8/layout/vList2"/>
    <dgm:cxn modelId="{7AFC3493-AA7E-491A-B6C4-31E7B8830644}" type="presOf" srcId="{9A26A12B-53C3-42D9-A07B-A3E8EE913DEA}" destId="{18403AD2-547B-4ABE-8BFD-646D3B6283B9}" srcOrd="0" destOrd="0" presId="urn:microsoft.com/office/officeart/2005/8/layout/vList2"/>
    <dgm:cxn modelId="{5132F29F-A925-41DB-8086-00F2C96260F7}" srcId="{2AAB2B33-4109-46CA-8746-FB1C3CB6647B}" destId="{373E905D-D803-4ED9-B922-EEAEC783C7CF}" srcOrd="4" destOrd="0" parTransId="{B0FC2C27-0803-4677-8F71-78FAEAF019EF}" sibTransId="{8D9635D2-7091-40A4-8BD5-D2FCD3530484}"/>
    <dgm:cxn modelId="{6AB008AA-7454-44AB-B0A7-922345873BD4}" type="presOf" srcId="{471188C7-EE4C-4345-84E0-DA8ADDC2D374}" destId="{69597386-56AD-429F-8C4A-9E2817B0AE23}" srcOrd="0" destOrd="0" presId="urn:microsoft.com/office/officeart/2005/8/layout/vList2"/>
    <dgm:cxn modelId="{9FF44DD4-1376-49D0-86C6-300469FC25CD}" type="presOf" srcId="{085F3ADC-EE77-4D77-B43C-88ECC18663CD}" destId="{FD48F260-9DD7-44F5-A829-5A7C2CE73FAB}" srcOrd="0" destOrd="0" presId="urn:microsoft.com/office/officeart/2005/8/layout/vList2"/>
    <dgm:cxn modelId="{C34E06EE-87B3-47C1-ABD9-46FEF5A05A42}" srcId="{2AAB2B33-4109-46CA-8746-FB1C3CB6647B}" destId="{471188C7-EE4C-4345-84E0-DA8ADDC2D374}" srcOrd="5" destOrd="0" parTransId="{8889F443-31B6-416A-B546-B7A0C6E8885D}" sibTransId="{A7E218A0-4ABA-4ABA-A34C-EBC8833C1DDC}"/>
    <dgm:cxn modelId="{631DEFEE-8ACA-46B7-BEED-8E3333082BA4}" srcId="{2AAB2B33-4109-46CA-8746-FB1C3CB6647B}" destId="{C220E226-EF66-4E96-8BEE-E06EB7D4813A}" srcOrd="0" destOrd="0" parTransId="{BC05536C-B3EE-4BD1-B7D9-37CDFDA6F435}" sibTransId="{1A095687-891B-472F-B1A7-1AE621EAF597}"/>
    <dgm:cxn modelId="{8F2DB8F5-62D9-499D-8723-945155F1489E}" type="presOf" srcId="{2AAB2B33-4109-46CA-8746-FB1C3CB6647B}" destId="{B6ACCD7F-01EA-4665-A019-86B46897A025}" srcOrd="0" destOrd="0" presId="urn:microsoft.com/office/officeart/2005/8/layout/vList2"/>
    <dgm:cxn modelId="{62F367BE-4080-47C5-941B-2D2567842D4C}" type="presParOf" srcId="{B6ACCD7F-01EA-4665-A019-86B46897A025}" destId="{EEECF54B-2E4D-47F9-94F0-887CC632EC3A}" srcOrd="0" destOrd="0" presId="urn:microsoft.com/office/officeart/2005/8/layout/vList2"/>
    <dgm:cxn modelId="{9872928B-3184-4E88-8231-9721D287064F}" type="presParOf" srcId="{B6ACCD7F-01EA-4665-A019-86B46897A025}" destId="{C1D6CE9B-5FDF-4C2F-929B-FFC4CFD44710}" srcOrd="1" destOrd="0" presId="urn:microsoft.com/office/officeart/2005/8/layout/vList2"/>
    <dgm:cxn modelId="{1196DE28-402E-4CC1-8D96-38E4B95A3053}" type="presParOf" srcId="{B6ACCD7F-01EA-4665-A019-86B46897A025}" destId="{F0EAD238-C3C3-426B-A216-E77F3898B93F}" srcOrd="2" destOrd="0" presId="urn:microsoft.com/office/officeart/2005/8/layout/vList2"/>
    <dgm:cxn modelId="{CDD23A34-E52E-4A6B-B673-568BCC43A864}" type="presParOf" srcId="{B6ACCD7F-01EA-4665-A019-86B46897A025}" destId="{D99B84C8-A4F9-4E1F-85BC-5C83AADFC08E}" srcOrd="3" destOrd="0" presId="urn:microsoft.com/office/officeart/2005/8/layout/vList2"/>
    <dgm:cxn modelId="{1C62567F-D24F-4C10-915D-B0C90FF323DF}" type="presParOf" srcId="{B6ACCD7F-01EA-4665-A019-86B46897A025}" destId="{18403AD2-547B-4ABE-8BFD-646D3B6283B9}" srcOrd="4" destOrd="0" presId="urn:microsoft.com/office/officeart/2005/8/layout/vList2"/>
    <dgm:cxn modelId="{37911D70-970C-4A2D-99FB-88617D76023C}" type="presParOf" srcId="{B6ACCD7F-01EA-4665-A019-86B46897A025}" destId="{D806FD6A-DEA9-46C3-A216-E31C8EAC9EA3}" srcOrd="5" destOrd="0" presId="urn:microsoft.com/office/officeart/2005/8/layout/vList2"/>
    <dgm:cxn modelId="{51AC5204-9EFC-4CDE-A77E-871651DE3CAD}" type="presParOf" srcId="{B6ACCD7F-01EA-4665-A019-86B46897A025}" destId="{FD48F260-9DD7-44F5-A829-5A7C2CE73FAB}" srcOrd="6" destOrd="0" presId="urn:microsoft.com/office/officeart/2005/8/layout/vList2"/>
    <dgm:cxn modelId="{1B2D15B1-5FDC-4963-AD08-27DA5B9A8337}" type="presParOf" srcId="{B6ACCD7F-01EA-4665-A019-86B46897A025}" destId="{58E12FDA-BEBB-4582-B207-B99F042D1BF8}" srcOrd="7" destOrd="0" presId="urn:microsoft.com/office/officeart/2005/8/layout/vList2"/>
    <dgm:cxn modelId="{9A4F77E2-C2A9-4D4C-A9EE-34D06E199929}" type="presParOf" srcId="{B6ACCD7F-01EA-4665-A019-86B46897A025}" destId="{13316C12-DB75-4A54-8D10-63D71CB9A62E}" srcOrd="8" destOrd="0" presId="urn:microsoft.com/office/officeart/2005/8/layout/vList2"/>
    <dgm:cxn modelId="{A179D815-18E6-4E57-BF09-36815ED70C81}" type="presParOf" srcId="{B6ACCD7F-01EA-4665-A019-86B46897A025}" destId="{1012A992-18F8-44D2-BC72-4D92382C3BA3}" srcOrd="9" destOrd="0" presId="urn:microsoft.com/office/officeart/2005/8/layout/vList2"/>
    <dgm:cxn modelId="{69B635BA-3F27-4CF2-A494-570018665B1C}" type="presParOf" srcId="{B6ACCD7F-01EA-4665-A019-86B46897A025}" destId="{69597386-56AD-429F-8C4A-9E2817B0AE23}"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1D8897-F3CF-4D20-863D-2A663F53E9EF}"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en-US"/>
        </a:p>
      </dgm:t>
    </dgm:pt>
    <dgm:pt modelId="{A60A0D3C-CB37-4F14-992A-2FE8CB49661F}">
      <dgm:prSet/>
      <dgm:spPr/>
      <dgm:t>
        <a:bodyPr/>
        <a:lstStyle/>
        <a:p>
          <a:r>
            <a:rPr lang="en-US" dirty="0">
              <a:solidFill>
                <a:schemeClr val="tx1"/>
              </a:solidFill>
            </a:rPr>
            <a:t>In South Africa, foster care provides essential protection for children who cannot remain with their families of origin. </a:t>
          </a:r>
        </a:p>
      </dgm:t>
    </dgm:pt>
    <dgm:pt modelId="{5EC19F3E-5D64-4AAF-9B36-867901E84B93}" type="parTrans" cxnId="{696A3ABE-17C2-4BAF-A5DA-5F73D1114D45}">
      <dgm:prSet/>
      <dgm:spPr/>
      <dgm:t>
        <a:bodyPr/>
        <a:lstStyle/>
        <a:p>
          <a:endParaRPr lang="en-US"/>
        </a:p>
      </dgm:t>
    </dgm:pt>
    <dgm:pt modelId="{FA4E2282-C7A0-4B8D-A53A-8DBC51A669D2}" type="sibTrans" cxnId="{696A3ABE-17C2-4BAF-A5DA-5F73D1114D45}">
      <dgm:prSet/>
      <dgm:spPr/>
      <dgm:t>
        <a:bodyPr/>
        <a:lstStyle/>
        <a:p>
          <a:endParaRPr lang="en-US"/>
        </a:p>
      </dgm:t>
    </dgm:pt>
    <dgm:pt modelId="{5F81ADE1-61B2-4897-A01A-179FCD8F2EF3}">
      <dgm:prSet/>
      <dgm:spPr/>
      <dgm:t>
        <a:bodyPr/>
        <a:lstStyle/>
        <a:p>
          <a:r>
            <a:rPr lang="en-US" dirty="0">
              <a:solidFill>
                <a:schemeClr val="tx1"/>
              </a:solidFill>
            </a:rPr>
            <a:t>However, fostering adolescents presents different challenges. </a:t>
          </a:r>
        </a:p>
      </dgm:t>
    </dgm:pt>
    <dgm:pt modelId="{EF813A9A-71B6-4009-8F8B-EDB0CE4BED69}" type="parTrans" cxnId="{6A977B3F-DC8D-45F4-9AA0-84924D2F6DAF}">
      <dgm:prSet/>
      <dgm:spPr/>
      <dgm:t>
        <a:bodyPr/>
        <a:lstStyle/>
        <a:p>
          <a:endParaRPr lang="en-US"/>
        </a:p>
      </dgm:t>
    </dgm:pt>
    <dgm:pt modelId="{7FC70FFD-FFF4-4E3C-AFCD-4F276AC6C7C8}" type="sibTrans" cxnId="{6A977B3F-DC8D-45F4-9AA0-84924D2F6DAF}">
      <dgm:prSet/>
      <dgm:spPr/>
      <dgm:t>
        <a:bodyPr/>
        <a:lstStyle/>
        <a:p>
          <a:endParaRPr lang="en-US"/>
        </a:p>
      </dgm:t>
    </dgm:pt>
    <dgm:pt modelId="{03F04833-A887-42BE-95C5-A4D32049A982}">
      <dgm:prSet/>
      <dgm:spPr/>
      <dgm:t>
        <a:bodyPr/>
        <a:lstStyle/>
        <a:p>
          <a:r>
            <a:rPr lang="en-US" dirty="0">
              <a:solidFill>
                <a:schemeClr val="tx1"/>
              </a:solidFill>
            </a:rPr>
            <a:t>International studies highlight similar patterns: financial strain in Canada has been identified as a major stressor (Smith, 2014:40), while in Kenya, foster carers report difficulties with children’s behavioral problems, including substance misuse, defiance, and absconding (Kinyua, 2013; Cooley et al., 2015).</a:t>
          </a:r>
        </a:p>
      </dgm:t>
    </dgm:pt>
    <dgm:pt modelId="{06079B90-611A-44B1-BD9B-9423C38AA027}" type="parTrans" cxnId="{12EF0061-99E9-4BBF-8E97-91802CB19C6F}">
      <dgm:prSet/>
      <dgm:spPr/>
      <dgm:t>
        <a:bodyPr/>
        <a:lstStyle/>
        <a:p>
          <a:endParaRPr lang="en-US"/>
        </a:p>
      </dgm:t>
    </dgm:pt>
    <dgm:pt modelId="{4F3061A7-ED2F-4AC3-8169-485683BBF08C}" type="sibTrans" cxnId="{12EF0061-99E9-4BBF-8E97-91802CB19C6F}">
      <dgm:prSet/>
      <dgm:spPr/>
      <dgm:t>
        <a:bodyPr/>
        <a:lstStyle/>
        <a:p>
          <a:endParaRPr lang="en-US"/>
        </a:p>
      </dgm:t>
    </dgm:pt>
    <dgm:pt modelId="{CD3AE5CD-E053-49EE-8C21-5FB6086502D0}" type="pres">
      <dgm:prSet presAssocID="{A81D8897-F3CF-4D20-863D-2A663F53E9EF}" presName="linear" presStyleCnt="0">
        <dgm:presLayoutVars>
          <dgm:animLvl val="lvl"/>
          <dgm:resizeHandles val="exact"/>
        </dgm:presLayoutVars>
      </dgm:prSet>
      <dgm:spPr/>
    </dgm:pt>
    <dgm:pt modelId="{6A0B2628-B0D8-4EE1-9575-00B849C6D4DF}" type="pres">
      <dgm:prSet presAssocID="{A60A0D3C-CB37-4F14-992A-2FE8CB49661F}" presName="parentText" presStyleLbl="node1" presStyleIdx="0" presStyleCnt="3">
        <dgm:presLayoutVars>
          <dgm:chMax val="0"/>
          <dgm:bulletEnabled val="1"/>
        </dgm:presLayoutVars>
      </dgm:prSet>
      <dgm:spPr/>
    </dgm:pt>
    <dgm:pt modelId="{39E7BAE6-C3E5-4EE1-BEC8-C9E145435BE8}" type="pres">
      <dgm:prSet presAssocID="{FA4E2282-C7A0-4B8D-A53A-8DBC51A669D2}" presName="spacer" presStyleCnt="0"/>
      <dgm:spPr/>
    </dgm:pt>
    <dgm:pt modelId="{5B8130DE-DC98-48D1-87F3-733DEE00A67C}" type="pres">
      <dgm:prSet presAssocID="{5F81ADE1-61B2-4897-A01A-179FCD8F2EF3}" presName="parentText" presStyleLbl="node1" presStyleIdx="1" presStyleCnt="3">
        <dgm:presLayoutVars>
          <dgm:chMax val="0"/>
          <dgm:bulletEnabled val="1"/>
        </dgm:presLayoutVars>
      </dgm:prSet>
      <dgm:spPr/>
    </dgm:pt>
    <dgm:pt modelId="{66A52FF8-C971-46CF-988D-18B8C8496D24}" type="pres">
      <dgm:prSet presAssocID="{7FC70FFD-FFF4-4E3C-AFCD-4F276AC6C7C8}" presName="spacer" presStyleCnt="0"/>
      <dgm:spPr/>
    </dgm:pt>
    <dgm:pt modelId="{A341E9F1-ACC1-401E-954E-0BBA07C5F61E}" type="pres">
      <dgm:prSet presAssocID="{03F04833-A887-42BE-95C5-A4D32049A982}" presName="parentText" presStyleLbl="node1" presStyleIdx="2" presStyleCnt="3">
        <dgm:presLayoutVars>
          <dgm:chMax val="0"/>
          <dgm:bulletEnabled val="1"/>
        </dgm:presLayoutVars>
      </dgm:prSet>
      <dgm:spPr/>
    </dgm:pt>
  </dgm:ptLst>
  <dgm:cxnLst>
    <dgm:cxn modelId="{62480315-778F-48DD-BB87-B8A0B709C32E}" type="presOf" srcId="{A60A0D3C-CB37-4F14-992A-2FE8CB49661F}" destId="{6A0B2628-B0D8-4EE1-9575-00B849C6D4DF}" srcOrd="0" destOrd="0" presId="urn:microsoft.com/office/officeart/2005/8/layout/vList2"/>
    <dgm:cxn modelId="{8B722B2E-5294-4B11-A08E-4245F0DDFFEF}" type="presOf" srcId="{03F04833-A887-42BE-95C5-A4D32049A982}" destId="{A341E9F1-ACC1-401E-954E-0BBA07C5F61E}" srcOrd="0" destOrd="0" presId="urn:microsoft.com/office/officeart/2005/8/layout/vList2"/>
    <dgm:cxn modelId="{6A977B3F-DC8D-45F4-9AA0-84924D2F6DAF}" srcId="{A81D8897-F3CF-4D20-863D-2A663F53E9EF}" destId="{5F81ADE1-61B2-4897-A01A-179FCD8F2EF3}" srcOrd="1" destOrd="0" parTransId="{EF813A9A-71B6-4009-8F8B-EDB0CE4BED69}" sibTransId="{7FC70FFD-FFF4-4E3C-AFCD-4F276AC6C7C8}"/>
    <dgm:cxn modelId="{12EF0061-99E9-4BBF-8E97-91802CB19C6F}" srcId="{A81D8897-F3CF-4D20-863D-2A663F53E9EF}" destId="{03F04833-A887-42BE-95C5-A4D32049A982}" srcOrd="2" destOrd="0" parTransId="{06079B90-611A-44B1-BD9B-9423C38AA027}" sibTransId="{4F3061A7-ED2F-4AC3-8169-485683BBF08C}"/>
    <dgm:cxn modelId="{696A3ABE-17C2-4BAF-A5DA-5F73D1114D45}" srcId="{A81D8897-F3CF-4D20-863D-2A663F53E9EF}" destId="{A60A0D3C-CB37-4F14-992A-2FE8CB49661F}" srcOrd="0" destOrd="0" parTransId="{5EC19F3E-5D64-4AAF-9B36-867901E84B93}" sibTransId="{FA4E2282-C7A0-4B8D-A53A-8DBC51A669D2}"/>
    <dgm:cxn modelId="{6C6542C4-0865-401E-9252-F82789A776C2}" type="presOf" srcId="{5F81ADE1-61B2-4897-A01A-179FCD8F2EF3}" destId="{5B8130DE-DC98-48D1-87F3-733DEE00A67C}" srcOrd="0" destOrd="0" presId="urn:microsoft.com/office/officeart/2005/8/layout/vList2"/>
    <dgm:cxn modelId="{E9F68EE7-9697-41DC-A2C7-A85DB8B8D36B}" type="presOf" srcId="{A81D8897-F3CF-4D20-863D-2A663F53E9EF}" destId="{CD3AE5CD-E053-49EE-8C21-5FB6086502D0}" srcOrd="0" destOrd="0" presId="urn:microsoft.com/office/officeart/2005/8/layout/vList2"/>
    <dgm:cxn modelId="{340058E8-BB78-4B07-A063-A7A4AD7A0392}" type="presParOf" srcId="{CD3AE5CD-E053-49EE-8C21-5FB6086502D0}" destId="{6A0B2628-B0D8-4EE1-9575-00B849C6D4DF}" srcOrd="0" destOrd="0" presId="urn:microsoft.com/office/officeart/2005/8/layout/vList2"/>
    <dgm:cxn modelId="{33569F75-8DE3-4A63-B548-399F3CD8F7F4}" type="presParOf" srcId="{CD3AE5CD-E053-49EE-8C21-5FB6086502D0}" destId="{39E7BAE6-C3E5-4EE1-BEC8-C9E145435BE8}" srcOrd="1" destOrd="0" presId="urn:microsoft.com/office/officeart/2005/8/layout/vList2"/>
    <dgm:cxn modelId="{F560AA19-58D3-4C4D-889E-8030AEAF322E}" type="presParOf" srcId="{CD3AE5CD-E053-49EE-8C21-5FB6086502D0}" destId="{5B8130DE-DC98-48D1-87F3-733DEE00A67C}" srcOrd="2" destOrd="0" presId="urn:microsoft.com/office/officeart/2005/8/layout/vList2"/>
    <dgm:cxn modelId="{247D2D8D-F171-47FB-B0EB-2CC9D0F843A6}" type="presParOf" srcId="{CD3AE5CD-E053-49EE-8C21-5FB6086502D0}" destId="{66A52FF8-C971-46CF-988D-18B8C8496D24}" srcOrd="3" destOrd="0" presId="urn:microsoft.com/office/officeart/2005/8/layout/vList2"/>
    <dgm:cxn modelId="{0D7A22A8-F90E-4785-980D-673A6703800F}" type="presParOf" srcId="{CD3AE5CD-E053-49EE-8C21-5FB6086502D0}" destId="{A341E9F1-ACC1-401E-954E-0BBA07C5F61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626085-4650-493F-8022-605C924B259D}" type="doc">
      <dgm:prSet loTypeId="urn:microsoft.com/office/officeart/2018/2/layout/IconVerticalSolidList" loCatId="icon" qsTypeId="urn:microsoft.com/office/officeart/2005/8/quickstyle/simple2" qsCatId="simple" csTypeId="urn:microsoft.com/office/officeart/2005/8/colors/accent2_5" csCatId="accent2" phldr="1"/>
      <dgm:spPr/>
      <dgm:t>
        <a:bodyPr/>
        <a:lstStyle/>
        <a:p>
          <a:endParaRPr lang="en-US"/>
        </a:p>
      </dgm:t>
    </dgm:pt>
    <dgm:pt modelId="{22941497-F2FA-4531-82F0-AFB2621895A5}">
      <dgm:prSet/>
      <dgm:spPr/>
      <dgm:t>
        <a:bodyPr/>
        <a:lstStyle/>
        <a:p>
          <a:pPr>
            <a:lnSpc>
              <a:spcPct val="100000"/>
            </a:lnSpc>
          </a:pPr>
          <a:r>
            <a:rPr lang="en-US" dirty="0"/>
            <a:t>South African research by Mnisi and Botha (2016) shows that foster parents frequently feel undervalued, are suspected of fostering for financial gain, face interference from biological families regarding foster care grants, and encounter conflicts within their own households. </a:t>
          </a:r>
        </a:p>
      </dgm:t>
    </dgm:pt>
    <dgm:pt modelId="{13F88344-25F8-4957-AD6D-6139043C595E}" type="parTrans" cxnId="{063C44A3-3E02-4E9E-9301-27B9DC4EC4D3}">
      <dgm:prSet/>
      <dgm:spPr/>
      <dgm:t>
        <a:bodyPr/>
        <a:lstStyle/>
        <a:p>
          <a:endParaRPr lang="en-US"/>
        </a:p>
      </dgm:t>
    </dgm:pt>
    <dgm:pt modelId="{7438F968-9BF2-4981-B183-6CB1EB78BF5C}" type="sibTrans" cxnId="{063C44A3-3E02-4E9E-9301-27B9DC4EC4D3}">
      <dgm:prSet/>
      <dgm:spPr/>
      <dgm:t>
        <a:bodyPr/>
        <a:lstStyle/>
        <a:p>
          <a:endParaRPr lang="en-US"/>
        </a:p>
      </dgm:t>
    </dgm:pt>
    <dgm:pt modelId="{4FE0AE0C-2E7F-4A30-8E36-14657D05FB5A}">
      <dgm:prSet/>
      <dgm:spPr/>
      <dgm:t>
        <a:bodyPr/>
        <a:lstStyle/>
        <a:p>
          <a:pPr>
            <a:lnSpc>
              <a:spcPct val="100000"/>
            </a:lnSpc>
          </a:pPr>
          <a:r>
            <a:rPr lang="en-US" dirty="0"/>
            <a:t>Despite these findings, there remains limited knowledge on the lived experiences, challenges, and coping strategies of foster parents raising teenagers, particularly within the Mogale City Local Municipality.</a:t>
          </a:r>
        </a:p>
      </dgm:t>
    </dgm:pt>
    <dgm:pt modelId="{9D5EB4FB-E6FB-4027-AE73-161F433ACD79}" type="parTrans" cxnId="{21A72A5A-40EC-4665-89AC-C41A678D10F0}">
      <dgm:prSet/>
      <dgm:spPr/>
      <dgm:t>
        <a:bodyPr/>
        <a:lstStyle/>
        <a:p>
          <a:endParaRPr lang="en-US"/>
        </a:p>
      </dgm:t>
    </dgm:pt>
    <dgm:pt modelId="{31CAF8A1-5C8C-43DF-9F04-7114A7F3D21C}" type="sibTrans" cxnId="{21A72A5A-40EC-4665-89AC-C41A678D10F0}">
      <dgm:prSet/>
      <dgm:spPr/>
      <dgm:t>
        <a:bodyPr/>
        <a:lstStyle/>
        <a:p>
          <a:endParaRPr lang="en-US"/>
        </a:p>
      </dgm:t>
    </dgm:pt>
    <dgm:pt modelId="{541C0FCC-9EC9-4AB4-928F-12DD78F3608E}" type="pres">
      <dgm:prSet presAssocID="{67626085-4650-493F-8022-605C924B259D}" presName="root" presStyleCnt="0">
        <dgm:presLayoutVars>
          <dgm:dir/>
          <dgm:resizeHandles val="exact"/>
        </dgm:presLayoutVars>
      </dgm:prSet>
      <dgm:spPr/>
    </dgm:pt>
    <dgm:pt modelId="{558A5935-CBE2-48F2-9EF4-56C607745384}" type="pres">
      <dgm:prSet presAssocID="{22941497-F2FA-4531-82F0-AFB2621895A5}" presName="compNode" presStyleCnt="0"/>
      <dgm:spPr/>
    </dgm:pt>
    <dgm:pt modelId="{5EB89AB2-74EF-49B4-A237-5B748C5DE868}" type="pres">
      <dgm:prSet presAssocID="{22941497-F2FA-4531-82F0-AFB2621895A5}" presName="bgRect" presStyleLbl="bgShp" presStyleIdx="0" presStyleCnt="2"/>
      <dgm:spPr/>
    </dgm:pt>
    <dgm:pt modelId="{F6D57A66-2CFD-4D57-9785-9DE2A1F2BC78}" type="pres">
      <dgm:prSet presAssocID="{22941497-F2FA-4531-82F0-AFB2621895A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etective"/>
        </a:ext>
      </dgm:extLst>
    </dgm:pt>
    <dgm:pt modelId="{725B8D04-B282-481D-959A-AD8AB76C444E}" type="pres">
      <dgm:prSet presAssocID="{22941497-F2FA-4531-82F0-AFB2621895A5}" presName="spaceRect" presStyleCnt="0"/>
      <dgm:spPr/>
    </dgm:pt>
    <dgm:pt modelId="{030232A3-D5E1-4101-B877-77CEF1230814}" type="pres">
      <dgm:prSet presAssocID="{22941497-F2FA-4531-82F0-AFB2621895A5}" presName="parTx" presStyleLbl="revTx" presStyleIdx="0" presStyleCnt="2">
        <dgm:presLayoutVars>
          <dgm:chMax val="0"/>
          <dgm:chPref val="0"/>
        </dgm:presLayoutVars>
      </dgm:prSet>
      <dgm:spPr/>
    </dgm:pt>
    <dgm:pt modelId="{967D4DE6-CF03-48B3-943C-BEADC5B7586F}" type="pres">
      <dgm:prSet presAssocID="{7438F968-9BF2-4981-B183-6CB1EB78BF5C}" presName="sibTrans" presStyleCnt="0"/>
      <dgm:spPr/>
    </dgm:pt>
    <dgm:pt modelId="{9C59E27B-D24C-4335-9B73-2125162E1313}" type="pres">
      <dgm:prSet presAssocID="{4FE0AE0C-2E7F-4A30-8E36-14657D05FB5A}" presName="compNode" presStyleCnt="0"/>
      <dgm:spPr/>
    </dgm:pt>
    <dgm:pt modelId="{FA656BB5-0B15-4D65-9CEA-FEBDDC4A1D15}" type="pres">
      <dgm:prSet presAssocID="{4FE0AE0C-2E7F-4A30-8E36-14657D05FB5A}" presName="bgRect" presStyleLbl="bgShp" presStyleIdx="1" presStyleCnt="2"/>
      <dgm:spPr/>
    </dgm:pt>
    <dgm:pt modelId="{306CB4A1-463A-42EB-B487-F5671249349A}" type="pres">
      <dgm:prSet presAssocID="{4FE0AE0C-2E7F-4A30-8E36-14657D05FB5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leep"/>
        </a:ext>
      </dgm:extLst>
    </dgm:pt>
    <dgm:pt modelId="{7274D787-E1C2-4EA5-BEDF-434D4D19F3B1}" type="pres">
      <dgm:prSet presAssocID="{4FE0AE0C-2E7F-4A30-8E36-14657D05FB5A}" presName="spaceRect" presStyleCnt="0"/>
      <dgm:spPr/>
    </dgm:pt>
    <dgm:pt modelId="{DA79C667-243E-4211-BECB-46AF50942BA9}" type="pres">
      <dgm:prSet presAssocID="{4FE0AE0C-2E7F-4A30-8E36-14657D05FB5A}" presName="parTx" presStyleLbl="revTx" presStyleIdx="1" presStyleCnt="2">
        <dgm:presLayoutVars>
          <dgm:chMax val="0"/>
          <dgm:chPref val="0"/>
        </dgm:presLayoutVars>
      </dgm:prSet>
      <dgm:spPr/>
    </dgm:pt>
  </dgm:ptLst>
  <dgm:cxnLst>
    <dgm:cxn modelId="{21A72A5A-40EC-4665-89AC-C41A678D10F0}" srcId="{67626085-4650-493F-8022-605C924B259D}" destId="{4FE0AE0C-2E7F-4A30-8E36-14657D05FB5A}" srcOrd="1" destOrd="0" parTransId="{9D5EB4FB-E6FB-4027-AE73-161F433ACD79}" sibTransId="{31CAF8A1-5C8C-43DF-9F04-7114A7F3D21C}"/>
    <dgm:cxn modelId="{063C44A3-3E02-4E9E-9301-27B9DC4EC4D3}" srcId="{67626085-4650-493F-8022-605C924B259D}" destId="{22941497-F2FA-4531-82F0-AFB2621895A5}" srcOrd="0" destOrd="0" parTransId="{13F88344-25F8-4957-AD6D-6139043C595E}" sibTransId="{7438F968-9BF2-4981-B183-6CB1EB78BF5C}"/>
    <dgm:cxn modelId="{2D74A4AF-74F5-49D5-BECA-30CE7A07928B}" type="presOf" srcId="{22941497-F2FA-4531-82F0-AFB2621895A5}" destId="{030232A3-D5E1-4101-B877-77CEF1230814}" srcOrd="0" destOrd="0" presId="urn:microsoft.com/office/officeart/2018/2/layout/IconVerticalSolidList"/>
    <dgm:cxn modelId="{88763CC0-42F2-4D2E-AAB1-3EE7087B79DC}" type="presOf" srcId="{4FE0AE0C-2E7F-4A30-8E36-14657D05FB5A}" destId="{DA79C667-243E-4211-BECB-46AF50942BA9}" srcOrd="0" destOrd="0" presId="urn:microsoft.com/office/officeart/2018/2/layout/IconVerticalSolidList"/>
    <dgm:cxn modelId="{1AFF14F0-4556-4517-B8F8-2D9FBE2B6FB5}" type="presOf" srcId="{67626085-4650-493F-8022-605C924B259D}" destId="{541C0FCC-9EC9-4AB4-928F-12DD78F3608E}" srcOrd="0" destOrd="0" presId="urn:microsoft.com/office/officeart/2018/2/layout/IconVerticalSolidList"/>
    <dgm:cxn modelId="{C8D652B5-2B0E-43AD-A89A-E02BB97C6710}" type="presParOf" srcId="{541C0FCC-9EC9-4AB4-928F-12DD78F3608E}" destId="{558A5935-CBE2-48F2-9EF4-56C607745384}" srcOrd="0" destOrd="0" presId="urn:microsoft.com/office/officeart/2018/2/layout/IconVerticalSolidList"/>
    <dgm:cxn modelId="{CF247E91-CD0D-46F4-8237-95E72F559845}" type="presParOf" srcId="{558A5935-CBE2-48F2-9EF4-56C607745384}" destId="{5EB89AB2-74EF-49B4-A237-5B748C5DE868}" srcOrd="0" destOrd="0" presId="urn:microsoft.com/office/officeart/2018/2/layout/IconVerticalSolidList"/>
    <dgm:cxn modelId="{1BD5A51C-A6C5-4EB0-8D92-88FAE13084E9}" type="presParOf" srcId="{558A5935-CBE2-48F2-9EF4-56C607745384}" destId="{F6D57A66-2CFD-4D57-9785-9DE2A1F2BC78}" srcOrd="1" destOrd="0" presId="urn:microsoft.com/office/officeart/2018/2/layout/IconVerticalSolidList"/>
    <dgm:cxn modelId="{B037C60E-FB88-4099-ACBB-1D5E5C6634E4}" type="presParOf" srcId="{558A5935-CBE2-48F2-9EF4-56C607745384}" destId="{725B8D04-B282-481D-959A-AD8AB76C444E}" srcOrd="2" destOrd="0" presId="urn:microsoft.com/office/officeart/2018/2/layout/IconVerticalSolidList"/>
    <dgm:cxn modelId="{B07DBE75-7F11-46AA-9E0B-66A3A427EBE1}" type="presParOf" srcId="{558A5935-CBE2-48F2-9EF4-56C607745384}" destId="{030232A3-D5E1-4101-B877-77CEF1230814}" srcOrd="3" destOrd="0" presId="urn:microsoft.com/office/officeart/2018/2/layout/IconVerticalSolidList"/>
    <dgm:cxn modelId="{6F08104A-637E-4C33-9195-A4F28445B506}" type="presParOf" srcId="{541C0FCC-9EC9-4AB4-928F-12DD78F3608E}" destId="{967D4DE6-CF03-48B3-943C-BEADC5B7586F}" srcOrd="1" destOrd="0" presId="urn:microsoft.com/office/officeart/2018/2/layout/IconVerticalSolidList"/>
    <dgm:cxn modelId="{8E75DC4D-18EA-4787-820A-9F46012BABEE}" type="presParOf" srcId="{541C0FCC-9EC9-4AB4-928F-12DD78F3608E}" destId="{9C59E27B-D24C-4335-9B73-2125162E1313}" srcOrd="2" destOrd="0" presId="urn:microsoft.com/office/officeart/2018/2/layout/IconVerticalSolidList"/>
    <dgm:cxn modelId="{5293948A-56CA-454F-845C-26BE210DA898}" type="presParOf" srcId="{9C59E27B-D24C-4335-9B73-2125162E1313}" destId="{FA656BB5-0B15-4D65-9CEA-FEBDDC4A1D15}" srcOrd="0" destOrd="0" presId="urn:microsoft.com/office/officeart/2018/2/layout/IconVerticalSolidList"/>
    <dgm:cxn modelId="{0E3CB3D4-DBD5-4E61-AFA8-381A191ABBB9}" type="presParOf" srcId="{9C59E27B-D24C-4335-9B73-2125162E1313}" destId="{306CB4A1-463A-42EB-B487-F5671249349A}" srcOrd="1" destOrd="0" presId="urn:microsoft.com/office/officeart/2018/2/layout/IconVerticalSolidList"/>
    <dgm:cxn modelId="{7DEE7CC9-13EB-4C95-81C7-13A3BEC63DEE}" type="presParOf" srcId="{9C59E27B-D24C-4335-9B73-2125162E1313}" destId="{7274D787-E1C2-4EA5-BEDF-434D4D19F3B1}" srcOrd="2" destOrd="0" presId="urn:microsoft.com/office/officeart/2018/2/layout/IconVerticalSolidList"/>
    <dgm:cxn modelId="{6A2AEE1C-F83D-4DE7-813F-FEAD62A83048}" type="presParOf" srcId="{9C59E27B-D24C-4335-9B73-2125162E1313}" destId="{DA79C667-243E-4211-BECB-46AF50942BA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7B1197-96FE-4D20-B5BC-2802F18F86F2}"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ZA"/>
        </a:p>
      </dgm:t>
    </dgm:pt>
    <dgm:pt modelId="{DD66450D-B0E7-4B95-9E8F-DFA05FD154AB}">
      <dgm:prSet phldrT="[Text]"/>
      <dgm:spPr/>
      <dgm:t>
        <a:bodyPr/>
        <a:lstStyle/>
        <a:p>
          <a:r>
            <a:rPr lang="en-ZA" dirty="0"/>
            <a:t>Goal</a:t>
          </a:r>
        </a:p>
      </dgm:t>
    </dgm:pt>
    <dgm:pt modelId="{D1E99093-6EC1-4A86-B21A-CEA6334E74D7}" type="parTrans" cxnId="{F511E7F6-BDDC-408F-A4C4-1561FBD415DA}">
      <dgm:prSet/>
      <dgm:spPr/>
      <dgm:t>
        <a:bodyPr/>
        <a:lstStyle/>
        <a:p>
          <a:endParaRPr lang="en-ZA"/>
        </a:p>
      </dgm:t>
    </dgm:pt>
    <dgm:pt modelId="{CB98B9B7-DD66-4C62-98BD-98CBBCB04A76}" type="sibTrans" cxnId="{F511E7F6-BDDC-408F-A4C4-1561FBD415DA}">
      <dgm:prSet/>
      <dgm:spPr/>
      <dgm:t>
        <a:bodyPr/>
        <a:lstStyle/>
        <a:p>
          <a:endParaRPr lang="en-ZA"/>
        </a:p>
      </dgm:t>
    </dgm:pt>
    <dgm:pt modelId="{C5EA1D69-4378-4E65-BC33-C0666C686618}">
      <dgm:prSet phldrT="[Text]"/>
      <dgm:spPr/>
      <dgm:t>
        <a:bodyPr/>
        <a:lstStyle/>
        <a:p>
          <a:pPr>
            <a:buFont typeface="Wingdings" panose="05000000000000000000" pitchFamily="2" charset="2"/>
            <a:buNone/>
          </a:pPr>
          <a:endParaRPr lang="en-US" b="1" dirty="0">
            <a:effectLst/>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r>
            <a:rPr lang="en-ZA" dirty="0">
              <a:latin typeface="Arial" panose="020B0604020202020204" pitchFamily="34" charset="0"/>
              <a:cs typeface="Arial" panose="020B0604020202020204" pitchFamily="34" charset="0"/>
            </a:rPr>
            <a:t>To develop an in-depth understanding of the challenges, experiences, and coping strategies of foster parents in raising teenage foster children.</a:t>
          </a:r>
          <a:endParaRPr lang="en-ZA" dirty="0"/>
        </a:p>
      </dgm:t>
    </dgm:pt>
    <dgm:pt modelId="{18624E0A-4C4F-4804-BD98-D1F0E7FB713B}" type="parTrans" cxnId="{01E907E9-8468-427A-B3D5-1DC8A7522BB7}">
      <dgm:prSet/>
      <dgm:spPr/>
      <dgm:t>
        <a:bodyPr/>
        <a:lstStyle/>
        <a:p>
          <a:endParaRPr lang="en-ZA"/>
        </a:p>
      </dgm:t>
    </dgm:pt>
    <dgm:pt modelId="{8A183EF5-6492-4EA4-8D37-F5C332219A6B}" type="sibTrans" cxnId="{01E907E9-8468-427A-B3D5-1DC8A7522BB7}">
      <dgm:prSet/>
      <dgm:spPr/>
      <dgm:t>
        <a:bodyPr/>
        <a:lstStyle/>
        <a:p>
          <a:endParaRPr lang="en-ZA"/>
        </a:p>
      </dgm:t>
    </dgm:pt>
    <dgm:pt modelId="{635BEDB3-65FB-411E-904C-0D65D1F1DFD6}">
      <dgm:prSet phldrT="[Text]"/>
      <dgm:spPr/>
      <dgm:t>
        <a:bodyPr/>
        <a:lstStyle/>
        <a:p>
          <a:r>
            <a:rPr lang="en-ZA" dirty="0"/>
            <a:t>Objections</a:t>
          </a:r>
        </a:p>
      </dgm:t>
    </dgm:pt>
    <dgm:pt modelId="{C5F9BFB5-CB27-4075-B049-956B8A478C0A}" type="parTrans" cxnId="{EE0B26F3-8CCB-4E29-8CD5-E3A3563AF9B7}">
      <dgm:prSet/>
      <dgm:spPr/>
      <dgm:t>
        <a:bodyPr/>
        <a:lstStyle/>
        <a:p>
          <a:endParaRPr lang="en-ZA"/>
        </a:p>
      </dgm:t>
    </dgm:pt>
    <dgm:pt modelId="{A6A6C863-12D9-46E6-BA8E-D7B68888C4B2}" type="sibTrans" cxnId="{EE0B26F3-8CCB-4E29-8CD5-E3A3563AF9B7}">
      <dgm:prSet/>
      <dgm:spPr/>
      <dgm:t>
        <a:bodyPr/>
        <a:lstStyle/>
        <a:p>
          <a:endParaRPr lang="en-ZA"/>
        </a:p>
      </dgm:t>
    </dgm:pt>
    <dgm:pt modelId="{02B710E8-6B54-4E0D-A1E6-87EC73F2F6BF}">
      <dgm:prSet phldrT="[Text]"/>
      <dgm:spPr/>
      <dgm:t>
        <a:bodyPr/>
        <a:lstStyle/>
        <a:p>
          <a:pPr>
            <a:buFont typeface="Wingdings" panose="05000000000000000000" pitchFamily="2" charset="2"/>
            <a:buChar char="Ø"/>
          </a:pPr>
          <a:r>
            <a:rPr lang="en-ZA" dirty="0">
              <a:latin typeface="Arial" panose="020B0604020202020204" pitchFamily="34" charset="0"/>
              <a:cs typeface="Arial" panose="020B0604020202020204" pitchFamily="34" charset="0"/>
            </a:rPr>
            <a:t>To explore foster parents’ experiences, challenges, and coping strategies of raising teenage foster children.</a:t>
          </a:r>
          <a:endParaRPr lang="en-ZA" dirty="0"/>
        </a:p>
      </dgm:t>
    </dgm:pt>
    <dgm:pt modelId="{B77B410D-4305-4765-9930-C31F15EBBD0B}" type="parTrans" cxnId="{E4A16209-355B-4F89-B6BF-E89F5D672FC2}">
      <dgm:prSet/>
      <dgm:spPr/>
      <dgm:t>
        <a:bodyPr/>
        <a:lstStyle/>
        <a:p>
          <a:endParaRPr lang="en-ZA"/>
        </a:p>
      </dgm:t>
    </dgm:pt>
    <dgm:pt modelId="{9682E5F3-8AAA-403A-8B67-17D0816F995C}" type="sibTrans" cxnId="{E4A16209-355B-4F89-B6BF-E89F5D672FC2}">
      <dgm:prSet/>
      <dgm:spPr/>
      <dgm:t>
        <a:bodyPr/>
        <a:lstStyle/>
        <a:p>
          <a:endParaRPr lang="en-ZA"/>
        </a:p>
      </dgm:t>
    </dgm:pt>
    <dgm:pt modelId="{4DBA28CF-2B98-4076-951F-2DFCCF82E3C7}">
      <dgm:prSet phldrT="[Text]"/>
      <dgm:spPr/>
      <dgm:t>
        <a:bodyPr/>
        <a:lstStyle/>
        <a:p>
          <a:pPr>
            <a:buFont typeface="Wingdings" panose="05000000000000000000" pitchFamily="2" charset="2"/>
            <a:buChar char="Ø"/>
          </a:pPr>
          <a:r>
            <a:rPr lang="en-ZA" dirty="0">
              <a:latin typeface="Arial" panose="020B0604020202020204" pitchFamily="34" charset="0"/>
              <a:cs typeface="Arial" panose="020B0604020202020204" pitchFamily="34" charset="0"/>
            </a:rPr>
            <a:t>To draw conclusions and make recommendations on foster parents’ experiences, challenges, and coping strategies of raising teenage foster children.</a:t>
          </a:r>
        </a:p>
      </dgm:t>
    </dgm:pt>
    <dgm:pt modelId="{CD26F6B8-C58D-4528-9B20-1EF86E97D53D}" type="parTrans" cxnId="{26BC720C-D33E-4EBD-8F8E-C24C663B870F}">
      <dgm:prSet/>
      <dgm:spPr/>
      <dgm:t>
        <a:bodyPr/>
        <a:lstStyle/>
        <a:p>
          <a:endParaRPr lang="en-ZA"/>
        </a:p>
      </dgm:t>
    </dgm:pt>
    <dgm:pt modelId="{865F3A10-2DD3-484B-9395-3F64E0150B67}" type="sibTrans" cxnId="{26BC720C-D33E-4EBD-8F8E-C24C663B870F}">
      <dgm:prSet/>
      <dgm:spPr/>
      <dgm:t>
        <a:bodyPr/>
        <a:lstStyle/>
        <a:p>
          <a:endParaRPr lang="en-ZA"/>
        </a:p>
      </dgm:t>
    </dgm:pt>
    <dgm:pt modelId="{EF3DCB6E-51FE-45D4-B312-006907066909}">
      <dgm:prSet/>
      <dgm:spPr/>
      <dgm:t>
        <a:bodyPr/>
        <a:lstStyle/>
        <a:p>
          <a:pPr>
            <a:buFont typeface="Wingdings" panose="05000000000000000000" pitchFamily="2" charset="2"/>
            <a:buChar char="Ø"/>
          </a:pPr>
          <a:r>
            <a:rPr lang="en-ZA" dirty="0">
              <a:latin typeface="Arial" panose="020B0604020202020204" pitchFamily="34" charset="0"/>
              <a:cs typeface="Arial" panose="020B0604020202020204" pitchFamily="34" charset="0"/>
            </a:rPr>
            <a:t>To describe foster parents’ experiences, challenges, and coping strategies of raising teenage foster children. </a:t>
          </a:r>
          <a:endParaRPr lang="en-ZA" dirty="0"/>
        </a:p>
      </dgm:t>
    </dgm:pt>
    <dgm:pt modelId="{E6C4BEF1-411A-43D7-8920-54AF18893B43}" type="parTrans" cxnId="{916C1041-0B4F-4663-A21F-879554F52A81}">
      <dgm:prSet/>
      <dgm:spPr/>
      <dgm:t>
        <a:bodyPr/>
        <a:lstStyle/>
        <a:p>
          <a:endParaRPr lang="en-ZA"/>
        </a:p>
      </dgm:t>
    </dgm:pt>
    <dgm:pt modelId="{B8775D79-AE41-464B-BCDA-F48E2C1B9BB2}" type="sibTrans" cxnId="{916C1041-0B4F-4663-A21F-879554F52A81}">
      <dgm:prSet/>
      <dgm:spPr/>
      <dgm:t>
        <a:bodyPr/>
        <a:lstStyle/>
        <a:p>
          <a:endParaRPr lang="en-ZA"/>
        </a:p>
      </dgm:t>
    </dgm:pt>
    <dgm:pt modelId="{5D4C7113-BDAB-47D7-9CE6-120025E62687}" type="pres">
      <dgm:prSet presAssocID="{297B1197-96FE-4D20-B5BC-2802F18F86F2}" presName="linear" presStyleCnt="0">
        <dgm:presLayoutVars>
          <dgm:animLvl val="lvl"/>
          <dgm:resizeHandles val="exact"/>
        </dgm:presLayoutVars>
      </dgm:prSet>
      <dgm:spPr/>
    </dgm:pt>
    <dgm:pt modelId="{01FE5CD0-894E-4962-AC53-10B26524EF0B}" type="pres">
      <dgm:prSet presAssocID="{DD66450D-B0E7-4B95-9E8F-DFA05FD154AB}" presName="parentText" presStyleLbl="node1" presStyleIdx="0" presStyleCnt="2">
        <dgm:presLayoutVars>
          <dgm:chMax val="0"/>
          <dgm:bulletEnabled val="1"/>
        </dgm:presLayoutVars>
      </dgm:prSet>
      <dgm:spPr/>
    </dgm:pt>
    <dgm:pt modelId="{C10D4306-9602-4B5A-AAAC-D0C52EA89BED}" type="pres">
      <dgm:prSet presAssocID="{DD66450D-B0E7-4B95-9E8F-DFA05FD154AB}" presName="childText" presStyleLbl="revTx" presStyleIdx="0" presStyleCnt="2">
        <dgm:presLayoutVars>
          <dgm:bulletEnabled val="1"/>
        </dgm:presLayoutVars>
      </dgm:prSet>
      <dgm:spPr/>
    </dgm:pt>
    <dgm:pt modelId="{30C63B06-E7D5-46F5-9135-1F7864C6BDB1}" type="pres">
      <dgm:prSet presAssocID="{635BEDB3-65FB-411E-904C-0D65D1F1DFD6}" presName="parentText" presStyleLbl="node1" presStyleIdx="1" presStyleCnt="2">
        <dgm:presLayoutVars>
          <dgm:chMax val="0"/>
          <dgm:bulletEnabled val="1"/>
        </dgm:presLayoutVars>
      </dgm:prSet>
      <dgm:spPr/>
    </dgm:pt>
    <dgm:pt modelId="{3D8ABBC3-BF0C-4022-82C4-62EE3FF56AA7}" type="pres">
      <dgm:prSet presAssocID="{635BEDB3-65FB-411E-904C-0D65D1F1DFD6}" presName="childText" presStyleLbl="revTx" presStyleIdx="1" presStyleCnt="2">
        <dgm:presLayoutVars>
          <dgm:bulletEnabled val="1"/>
        </dgm:presLayoutVars>
      </dgm:prSet>
      <dgm:spPr/>
    </dgm:pt>
  </dgm:ptLst>
  <dgm:cxnLst>
    <dgm:cxn modelId="{E4A16209-355B-4F89-B6BF-E89F5D672FC2}" srcId="{635BEDB3-65FB-411E-904C-0D65D1F1DFD6}" destId="{02B710E8-6B54-4E0D-A1E6-87EC73F2F6BF}" srcOrd="0" destOrd="0" parTransId="{B77B410D-4305-4765-9930-C31F15EBBD0B}" sibTransId="{9682E5F3-8AAA-403A-8B67-17D0816F995C}"/>
    <dgm:cxn modelId="{26BC720C-D33E-4EBD-8F8E-C24C663B870F}" srcId="{635BEDB3-65FB-411E-904C-0D65D1F1DFD6}" destId="{4DBA28CF-2B98-4076-951F-2DFCCF82E3C7}" srcOrd="2" destOrd="0" parTransId="{CD26F6B8-C58D-4528-9B20-1EF86E97D53D}" sibTransId="{865F3A10-2DD3-484B-9395-3F64E0150B67}"/>
    <dgm:cxn modelId="{F098EA18-FF4F-49AA-8388-8C407B96803F}" type="presOf" srcId="{EF3DCB6E-51FE-45D4-B312-006907066909}" destId="{3D8ABBC3-BF0C-4022-82C4-62EE3FF56AA7}" srcOrd="0" destOrd="1" presId="urn:microsoft.com/office/officeart/2005/8/layout/vList2"/>
    <dgm:cxn modelId="{3CAEB231-3ACE-428A-AA4D-0603624B645D}" type="presOf" srcId="{4DBA28CF-2B98-4076-951F-2DFCCF82E3C7}" destId="{3D8ABBC3-BF0C-4022-82C4-62EE3FF56AA7}" srcOrd="0" destOrd="2" presId="urn:microsoft.com/office/officeart/2005/8/layout/vList2"/>
    <dgm:cxn modelId="{A8005F34-3CB2-4203-905E-6A73FEF92BF7}" type="presOf" srcId="{02B710E8-6B54-4E0D-A1E6-87EC73F2F6BF}" destId="{3D8ABBC3-BF0C-4022-82C4-62EE3FF56AA7}" srcOrd="0" destOrd="0" presId="urn:microsoft.com/office/officeart/2005/8/layout/vList2"/>
    <dgm:cxn modelId="{916C1041-0B4F-4663-A21F-879554F52A81}" srcId="{635BEDB3-65FB-411E-904C-0D65D1F1DFD6}" destId="{EF3DCB6E-51FE-45D4-B312-006907066909}" srcOrd="1" destOrd="0" parTransId="{E6C4BEF1-411A-43D7-8920-54AF18893B43}" sibTransId="{B8775D79-AE41-464B-BCDA-F48E2C1B9BB2}"/>
    <dgm:cxn modelId="{50AC888D-692B-4190-ABF1-3E801B6831E4}" type="presOf" srcId="{635BEDB3-65FB-411E-904C-0D65D1F1DFD6}" destId="{30C63B06-E7D5-46F5-9135-1F7864C6BDB1}" srcOrd="0" destOrd="0" presId="urn:microsoft.com/office/officeart/2005/8/layout/vList2"/>
    <dgm:cxn modelId="{13799FAA-B791-4663-84B0-D68F2E81E5A8}" type="presOf" srcId="{297B1197-96FE-4D20-B5BC-2802F18F86F2}" destId="{5D4C7113-BDAB-47D7-9CE6-120025E62687}" srcOrd="0" destOrd="0" presId="urn:microsoft.com/office/officeart/2005/8/layout/vList2"/>
    <dgm:cxn modelId="{50CE30D9-2954-418C-987E-3F4358C507A2}" type="presOf" srcId="{DD66450D-B0E7-4B95-9E8F-DFA05FD154AB}" destId="{01FE5CD0-894E-4962-AC53-10B26524EF0B}" srcOrd="0" destOrd="0" presId="urn:microsoft.com/office/officeart/2005/8/layout/vList2"/>
    <dgm:cxn modelId="{01E907E9-8468-427A-B3D5-1DC8A7522BB7}" srcId="{DD66450D-B0E7-4B95-9E8F-DFA05FD154AB}" destId="{C5EA1D69-4378-4E65-BC33-C0666C686618}" srcOrd="0" destOrd="0" parTransId="{18624E0A-4C4F-4804-BD98-D1F0E7FB713B}" sibTransId="{8A183EF5-6492-4EA4-8D37-F5C332219A6B}"/>
    <dgm:cxn modelId="{EE0B26F3-8CCB-4E29-8CD5-E3A3563AF9B7}" srcId="{297B1197-96FE-4D20-B5BC-2802F18F86F2}" destId="{635BEDB3-65FB-411E-904C-0D65D1F1DFD6}" srcOrd="1" destOrd="0" parTransId="{C5F9BFB5-CB27-4075-B049-956B8A478C0A}" sibTransId="{A6A6C863-12D9-46E6-BA8E-D7B68888C4B2}"/>
    <dgm:cxn modelId="{F511E7F6-BDDC-408F-A4C4-1561FBD415DA}" srcId="{297B1197-96FE-4D20-B5BC-2802F18F86F2}" destId="{DD66450D-B0E7-4B95-9E8F-DFA05FD154AB}" srcOrd="0" destOrd="0" parTransId="{D1E99093-6EC1-4A86-B21A-CEA6334E74D7}" sibTransId="{CB98B9B7-DD66-4C62-98BD-98CBBCB04A76}"/>
    <dgm:cxn modelId="{BA6F4CFE-206C-4B60-9E50-4CBFAAA2195D}" type="presOf" srcId="{C5EA1D69-4378-4E65-BC33-C0666C686618}" destId="{C10D4306-9602-4B5A-AAAC-D0C52EA89BED}" srcOrd="0" destOrd="0" presId="urn:microsoft.com/office/officeart/2005/8/layout/vList2"/>
    <dgm:cxn modelId="{A1CC155E-1C3E-4C29-B781-A36A985E2E97}" type="presParOf" srcId="{5D4C7113-BDAB-47D7-9CE6-120025E62687}" destId="{01FE5CD0-894E-4962-AC53-10B26524EF0B}" srcOrd="0" destOrd="0" presId="urn:microsoft.com/office/officeart/2005/8/layout/vList2"/>
    <dgm:cxn modelId="{EEBA9B9D-C4D3-4240-815A-36A9EE1555CB}" type="presParOf" srcId="{5D4C7113-BDAB-47D7-9CE6-120025E62687}" destId="{C10D4306-9602-4B5A-AAAC-D0C52EA89BED}" srcOrd="1" destOrd="0" presId="urn:microsoft.com/office/officeart/2005/8/layout/vList2"/>
    <dgm:cxn modelId="{7D55A3AF-6D0E-41BA-9517-117238AD5230}" type="presParOf" srcId="{5D4C7113-BDAB-47D7-9CE6-120025E62687}" destId="{30C63B06-E7D5-46F5-9135-1F7864C6BDB1}" srcOrd="2" destOrd="0" presId="urn:microsoft.com/office/officeart/2005/8/layout/vList2"/>
    <dgm:cxn modelId="{A62E68FD-7121-472C-82F6-93BD138B9B57}" type="presParOf" srcId="{5D4C7113-BDAB-47D7-9CE6-120025E62687}" destId="{3D8ABBC3-BF0C-4022-82C4-62EE3FF56AA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FBE40A-3543-47C4-B72B-135B0E09CEFF}"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13BEE4E5-7BFB-487B-A714-BCEA2AEC0F62}">
      <dgm:prSet/>
      <dgm:spPr/>
      <dgm:t>
        <a:bodyPr/>
        <a:lstStyle/>
        <a:p>
          <a:r>
            <a:rPr lang="en-US" dirty="0"/>
            <a:t>Strength-Based Theory is relevant as it highlights foster parents’ existing skills and resources, showing how they manage challenges and promote positive outcomes. </a:t>
          </a:r>
        </a:p>
      </dgm:t>
    </dgm:pt>
    <dgm:pt modelId="{B57A6ECA-2D3E-4425-B615-1420763B4712}" type="parTrans" cxnId="{66E756DB-FC78-4E0A-9FE0-285C20FB2013}">
      <dgm:prSet/>
      <dgm:spPr/>
      <dgm:t>
        <a:bodyPr/>
        <a:lstStyle/>
        <a:p>
          <a:endParaRPr lang="en-US"/>
        </a:p>
      </dgm:t>
    </dgm:pt>
    <dgm:pt modelId="{A94F369B-9F33-4CE0-813D-C96E6A41741E}" type="sibTrans" cxnId="{66E756DB-FC78-4E0A-9FE0-285C20FB2013}">
      <dgm:prSet/>
      <dgm:spPr/>
      <dgm:t>
        <a:bodyPr/>
        <a:lstStyle/>
        <a:p>
          <a:endParaRPr lang="en-US"/>
        </a:p>
      </dgm:t>
    </dgm:pt>
    <dgm:pt modelId="{BEB3B86A-94E0-466F-8268-C2929D89384D}">
      <dgm:prSet/>
      <dgm:spPr/>
      <dgm:t>
        <a:bodyPr/>
        <a:lstStyle/>
        <a:p>
          <a:r>
            <a:rPr lang="en-US" dirty="0"/>
            <a:t>Resilience Theory is pertinent because it explains how foster parents adapt and cope with adversity while raising teenage foster children. </a:t>
          </a:r>
        </a:p>
      </dgm:t>
    </dgm:pt>
    <dgm:pt modelId="{8DC1FBE4-6FC2-42DE-8CE4-5D013257F6D7}" type="parTrans" cxnId="{63E61121-762D-44C7-911F-5BCFD2A46644}">
      <dgm:prSet/>
      <dgm:spPr/>
      <dgm:t>
        <a:bodyPr/>
        <a:lstStyle/>
        <a:p>
          <a:endParaRPr lang="en-US"/>
        </a:p>
      </dgm:t>
    </dgm:pt>
    <dgm:pt modelId="{FA4C7103-911F-4518-B8D4-52D167467AE6}" type="sibTrans" cxnId="{63E61121-762D-44C7-911F-5BCFD2A46644}">
      <dgm:prSet/>
      <dgm:spPr/>
      <dgm:t>
        <a:bodyPr/>
        <a:lstStyle/>
        <a:p>
          <a:endParaRPr lang="en-US"/>
        </a:p>
      </dgm:t>
    </dgm:pt>
    <dgm:pt modelId="{5B8CAF06-6BB3-4155-AEDF-20D829393F75}">
      <dgm:prSet/>
      <dgm:spPr/>
      <dgm:t>
        <a:bodyPr/>
        <a:lstStyle/>
        <a:p>
          <a:r>
            <a:rPr lang="en-US" dirty="0"/>
            <a:t>Together, these theories provide a framework for understanding both the strengths and coping strategies of foster parents.</a:t>
          </a:r>
        </a:p>
      </dgm:t>
    </dgm:pt>
    <dgm:pt modelId="{FE58A91A-F3F4-48B2-8D4D-F96D9DE65032}" type="parTrans" cxnId="{DEE4D49C-E314-4EF4-9EB4-B7AF736FD238}">
      <dgm:prSet/>
      <dgm:spPr/>
      <dgm:t>
        <a:bodyPr/>
        <a:lstStyle/>
        <a:p>
          <a:endParaRPr lang="en-US"/>
        </a:p>
      </dgm:t>
    </dgm:pt>
    <dgm:pt modelId="{A4A7E972-1105-4C06-9AA3-0E58CAED2AC0}" type="sibTrans" cxnId="{DEE4D49C-E314-4EF4-9EB4-B7AF736FD238}">
      <dgm:prSet/>
      <dgm:spPr/>
      <dgm:t>
        <a:bodyPr/>
        <a:lstStyle/>
        <a:p>
          <a:endParaRPr lang="en-US"/>
        </a:p>
      </dgm:t>
    </dgm:pt>
    <dgm:pt modelId="{7E332187-59A7-451E-98F8-D6B446DCB697}" type="pres">
      <dgm:prSet presAssocID="{A1FBE40A-3543-47C4-B72B-135B0E09CEFF}" presName="hierChild1" presStyleCnt="0">
        <dgm:presLayoutVars>
          <dgm:chPref val="1"/>
          <dgm:dir/>
          <dgm:animOne val="branch"/>
          <dgm:animLvl val="lvl"/>
          <dgm:resizeHandles/>
        </dgm:presLayoutVars>
      </dgm:prSet>
      <dgm:spPr/>
    </dgm:pt>
    <dgm:pt modelId="{1C00B0EE-8037-4B68-B889-556A30FDED74}" type="pres">
      <dgm:prSet presAssocID="{13BEE4E5-7BFB-487B-A714-BCEA2AEC0F62}" presName="hierRoot1" presStyleCnt="0"/>
      <dgm:spPr/>
    </dgm:pt>
    <dgm:pt modelId="{1125D45B-945D-4ABF-B4D3-F2D1FCDE5C3C}" type="pres">
      <dgm:prSet presAssocID="{13BEE4E5-7BFB-487B-A714-BCEA2AEC0F62}" presName="composite" presStyleCnt="0"/>
      <dgm:spPr/>
    </dgm:pt>
    <dgm:pt modelId="{64A79AD9-EA26-44B4-ABCF-26471B5D841B}" type="pres">
      <dgm:prSet presAssocID="{13BEE4E5-7BFB-487B-A714-BCEA2AEC0F62}" presName="background" presStyleLbl="node0" presStyleIdx="0" presStyleCnt="3"/>
      <dgm:spPr/>
    </dgm:pt>
    <dgm:pt modelId="{1B24144F-B41D-4349-BDD0-CF7E4D2DE6C2}" type="pres">
      <dgm:prSet presAssocID="{13BEE4E5-7BFB-487B-A714-BCEA2AEC0F62}" presName="text" presStyleLbl="fgAcc0" presStyleIdx="0" presStyleCnt="3">
        <dgm:presLayoutVars>
          <dgm:chPref val="3"/>
        </dgm:presLayoutVars>
      </dgm:prSet>
      <dgm:spPr/>
    </dgm:pt>
    <dgm:pt modelId="{F6BEB28D-0E50-46DE-B199-9AFA77C3C466}" type="pres">
      <dgm:prSet presAssocID="{13BEE4E5-7BFB-487B-A714-BCEA2AEC0F62}" presName="hierChild2" presStyleCnt="0"/>
      <dgm:spPr/>
    </dgm:pt>
    <dgm:pt modelId="{0CFE85EC-DAA3-477D-950B-2B5970974427}" type="pres">
      <dgm:prSet presAssocID="{BEB3B86A-94E0-466F-8268-C2929D89384D}" presName="hierRoot1" presStyleCnt="0"/>
      <dgm:spPr/>
    </dgm:pt>
    <dgm:pt modelId="{5CBCFE4A-23DF-47D4-A210-763892B55EF7}" type="pres">
      <dgm:prSet presAssocID="{BEB3B86A-94E0-466F-8268-C2929D89384D}" presName="composite" presStyleCnt="0"/>
      <dgm:spPr/>
    </dgm:pt>
    <dgm:pt modelId="{532FC130-5976-43CA-A973-9495AB8DD252}" type="pres">
      <dgm:prSet presAssocID="{BEB3B86A-94E0-466F-8268-C2929D89384D}" presName="background" presStyleLbl="node0" presStyleIdx="1" presStyleCnt="3"/>
      <dgm:spPr/>
    </dgm:pt>
    <dgm:pt modelId="{09467736-122D-4B54-98B2-8AFE5E34A450}" type="pres">
      <dgm:prSet presAssocID="{BEB3B86A-94E0-466F-8268-C2929D89384D}" presName="text" presStyleLbl="fgAcc0" presStyleIdx="1" presStyleCnt="3">
        <dgm:presLayoutVars>
          <dgm:chPref val="3"/>
        </dgm:presLayoutVars>
      </dgm:prSet>
      <dgm:spPr/>
    </dgm:pt>
    <dgm:pt modelId="{D5691137-6ADA-45D3-97C0-11DF474F3385}" type="pres">
      <dgm:prSet presAssocID="{BEB3B86A-94E0-466F-8268-C2929D89384D}" presName="hierChild2" presStyleCnt="0"/>
      <dgm:spPr/>
    </dgm:pt>
    <dgm:pt modelId="{F4028BE1-1EC5-49DB-9F47-748217EF1479}" type="pres">
      <dgm:prSet presAssocID="{5B8CAF06-6BB3-4155-AEDF-20D829393F75}" presName="hierRoot1" presStyleCnt="0"/>
      <dgm:spPr/>
    </dgm:pt>
    <dgm:pt modelId="{2EB3A4AA-5009-489E-8185-DAF820768380}" type="pres">
      <dgm:prSet presAssocID="{5B8CAF06-6BB3-4155-AEDF-20D829393F75}" presName="composite" presStyleCnt="0"/>
      <dgm:spPr/>
    </dgm:pt>
    <dgm:pt modelId="{9879B88A-54AF-48F6-9604-52BFA9F59290}" type="pres">
      <dgm:prSet presAssocID="{5B8CAF06-6BB3-4155-AEDF-20D829393F75}" presName="background" presStyleLbl="node0" presStyleIdx="2" presStyleCnt="3"/>
      <dgm:spPr/>
    </dgm:pt>
    <dgm:pt modelId="{829040E0-8889-4DC7-AEC0-36F8A3D654E1}" type="pres">
      <dgm:prSet presAssocID="{5B8CAF06-6BB3-4155-AEDF-20D829393F75}" presName="text" presStyleLbl="fgAcc0" presStyleIdx="2" presStyleCnt="3">
        <dgm:presLayoutVars>
          <dgm:chPref val="3"/>
        </dgm:presLayoutVars>
      </dgm:prSet>
      <dgm:spPr/>
    </dgm:pt>
    <dgm:pt modelId="{74CCF9F6-7235-4B8D-82FE-26D9D23291C9}" type="pres">
      <dgm:prSet presAssocID="{5B8CAF06-6BB3-4155-AEDF-20D829393F75}" presName="hierChild2" presStyleCnt="0"/>
      <dgm:spPr/>
    </dgm:pt>
  </dgm:ptLst>
  <dgm:cxnLst>
    <dgm:cxn modelId="{DF80F916-F746-4AD5-98EC-1C8BA853F0D5}" type="presOf" srcId="{A1FBE40A-3543-47C4-B72B-135B0E09CEFF}" destId="{7E332187-59A7-451E-98F8-D6B446DCB697}" srcOrd="0" destOrd="0" presId="urn:microsoft.com/office/officeart/2005/8/layout/hierarchy1"/>
    <dgm:cxn modelId="{241AC31F-2297-428C-B209-5E56A271B593}" type="presOf" srcId="{5B8CAF06-6BB3-4155-AEDF-20D829393F75}" destId="{829040E0-8889-4DC7-AEC0-36F8A3D654E1}" srcOrd="0" destOrd="0" presId="urn:microsoft.com/office/officeart/2005/8/layout/hierarchy1"/>
    <dgm:cxn modelId="{63E61121-762D-44C7-911F-5BCFD2A46644}" srcId="{A1FBE40A-3543-47C4-B72B-135B0E09CEFF}" destId="{BEB3B86A-94E0-466F-8268-C2929D89384D}" srcOrd="1" destOrd="0" parTransId="{8DC1FBE4-6FC2-42DE-8CE4-5D013257F6D7}" sibTransId="{FA4C7103-911F-4518-B8D4-52D167467AE6}"/>
    <dgm:cxn modelId="{228EAB81-90FE-4DB9-B6FE-C7A0D814490C}" type="presOf" srcId="{BEB3B86A-94E0-466F-8268-C2929D89384D}" destId="{09467736-122D-4B54-98B2-8AFE5E34A450}" srcOrd="0" destOrd="0" presId="urn:microsoft.com/office/officeart/2005/8/layout/hierarchy1"/>
    <dgm:cxn modelId="{DEE4D49C-E314-4EF4-9EB4-B7AF736FD238}" srcId="{A1FBE40A-3543-47C4-B72B-135B0E09CEFF}" destId="{5B8CAF06-6BB3-4155-AEDF-20D829393F75}" srcOrd="2" destOrd="0" parTransId="{FE58A91A-F3F4-48B2-8D4D-F96D9DE65032}" sibTransId="{A4A7E972-1105-4C06-9AA3-0E58CAED2AC0}"/>
    <dgm:cxn modelId="{662AB2D0-2922-470C-9BC1-CC82964028D4}" type="presOf" srcId="{13BEE4E5-7BFB-487B-A714-BCEA2AEC0F62}" destId="{1B24144F-B41D-4349-BDD0-CF7E4D2DE6C2}" srcOrd="0" destOrd="0" presId="urn:microsoft.com/office/officeart/2005/8/layout/hierarchy1"/>
    <dgm:cxn modelId="{66E756DB-FC78-4E0A-9FE0-285C20FB2013}" srcId="{A1FBE40A-3543-47C4-B72B-135B0E09CEFF}" destId="{13BEE4E5-7BFB-487B-A714-BCEA2AEC0F62}" srcOrd="0" destOrd="0" parTransId="{B57A6ECA-2D3E-4425-B615-1420763B4712}" sibTransId="{A94F369B-9F33-4CE0-813D-C96E6A41741E}"/>
    <dgm:cxn modelId="{4B837FA9-C366-475B-AA14-D82A594F0AE2}" type="presParOf" srcId="{7E332187-59A7-451E-98F8-D6B446DCB697}" destId="{1C00B0EE-8037-4B68-B889-556A30FDED74}" srcOrd="0" destOrd="0" presId="urn:microsoft.com/office/officeart/2005/8/layout/hierarchy1"/>
    <dgm:cxn modelId="{AC3FCEB5-D16C-4447-8D75-008DE5CD53FC}" type="presParOf" srcId="{1C00B0EE-8037-4B68-B889-556A30FDED74}" destId="{1125D45B-945D-4ABF-B4D3-F2D1FCDE5C3C}" srcOrd="0" destOrd="0" presId="urn:microsoft.com/office/officeart/2005/8/layout/hierarchy1"/>
    <dgm:cxn modelId="{3A12DE96-61E9-4F74-975F-C74601EEFF48}" type="presParOf" srcId="{1125D45B-945D-4ABF-B4D3-F2D1FCDE5C3C}" destId="{64A79AD9-EA26-44B4-ABCF-26471B5D841B}" srcOrd="0" destOrd="0" presId="urn:microsoft.com/office/officeart/2005/8/layout/hierarchy1"/>
    <dgm:cxn modelId="{AA1989AD-BA1F-40B8-832C-BCED3756E56D}" type="presParOf" srcId="{1125D45B-945D-4ABF-B4D3-F2D1FCDE5C3C}" destId="{1B24144F-B41D-4349-BDD0-CF7E4D2DE6C2}" srcOrd="1" destOrd="0" presId="urn:microsoft.com/office/officeart/2005/8/layout/hierarchy1"/>
    <dgm:cxn modelId="{0549EFB6-11BD-4943-8F99-0DD8BEAA7B37}" type="presParOf" srcId="{1C00B0EE-8037-4B68-B889-556A30FDED74}" destId="{F6BEB28D-0E50-46DE-B199-9AFA77C3C466}" srcOrd="1" destOrd="0" presId="urn:microsoft.com/office/officeart/2005/8/layout/hierarchy1"/>
    <dgm:cxn modelId="{EB30F74A-308B-4B1C-A224-E7928FDA6ADD}" type="presParOf" srcId="{7E332187-59A7-451E-98F8-D6B446DCB697}" destId="{0CFE85EC-DAA3-477D-950B-2B5970974427}" srcOrd="1" destOrd="0" presId="urn:microsoft.com/office/officeart/2005/8/layout/hierarchy1"/>
    <dgm:cxn modelId="{A0A60EB9-5C81-4ED0-9EBD-8D9FDB2EB34A}" type="presParOf" srcId="{0CFE85EC-DAA3-477D-950B-2B5970974427}" destId="{5CBCFE4A-23DF-47D4-A210-763892B55EF7}" srcOrd="0" destOrd="0" presId="urn:microsoft.com/office/officeart/2005/8/layout/hierarchy1"/>
    <dgm:cxn modelId="{0CD26F37-D72F-4B27-84FC-C7BC30486AD7}" type="presParOf" srcId="{5CBCFE4A-23DF-47D4-A210-763892B55EF7}" destId="{532FC130-5976-43CA-A973-9495AB8DD252}" srcOrd="0" destOrd="0" presId="urn:microsoft.com/office/officeart/2005/8/layout/hierarchy1"/>
    <dgm:cxn modelId="{28CDE878-4364-44DE-A21F-3ABEF863AAAC}" type="presParOf" srcId="{5CBCFE4A-23DF-47D4-A210-763892B55EF7}" destId="{09467736-122D-4B54-98B2-8AFE5E34A450}" srcOrd="1" destOrd="0" presId="urn:microsoft.com/office/officeart/2005/8/layout/hierarchy1"/>
    <dgm:cxn modelId="{394F20C4-A3C4-4F7B-ADBD-EF037362D80F}" type="presParOf" srcId="{0CFE85EC-DAA3-477D-950B-2B5970974427}" destId="{D5691137-6ADA-45D3-97C0-11DF474F3385}" srcOrd="1" destOrd="0" presId="urn:microsoft.com/office/officeart/2005/8/layout/hierarchy1"/>
    <dgm:cxn modelId="{0DAAD838-C1EF-49B3-AF7A-0D30795570F1}" type="presParOf" srcId="{7E332187-59A7-451E-98F8-D6B446DCB697}" destId="{F4028BE1-1EC5-49DB-9F47-748217EF1479}" srcOrd="2" destOrd="0" presId="urn:microsoft.com/office/officeart/2005/8/layout/hierarchy1"/>
    <dgm:cxn modelId="{029B980D-CCF1-423A-8102-A89260E0A36D}" type="presParOf" srcId="{F4028BE1-1EC5-49DB-9F47-748217EF1479}" destId="{2EB3A4AA-5009-489E-8185-DAF820768380}" srcOrd="0" destOrd="0" presId="urn:microsoft.com/office/officeart/2005/8/layout/hierarchy1"/>
    <dgm:cxn modelId="{83A63CD4-FF4B-4B0F-BE59-7B01EAAE969E}" type="presParOf" srcId="{2EB3A4AA-5009-489E-8185-DAF820768380}" destId="{9879B88A-54AF-48F6-9604-52BFA9F59290}" srcOrd="0" destOrd="0" presId="urn:microsoft.com/office/officeart/2005/8/layout/hierarchy1"/>
    <dgm:cxn modelId="{9671338D-C56C-4CBF-A7D0-227C1AC55E2F}" type="presParOf" srcId="{2EB3A4AA-5009-489E-8185-DAF820768380}" destId="{829040E0-8889-4DC7-AEC0-36F8A3D654E1}" srcOrd="1" destOrd="0" presId="urn:microsoft.com/office/officeart/2005/8/layout/hierarchy1"/>
    <dgm:cxn modelId="{9AB5A39B-8E33-4B07-8481-893822648C2F}" type="presParOf" srcId="{F4028BE1-1EC5-49DB-9F47-748217EF1479}" destId="{74CCF9F6-7235-4B8D-82FE-26D9D23291C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7DBC34-2E98-4209-9755-F377223F6F93}" type="doc">
      <dgm:prSet loTypeId="urn:microsoft.com/office/officeart/2005/8/layout/vList2" loCatId="list" qsTypeId="urn:microsoft.com/office/officeart/2005/8/quickstyle/simple1" qsCatId="simple" csTypeId="urn:microsoft.com/office/officeart/2005/8/colors/accent2_5" csCatId="accent2"/>
      <dgm:spPr/>
      <dgm:t>
        <a:bodyPr/>
        <a:lstStyle/>
        <a:p>
          <a:endParaRPr lang="en-US"/>
        </a:p>
      </dgm:t>
    </dgm:pt>
    <dgm:pt modelId="{E48B3B36-B29E-4C0D-890A-00B34FD750D0}">
      <dgm:prSet/>
      <dgm:spPr/>
      <dgm:t>
        <a:bodyPr/>
        <a:lstStyle/>
        <a:p>
          <a:r>
            <a:rPr lang="en-US" dirty="0"/>
            <a:t>To support foster parents raising teenagers, several measures are recommended. </a:t>
          </a:r>
        </a:p>
      </dgm:t>
    </dgm:pt>
    <dgm:pt modelId="{9F183717-3286-478A-A97F-F739AD44E27C}" type="parTrans" cxnId="{CC824FFF-8503-4B0B-8D8F-C8651CD68F36}">
      <dgm:prSet/>
      <dgm:spPr/>
      <dgm:t>
        <a:bodyPr/>
        <a:lstStyle/>
        <a:p>
          <a:endParaRPr lang="en-US"/>
        </a:p>
      </dgm:t>
    </dgm:pt>
    <dgm:pt modelId="{4754BF9D-DAC9-4F8D-8793-095DBC21491E}" type="sibTrans" cxnId="{CC824FFF-8503-4B0B-8D8F-C8651CD68F36}">
      <dgm:prSet/>
      <dgm:spPr/>
      <dgm:t>
        <a:bodyPr/>
        <a:lstStyle/>
        <a:p>
          <a:endParaRPr lang="en-US"/>
        </a:p>
      </dgm:t>
    </dgm:pt>
    <dgm:pt modelId="{BDC69686-B74B-4235-A11B-A6F4456D5C7F}">
      <dgm:prSet/>
      <dgm:spPr/>
      <dgm:t>
        <a:bodyPr/>
        <a:lstStyle/>
        <a:p>
          <a:r>
            <a:rPr lang="en-US"/>
            <a:t>First, establishing foster care and focus groups for both caregivers and children can provide platforms for mutual support and sharing experiences. </a:t>
          </a:r>
        </a:p>
      </dgm:t>
    </dgm:pt>
    <dgm:pt modelId="{39E5EFA7-0009-4197-AA11-417C2E1B4B57}" type="parTrans" cxnId="{C76D13CB-97FB-4C64-8B07-69EE91966D27}">
      <dgm:prSet/>
      <dgm:spPr/>
      <dgm:t>
        <a:bodyPr/>
        <a:lstStyle/>
        <a:p>
          <a:endParaRPr lang="en-US"/>
        </a:p>
      </dgm:t>
    </dgm:pt>
    <dgm:pt modelId="{4F4B66B2-B99A-4CEB-BD1A-68CAB2513DE9}" type="sibTrans" cxnId="{C76D13CB-97FB-4C64-8B07-69EE91966D27}">
      <dgm:prSet/>
      <dgm:spPr/>
      <dgm:t>
        <a:bodyPr/>
        <a:lstStyle/>
        <a:p>
          <a:endParaRPr lang="en-US"/>
        </a:p>
      </dgm:t>
    </dgm:pt>
    <dgm:pt modelId="{5121E5F3-309E-403A-9E0E-AC9DF1991459}">
      <dgm:prSet/>
      <dgm:spPr/>
      <dgm:t>
        <a:bodyPr/>
        <a:lstStyle/>
        <a:p>
          <a:r>
            <a:rPr lang="en-US"/>
            <a:t>Social workers should also provide ongoing supervision of foster care placements to ensure the well-being of all involved.</a:t>
          </a:r>
        </a:p>
      </dgm:t>
    </dgm:pt>
    <dgm:pt modelId="{185B20F7-F50E-4586-9F79-7AC7E33E3DC3}" type="parTrans" cxnId="{1997B6DB-D34D-4D40-8350-5C5FD29FA6B0}">
      <dgm:prSet/>
      <dgm:spPr/>
      <dgm:t>
        <a:bodyPr/>
        <a:lstStyle/>
        <a:p>
          <a:endParaRPr lang="en-US"/>
        </a:p>
      </dgm:t>
    </dgm:pt>
    <dgm:pt modelId="{341ADA7E-C5B8-417F-8828-57F6DF0346C7}" type="sibTrans" cxnId="{1997B6DB-D34D-4D40-8350-5C5FD29FA6B0}">
      <dgm:prSet/>
      <dgm:spPr/>
      <dgm:t>
        <a:bodyPr/>
        <a:lstStyle/>
        <a:p>
          <a:endParaRPr lang="en-US"/>
        </a:p>
      </dgm:t>
    </dgm:pt>
    <dgm:pt modelId="{2828A232-7333-48EB-8058-2CDD308C6A16}">
      <dgm:prSet/>
      <dgm:spPr/>
      <dgm:t>
        <a:bodyPr/>
        <a:lstStyle/>
        <a:p>
          <a:r>
            <a:rPr lang="en-US"/>
            <a:t>Counselling services are essential for foster parents, to offer emotional support given the challenges they face, and for teenage foster children, to help manage behavioural issues and reduce strain on caregivers.</a:t>
          </a:r>
        </a:p>
      </dgm:t>
    </dgm:pt>
    <dgm:pt modelId="{C7B91656-FB8A-40AB-A183-A16F929FF2BB}" type="parTrans" cxnId="{915911FC-A0B5-4E86-AE09-EAF6E7AD7EB2}">
      <dgm:prSet/>
      <dgm:spPr/>
      <dgm:t>
        <a:bodyPr/>
        <a:lstStyle/>
        <a:p>
          <a:endParaRPr lang="en-US"/>
        </a:p>
      </dgm:t>
    </dgm:pt>
    <dgm:pt modelId="{3D344A72-99AF-4834-B6CD-7B6DA212961D}" type="sibTrans" cxnId="{915911FC-A0B5-4E86-AE09-EAF6E7AD7EB2}">
      <dgm:prSet/>
      <dgm:spPr/>
      <dgm:t>
        <a:bodyPr/>
        <a:lstStyle/>
        <a:p>
          <a:endParaRPr lang="en-US"/>
        </a:p>
      </dgm:t>
    </dgm:pt>
    <dgm:pt modelId="{96BFF66C-6BF8-4DE8-AB57-FE48DDEC67F9}" type="pres">
      <dgm:prSet presAssocID="{607DBC34-2E98-4209-9755-F377223F6F93}" presName="linear" presStyleCnt="0">
        <dgm:presLayoutVars>
          <dgm:animLvl val="lvl"/>
          <dgm:resizeHandles val="exact"/>
        </dgm:presLayoutVars>
      </dgm:prSet>
      <dgm:spPr/>
    </dgm:pt>
    <dgm:pt modelId="{472B82E7-48E7-4C1C-AB20-FDC5D1B16E5C}" type="pres">
      <dgm:prSet presAssocID="{E48B3B36-B29E-4C0D-890A-00B34FD750D0}" presName="parentText" presStyleLbl="node1" presStyleIdx="0" presStyleCnt="1">
        <dgm:presLayoutVars>
          <dgm:chMax val="0"/>
          <dgm:bulletEnabled val="1"/>
        </dgm:presLayoutVars>
      </dgm:prSet>
      <dgm:spPr/>
    </dgm:pt>
    <dgm:pt modelId="{3865B9B8-DF44-4C7A-B1FB-027014CCE588}" type="pres">
      <dgm:prSet presAssocID="{E48B3B36-B29E-4C0D-890A-00B34FD750D0}" presName="childText" presStyleLbl="revTx" presStyleIdx="0" presStyleCnt="1">
        <dgm:presLayoutVars>
          <dgm:bulletEnabled val="1"/>
        </dgm:presLayoutVars>
      </dgm:prSet>
      <dgm:spPr/>
    </dgm:pt>
  </dgm:ptLst>
  <dgm:cxnLst>
    <dgm:cxn modelId="{2EA42B1C-C636-4712-B0C1-DEE77C252737}" type="presOf" srcId="{E48B3B36-B29E-4C0D-890A-00B34FD750D0}" destId="{472B82E7-48E7-4C1C-AB20-FDC5D1B16E5C}" srcOrd="0" destOrd="0" presId="urn:microsoft.com/office/officeart/2005/8/layout/vList2"/>
    <dgm:cxn modelId="{7CA96466-2FE8-4834-A0A1-3BB0697E2D10}" type="presOf" srcId="{2828A232-7333-48EB-8058-2CDD308C6A16}" destId="{3865B9B8-DF44-4C7A-B1FB-027014CCE588}" srcOrd="0" destOrd="2" presId="urn:microsoft.com/office/officeart/2005/8/layout/vList2"/>
    <dgm:cxn modelId="{88925B8B-718A-4C35-BFF1-A29E8443D3BE}" type="presOf" srcId="{5121E5F3-309E-403A-9E0E-AC9DF1991459}" destId="{3865B9B8-DF44-4C7A-B1FB-027014CCE588}" srcOrd="0" destOrd="1" presId="urn:microsoft.com/office/officeart/2005/8/layout/vList2"/>
    <dgm:cxn modelId="{6E76B694-7241-44CA-9B72-4EA11A365750}" type="presOf" srcId="{BDC69686-B74B-4235-A11B-A6F4456D5C7F}" destId="{3865B9B8-DF44-4C7A-B1FB-027014CCE588}" srcOrd="0" destOrd="0" presId="urn:microsoft.com/office/officeart/2005/8/layout/vList2"/>
    <dgm:cxn modelId="{C76D13CB-97FB-4C64-8B07-69EE91966D27}" srcId="{E48B3B36-B29E-4C0D-890A-00B34FD750D0}" destId="{BDC69686-B74B-4235-A11B-A6F4456D5C7F}" srcOrd="0" destOrd="0" parTransId="{39E5EFA7-0009-4197-AA11-417C2E1B4B57}" sibTransId="{4F4B66B2-B99A-4CEB-BD1A-68CAB2513DE9}"/>
    <dgm:cxn modelId="{1CDF2CD7-4250-4BAD-9D1B-7CDD6A525382}" type="presOf" srcId="{607DBC34-2E98-4209-9755-F377223F6F93}" destId="{96BFF66C-6BF8-4DE8-AB57-FE48DDEC67F9}" srcOrd="0" destOrd="0" presId="urn:microsoft.com/office/officeart/2005/8/layout/vList2"/>
    <dgm:cxn modelId="{1997B6DB-D34D-4D40-8350-5C5FD29FA6B0}" srcId="{E48B3B36-B29E-4C0D-890A-00B34FD750D0}" destId="{5121E5F3-309E-403A-9E0E-AC9DF1991459}" srcOrd="1" destOrd="0" parTransId="{185B20F7-F50E-4586-9F79-7AC7E33E3DC3}" sibTransId="{341ADA7E-C5B8-417F-8828-57F6DF0346C7}"/>
    <dgm:cxn modelId="{915911FC-A0B5-4E86-AE09-EAF6E7AD7EB2}" srcId="{E48B3B36-B29E-4C0D-890A-00B34FD750D0}" destId="{2828A232-7333-48EB-8058-2CDD308C6A16}" srcOrd="2" destOrd="0" parTransId="{C7B91656-FB8A-40AB-A183-A16F929FF2BB}" sibTransId="{3D344A72-99AF-4834-B6CD-7B6DA212961D}"/>
    <dgm:cxn modelId="{CC824FFF-8503-4B0B-8D8F-C8651CD68F36}" srcId="{607DBC34-2E98-4209-9755-F377223F6F93}" destId="{E48B3B36-B29E-4C0D-890A-00B34FD750D0}" srcOrd="0" destOrd="0" parTransId="{9F183717-3286-478A-A97F-F739AD44E27C}" sibTransId="{4754BF9D-DAC9-4F8D-8793-095DBC21491E}"/>
    <dgm:cxn modelId="{C6F37FA0-0012-450C-BC77-6ACE30CFDED8}" type="presParOf" srcId="{96BFF66C-6BF8-4DE8-AB57-FE48DDEC67F9}" destId="{472B82E7-48E7-4C1C-AB20-FDC5D1B16E5C}" srcOrd="0" destOrd="0" presId="urn:microsoft.com/office/officeart/2005/8/layout/vList2"/>
    <dgm:cxn modelId="{BA74F6E9-66BF-4DD2-AFAF-45C7A92390B6}" type="presParOf" srcId="{96BFF66C-6BF8-4DE8-AB57-FE48DDEC67F9}" destId="{3865B9B8-DF44-4C7A-B1FB-027014CCE58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9B4F7B9-FDC3-4AA8-B01F-7C662826BC5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C3EEAB8-6773-47B8-8701-573831EAA0BC}">
      <dgm:prSet/>
      <dgm:spPr/>
      <dgm:t>
        <a:bodyPr/>
        <a:lstStyle/>
        <a:p>
          <a:r>
            <a:rPr lang="en-US"/>
            <a:t>The study explored the experiences of foster parents raising teenage foster children and found that they face significant challenges, including defiant behavior, late nights, substance misuse, and Engagement in early or high-risk sexual activities</a:t>
          </a:r>
          <a:r>
            <a:rPr lang="en-ZA"/>
            <a:t>.</a:t>
          </a:r>
          <a:endParaRPr lang="en-US"/>
        </a:p>
      </dgm:t>
    </dgm:pt>
    <dgm:pt modelId="{E6AD2464-CD42-4313-99AF-E38B2D677AA8}" type="parTrans" cxnId="{A5FDD59D-B283-402E-8603-7C8F5911B54F}">
      <dgm:prSet/>
      <dgm:spPr/>
      <dgm:t>
        <a:bodyPr/>
        <a:lstStyle/>
        <a:p>
          <a:endParaRPr lang="en-US"/>
        </a:p>
      </dgm:t>
    </dgm:pt>
    <dgm:pt modelId="{68003027-0AAF-4D38-B872-CB93D53B827A}" type="sibTrans" cxnId="{A5FDD59D-B283-402E-8603-7C8F5911B54F}">
      <dgm:prSet/>
      <dgm:spPr/>
      <dgm:t>
        <a:bodyPr/>
        <a:lstStyle/>
        <a:p>
          <a:endParaRPr lang="en-US"/>
        </a:p>
      </dgm:t>
    </dgm:pt>
    <dgm:pt modelId="{889A57BF-4299-4E5F-B3F8-D74EF3E567D7}">
      <dgm:prSet/>
      <dgm:spPr/>
      <dgm:t>
        <a:bodyPr/>
        <a:lstStyle/>
        <a:p>
          <a:r>
            <a:rPr lang="en-US"/>
            <a:t>Many rely on foster care grants but still struggle to cope, with some expressing regret about fostering teenagers. Additionally, foster parents reported feeling that they receive inadequate support from social workers.</a:t>
          </a:r>
        </a:p>
      </dgm:t>
    </dgm:pt>
    <dgm:pt modelId="{D24EE93A-5AC6-43FB-B350-C6F6449506BC}" type="parTrans" cxnId="{E952AE59-9980-40D1-8D3F-A49EDC3EAE83}">
      <dgm:prSet/>
      <dgm:spPr/>
      <dgm:t>
        <a:bodyPr/>
        <a:lstStyle/>
        <a:p>
          <a:endParaRPr lang="en-US"/>
        </a:p>
      </dgm:t>
    </dgm:pt>
    <dgm:pt modelId="{459C5A6E-FBAD-4956-8E61-557324B67420}" type="sibTrans" cxnId="{E952AE59-9980-40D1-8D3F-A49EDC3EAE83}">
      <dgm:prSet/>
      <dgm:spPr/>
      <dgm:t>
        <a:bodyPr/>
        <a:lstStyle/>
        <a:p>
          <a:endParaRPr lang="en-US"/>
        </a:p>
      </dgm:t>
    </dgm:pt>
    <dgm:pt modelId="{83BB6CD3-73A9-4D09-86B8-3CD84BFBD011}" type="pres">
      <dgm:prSet presAssocID="{89B4F7B9-FDC3-4AA8-B01F-7C662826BC5A}" presName="vert0" presStyleCnt="0">
        <dgm:presLayoutVars>
          <dgm:dir/>
          <dgm:animOne val="branch"/>
          <dgm:animLvl val="lvl"/>
        </dgm:presLayoutVars>
      </dgm:prSet>
      <dgm:spPr/>
    </dgm:pt>
    <dgm:pt modelId="{2907EEBE-1725-4C22-9E32-ED642BC0AAED}" type="pres">
      <dgm:prSet presAssocID="{6C3EEAB8-6773-47B8-8701-573831EAA0BC}" presName="thickLine" presStyleLbl="alignNode1" presStyleIdx="0" presStyleCnt="2"/>
      <dgm:spPr/>
    </dgm:pt>
    <dgm:pt modelId="{5385891B-3A3F-48C5-8789-7D58011EDBE9}" type="pres">
      <dgm:prSet presAssocID="{6C3EEAB8-6773-47B8-8701-573831EAA0BC}" presName="horz1" presStyleCnt="0"/>
      <dgm:spPr/>
    </dgm:pt>
    <dgm:pt modelId="{70F69AE3-996C-4983-ADB7-2C2CACC75440}" type="pres">
      <dgm:prSet presAssocID="{6C3EEAB8-6773-47B8-8701-573831EAA0BC}" presName="tx1" presStyleLbl="revTx" presStyleIdx="0" presStyleCnt="2"/>
      <dgm:spPr/>
    </dgm:pt>
    <dgm:pt modelId="{42E86D72-5BB6-4DEA-B470-5ADA1C6EDA55}" type="pres">
      <dgm:prSet presAssocID="{6C3EEAB8-6773-47B8-8701-573831EAA0BC}" presName="vert1" presStyleCnt="0"/>
      <dgm:spPr/>
    </dgm:pt>
    <dgm:pt modelId="{FB93443C-8C9C-4E65-8AFF-3CC4CC6A313E}" type="pres">
      <dgm:prSet presAssocID="{889A57BF-4299-4E5F-B3F8-D74EF3E567D7}" presName="thickLine" presStyleLbl="alignNode1" presStyleIdx="1" presStyleCnt="2"/>
      <dgm:spPr/>
    </dgm:pt>
    <dgm:pt modelId="{C4054378-DDC8-4D95-94D3-9FD640F807C7}" type="pres">
      <dgm:prSet presAssocID="{889A57BF-4299-4E5F-B3F8-D74EF3E567D7}" presName="horz1" presStyleCnt="0"/>
      <dgm:spPr/>
    </dgm:pt>
    <dgm:pt modelId="{ACD79491-A277-4377-A1EB-39E6F6AB2BC6}" type="pres">
      <dgm:prSet presAssocID="{889A57BF-4299-4E5F-B3F8-D74EF3E567D7}" presName="tx1" presStyleLbl="revTx" presStyleIdx="1" presStyleCnt="2"/>
      <dgm:spPr/>
    </dgm:pt>
    <dgm:pt modelId="{491ADDC7-E1CE-4021-844C-16ED1EA99960}" type="pres">
      <dgm:prSet presAssocID="{889A57BF-4299-4E5F-B3F8-D74EF3E567D7}" presName="vert1" presStyleCnt="0"/>
      <dgm:spPr/>
    </dgm:pt>
  </dgm:ptLst>
  <dgm:cxnLst>
    <dgm:cxn modelId="{1FFF053E-D777-4EE1-98BD-EB03AF6EDD94}" type="presOf" srcId="{89B4F7B9-FDC3-4AA8-B01F-7C662826BC5A}" destId="{83BB6CD3-73A9-4D09-86B8-3CD84BFBD011}" srcOrd="0" destOrd="0" presId="urn:microsoft.com/office/officeart/2008/layout/LinedList"/>
    <dgm:cxn modelId="{257F0C41-37E2-42C9-93C3-9C94F0415F99}" type="presOf" srcId="{6C3EEAB8-6773-47B8-8701-573831EAA0BC}" destId="{70F69AE3-996C-4983-ADB7-2C2CACC75440}" srcOrd="0" destOrd="0" presId="urn:microsoft.com/office/officeart/2008/layout/LinedList"/>
    <dgm:cxn modelId="{E952AE59-9980-40D1-8D3F-A49EDC3EAE83}" srcId="{89B4F7B9-FDC3-4AA8-B01F-7C662826BC5A}" destId="{889A57BF-4299-4E5F-B3F8-D74EF3E567D7}" srcOrd="1" destOrd="0" parTransId="{D24EE93A-5AC6-43FB-B350-C6F6449506BC}" sibTransId="{459C5A6E-FBAD-4956-8E61-557324B67420}"/>
    <dgm:cxn modelId="{4BAED496-EDDD-4628-B876-755A17FCBED3}" type="presOf" srcId="{889A57BF-4299-4E5F-B3F8-D74EF3E567D7}" destId="{ACD79491-A277-4377-A1EB-39E6F6AB2BC6}" srcOrd="0" destOrd="0" presId="urn:microsoft.com/office/officeart/2008/layout/LinedList"/>
    <dgm:cxn modelId="{A5FDD59D-B283-402E-8603-7C8F5911B54F}" srcId="{89B4F7B9-FDC3-4AA8-B01F-7C662826BC5A}" destId="{6C3EEAB8-6773-47B8-8701-573831EAA0BC}" srcOrd="0" destOrd="0" parTransId="{E6AD2464-CD42-4313-99AF-E38B2D677AA8}" sibTransId="{68003027-0AAF-4D38-B872-CB93D53B827A}"/>
    <dgm:cxn modelId="{33599DC4-A285-4FDB-9FB4-13870AC297EA}" type="presParOf" srcId="{83BB6CD3-73A9-4D09-86B8-3CD84BFBD011}" destId="{2907EEBE-1725-4C22-9E32-ED642BC0AAED}" srcOrd="0" destOrd="0" presId="urn:microsoft.com/office/officeart/2008/layout/LinedList"/>
    <dgm:cxn modelId="{0A28F4D8-A3CC-4CFF-8E1A-68F6D978EED4}" type="presParOf" srcId="{83BB6CD3-73A9-4D09-86B8-3CD84BFBD011}" destId="{5385891B-3A3F-48C5-8789-7D58011EDBE9}" srcOrd="1" destOrd="0" presId="urn:microsoft.com/office/officeart/2008/layout/LinedList"/>
    <dgm:cxn modelId="{7B92ED88-F0AF-4FA6-BE3C-88E60C52219A}" type="presParOf" srcId="{5385891B-3A3F-48C5-8789-7D58011EDBE9}" destId="{70F69AE3-996C-4983-ADB7-2C2CACC75440}" srcOrd="0" destOrd="0" presId="urn:microsoft.com/office/officeart/2008/layout/LinedList"/>
    <dgm:cxn modelId="{00570F11-C942-45C2-964D-1C52A57A49CC}" type="presParOf" srcId="{5385891B-3A3F-48C5-8789-7D58011EDBE9}" destId="{42E86D72-5BB6-4DEA-B470-5ADA1C6EDA55}" srcOrd="1" destOrd="0" presId="urn:microsoft.com/office/officeart/2008/layout/LinedList"/>
    <dgm:cxn modelId="{0ABE409F-E747-47CD-B81E-72DBC2E58680}" type="presParOf" srcId="{83BB6CD3-73A9-4D09-86B8-3CD84BFBD011}" destId="{FB93443C-8C9C-4E65-8AFF-3CC4CC6A313E}" srcOrd="2" destOrd="0" presId="urn:microsoft.com/office/officeart/2008/layout/LinedList"/>
    <dgm:cxn modelId="{98ACB5F5-DCC3-4EA5-B556-840E93E0BBCD}" type="presParOf" srcId="{83BB6CD3-73A9-4D09-86B8-3CD84BFBD011}" destId="{C4054378-DDC8-4D95-94D3-9FD640F807C7}" srcOrd="3" destOrd="0" presId="urn:microsoft.com/office/officeart/2008/layout/LinedList"/>
    <dgm:cxn modelId="{0D66974C-C928-443F-BC09-2A4A002B443B}" type="presParOf" srcId="{C4054378-DDC8-4D95-94D3-9FD640F807C7}" destId="{ACD79491-A277-4377-A1EB-39E6F6AB2BC6}" srcOrd="0" destOrd="0" presId="urn:microsoft.com/office/officeart/2008/layout/LinedList"/>
    <dgm:cxn modelId="{A2C25C24-11C9-414E-9DC1-5BA3CB84692C}" type="presParOf" srcId="{C4054378-DDC8-4D95-94D3-9FD640F807C7}" destId="{491ADDC7-E1CE-4021-844C-16ED1EA9996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CF54B-2E4D-47F9-94F0-887CC632EC3A}">
      <dsp:nvSpPr>
        <dsp:cNvPr id="0" name=""/>
        <dsp:cNvSpPr/>
      </dsp:nvSpPr>
      <dsp:spPr>
        <a:xfrm>
          <a:off x="0" y="38484"/>
          <a:ext cx="10515600" cy="647595"/>
        </a:xfrm>
        <a:prstGeom prst="roundRect">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ZA" sz="2700" kern="1200" dirty="0"/>
            <a:t>INTRODUCTION</a:t>
          </a:r>
          <a:endParaRPr lang="en-US" sz="2700" kern="1200" dirty="0"/>
        </a:p>
      </dsp:txBody>
      <dsp:txXfrm>
        <a:off x="31613" y="70097"/>
        <a:ext cx="10452374" cy="584369"/>
      </dsp:txXfrm>
    </dsp:sp>
    <dsp:sp modelId="{F0EAD238-C3C3-426B-A216-E77F3898B93F}">
      <dsp:nvSpPr>
        <dsp:cNvPr id="0" name=""/>
        <dsp:cNvSpPr/>
      </dsp:nvSpPr>
      <dsp:spPr>
        <a:xfrm>
          <a:off x="0" y="763839"/>
          <a:ext cx="10515600" cy="647595"/>
        </a:xfrm>
        <a:prstGeom prst="roundRect">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ZA" sz="2700" kern="1200"/>
            <a:t>GOAL &amp; OBJECTIONS </a:t>
          </a:r>
          <a:endParaRPr lang="en-US" sz="2700" kern="1200"/>
        </a:p>
      </dsp:txBody>
      <dsp:txXfrm>
        <a:off x="31613" y="795452"/>
        <a:ext cx="10452374" cy="584369"/>
      </dsp:txXfrm>
    </dsp:sp>
    <dsp:sp modelId="{18403AD2-547B-4ABE-8BFD-646D3B6283B9}">
      <dsp:nvSpPr>
        <dsp:cNvPr id="0" name=""/>
        <dsp:cNvSpPr/>
      </dsp:nvSpPr>
      <dsp:spPr>
        <a:xfrm>
          <a:off x="0" y="1489194"/>
          <a:ext cx="10515600" cy="647595"/>
        </a:xfrm>
        <a:prstGeom prst="roundRect">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ZA" sz="2700" kern="1200"/>
            <a:t>THEORETICAL FRAMEWORK</a:t>
          </a:r>
          <a:endParaRPr lang="en-US" sz="2700" kern="1200"/>
        </a:p>
      </dsp:txBody>
      <dsp:txXfrm>
        <a:off x="31613" y="1520807"/>
        <a:ext cx="10452374" cy="584369"/>
      </dsp:txXfrm>
    </dsp:sp>
    <dsp:sp modelId="{FD48F260-9DD7-44F5-A829-5A7C2CE73FAB}">
      <dsp:nvSpPr>
        <dsp:cNvPr id="0" name=""/>
        <dsp:cNvSpPr/>
      </dsp:nvSpPr>
      <dsp:spPr>
        <a:xfrm>
          <a:off x="0" y="2214549"/>
          <a:ext cx="10515600" cy="647595"/>
        </a:xfrm>
        <a:prstGeom prst="roundRect">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ZA" sz="2700" kern="1200" dirty="0"/>
            <a:t>FINDINGS</a:t>
          </a:r>
          <a:endParaRPr lang="en-US" sz="2700" kern="1200" dirty="0"/>
        </a:p>
      </dsp:txBody>
      <dsp:txXfrm>
        <a:off x="31613" y="2246162"/>
        <a:ext cx="10452374" cy="584369"/>
      </dsp:txXfrm>
    </dsp:sp>
    <dsp:sp modelId="{13316C12-DB75-4A54-8D10-63D71CB9A62E}">
      <dsp:nvSpPr>
        <dsp:cNvPr id="0" name=""/>
        <dsp:cNvSpPr/>
      </dsp:nvSpPr>
      <dsp:spPr>
        <a:xfrm>
          <a:off x="0" y="2939904"/>
          <a:ext cx="10515600" cy="647595"/>
        </a:xfrm>
        <a:prstGeom prst="roundRect">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ZA" sz="2700" kern="1200" dirty="0"/>
            <a:t>STUDY RECOMMENDATIONS</a:t>
          </a:r>
          <a:endParaRPr lang="en-US" sz="2700" kern="1200" dirty="0"/>
        </a:p>
      </dsp:txBody>
      <dsp:txXfrm>
        <a:off x="31613" y="2971517"/>
        <a:ext cx="10452374" cy="584369"/>
      </dsp:txXfrm>
    </dsp:sp>
    <dsp:sp modelId="{69597386-56AD-429F-8C4A-9E2817B0AE23}">
      <dsp:nvSpPr>
        <dsp:cNvPr id="0" name=""/>
        <dsp:cNvSpPr/>
      </dsp:nvSpPr>
      <dsp:spPr>
        <a:xfrm>
          <a:off x="0" y="3665259"/>
          <a:ext cx="10515600" cy="647595"/>
        </a:xfrm>
        <a:prstGeom prst="roundRect">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ZA" sz="2700" kern="1200"/>
            <a:t>CONCLUSION </a:t>
          </a:r>
          <a:endParaRPr lang="en-US" sz="2700" kern="1200"/>
        </a:p>
      </dsp:txBody>
      <dsp:txXfrm>
        <a:off x="31613" y="3696872"/>
        <a:ext cx="10452374" cy="5843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B2628-B0D8-4EE1-9575-00B849C6D4DF}">
      <dsp:nvSpPr>
        <dsp:cNvPr id="0" name=""/>
        <dsp:cNvSpPr/>
      </dsp:nvSpPr>
      <dsp:spPr>
        <a:xfrm>
          <a:off x="0" y="526641"/>
          <a:ext cx="10515600" cy="1062871"/>
        </a:xfrm>
        <a:prstGeom prst="round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In South Africa, foster care provides essential protection for children who cannot remain with their families of origin. </a:t>
          </a:r>
        </a:p>
      </dsp:txBody>
      <dsp:txXfrm>
        <a:off x="51885" y="578526"/>
        <a:ext cx="10411830" cy="959101"/>
      </dsp:txXfrm>
    </dsp:sp>
    <dsp:sp modelId="{5B8130DE-DC98-48D1-87F3-733DEE00A67C}">
      <dsp:nvSpPr>
        <dsp:cNvPr id="0" name=""/>
        <dsp:cNvSpPr/>
      </dsp:nvSpPr>
      <dsp:spPr>
        <a:xfrm>
          <a:off x="0" y="1644233"/>
          <a:ext cx="10515600" cy="1062871"/>
        </a:xfrm>
        <a:prstGeom prst="roundRect">
          <a:avLst/>
        </a:prstGeom>
        <a:solidFill>
          <a:schemeClr val="accent2">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However, fostering adolescents presents different challenges. </a:t>
          </a:r>
        </a:p>
      </dsp:txBody>
      <dsp:txXfrm>
        <a:off x="51885" y="1696118"/>
        <a:ext cx="10411830" cy="959101"/>
      </dsp:txXfrm>
    </dsp:sp>
    <dsp:sp modelId="{A341E9F1-ACC1-401E-954E-0BBA07C5F61E}">
      <dsp:nvSpPr>
        <dsp:cNvPr id="0" name=""/>
        <dsp:cNvSpPr/>
      </dsp:nvSpPr>
      <dsp:spPr>
        <a:xfrm>
          <a:off x="0" y="2761824"/>
          <a:ext cx="10515600" cy="1062871"/>
        </a:xfrm>
        <a:prstGeom prst="roundRect">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International studies highlight similar patterns: financial strain in Canada has been identified as a major stressor (Smith, 2014:40), while in Kenya, foster carers report difficulties with children’s behavioral problems, including substance misuse, defiance, and absconding (Kinyua, 2013; Cooley et al., 2015).</a:t>
          </a:r>
        </a:p>
      </dsp:txBody>
      <dsp:txXfrm>
        <a:off x="51885" y="2813709"/>
        <a:ext cx="10411830" cy="9591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89AB2-74EF-49B4-A237-5B748C5DE868}">
      <dsp:nvSpPr>
        <dsp:cNvPr id="0" name=""/>
        <dsp:cNvSpPr/>
      </dsp:nvSpPr>
      <dsp:spPr>
        <a:xfrm>
          <a:off x="0" y="707092"/>
          <a:ext cx="10515600"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D57A66-2CFD-4D57-9785-9DE2A1F2BC78}">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30232A3-D5E1-4101-B877-77CEF1230814}">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800100">
            <a:lnSpc>
              <a:spcPct val="100000"/>
            </a:lnSpc>
            <a:spcBef>
              <a:spcPct val="0"/>
            </a:spcBef>
            <a:spcAft>
              <a:spcPct val="35000"/>
            </a:spcAft>
            <a:buNone/>
          </a:pPr>
          <a:r>
            <a:rPr lang="en-US" sz="1800" kern="1200" dirty="0"/>
            <a:t>South African research by Mnisi and Botha (2016) shows that foster parents frequently feel undervalued, are suspected of fostering for financial gain, face interference from biological families regarding foster care grants, and encounter conflicts within their own households. </a:t>
          </a:r>
        </a:p>
      </dsp:txBody>
      <dsp:txXfrm>
        <a:off x="1507738" y="707092"/>
        <a:ext cx="9007861" cy="1305401"/>
      </dsp:txXfrm>
    </dsp:sp>
    <dsp:sp modelId="{FA656BB5-0B15-4D65-9CEA-FEBDDC4A1D15}">
      <dsp:nvSpPr>
        <dsp:cNvPr id="0" name=""/>
        <dsp:cNvSpPr/>
      </dsp:nvSpPr>
      <dsp:spPr>
        <a:xfrm>
          <a:off x="0" y="2338844"/>
          <a:ext cx="10515600"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6CB4A1-463A-42EB-B487-F5671249349A}">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A79C667-243E-4211-BECB-46AF50942BA9}">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800100">
            <a:lnSpc>
              <a:spcPct val="100000"/>
            </a:lnSpc>
            <a:spcBef>
              <a:spcPct val="0"/>
            </a:spcBef>
            <a:spcAft>
              <a:spcPct val="35000"/>
            </a:spcAft>
            <a:buNone/>
          </a:pPr>
          <a:r>
            <a:rPr lang="en-US" sz="1800" kern="1200" dirty="0"/>
            <a:t>Despite these findings, there remains limited knowledge on the lived experiences, challenges, and coping strategies of foster parents raising teenagers, particularly within the Mogale City Local Municipality.</a:t>
          </a:r>
        </a:p>
      </dsp:txBody>
      <dsp:txXfrm>
        <a:off x="1507738" y="2338844"/>
        <a:ext cx="9007861" cy="13054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E5CD0-894E-4962-AC53-10B26524EF0B}">
      <dsp:nvSpPr>
        <dsp:cNvPr id="0" name=""/>
        <dsp:cNvSpPr/>
      </dsp:nvSpPr>
      <dsp:spPr>
        <a:xfrm>
          <a:off x="0" y="88906"/>
          <a:ext cx="10515600" cy="64759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ZA" sz="2700" kern="1200" dirty="0"/>
            <a:t>Goal</a:t>
          </a:r>
        </a:p>
      </dsp:txBody>
      <dsp:txXfrm>
        <a:off x="31613" y="120519"/>
        <a:ext cx="10452374" cy="584369"/>
      </dsp:txXfrm>
    </dsp:sp>
    <dsp:sp modelId="{C10D4306-9602-4B5A-AAAC-D0C52EA89BED}">
      <dsp:nvSpPr>
        <dsp:cNvPr id="0" name=""/>
        <dsp:cNvSpPr/>
      </dsp:nvSpPr>
      <dsp:spPr>
        <a:xfrm>
          <a:off x="0" y="736501"/>
          <a:ext cx="10515600" cy="978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4290" rIns="192024" bIns="34290" numCol="1" spcCol="1270" anchor="t" anchorCtr="0">
          <a:noAutofit/>
        </a:bodyPr>
        <a:lstStyle/>
        <a:p>
          <a:pPr marL="228600" lvl="1" indent="-228600" algn="l" defTabSz="933450">
            <a:lnSpc>
              <a:spcPct val="90000"/>
            </a:lnSpc>
            <a:spcBef>
              <a:spcPct val="0"/>
            </a:spcBef>
            <a:spcAft>
              <a:spcPct val="20000"/>
            </a:spcAft>
            <a:buFont typeface="Wingdings" panose="05000000000000000000" pitchFamily="2" charset="2"/>
            <a:buNone/>
          </a:pPr>
          <a:endParaRPr lang="en-US" sz="2100" b="1" kern="1200" dirty="0">
            <a:effectLst/>
            <a:latin typeface="Arial" panose="020B0604020202020204" pitchFamily="34" charset="0"/>
            <a:ea typeface="Calibri" panose="020F0502020204030204" pitchFamily="34" charset="0"/>
            <a:cs typeface="Arial" panose="020B0604020202020204" pitchFamily="34" charset="0"/>
          </a:endParaRPr>
        </a:p>
        <a:p>
          <a:pPr marL="228600" lvl="1" indent="-228600" algn="l" defTabSz="933450">
            <a:lnSpc>
              <a:spcPct val="90000"/>
            </a:lnSpc>
            <a:spcBef>
              <a:spcPct val="0"/>
            </a:spcBef>
            <a:spcAft>
              <a:spcPct val="20000"/>
            </a:spcAft>
            <a:buFont typeface="Wingdings" panose="05000000000000000000" pitchFamily="2" charset="2"/>
            <a:buChar char="Ø"/>
          </a:pPr>
          <a:r>
            <a:rPr lang="en-ZA" sz="2100" kern="1200" dirty="0">
              <a:latin typeface="Arial" panose="020B0604020202020204" pitchFamily="34" charset="0"/>
              <a:cs typeface="Arial" panose="020B0604020202020204" pitchFamily="34" charset="0"/>
            </a:rPr>
            <a:t>To develop an in-depth understanding of the challenges, experiences, and coping strategies of foster parents in raising teenage foster children.</a:t>
          </a:r>
          <a:endParaRPr lang="en-ZA" sz="2100" kern="1200" dirty="0"/>
        </a:p>
      </dsp:txBody>
      <dsp:txXfrm>
        <a:off x="0" y="736501"/>
        <a:ext cx="10515600" cy="978075"/>
      </dsp:txXfrm>
    </dsp:sp>
    <dsp:sp modelId="{30C63B06-E7D5-46F5-9135-1F7864C6BDB1}">
      <dsp:nvSpPr>
        <dsp:cNvPr id="0" name=""/>
        <dsp:cNvSpPr/>
      </dsp:nvSpPr>
      <dsp:spPr>
        <a:xfrm>
          <a:off x="0" y="1714576"/>
          <a:ext cx="10515600" cy="64759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ZA" sz="2700" kern="1200" dirty="0"/>
            <a:t>Objections</a:t>
          </a:r>
        </a:p>
      </dsp:txBody>
      <dsp:txXfrm>
        <a:off x="31613" y="1746189"/>
        <a:ext cx="10452374" cy="584369"/>
      </dsp:txXfrm>
    </dsp:sp>
    <dsp:sp modelId="{3D8ABBC3-BF0C-4022-82C4-62EE3FF56AA7}">
      <dsp:nvSpPr>
        <dsp:cNvPr id="0" name=""/>
        <dsp:cNvSpPr/>
      </dsp:nvSpPr>
      <dsp:spPr>
        <a:xfrm>
          <a:off x="0" y="2362171"/>
          <a:ext cx="10515600" cy="1900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4290" rIns="192024" bIns="34290" numCol="1" spcCol="1270" anchor="t" anchorCtr="0">
          <a:noAutofit/>
        </a:bodyPr>
        <a:lstStyle/>
        <a:p>
          <a:pPr marL="228600" lvl="1" indent="-228600" algn="l" defTabSz="933450">
            <a:lnSpc>
              <a:spcPct val="90000"/>
            </a:lnSpc>
            <a:spcBef>
              <a:spcPct val="0"/>
            </a:spcBef>
            <a:spcAft>
              <a:spcPct val="20000"/>
            </a:spcAft>
            <a:buFont typeface="Wingdings" panose="05000000000000000000" pitchFamily="2" charset="2"/>
            <a:buChar char="Ø"/>
          </a:pPr>
          <a:r>
            <a:rPr lang="en-ZA" sz="2100" kern="1200" dirty="0">
              <a:latin typeface="Arial" panose="020B0604020202020204" pitchFamily="34" charset="0"/>
              <a:cs typeface="Arial" panose="020B0604020202020204" pitchFamily="34" charset="0"/>
            </a:rPr>
            <a:t>To explore foster parents’ experiences, challenges, and coping strategies of raising teenage foster children.</a:t>
          </a:r>
          <a:endParaRPr lang="en-ZA" sz="2100" kern="1200" dirty="0"/>
        </a:p>
        <a:p>
          <a:pPr marL="228600" lvl="1" indent="-228600" algn="l" defTabSz="933450">
            <a:lnSpc>
              <a:spcPct val="90000"/>
            </a:lnSpc>
            <a:spcBef>
              <a:spcPct val="0"/>
            </a:spcBef>
            <a:spcAft>
              <a:spcPct val="20000"/>
            </a:spcAft>
            <a:buFont typeface="Wingdings" panose="05000000000000000000" pitchFamily="2" charset="2"/>
            <a:buChar char="Ø"/>
          </a:pPr>
          <a:r>
            <a:rPr lang="en-ZA" sz="2100" kern="1200" dirty="0">
              <a:latin typeface="Arial" panose="020B0604020202020204" pitchFamily="34" charset="0"/>
              <a:cs typeface="Arial" panose="020B0604020202020204" pitchFamily="34" charset="0"/>
            </a:rPr>
            <a:t>To describe foster parents’ experiences, challenges, and coping strategies of raising teenage foster children. </a:t>
          </a:r>
          <a:endParaRPr lang="en-ZA" sz="2100" kern="1200" dirty="0"/>
        </a:p>
        <a:p>
          <a:pPr marL="228600" lvl="1" indent="-228600" algn="l" defTabSz="933450">
            <a:lnSpc>
              <a:spcPct val="90000"/>
            </a:lnSpc>
            <a:spcBef>
              <a:spcPct val="0"/>
            </a:spcBef>
            <a:spcAft>
              <a:spcPct val="20000"/>
            </a:spcAft>
            <a:buFont typeface="Wingdings" panose="05000000000000000000" pitchFamily="2" charset="2"/>
            <a:buChar char="Ø"/>
          </a:pPr>
          <a:r>
            <a:rPr lang="en-ZA" sz="2100" kern="1200" dirty="0">
              <a:latin typeface="Arial" panose="020B0604020202020204" pitchFamily="34" charset="0"/>
              <a:cs typeface="Arial" panose="020B0604020202020204" pitchFamily="34" charset="0"/>
            </a:rPr>
            <a:t>To draw conclusions and make recommendations on foster parents’ experiences, challenges, and coping strategies of raising teenage foster children.</a:t>
          </a:r>
        </a:p>
      </dsp:txBody>
      <dsp:txXfrm>
        <a:off x="0" y="2362171"/>
        <a:ext cx="10515600" cy="19002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79AD9-EA26-44B4-ABCF-26471B5D841B}">
      <dsp:nvSpPr>
        <dsp:cNvPr id="0" name=""/>
        <dsp:cNvSpPr/>
      </dsp:nvSpPr>
      <dsp:spPr>
        <a:xfrm>
          <a:off x="0" y="1080567"/>
          <a:ext cx="2957512" cy="187802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24144F-B41D-4349-BDD0-CF7E4D2DE6C2}">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Strength-Based Theory is relevant as it highlights foster parents’ existing skills and resources, showing how they manage challenges and promote positive outcomes. </a:t>
          </a:r>
        </a:p>
      </dsp:txBody>
      <dsp:txXfrm>
        <a:off x="383617" y="1447754"/>
        <a:ext cx="2847502" cy="1768010"/>
      </dsp:txXfrm>
    </dsp:sp>
    <dsp:sp modelId="{532FC130-5976-43CA-A973-9495AB8DD252}">
      <dsp:nvSpPr>
        <dsp:cNvPr id="0" name=""/>
        <dsp:cNvSpPr/>
      </dsp:nvSpPr>
      <dsp:spPr>
        <a:xfrm>
          <a:off x="3614737" y="1080567"/>
          <a:ext cx="2957512" cy="187802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467736-122D-4B54-98B2-8AFE5E34A450}">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Resilience Theory is pertinent because it explains how foster parents adapt and cope with adversity while raising teenage foster children. </a:t>
          </a:r>
        </a:p>
      </dsp:txBody>
      <dsp:txXfrm>
        <a:off x="3998355" y="1447754"/>
        <a:ext cx="2847502" cy="1768010"/>
      </dsp:txXfrm>
    </dsp:sp>
    <dsp:sp modelId="{9879B88A-54AF-48F6-9604-52BFA9F59290}">
      <dsp:nvSpPr>
        <dsp:cNvPr id="0" name=""/>
        <dsp:cNvSpPr/>
      </dsp:nvSpPr>
      <dsp:spPr>
        <a:xfrm>
          <a:off x="7229475" y="1080567"/>
          <a:ext cx="2957512" cy="187802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9040E0-8889-4DC7-AEC0-36F8A3D654E1}">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Together, these theories provide a framework for understanding both the strengths and coping strategies of foster parents.</a:t>
          </a:r>
        </a:p>
      </dsp:txBody>
      <dsp:txXfrm>
        <a:off x="7613092" y="1447754"/>
        <a:ext cx="2847502" cy="17680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2B82E7-48E7-4C1C-AB20-FDC5D1B16E5C}">
      <dsp:nvSpPr>
        <dsp:cNvPr id="0" name=""/>
        <dsp:cNvSpPr/>
      </dsp:nvSpPr>
      <dsp:spPr>
        <a:xfrm>
          <a:off x="0" y="181269"/>
          <a:ext cx="10515600" cy="1272960"/>
        </a:xfrm>
        <a:prstGeom prst="round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To support foster parents raising teenagers, several measures are recommended. </a:t>
          </a:r>
        </a:p>
      </dsp:txBody>
      <dsp:txXfrm>
        <a:off x="62141" y="243410"/>
        <a:ext cx="10391318" cy="1148678"/>
      </dsp:txXfrm>
    </dsp:sp>
    <dsp:sp modelId="{3865B9B8-DF44-4C7A-B1FB-027014CCE588}">
      <dsp:nvSpPr>
        <dsp:cNvPr id="0" name=""/>
        <dsp:cNvSpPr/>
      </dsp:nvSpPr>
      <dsp:spPr>
        <a:xfrm>
          <a:off x="0" y="1454229"/>
          <a:ext cx="10515600" cy="271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First, establishing foster care and focus groups for both caregivers and children can provide platforms for mutual support and sharing experiences. </a:t>
          </a:r>
        </a:p>
        <a:p>
          <a:pPr marL="228600" lvl="1" indent="-228600" algn="l" defTabSz="1111250">
            <a:lnSpc>
              <a:spcPct val="90000"/>
            </a:lnSpc>
            <a:spcBef>
              <a:spcPct val="0"/>
            </a:spcBef>
            <a:spcAft>
              <a:spcPct val="20000"/>
            </a:spcAft>
            <a:buChar char="•"/>
          </a:pPr>
          <a:r>
            <a:rPr lang="en-US" sz="2500" kern="1200"/>
            <a:t>Social workers should also provide ongoing supervision of foster care placements to ensure the well-being of all involved.</a:t>
          </a:r>
        </a:p>
        <a:p>
          <a:pPr marL="228600" lvl="1" indent="-228600" algn="l" defTabSz="1111250">
            <a:lnSpc>
              <a:spcPct val="90000"/>
            </a:lnSpc>
            <a:spcBef>
              <a:spcPct val="0"/>
            </a:spcBef>
            <a:spcAft>
              <a:spcPct val="20000"/>
            </a:spcAft>
            <a:buChar char="•"/>
          </a:pPr>
          <a:r>
            <a:rPr lang="en-US" sz="2500" kern="1200"/>
            <a:t>Counselling services are essential for foster parents, to offer emotional support given the challenges they face, and for teenage foster children, to help manage behavioural issues and reduce strain on caregivers.</a:t>
          </a:r>
        </a:p>
      </dsp:txBody>
      <dsp:txXfrm>
        <a:off x="0" y="1454229"/>
        <a:ext cx="10515600" cy="27158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7EEBE-1725-4C22-9E32-ED642BC0AAED}">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F69AE3-996C-4983-ADB7-2C2CACC75440}">
      <dsp:nvSpPr>
        <dsp:cNvPr id="0" name=""/>
        <dsp:cNvSpPr/>
      </dsp:nvSpPr>
      <dsp:spPr>
        <a:xfrm>
          <a:off x="0" y="0"/>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The study explored the experiences of foster parents raising teenage foster children and found that they face significant challenges, including defiant behavior, late nights, substance misuse, and Engagement in early or high-risk sexual activities</a:t>
          </a:r>
          <a:r>
            <a:rPr lang="en-ZA" sz="3200" kern="1200"/>
            <a:t>.</a:t>
          </a:r>
          <a:endParaRPr lang="en-US" sz="3200" kern="1200"/>
        </a:p>
      </dsp:txBody>
      <dsp:txXfrm>
        <a:off x="0" y="0"/>
        <a:ext cx="10515600" cy="2175669"/>
      </dsp:txXfrm>
    </dsp:sp>
    <dsp:sp modelId="{FB93443C-8C9C-4E65-8AFF-3CC4CC6A313E}">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D79491-A277-4377-A1EB-39E6F6AB2BC6}">
      <dsp:nvSpPr>
        <dsp:cNvPr id="0" name=""/>
        <dsp:cNvSpPr/>
      </dsp:nvSpPr>
      <dsp:spPr>
        <a:xfrm>
          <a:off x="0" y="2175669"/>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Many rely on foster care grants but still struggle to cope, with some expressing regret about fostering teenagers. Additionally, foster parents reported feeling that they receive inadequate support from social workers.</a:t>
          </a:r>
        </a:p>
      </dsp:txBody>
      <dsp:txXfrm>
        <a:off x="0" y="2175669"/>
        <a:ext cx="10515600" cy="21756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B9658E3B-4376-4D5F-A28D-A5FDB0E9D89D}" type="datetimeFigureOut">
              <a:rPr lang="en-ZA" smtClean="0"/>
              <a:t>2025/09/09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398A627F-9F7D-4D14-8F59-98CC4BA8032E}" type="slidenum">
              <a:rPr lang="en-ZA" smtClean="0"/>
              <a:t>‹#›</a:t>
            </a:fld>
            <a:endParaRPr lang="en-Z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B9658E3B-4376-4D5F-A28D-A5FDB0E9D89D}" type="datetimeFigureOut">
              <a:rPr lang="en-ZA" smtClean="0"/>
              <a:t>2025/09/09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398A627F-9F7D-4D14-8F59-98CC4BA8032E}" type="slidenum">
              <a:rPr lang="en-ZA" smtClean="0"/>
              <a:t>‹#›</a:t>
            </a:fld>
            <a:endParaRPr lang="en-Z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B9658E3B-4376-4D5F-A28D-A5FDB0E9D89D}" type="datetimeFigureOut">
              <a:rPr lang="en-ZA" smtClean="0"/>
              <a:t>2025/09/09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398A627F-9F7D-4D14-8F59-98CC4BA8032E}" type="slidenum">
              <a:rPr lang="en-ZA" smtClean="0"/>
              <a:t>‹#›</a:t>
            </a:fld>
            <a:endParaRPr lang="en-Z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B9658E3B-4376-4D5F-A28D-A5FDB0E9D89D}" type="datetimeFigureOut">
              <a:rPr lang="en-ZA" smtClean="0"/>
              <a:t>2025/09/09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398A627F-9F7D-4D14-8F59-98CC4BA8032E}" type="slidenum">
              <a:rPr lang="en-ZA" smtClean="0"/>
              <a:t>‹#›</a:t>
            </a:fld>
            <a:endParaRPr lang="en-Z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658E3B-4376-4D5F-A28D-A5FDB0E9D89D}" type="datetimeFigureOut">
              <a:rPr lang="en-ZA" smtClean="0"/>
              <a:t>2025/09/09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398A627F-9F7D-4D14-8F59-98CC4BA8032E}" type="slidenum">
              <a:rPr lang="en-ZA" smtClean="0"/>
              <a:t>‹#›</a:t>
            </a:fld>
            <a:endParaRPr lang="en-Z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B9658E3B-4376-4D5F-A28D-A5FDB0E9D89D}" type="datetimeFigureOut">
              <a:rPr lang="en-ZA" smtClean="0"/>
              <a:t>2025/09/09</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398A627F-9F7D-4D14-8F59-98CC4BA8032E}" type="slidenum">
              <a:rPr lang="en-ZA" smtClean="0"/>
              <a:t>‹#›</a:t>
            </a:fld>
            <a:endParaRPr lang="en-Z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B9658E3B-4376-4D5F-A28D-A5FDB0E9D89D}" type="datetimeFigureOut">
              <a:rPr lang="en-ZA" smtClean="0"/>
              <a:t>2025/09/09</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398A627F-9F7D-4D14-8F59-98CC4BA8032E}" type="slidenum">
              <a:rPr lang="en-ZA" smtClean="0"/>
              <a:t>‹#›</a:t>
            </a:fld>
            <a:endParaRPr lang="en-Z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B9658E3B-4376-4D5F-A28D-A5FDB0E9D89D}" type="datetimeFigureOut">
              <a:rPr lang="en-ZA" smtClean="0"/>
              <a:t>2025/09/09</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398A627F-9F7D-4D14-8F59-98CC4BA8032E}" type="slidenum">
              <a:rPr lang="en-ZA" smtClean="0"/>
              <a:t>‹#›</a:t>
            </a:fld>
            <a:endParaRPr lang="en-Z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658E3B-4376-4D5F-A28D-A5FDB0E9D89D}" type="datetimeFigureOut">
              <a:rPr lang="en-ZA" smtClean="0"/>
              <a:t>2025/09/09</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398A627F-9F7D-4D14-8F59-98CC4BA8032E}" type="slidenum">
              <a:rPr lang="en-ZA" smtClean="0"/>
              <a:t>‹#›</a:t>
            </a:fld>
            <a:endParaRPr lang="en-Z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658E3B-4376-4D5F-A28D-A5FDB0E9D89D}" type="datetimeFigureOut">
              <a:rPr lang="en-ZA" smtClean="0"/>
              <a:t>2025/09/09</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398A627F-9F7D-4D14-8F59-98CC4BA8032E}" type="slidenum">
              <a:rPr lang="en-ZA" smtClean="0"/>
              <a:t>‹#›</a:t>
            </a:fld>
            <a:endParaRPr lang="en-Z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658E3B-4376-4D5F-A28D-A5FDB0E9D89D}" type="datetimeFigureOut">
              <a:rPr lang="en-ZA" smtClean="0"/>
              <a:t>2025/09/09</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398A627F-9F7D-4D14-8F59-98CC4BA8032E}" type="slidenum">
              <a:rPr lang="en-ZA" smtClean="0"/>
              <a:t>‹#›</a:t>
            </a:fld>
            <a:endParaRPr lang="en-Z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658E3B-4376-4D5F-A28D-A5FDB0E9D89D}" type="datetimeFigureOut">
              <a:rPr lang="en-ZA" smtClean="0"/>
              <a:t>2025/09/09</a:t>
            </a:fld>
            <a:endParaRPr lang="en-Z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A627F-9F7D-4D14-8F59-98CC4BA8032E}" type="slidenum">
              <a:rPr lang="en-ZA" smtClean="0"/>
              <a:t>‹#›</a:t>
            </a:fld>
            <a:endParaRPr lang="en-Z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034225" y="539014"/>
            <a:ext cx="7157776" cy="4648196"/>
          </a:xfrm>
          <a:prstGeom prst="rect">
            <a:avLst/>
          </a:prstGeom>
          <a:noFill/>
        </p:spPr>
        <p:txBody>
          <a:bodyPr wrap="square">
            <a:spAutoFit/>
          </a:bodyPr>
          <a:lstStyle/>
          <a:p>
            <a:pPr algn="just">
              <a:lnSpc>
                <a:spcPct val="115000"/>
              </a:lnSpc>
              <a:spcBef>
                <a:spcPts val="1200"/>
              </a:spcBef>
              <a:spcAft>
                <a:spcPts val="800"/>
              </a:spcAft>
            </a:pPr>
            <a:r>
              <a:rPr lang="en-GB" sz="2400" b="1" kern="0" dirty="0">
                <a:latin typeface="Amasis MT Pro Black" panose="02040A04050005020304" pitchFamily="18" charset="0"/>
                <a:ea typeface="Calibri" panose="020F0502020204030204" pitchFamily="34" charset="0"/>
                <a:cs typeface="Arial" panose="020B0604020202020204" pitchFamily="34" charset="0"/>
              </a:rPr>
              <a:t>ASASWEI INTERNATIONAL CONFERENCE 9-12 SEPTEMBER 2025</a:t>
            </a:r>
            <a:endParaRPr lang="en-GB" sz="2400" b="1" kern="0" dirty="0">
              <a:effectLst/>
              <a:latin typeface="Amasis MT Pro Black" panose="02040A04050005020304" pitchFamily="18" charset="0"/>
              <a:ea typeface="Calibri" panose="020F0502020204030204" pitchFamily="34" charset="0"/>
              <a:cs typeface="Arial" panose="020B0604020202020204" pitchFamily="34" charset="0"/>
            </a:endParaRPr>
          </a:p>
          <a:p>
            <a:pPr>
              <a:lnSpc>
                <a:spcPct val="115000"/>
              </a:lnSpc>
              <a:spcBef>
                <a:spcPts val="1200"/>
              </a:spcBef>
              <a:spcAft>
                <a:spcPts val="800"/>
              </a:spcAft>
            </a:pPr>
            <a:r>
              <a:rPr lang="en-GB" sz="2400" b="1" kern="0" dirty="0">
                <a:effectLst/>
                <a:latin typeface="Arial" panose="020B0604020202020204" pitchFamily="34" charset="0"/>
                <a:ea typeface="Calibri" panose="020F0502020204030204" pitchFamily="34" charset="0"/>
                <a:cs typeface="Arial" panose="020B0604020202020204" pitchFamily="34" charset="0"/>
              </a:rPr>
              <a:t>Topic: </a:t>
            </a:r>
            <a:r>
              <a:rPr lang="en-ZA" sz="2400" b="1" dirty="0">
                <a:latin typeface="Arial" panose="020B0604020202020204" pitchFamily="34" charset="0"/>
                <a:cs typeface="Arial" panose="020B0604020202020204" pitchFamily="34" charset="0"/>
              </a:rPr>
              <a:t>Fostering teenagers: Exploring the challenges and coping strategies of foster parents in Mogale City</a:t>
            </a:r>
            <a:br>
              <a:rPr lang="en-ZA" sz="2400" dirty="0">
                <a:latin typeface="Arial" panose="020B0604020202020204" pitchFamily="34" charset="0"/>
                <a:cs typeface="Arial" panose="020B0604020202020204" pitchFamily="34" charset="0"/>
              </a:rPr>
            </a:br>
            <a:r>
              <a:rPr lang="en-GB" sz="2400" b="1" kern="0" dirty="0">
                <a:effectLst/>
                <a:latin typeface="Arial" panose="020B0604020202020204" pitchFamily="34" charset="0"/>
                <a:ea typeface="Calibri" panose="020F0502020204030204" pitchFamily="34" charset="0"/>
                <a:cs typeface="Arial" panose="020B0604020202020204" pitchFamily="34" charset="0"/>
              </a:rPr>
              <a:t> </a:t>
            </a:r>
            <a:endParaRPr lang="en-ZA" sz="2400" kern="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1200"/>
              </a:spcBef>
              <a:spcAft>
                <a:spcPts val="800"/>
              </a:spcAft>
            </a:pPr>
            <a:r>
              <a:rPr lang="en-GB" sz="2400" b="1" kern="0" dirty="0">
                <a:latin typeface="Arial" panose="020B0604020202020204" pitchFamily="34" charset="0"/>
                <a:ea typeface="Calibri" panose="020F0502020204030204" pitchFamily="34" charset="0"/>
                <a:cs typeface="Arial" panose="020B0604020202020204" pitchFamily="34" charset="0"/>
              </a:rPr>
              <a:t>Presented by: Ms Azwidohwi Mphephu &amp; Dr Sandile Dhludhlu</a:t>
            </a:r>
            <a:endParaRPr lang="en-GB" sz="2400" b="1" kern="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1200"/>
              </a:spcBef>
              <a:spcAft>
                <a:spcPts val="800"/>
              </a:spcAft>
            </a:pPr>
            <a:r>
              <a:rPr lang="en-GB" sz="2400" b="1" kern="0" dirty="0">
                <a:effectLst/>
                <a:latin typeface="Arial" panose="020B0604020202020204" pitchFamily="34" charset="0"/>
                <a:ea typeface="Calibri" panose="020F0502020204030204" pitchFamily="34" charset="0"/>
                <a:cs typeface="Arial" panose="020B0604020202020204" pitchFamily="34" charset="0"/>
              </a:rPr>
              <a:t>Name of Institution: University of South Africa</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FC89542-8BE9-CBEC-C4A8-9E3745E175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48C2B7-2EFD-FE77-0E2E-E53F5933AB18}"/>
              </a:ext>
            </a:extLst>
          </p:cNvPr>
          <p:cNvSpPr>
            <a:spLocks noGrp="1"/>
          </p:cNvSpPr>
          <p:nvPr>
            <p:ph type="title"/>
          </p:nvPr>
        </p:nvSpPr>
        <p:spPr/>
        <p:txBody>
          <a:bodyPr>
            <a:normAutofit/>
          </a:bodyPr>
          <a:lstStyle/>
          <a:p>
            <a:r>
              <a:rPr lang="en-ZA" b="1" dirty="0">
                <a:latin typeface="Elephant" panose="02020904090505020303" pitchFamily="18" charset="0"/>
                <a:cs typeface="Arial" panose="020B0604020202020204" pitchFamily="34" charset="0"/>
              </a:rPr>
              <a:t>FINDINGS(2 of 4)</a:t>
            </a:r>
          </a:p>
        </p:txBody>
      </p:sp>
      <p:sp>
        <p:nvSpPr>
          <p:cNvPr id="3" name="Content Placeholder 2">
            <a:extLst>
              <a:ext uri="{FF2B5EF4-FFF2-40B4-BE49-F238E27FC236}">
                <a16:creationId xmlns:a16="http://schemas.microsoft.com/office/drawing/2014/main" id="{6D34BD5A-419E-86B4-E8CC-B5F7FE8F5D2D}"/>
              </a:ext>
            </a:extLst>
          </p:cNvPr>
          <p:cNvSpPr>
            <a:spLocks noGrp="1"/>
          </p:cNvSpPr>
          <p:nvPr>
            <p:ph idx="1"/>
          </p:nvPr>
        </p:nvSpPr>
        <p:spPr/>
        <p:txBody>
          <a:bodyPr>
            <a:normAutofit/>
          </a:bodyPr>
          <a:lstStyle/>
          <a:p>
            <a:pPr marL="0" indent="0">
              <a:buNone/>
            </a:pPr>
            <a:r>
              <a:rPr lang="en-GB" sz="2400" b="1" kern="0" dirty="0">
                <a:effectLst/>
                <a:latin typeface="Arial" panose="020B0604020202020204" pitchFamily="34" charset="0"/>
                <a:ea typeface="Times New Roman" panose="02020603050405020304" pitchFamily="18" charset="0"/>
                <a:cs typeface="Arial" panose="020B0604020202020204" pitchFamily="34" charset="0"/>
              </a:rPr>
              <a:t>Theme 1: </a:t>
            </a:r>
            <a:r>
              <a:rPr lang="en-GB" sz="2400" b="1" kern="0" dirty="0">
                <a:latin typeface="Arial" panose="020B0604020202020204" pitchFamily="34" charset="0"/>
                <a:ea typeface="Times New Roman" panose="02020603050405020304" pitchFamily="18" charset="0"/>
                <a:cs typeface="Arial" panose="020B0604020202020204" pitchFamily="34" charset="0"/>
              </a:rPr>
              <a:t>Challenges faced by foster parents (continues)</a:t>
            </a:r>
            <a:endParaRPr lang="en-ZA" sz="2400" kern="1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DA0076D5-C0C1-5CD1-8F03-6CB9AC1D2736}"/>
              </a:ext>
            </a:extLst>
          </p:cNvPr>
          <p:cNvGraphicFramePr>
            <a:graphicFrameLocks noGrp="1"/>
          </p:cNvGraphicFramePr>
          <p:nvPr>
            <p:extLst>
              <p:ext uri="{D42A27DB-BD31-4B8C-83A1-F6EECF244321}">
                <p14:modId xmlns:p14="http://schemas.microsoft.com/office/powerpoint/2010/main" val="3906797874"/>
              </p:ext>
            </p:extLst>
          </p:nvPr>
        </p:nvGraphicFramePr>
        <p:xfrm>
          <a:off x="983411" y="2553419"/>
          <a:ext cx="9176590" cy="3392898"/>
        </p:xfrm>
        <a:graphic>
          <a:graphicData uri="http://schemas.openxmlformats.org/drawingml/2006/table">
            <a:tbl>
              <a:tblPr firstRow="1" bandRow="1">
                <a:tableStyleId>{5C22544A-7EE6-4342-B048-85BDC9FD1C3A}</a:tableStyleId>
              </a:tblPr>
              <a:tblGrid>
                <a:gridCol w="4588295">
                  <a:extLst>
                    <a:ext uri="{9D8B030D-6E8A-4147-A177-3AD203B41FA5}">
                      <a16:colId xmlns:a16="http://schemas.microsoft.com/office/drawing/2014/main" val="3736207765"/>
                    </a:ext>
                  </a:extLst>
                </a:gridCol>
                <a:gridCol w="4588295">
                  <a:extLst>
                    <a:ext uri="{9D8B030D-6E8A-4147-A177-3AD203B41FA5}">
                      <a16:colId xmlns:a16="http://schemas.microsoft.com/office/drawing/2014/main" val="3759925929"/>
                    </a:ext>
                  </a:extLst>
                </a:gridCol>
              </a:tblGrid>
              <a:tr h="568243">
                <a:tc>
                  <a:txBody>
                    <a:bodyPr/>
                    <a:lstStyle/>
                    <a:p>
                      <a:r>
                        <a:rPr lang="en-US" sz="2000" dirty="0">
                          <a:latin typeface="Arial" panose="020B0604020202020204" pitchFamily="34" charset="0"/>
                          <a:cs typeface="Arial" panose="020B0604020202020204" pitchFamily="34" charset="0"/>
                        </a:rPr>
                        <a:t>Sub-theme</a:t>
                      </a:r>
                      <a:endParaRPr lang="en-ZA" sz="2000" dirty="0">
                        <a:latin typeface="Arial" panose="020B0604020202020204" pitchFamily="34" charset="0"/>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rPr>
                        <a:t>Explanation</a:t>
                      </a:r>
                      <a:endParaRPr lang="en-ZA"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42011693"/>
                  </a:ext>
                </a:extLst>
              </a:tr>
              <a:tr h="812975">
                <a:tc>
                  <a:txBody>
                    <a:bodyPr/>
                    <a:lstStyle/>
                    <a:p>
                      <a:r>
                        <a:rPr lang="en-US" sz="2000" dirty="0">
                          <a:latin typeface="Arial" panose="020B0604020202020204" pitchFamily="34" charset="0"/>
                          <a:cs typeface="Arial" panose="020B0604020202020204" pitchFamily="34" charset="0"/>
                        </a:rPr>
                        <a:t>Resistance to parental or foster parent authority</a:t>
                      </a:r>
                      <a:endParaRPr lang="en-ZA" sz="2000" dirty="0">
                        <a:latin typeface="Arial" panose="020B0604020202020204" pitchFamily="34" charset="0"/>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rPr>
                        <a:t>Stubbornness or refusal to comply with rules and guidance from caregivers.</a:t>
                      </a:r>
                      <a:endParaRPr lang="en-ZA"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9058564"/>
                  </a:ext>
                </a:extLst>
              </a:tr>
              <a:tr h="812975">
                <a:tc>
                  <a:txBody>
                    <a:bodyPr/>
                    <a:lstStyle/>
                    <a:p>
                      <a:r>
                        <a:rPr lang="en-US" sz="2000" dirty="0">
                          <a:latin typeface="Arial" panose="020B0604020202020204" pitchFamily="34" charset="0"/>
                          <a:cs typeface="Arial" panose="020B0604020202020204" pitchFamily="34" charset="0"/>
                        </a:rPr>
                        <a:t>Low personal motivation and academic or social inactivity</a:t>
                      </a:r>
                      <a:endParaRPr lang="en-ZA" sz="2000" dirty="0">
                        <a:latin typeface="Arial" panose="020B0604020202020204" pitchFamily="34" charset="0"/>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rPr>
                        <a:t>Demonstrating laziness or lack of engagement in school, chores, or social responsibilities.</a:t>
                      </a:r>
                      <a:endParaRPr lang="en-ZA"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294732"/>
                  </a:ext>
                </a:extLst>
              </a:tr>
              <a:tr h="812975">
                <a:tc>
                  <a:txBody>
                    <a:bodyPr/>
                    <a:lstStyle/>
                    <a:p>
                      <a:r>
                        <a:rPr lang="en-US" sz="2000" dirty="0">
                          <a:latin typeface="Arial" panose="020B0604020202020204" pitchFamily="34" charset="0"/>
                          <a:cs typeface="Arial" panose="020B0604020202020204" pitchFamily="34" charset="0"/>
                        </a:rPr>
                        <a:t>Adolescent substance use and associated behaviours</a:t>
                      </a:r>
                      <a:endParaRPr lang="en-ZA" sz="2000" dirty="0">
                        <a:latin typeface="Arial" panose="020B0604020202020204" pitchFamily="34" charset="0"/>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rPr>
                        <a:t>Use of alcohol, drugs, or other substances and the related behavioural impact.</a:t>
                      </a:r>
                      <a:endParaRPr lang="en-ZA"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12750836"/>
                  </a:ext>
                </a:extLst>
              </a:tr>
            </a:tbl>
          </a:graphicData>
        </a:graphic>
      </p:graphicFrame>
    </p:spTree>
    <p:extLst>
      <p:ext uri="{BB962C8B-B14F-4D97-AF65-F5344CB8AC3E}">
        <p14:creationId xmlns:p14="http://schemas.microsoft.com/office/powerpoint/2010/main" val="2630071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F8A47F0-6AE3-4A09-8752-C6B1D7E543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1FB3FF-2CD2-B544-DC0E-FAF06D9DEA8D}"/>
              </a:ext>
            </a:extLst>
          </p:cNvPr>
          <p:cNvSpPr>
            <a:spLocks noGrp="1"/>
          </p:cNvSpPr>
          <p:nvPr>
            <p:ph type="title"/>
          </p:nvPr>
        </p:nvSpPr>
        <p:spPr/>
        <p:txBody>
          <a:bodyPr>
            <a:normAutofit/>
          </a:bodyPr>
          <a:lstStyle/>
          <a:p>
            <a:r>
              <a:rPr lang="en-ZA" b="1" dirty="0">
                <a:latin typeface="Elephant" panose="02020904090505020303" pitchFamily="18" charset="0"/>
                <a:cs typeface="Arial" panose="020B0604020202020204" pitchFamily="34" charset="0"/>
              </a:rPr>
              <a:t>FINDINGS(3 of 4)</a:t>
            </a:r>
          </a:p>
        </p:txBody>
      </p:sp>
      <p:sp>
        <p:nvSpPr>
          <p:cNvPr id="3" name="Content Placeholder 2">
            <a:extLst>
              <a:ext uri="{FF2B5EF4-FFF2-40B4-BE49-F238E27FC236}">
                <a16:creationId xmlns:a16="http://schemas.microsoft.com/office/drawing/2014/main" id="{8CF812C2-146B-9E8A-400A-406E102D4A17}"/>
              </a:ext>
            </a:extLst>
          </p:cNvPr>
          <p:cNvSpPr>
            <a:spLocks noGrp="1"/>
          </p:cNvSpPr>
          <p:nvPr>
            <p:ph idx="1"/>
          </p:nvPr>
        </p:nvSpPr>
        <p:spPr/>
        <p:txBody>
          <a:bodyPr>
            <a:normAutofit/>
          </a:bodyPr>
          <a:lstStyle/>
          <a:p>
            <a:pPr marL="0" indent="0">
              <a:buNone/>
            </a:pPr>
            <a:r>
              <a:rPr lang="en-GB" sz="2400" b="1" kern="0" dirty="0">
                <a:effectLst/>
                <a:latin typeface="Arial" panose="020B0604020202020204" pitchFamily="34" charset="0"/>
                <a:ea typeface="Times New Roman" panose="02020603050405020304" pitchFamily="18" charset="0"/>
                <a:cs typeface="Arial" panose="020B0604020202020204" pitchFamily="34" charset="0"/>
              </a:rPr>
              <a:t>Theme </a:t>
            </a:r>
            <a:r>
              <a:rPr lang="en-GB" sz="2400" b="1" kern="0" dirty="0">
                <a:latin typeface="Arial" panose="020B0604020202020204" pitchFamily="34" charset="0"/>
                <a:ea typeface="Times New Roman" panose="02020603050405020304" pitchFamily="18" charset="0"/>
                <a:cs typeface="Arial" panose="020B0604020202020204" pitchFamily="34" charset="0"/>
              </a:rPr>
              <a:t>2</a:t>
            </a:r>
            <a:r>
              <a:rPr lang="en-GB" sz="2400" b="1" kern="0" dirty="0">
                <a:effectLst/>
                <a:latin typeface="Arial" panose="020B0604020202020204" pitchFamily="34" charset="0"/>
                <a:ea typeface="Times New Roman" panose="02020603050405020304" pitchFamily="18" charset="0"/>
                <a:cs typeface="Arial" panose="020B0604020202020204" pitchFamily="34" charset="0"/>
              </a:rPr>
              <a:t>: </a:t>
            </a:r>
            <a:r>
              <a:rPr lang="en-GB" sz="2400" b="1" dirty="0">
                <a:latin typeface="Arial" panose="020B0604020202020204" pitchFamily="34" charset="0"/>
                <a:cs typeface="Arial" panose="020B0604020202020204" pitchFamily="34" charset="0"/>
              </a:rPr>
              <a:t>Foster parents’ copying strategies</a:t>
            </a:r>
            <a:endParaRPr lang="en-ZA" sz="2400" b="1" kern="1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GB" sz="2400" kern="0" dirty="0">
                <a:solidFill>
                  <a:srgbClr val="0E101A"/>
                </a:solidFill>
                <a:effectLst/>
                <a:latin typeface="Arial" panose="020B0604020202020204" pitchFamily="34" charset="0"/>
                <a:ea typeface="Times New Roman" panose="02020603050405020304" pitchFamily="18" charset="0"/>
                <a:cs typeface="Arial" panose="020B0604020202020204" pitchFamily="34" charset="0"/>
              </a:rPr>
              <a:t> </a:t>
            </a:r>
          </a:p>
        </p:txBody>
      </p:sp>
      <p:graphicFrame>
        <p:nvGraphicFramePr>
          <p:cNvPr id="4" name="Table 3">
            <a:extLst>
              <a:ext uri="{FF2B5EF4-FFF2-40B4-BE49-F238E27FC236}">
                <a16:creationId xmlns:a16="http://schemas.microsoft.com/office/drawing/2014/main" id="{A6610ABB-F185-0AC3-7B71-E9A3B602070A}"/>
              </a:ext>
            </a:extLst>
          </p:cNvPr>
          <p:cNvGraphicFramePr>
            <a:graphicFrameLocks noGrp="1"/>
          </p:cNvGraphicFramePr>
          <p:nvPr>
            <p:extLst>
              <p:ext uri="{D42A27DB-BD31-4B8C-83A1-F6EECF244321}">
                <p14:modId xmlns:p14="http://schemas.microsoft.com/office/powerpoint/2010/main" val="1004442073"/>
              </p:ext>
            </p:extLst>
          </p:nvPr>
        </p:nvGraphicFramePr>
        <p:xfrm>
          <a:off x="983411" y="2458528"/>
          <a:ext cx="9176590" cy="3944069"/>
        </p:xfrm>
        <a:graphic>
          <a:graphicData uri="http://schemas.openxmlformats.org/drawingml/2006/table">
            <a:tbl>
              <a:tblPr firstRow="1" bandRow="1">
                <a:tableStyleId>{5C22544A-7EE6-4342-B048-85BDC9FD1C3A}</a:tableStyleId>
              </a:tblPr>
              <a:tblGrid>
                <a:gridCol w="4588295">
                  <a:extLst>
                    <a:ext uri="{9D8B030D-6E8A-4147-A177-3AD203B41FA5}">
                      <a16:colId xmlns:a16="http://schemas.microsoft.com/office/drawing/2014/main" val="3736207765"/>
                    </a:ext>
                  </a:extLst>
                </a:gridCol>
                <a:gridCol w="4588295">
                  <a:extLst>
                    <a:ext uri="{9D8B030D-6E8A-4147-A177-3AD203B41FA5}">
                      <a16:colId xmlns:a16="http://schemas.microsoft.com/office/drawing/2014/main" val="3759925929"/>
                    </a:ext>
                  </a:extLst>
                </a:gridCol>
              </a:tblGrid>
              <a:tr h="621749">
                <a:tc>
                  <a:txBody>
                    <a:bodyPr/>
                    <a:lstStyle/>
                    <a:p>
                      <a:r>
                        <a:rPr lang="en-US" sz="2000" dirty="0">
                          <a:latin typeface="Arial" panose="020B0604020202020204" pitchFamily="34" charset="0"/>
                          <a:cs typeface="Arial" panose="020B0604020202020204" pitchFamily="34" charset="0"/>
                        </a:rPr>
                        <a:t>Sub-theme</a:t>
                      </a:r>
                      <a:endParaRPr lang="en-ZA" sz="2000" dirty="0">
                        <a:latin typeface="Arial" panose="020B0604020202020204" pitchFamily="34" charset="0"/>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rPr>
                        <a:t>Explanation</a:t>
                      </a:r>
                      <a:endParaRPr lang="en-ZA"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42011693"/>
                  </a:ext>
                </a:extLst>
              </a:tr>
              <a:tr h="826770">
                <a:tc>
                  <a:txBody>
                    <a:bodyPr/>
                    <a:lstStyle/>
                    <a:p>
                      <a:r>
                        <a:rPr lang="en-US" sz="2000" dirty="0">
                          <a:latin typeface="Arial" panose="020B0604020202020204" pitchFamily="34" charset="0"/>
                          <a:cs typeface="Arial" panose="020B0604020202020204" pitchFamily="34" charset="0"/>
                        </a:rPr>
                        <a:t>Utilization of spiritual or religious coping mechanisms</a:t>
                      </a:r>
                      <a:endParaRPr lang="en-ZA" sz="2000" dirty="0">
                        <a:latin typeface="Arial" panose="020B0604020202020204" pitchFamily="34" charset="0"/>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rPr>
                        <a:t>Foster parents engage in prayer or other religious practices to gain strength, guidance, and emotional support.</a:t>
                      </a:r>
                      <a:endParaRPr lang="en-ZA"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9058564"/>
                  </a:ext>
                </a:extLst>
              </a:tr>
              <a:tr h="826770">
                <a:tc>
                  <a:txBody>
                    <a:bodyPr/>
                    <a:lstStyle/>
                    <a:p>
                      <a:r>
                        <a:rPr lang="en-US" sz="2000" dirty="0">
                          <a:latin typeface="Arial" panose="020B0604020202020204" pitchFamily="34" charset="0"/>
                          <a:cs typeface="Arial" panose="020B0604020202020204" pitchFamily="34" charset="0"/>
                        </a:rPr>
                        <a:t>Adoption of acceptance and tolerance strategies</a:t>
                      </a:r>
                      <a:endParaRPr lang="en-ZA" sz="2000" dirty="0">
                        <a:latin typeface="Arial" panose="020B0604020202020204" pitchFamily="34" charset="0"/>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rPr>
                        <a:t>Practicing patience and acceptance to manage challenges associated with raising teenage foster children.</a:t>
                      </a:r>
                      <a:endParaRPr lang="en-ZA"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294732"/>
                  </a:ext>
                </a:extLst>
              </a:tr>
              <a:tr h="826770">
                <a:tc>
                  <a:txBody>
                    <a:bodyPr/>
                    <a:lstStyle/>
                    <a:p>
                      <a:r>
                        <a:rPr lang="en-US" sz="2000" dirty="0">
                          <a:latin typeface="Arial" panose="020B0604020202020204" pitchFamily="34" charset="0"/>
                          <a:cs typeface="Arial" panose="020B0604020202020204" pitchFamily="34" charset="0"/>
                        </a:rPr>
                        <a:t>Facilitating open communication with teenage foster children</a:t>
                      </a:r>
                      <a:endParaRPr lang="en-ZA" sz="2000" dirty="0">
                        <a:latin typeface="Arial" panose="020B0604020202020204" pitchFamily="34" charset="0"/>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rPr>
                        <a:t>Engaging in dialogue to understand adolescents’ perspectives, address issues, and strengthen relationships.</a:t>
                      </a:r>
                      <a:endParaRPr lang="en-ZA"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12750836"/>
                  </a:ext>
                </a:extLst>
              </a:tr>
            </a:tbl>
          </a:graphicData>
        </a:graphic>
      </p:graphicFrame>
    </p:spTree>
    <p:extLst>
      <p:ext uri="{BB962C8B-B14F-4D97-AF65-F5344CB8AC3E}">
        <p14:creationId xmlns:p14="http://schemas.microsoft.com/office/powerpoint/2010/main" val="23800877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A569955-619E-1CE8-70E0-3762652FD1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DD7C3B-A062-99FD-8F36-31BE1E1EB26C}"/>
              </a:ext>
            </a:extLst>
          </p:cNvPr>
          <p:cNvSpPr>
            <a:spLocks noGrp="1"/>
          </p:cNvSpPr>
          <p:nvPr>
            <p:ph type="title"/>
          </p:nvPr>
        </p:nvSpPr>
        <p:spPr/>
        <p:txBody>
          <a:bodyPr>
            <a:normAutofit/>
          </a:bodyPr>
          <a:lstStyle/>
          <a:p>
            <a:r>
              <a:rPr lang="en-ZA" b="1" dirty="0">
                <a:latin typeface="Elephant" panose="02020904090505020303" pitchFamily="18" charset="0"/>
                <a:cs typeface="Arial" panose="020B0604020202020204" pitchFamily="34" charset="0"/>
              </a:rPr>
              <a:t>FINDINGS(4 of 4)</a:t>
            </a:r>
          </a:p>
        </p:txBody>
      </p:sp>
      <p:sp>
        <p:nvSpPr>
          <p:cNvPr id="3" name="Content Placeholder 2">
            <a:extLst>
              <a:ext uri="{FF2B5EF4-FFF2-40B4-BE49-F238E27FC236}">
                <a16:creationId xmlns:a16="http://schemas.microsoft.com/office/drawing/2014/main" id="{DEFAA95E-2E5F-CBA7-7B57-15616D9B11D9}"/>
              </a:ext>
            </a:extLst>
          </p:cNvPr>
          <p:cNvSpPr>
            <a:spLocks noGrp="1"/>
          </p:cNvSpPr>
          <p:nvPr>
            <p:ph idx="1"/>
          </p:nvPr>
        </p:nvSpPr>
        <p:spPr/>
        <p:txBody>
          <a:bodyPr>
            <a:normAutofit/>
          </a:bodyPr>
          <a:lstStyle/>
          <a:p>
            <a:pPr marL="0" indent="0">
              <a:buNone/>
            </a:pPr>
            <a:r>
              <a:rPr lang="en-GB" sz="2400" b="1" kern="0" dirty="0">
                <a:effectLst/>
                <a:latin typeface="Arial" panose="020B0604020202020204" pitchFamily="34" charset="0"/>
                <a:ea typeface="Times New Roman" panose="02020603050405020304" pitchFamily="18" charset="0"/>
                <a:cs typeface="Arial" panose="020B0604020202020204" pitchFamily="34" charset="0"/>
              </a:rPr>
              <a:t>Theme 3: </a:t>
            </a:r>
            <a:r>
              <a:rPr lang="en-GB" sz="2400" b="1" dirty="0">
                <a:latin typeface="Arial" panose="020B0604020202020204" pitchFamily="34" charset="0"/>
                <a:cs typeface="Arial" panose="020B0604020202020204" pitchFamily="34" charset="0"/>
              </a:rPr>
              <a:t>Foster parents’ recommendations for social workers</a:t>
            </a:r>
            <a:endParaRPr lang="en-ZA" sz="2400" b="1" kern="1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GB" sz="2400" kern="0" dirty="0">
                <a:solidFill>
                  <a:srgbClr val="0E101A"/>
                </a:solidFill>
                <a:effectLst/>
                <a:latin typeface="Arial" panose="020B0604020202020204" pitchFamily="34" charset="0"/>
                <a:ea typeface="Times New Roman" panose="02020603050405020304" pitchFamily="18" charset="0"/>
                <a:cs typeface="Arial" panose="020B0604020202020204" pitchFamily="34" charset="0"/>
              </a:rPr>
              <a:t> </a:t>
            </a:r>
          </a:p>
        </p:txBody>
      </p:sp>
      <p:graphicFrame>
        <p:nvGraphicFramePr>
          <p:cNvPr id="4" name="Table 3">
            <a:extLst>
              <a:ext uri="{FF2B5EF4-FFF2-40B4-BE49-F238E27FC236}">
                <a16:creationId xmlns:a16="http://schemas.microsoft.com/office/drawing/2014/main" id="{D7801F62-85F0-0183-0AE7-793C32384829}"/>
              </a:ext>
            </a:extLst>
          </p:cNvPr>
          <p:cNvGraphicFramePr>
            <a:graphicFrameLocks noGrp="1"/>
          </p:cNvGraphicFramePr>
          <p:nvPr>
            <p:extLst>
              <p:ext uri="{D42A27DB-BD31-4B8C-83A1-F6EECF244321}">
                <p14:modId xmlns:p14="http://schemas.microsoft.com/office/powerpoint/2010/main" val="1977479959"/>
              </p:ext>
            </p:extLst>
          </p:nvPr>
        </p:nvGraphicFramePr>
        <p:xfrm>
          <a:off x="983411" y="2211281"/>
          <a:ext cx="9176590" cy="4544543"/>
        </p:xfrm>
        <a:graphic>
          <a:graphicData uri="http://schemas.openxmlformats.org/drawingml/2006/table">
            <a:tbl>
              <a:tblPr firstRow="1" bandRow="1">
                <a:tableStyleId>{5C22544A-7EE6-4342-B048-85BDC9FD1C3A}</a:tableStyleId>
              </a:tblPr>
              <a:tblGrid>
                <a:gridCol w="4588295">
                  <a:extLst>
                    <a:ext uri="{9D8B030D-6E8A-4147-A177-3AD203B41FA5}">
                      <a16:colId xmlns:a16="http://schemas.microsoft.com/office/drawing/2014/main" val="3736207765"/>
                    </a:ext>
                  </a:extLst>
                </a:gridCol>
                <a:gridCol w="4588295">
                  <a:extLst>
                    <a:ext uri="{9D8B030D-6E8A-4147-A177-3AD203B41FA5}">
                      <a16:colId xmlns:a16="http://schemas.microsoft.com/office/drawing/2014/main" val="3759925929"/>
                    </a:ext>
                  </a:extLst>
                </a:gridCol>
              </a:tblGrid>
              <a:tr h="521183">
                <a:tc>
                  <a:txBody>
                    <a:bodyPr/>
                    <a:lstStyle/>
                    <a:p>
                      <a:r>
                        <a:rPr lang="en-US" sz="2000" dirty="0">
                          <a:latin typeface="Arial" panose="020B0604020202020204" pitchFamily="34" charset="0"/>
                          <a:cs typeface="Arial" panose="020B0604020202020204" pitchFamily="34" charset="0"/>
                        </a:rPr>
                        <a:t>Sub-theme</a:t>
                      </a:r>
                      <a:endParaRPr lang="en-ZA" sz="2000" dirty="0">
                        <a:latin typeface="Arial" panose="020B0604020202020204" pitchFamily="34" charset="0"/>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rPr>
                        <a:t>Explanation</a:t>
                      </a:r>
                      <a:endParaRPr lang="en-ZA"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42011693"/>
                  </a:ext>
                </a:extLst>
              </a:tr>
              <a:tr h="890962">
                <a:tc>
                  <a:txBody>
                    <a:bodyPr/>
                    <a:lstStyle/>
                    <a:p>
                      <a:r>
                        <a:rPr lang="en-US" sz="2000" dirty="0">
                          <a:latin typeface="Arial" panose="020B0604020202020204" pitchFamily="34" charset="0"/>
                          <a:cs typeface="Arial" panose="020B0604020202020204" pitchFamily="34" charset="0"/>
                        </a:rPr>
                        <a:t>Timely and consistent home visits by social workers</a:t>
                      </a:r>
                      <a:endParaRPr lang="en-ZA" sz="2000" dirty="0">
                        <a:latin typeface="Arial" panose="020B0604020202020204" pitchFamily="34" charset="0"/>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rPr>
                        <a:t>Ensuring that social workers regularly visit foster homes to monitor well-being and provide support.</a:t>
                      </a:r>
                      <a:endParaRPr lang="en-ZA"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9058564"/>
                  </a:ext>
                </a:extLst>
              </a:tr>
              <a:tr h="890962">
                <a:tc>
                  <a:txBody>
                    <a:bodyPr/>
                    <a:lstStyle/>
                    <a:p>
                      <a:r>
                        <a:rPr lang="en-US" sz="2000" dirty="0">
                          <a:latin typeface="Arial" panose="020B0604020202020204" pitchFamily="34" charset="0"/>
                          <a:cs typeface="Arial" panose="020B0604020202020204" pitchFamily="34" charset="0"/>
                        </a:rPr>
                        <a:t>Engagement with social workers for guidance and support</a:t>
                      </a:r>
                      <a:endParaRPr lang="en-ZA" sz="2000" dirty="0">
                        <a:latin typeface="Arial" panose="020B0604020202020204" pitchFamily="34" charset="0"/>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rPr>
                        <a:t>Foster parents consulting social workers to seek advice and assistance in managing challenges.</a:t>
                      </a:r>
                      <a:endParaRPr lang="en-ZA"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294732"/>
                  </a:ext>
                </a:extLst>
              </a:tr>
              <a:tr h="693041">
                <a:tc>
                  <a:txBody>
                    <a:bodyPr/>
                    <a:lstStyle/>
                    <a:p>
                      <a:r>
                        <a:rPr lang="en-US" sz="2000" dirty="0">
                          <a:latin typeface="Arial" panose="020B0604020202020204" pitchFamily="34" charset="0"/>
                          <a:cs typeface="Arial" panose="020B0604020202020204" pitchFamily="34" charset="0"/>
                        </a:rPr>
                        <a:t>Ensuring equitable treatment of all children in the household</a:t>
                      </a:r>
                      <a:endParaRPr lang="en-ZA" sz="2000" dirty="0">
                        <a:latin typeface="Arial" panose="020B0604020202020204" pitchFamily="34" charset="0"/>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rPr>
                        <a:t>Treating foster children and biological children fairly to promote harmony and reduce conflict.</a:t>
                      </a:r>
                      <a:endParaRPr lang="en-ZA"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12750836"/>
                  </a:ext>
                </a:extLst>
              </a:tr>
              <a:tr h="693041">
                <a:tc>
                  <a:txBody>
                    <a:bodyPr/>
                    <a:lstStyle/>
                    <a:p>
                      <a:r>
                        <a:rPr lang="en-US" sz="2000" dirty="0">
                          <a:latin typeface="Arial" panose="020B0604020202020204" pitchFamily="34" charset="0"/>
                          <a:cs typeface="Arial" panose="020B0604020202020204" pitchFamily="34" charset="0"/>
                        </a:rPr>
                        <a:t>Promoting transparent and open communication</a:t>
                      </a:r>
                      <a:endParaRPr lang="en-ZA" sz="2000" dirty="0">
                        <a:latin typeface="Arial" panose="020B0604020202020204" pitchFamily="34" charset="0"/>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rPr>
                        <a:t>Encouraging honest dialogue between foster parents and children to address issues effectively.</a:t>
                      </a:r>
                      <a:endParaRPr lang="en-ZA"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06934481"/>
                  </a:ext>
                </a:extLst>
              </a:tr>
            </a:tbl>
          </a:graphicData>
        </a:graphic>
      </p:graphicFrame>
    </p:spTree>
    <p:extLst>
      <p:ext uri="{BB962C8B-B14F-4D97-AF65-F5344CB8AC3E}">
        <p14:creationId xmlns:p14="http://schemas.microsoft.com/office/powerpoint/2010/main" val="2434755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6489" y="271819"/>
            <a:ext cx="10842171" cy="1325563"/>
          </a:xfrm>
        </p:spPr>
        <p:txBody>
          <a:bodyPr>
            <a:normAutofit/>
          </a:bodyPr>
          <a:lstStyle/>
          <a:p>
            <a:r>
              <a:rPr lang="en-ZA" sz="4000" b="1" dirty="0">
                <a:latin typeface="Elephant" panose="02020904090505020303" pitchFamily="18" charset="0"/>
                <a:cs typeface="Arial" panose="020B0604020202020204" pitchFamily="34" charset="0"/>
              </a:rPr>
              <a:t>STUDY RECOMMENDATIONS(1 of 2)</a:t>
            </a:r>
          </a:p>
        </p:txBody>
      </p:sp>
      <p:graphicFrame>
        <p:nvGraphicFramePr>
          <p:cNvPr id="5" name="Content Placeholder 2">
            <a:extLst>
              <a:ext uri="{FF2B5EF4-FFF2-40B4-BE49-F238E27FC236}">
                <a16:creationId xmlns:a16="http://schemas.microsoft.com/office/drawing/2014/main" id="{F2264D46-D09D-9162-F9F0-073C2F9AE9FD}"/>
              </a:ext>
            </a:extLst>
          </p:cNvPr>
          <p:cNvGraphicFramePr>
            <a:graphicFrameLocks noGrp="1"/>
          </p:cNvGraphicFramePr>
          <p:nvPr>
            <p:ph idx="1"/>
            <p:extLst>
              <p:ext uri="{D42A27DB-BD31-4B8C-83A1-F6EECF244321}">
                <p14:modId xmlns:p14="http://schemas.microsoft.com/office/powerpoint/2010/main" val="325030405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37CEC89-ECF9-CFC3-C6D5-8AFBDD9DA7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E5ACAB-7DDA-2B36-E37E-DD2AE5B28BD0}"/>
              </a:ext>
            </a:extLst>
          </p:cNvPr>
          <p:cNvSpPr>
            <a:spLocks noGrp="1"/>
          </p:cNvSpPr>
          <p:nvPr>
            <p:ph type="title"/>
          </p:nvPr>
        </p:nvSpPr>
        <p:spPr>
          <a:xfrm>
            <a:off x="838199" y="271819"/>
            <a:ext cx="10918371" cy="1325563"/>
          </a:xfrm>
        </p:spPr>
        <p:txBody>
          <a:bodyPr>
            <a:normAutofit/>
          </a:bodyPr>
          <a:lstStyle/>
          <a:p>
            <a:r>
              <a:rPr lang="en-ZA" sz="3600" b="1" dirty="0">
                <a:latin typeface="Elephant" panose="02020904090505020303" pitchFamily="18" charset="0"/>
                <a:cs typeface="Arial" panose="020B0604020202020204" pitchFamily="34" charset="0"/>
              </a:rPr>
              <a:t>STUDY RECOMMENDATIONS (2 of 2)</a:t>
            </a:r>
          </a:p>
        </p:txBody>
      </p:sp>
      <p:sp>
        <p:nvSpPr>
          <p:cNvPr id="3" name="Content Placeholder 2">
            <a:extLst>
              <a:ext uri="{FF2B5EF4-FFF2-40B4-BE49-F238E27FC236}">
                <a16:creationId xmlns:a16="http://schemas.microsoft.com/office/drawing/2014/main" id="{ACE9C9D7-CD71-CC08-3DC5-B9E77EBDD305}"/>
              </a:ext>
            </a:extLst>
          </p:cNvPr>
          <p:cNvSpPr>
            <a:spLocks noGrp="1"/>
          </p:cNvSpPr>
          <p:nvPr>
            <p:ph idx="1"/>
          </p:nvPr>
        </p:nvSpPr>
        <p:spPr/>
        <p:txBody>
          <a:bodyPr>
            <a:normAutofit/>
          </a:bodyPr>
          <a:lstStyle/>
          <a:p>
            <a:pPr algn="just">
              <a:buFont typeface="Wingdings" panose="05000000000000000000" pitchFamily="2" charset="2"/>
              <a:buChar char="Ø"/>
            </a:pPr>
            <a:r>
              <a:rPr lang="en-US" sz="2400" dirty="0">
                <a:latin typeface="Arial" panose="020B0604020202020204" pitchFamily="34" charset="0"/>
                <a:cs typeface="Arial" panose="020B0604020202020204" pitchFamily="34" charset="0"/>
              </a:rPr>
              <a:t>Additionally, structured support groups for foster parents should be developed and maintained to provide guidance and peer support.</a:t>
            </a:r>
          </a:p>
          <a:p>
            <a:pPr algn="just">
              <a:buFont typeface="Wingdings" panose="05000000000000000000" pitchFamily="2" charset="2"/>
              <a:buChar char="Ø"/>
            </a:pPr>
            <a:r>
              <a:rPr lang="en-US" sz="2400" dirty="0">
                <a:latin typeface="Arial" panose="020B0604020202020204" pitchFamily="34" charset="0"/>
                <a:cs typeface="Arial" panose="020B0604020202020204" pitchFamily="34" charset="0"/>
              </a:rPr>
              <a:t>Finally, more research is needed in other cities, provinces, and among diverse ethnic groups to deepen understanding of foster parents’ experiences, challenges, and coping strategies in raising teenage foster children.</a:t>
            </a:r>
          </a:p>
          <a:p>
            <a:endParaRPr lang="en-ZA" dirty="0"/>
          </a:p>
        </p:txBody>
      </p:sp>
    </p:spTree>
    <p:extLst>
      <p:ext uri="{BB962C8B-B14F-4D97-AF65-F5344CB8AC3E}">
        <p14:creationId xmlns:p14="http://schemas.microsoft.com/office/powerpoint/2010/main" val="2926976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latin typeface="Elephant" panose="02020904090505020303" pitchFamily="18" charset="0"/>
                <a:cs typeface="Arial" panose="020B0604020202020204" pitchFamily="34" charset="0"/>
              </a:rPr>
              <a:t>CONCLUSION</a:t>
            </a:r>
          </a:p>
        </p:txBody>
      </p:sp>
      <p:graphicFrame>
        <p:nvGraphicFramePr>
          <p:cNvPr id="5" name="Content Placeholder 2">
            <a:extLst>
              <a:ext uri="{FF2B5EF4-FFF2-40B4-BE49-F238E27FC236}">
                <a16:creationId xmlns:a16="http://schemas.microsoft.com/office/drawing/2014/main" id="{168B71EB-3A78-F92F-53D7-D830D7F5254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46A4784-8E3E-DF07-DCB4-2B8F44C32D1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C76C56-6219-2809-6660-235A8C1288F6}"/>
              </a:ext>
            </a:extLst>
          </p:cNvPr>
          <p:cNvSpPr>
            <a:spLocks noGrp="1"/>
          </p:cNvSpPr>
          <p:nvPr>
            <p:ph idx="4294967295"/>
          </p:nvPr>
        </p:nvSpPr>
        <p:spPr>
          <a:xfrm>
            <a:off x="0" y="1825625"/>
            <a:ext cx="10515600" cy="4351338"/>
          </a:xfrm>
        </p:spPr>
        <p:txBody>
          <a:bodyPr>
            <a:normAutofit/>
          </a:bodyPr>
          <a:lstStyle/>
          <a:p>
            <a:pPr marL="0" indent="0" algn="ctr">
              <a:buNone/>
            </a:pPr>
            <a:r>
              <a:rPr lang="en-US" sz="6600" dirty="0">
                <a:latin typeface="Amasis MT Pro Black" panose="02040A04050005020304" pitchFamily="18" charset="0"/>
                <a:cs typeface="Arial" panose="020B0604020202020204" pitchFamily="34" charset="0"/>
              </a:rPr>
              <a:t>THANK YOU </a:t>
            </a:r>
          </a:p>
          <a:p>
            <a:pPr marL="0" indent="0" algn="ctr">
              <a:buNone/>
            </a:pPr>
            <a:r>
              <a:rPr lang="en-US" sz="7200" dirty="0">
                <a:latin typeface="Century" panose="02040604050505020304" pitchFamily="18" charset="0"/>
                <a:cs typeface="Arial" panose="020B0604020202020204" pitchFamily="34" charset="0"/>
              </a:rPr>
              <a:t>NGIYABONGA</a:t>
            </a:r>
            <a:r>
              <a:rPr lang="en-US" sz="3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46350155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F778182-B76D-3D97-31EB-79CE44E140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B9145B-A55C-B573-3D17-34E1464BCA3D}"/>
              </a:ext>
            </a:extLst>
          </p:cNvPr>
          <p:cNvSpPr>
            <a:spLocks noGrp="1"/>
          </p:cNvSpPr>
          <p:nvPr>
            <p:ph type="title"/>
          </p:nvPr>
        </p:nvSpPr>
        <p:spPr/>
        <p:txBody>
          <a:bodyPr/>
          <a:lstStyle/>
          <a:p>
            <a:r>
              <a:rPr lang="en-ZA" b="1" dirty="0">
                <a:latin typeface="Elephant" panose="02020904090505020303" pitchFamily="18" charset="0"/>
                <a:cs typeface="Arial" panose="020B0604020202020204" pitchFamily="34" charset="0"/>
              </a:rPr>
              <a:t>OVERVIEW </a:t>
            </a:r>
          </a:p>
        </p:txBody>
      </p:sp>
      <p:graphicFrame>
        <p:nvGraphicFramePr>
          <p:cNvPr id="6" name="Content Placeholder 3">
            <a:extLst>
              <a:ext uri="{FF2B5EF4-FFF2-40B4-BE49-F238E27FC236}">
                <a16:creationId xmlns:a16="http://schemas.microsoft.com/office/drawing/2014/main" id="{C340A97A-A35C-1F09-FF2A-214F993DDB15}"/>
              </a:ext>
            </a:extLst>
          </p:cNvPr>
          <p:cNvGraphicFramePr>
            <a:graphicFrameLocks noGrp="1"/>
          </p:cNvGraphicFramePr>
          <p:nvPr>
            <p:ph idx="1"/>
            <p:extLst>
              <p:ext uri="{D42A27DB-BD31-4B8C-83A1-F6EECF244321}">
                <p14:modId xmlns:p14="http://schemas.microsoft.com/office/powerpoint/2010/main" val="369765801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96773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651AB2E-74CE-C483-4235-A79EEA437D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529E7A-C2DE-9007-8BAB-666F88B03742}"/>
              </a:ext>
            </a:extLst>
          </p:cNvPr>
          <p:cNvSpPr>
            <a:spLocks noGrp="1"/>
          </p:cNvSpPr>
          <p:nvPr>
            <p:ph type="title"/>
          </p:nvPr>
        </p:nvSpPr>
        <p:spPr/>
        <p:txBody>
          <a:bodyPr/>
          <a:lstStyle/>
          <a:p>
            <a:r>
              <a:rPr lang="en-ZA" b="1" dirty="0">
                <a:latin typeface="Elephant" panose="02020904090505020303" pitchFamily="18" charset="0"/>
                <a:cs typeface="Arial" panose="020B0604020202020204" pitchFamily="34" charset="0"/>
              </a:rPr>
              <a:t>INTRODUCTION</a:t>
            </a:r>
          </a:p>
        </p:txBody>
      </p:sp>
      <p:graphicFrame>
        <p:nvGraphicFramePr>
          <p:cNvPr id="5" name="Content Placeholder 2">
            <a:extLst>
              <a:ext uri="{FF2B5EF4-FFF2-40B4-BE49-F238E27FC236}">
                <a16:creationId xmlns:a16="http://schemas.microsoft.com/office/drawing/2014/main" id="{C3A95C4D-0400-DBFB-C7CF-F508B833E4B1}"/>
              </a:ext>
            </a:extLst>
          </p:cNvPr>
          <p:cNvGraphicFramePr>
            <a:graphicFrameLocks noGrp="1"/>
          </p:cNvGraphicFramePr>
          <p:nvPr>
            <p:ph idx="1"/>
            <p:extLst>
              <p:ext uri="{D42A27DB-BD31-4B8C-83A1-F6EECF244321}">
                <p14:modId xmlns:p14="http://schemas.microsoft.com/office/powerpoint/2010/main" val="284680185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84873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5F44969-7920-6B6B-DDB1-1D8F8FD115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BB7EDF-CDE1-452F-A6B2-39701AFAEE49}"/>
              </a:ext>
            </a:extLst>
          </p:cNvPr>
          <p:cNvSpPr>
            <a:spLocks noGrp="1"/>
          </p:cNvSpPr>
          <p:nvPr>
            <p:ph type="title"/>
          </p:nvPr>
        </p:nvSpPr>
        <p:spPr/>
        <p:txBody>
          <a:bodyPr/>
          <a:lstStyle/>
          <a:p>
            <a:r>
              <a:rPr lang="en-ZA" b="1" dirty="0">
                <a:latin typeface="Elephant" panose="02020904090505020303" pitchFamily="18" charset="0"/>
                <a:cs typeface="Arial" panose="020B0604020202020204" pitchFamily="34" charset="0"/>
              </a:rPr>
              <a:t>INTRODUCTION</a:t>
            </a:r>
          </a:p>
        </p:txBody>
      </p:sp>
      <p:graphicFrame>
        <p:nvGraphicFramePr>
          <p:cNvPr id="5" name="Content Placeholder 2">
            <a:extLst>
              <a:ext uri="{FF2B5EF4-FFF2-40B4-BE49-F238E27FC236}">
                <a16:creationId xmlns:a16="http://schemas.microsoft.com/office/drawing/2014/main" id="{9D1184C7-4F14-6B79-B813-96F975D2ED1E}"/>
              </a:ext>
            </a:extLst>
          </p:cNvPr>
          <p:cNvGraphicFramePr>
            <a:graphicFrameLocks noGrp="1"/>
          </p:cNvGraphicFramePr>
          <p:nvPr>
            <p:ph idx="1"/>
            <p:extLst>
              <p:ext uri="{D42A27DB-BD31-4B8C-83A1-F6EECF244321}">
                <p14:modId xmlns:p14="http://schemas.microsoft.com/office/powerpoint/2010/main" val="367697878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8873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1A1DFC9-1E57-E367-66E1-39465807EC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D4E436-A26B-B9FA-A704-BA30E4BF4D62}"/>
              </a:ext>
            </a:extLst>
          </p:cNvPr>
          <p:cNvSpPr>
            <a:spLocks noGrp="1"/>
          </p:cNvSpPr>
          <p:nvPr>
            <p:ph type="title"/>
          </p:nvPr>
        </p:nvSpPr>
        <p:spPr/>
        <p:txBody>
          <a:bodyPr/>
          <a:lstStyle/>
          <a:p>
            <a:r>
              <a:rPr lang="en-US" b="1" dirty="0">
                <a:latin typeface="Elephant" panose="02020904090505020303" pitchFamily="18" charset="0"/>
                <a:cs typeface="Arial" panose="020B0604020202020204" pitchFamily="34" charset="0"/>
              </a:rPr>
              <a:t>G</a:t>
            </a:r>
            <a:r>
              <a:rPr lang="en-ZA" b="1" dirty="0">
                <a:latin typeface="Elephant" panose="02020904090505020303" pitchFamily="18" charset="0"/>
                <a:cs typeface="Arial" panose="020B0604020202020204" pitchFamily="34" charset="0"/>
              </a:rPr>
              <a:t>OAL &amp; OBJECTIVES</a:t>
            </a:r>
          </a:p>
        </p:txBody>
      </p:sp>
      <p:graphicFrame>
        <p:nvGraphicFramePr>
          <p:cNvPr id="4" name="Content Placeholder 3">
            <a:extLst>
              <a:ext uri="{FF2B5EF4-FFF2-40B4-BE49-F238E27FC236}">
                <a16:creationId xmlns:a16="http://schemas.microsoft.com/office/drawing/2014/main" id="{C6689C33-1175-9AC2-130A-97F19063924B}"/>
              </a:ext>
            </a:extLst>
          </p:cNvPr>
          <p:cNvGraphicFramePr>
            <a:graphicFrameLocks noGrp="1"/>
          </p:cNvGraphicFramePr>
          <p:nvPr>
            <p:ph idx="1"/>
            <p:extLst>
              <p:ext uri="{D42A27DB-BD31-4B8C-83A1-F6EECF244321}">
                <p14:modId xmlns:p14="http://schemas.microsoft.com/office/powerpoint/2010/main" val="2697444339"/>
              </p:ext>
            </p:extLst>
          </p:nvPr>
        </p:nvGraphicFramePr>
        <p:xfrm>
          <a:off x="701040" y="149034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8290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43C6F69-741E-F837-6D44-68788B6F24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82E61E-8895-1752-FBF9-9977F3E003A5}"/>
              </a:ext>
            </a:extLst>
          </p:cNvPr>
          <p:cNvSpPr>
            <a:spLocks noGrp="1"/>
          </p:cNvSpPr>
          <p:nvPr>
            <p:ph type="title"/>
          </p:nvPr>
        </p:nvSpPr>
        <p:spPr/>
        <p:txBody>
          <a:bodyPr>
            <a:normAutofit/>
          </a:bodyPr>
          <a:lstStyle/>
          <a:p>
            <a:r>
              <a:rPr lang="en-ZA" sz="3600" b="1" dirty="0">
                <a:latin typeface="Elephant" panose="02020904090505020303" pitchFamily="18" charset="0"/>
                <a:cs typeface="Arial" panose="020B0604020202020204" pitchFamily="34" charset="0"/>
              </a:rPr>
              <a:t>THEORETICAL FRAMEWORK (1 of 2)</a:t>
            </a:r>
          </a:p>
        </p:txBody>
      </p:sp>
      <p:sp>
        <p:nvSpPr>
          <p:cNvPr id="3" name="Content Placeholder 2">
            <a:extLst>
              <a:ext uri="{FF2B5EF4-FFF2-40B4-BE49-F238E27FC236}">
                <a16:creationId xmlns:a16="http://schemas.microsoft.com/office/drawing/2014/main" id="{AE1D38B0-4EAE-CA00-16D6-02F63E7985CF}"/>
              </a:ext>
            </a:extLst>
          </p:cNvPr>
          <p:cNvSpPr>
            <a:spLocks noGrp="1"/>
          </p:cNvSpPr>
          <p:nvPr>
            <p:ph idx="1"/>
          </p:nvPr>
        </p:nvSpPr>
        <p:spPr/>
        <p:txBody>
          <a:bodyPr>
            <a:normAutofit/>
          </a:bodyPr>
          <a:lstStyle/>
          <a:p>
            <a:pPr marL="0" indent="0">
              <a:buNone/>
            </a:pPr>
            <a:r>
              <a:rPr lang="en-ZA" sz="2400" dirty="0">
                <a:latin typeface="Arial" panose="020B0604020202020204" pitchFamily="34" charset="0"/>
                <a:cs typeface="Arial" panose="020B0604020202020204" pitchFamily="34" charset="0"/>
              </a:rPr>
              <a:t>The researcher adopted Strength-Based and Resilience Theory as theoretical frameworks. </a:t>
            </a:r>
          </a:p>
          <a:p>
            <a:pPr marL="0" indent="0" algn="ctr">
              <a:buNone/>
            </a:pPr>
            <a:r>
              <a:rPr lang="en-ZA" sz="2400" b="1" dirty="0">
                <a:latin typeface="Arial" panose="020B0604020202020204" pitchFamily="34" charset="0"/>
                <a:cs typeface="Arial" panose="020B0604020202020204" pitchFamily="34" charset="0"/>
              </a:rPr>
              <a:t>Strength-Based Theory</a:t>
            </a:r>
          </a:p>
          <a:p>
            <a:pPr marL="0" indent="0">
              <a:buNone/>
            </a:pPr>
            <a:r>
              <a:rPr lang="en-US" sz="2400" b="1" dirty="0">
                <a:latin typeface="Arial" panose="020B0604020202020204" pitchFamily="34" charset="0"/>
                <a:cs typeface="Arial" panose="020B0604020202020204" pitchFamily="34" charset="0"/>
              </a:rPr>
              <a:t>Strength-Based Theory</a:t>
            </a:r>
            <a:r>
              <a:rPr lang="en-US" sz="2400" dirty="0">
                <a:latin typeface="Arial" panose="020B0604020202020204" pitchFamily="34" charset="0"/>
                <a:cs typeface="Arial" panose="020B0604020202020204" pitchFamily="34" charset="0"/>
              </a:rPr>
              <a:t> focuses on people’s abilities and resources, emphasizing what they do well to help them overcome challenges and achieve positive change</a:t>
            </a:r>
            <a:r>
              <a:rPr lang="en-ZA" sz="2400" dirty="0">
                <a:latin typeface="Arial" panose="020B0604020202020204" pitchFamily="34" charset="0"/>
                <a:cs typeface="Arial" panose="020B0604020202020204" pitchFamily="34" charset="0"/>
              </a:rPr>
              <a:t> (Pulla, 2017)</a:t>
            </a:r>
            <a:r>
              <a:rPr lang="en-US" sz="2400" dirty="0">
                <a:latin typeface="Arial" panose="020B0604020202020204" pitchFamily="34" charset="0"/>
                <a:cs typeface="Arial" panose="020B0604020202020204" pitchFamily="34" charset="0"/>
              </a:rPr>
              <a:t>.</a:t>
            </a:r>
          </a:p>
          <a:p>
            <a:pPr marL="0" indent="0" algn="ctr">
              <a:buNone/>
            </a:pPr>
            <a:r>
              <a:rPr lang="en-US" sz="2400" b="1" dirty="0">
                <a:solidFill>
                  <a:srgbClr val="0E101A"/>
                </a:solidFill>
                <a:effectLst/>
                <a:latin typeface="Arial" panose="020B0604020202020204" pitchFamily="34" charset="0"/>
                <a:ea typeface="Times New Roman" panose="02020603050405020304" pitchFamily="18" charset="0"/>
                <a:cs typeface="Arial" panose="020B0604020202020204" pitchFamily="34" charset="0"/>
              </a:rPr>
              <a:t>Resilience Theory</a:t>
            </a:r>
          </a:p>
          <a:p>
            <a:pPr marL="0" indent="0">
              <a:buNone/>
            </a:pPr>
            <a:r>
              <a:rPr lang="en-US" sz="2400" b="1" dirty="0">
                <a:latin typeface="Arial" panose="020B0604020202020204" pitchFamily="34" charset="0"/>
                <a:cs typeface="Arial" panose="020B0604020202020204" pitchFamily="34" charset="0"/>
              </a:rPr>
              <a:t>Resilience Theory</a:t>
            </a:r>
            <a:r>
              <a:rPr lang="en-US" sz="2400" dirty="0">
                <a:latin typeface="Arial" panose="020B0604020202020204" pitchFamily="34" charset="0"/>
                <a:cs typeface="Arial" panose="020B0604020202020204" pitchFamily="34" charset="0"/>
              </a:rPr>
              <a:t> focuses on how people adapt and bounce back from difficulties by using their strengths and protective factors to achieve positive outcomes</a:t>
            </a:r>
            <a:r>
              <a:rPr lang="en-ZA" sz="2400" dirty="0">
                <a:latin typeface="Arial" panose="020B0604020202020204" pitchFamily="34" charset="0"/>
                <a:cs typeface="Arial" panose="020B0604020202020204" pitchFamily="34" charset="0"/>
              </a:rPr>
              <a:t> (Theron, 2016)</a:t>
            </a:r>
            <a:r>
              <a:rPr lang="en-US" sz="2400" dirty="0">
                <a:latin typeface="Arial" panose="020B0604020202020204" pitchFamily="34" charset="0"/>
                <a:cs typeface="Arial" panose="020B0604020202020204" pitchFamily="34" charset="0"/>
              </a:rPr>
              <a:t>.</a:t>
            </a:r>
            <a:endParaRPr lang="en-GB" sz="2400" dirty="0">
              <a:solidFill>
                <a:srgbClr val="0E101A"/>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22403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47B6D64-976E-9C22-3FB0-25458F4B45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78285B-0C78-21B1-3B87-CDE399B615D2}"/>
              </a:ext>
            </a:extLst>
          </p:cNvPr>
          <p:cNvSpPr>
            <a:spLocks noGrp="1"/>
          </p:cNvSpPr>
          <p:nvPr>
            <p:ph type="title"/>
          </p:nvPr>
        </p:nvSpPr>
        <p:spPr/>
        <p:txBody>
          <a:bodyPr>
            <a:normAutofit/>
          </a:bodyPr>
          <a:lstStyle/>
          <a:p>
            <a:r>
              <a:rPr lang="en-ZA" sz="3600" b="1" dirty="0">
                <a:latin typeface="Elephant" panose="02020904090505020303" pitchFamily="18" charset="0"/>
                <a:cs typeface="Arial" panose="020B0604020202020204" pitchFamily="34" charset="0"/>
              </a:rPr>
              <a:t>THEORETICAL FRAMEWORK(1 of 2)</a:t>
            </a:r>
          </a:p>
        </p:txBody>
      </p:sp>
      <p:graphicFrame>
        <p:nvGraphicFramePr>
          <p:cNvPr id="5" name="Content Placeholder 2">
            <a:extLst>
              <a:ext uri="{FF2B5EF4-FFF2-40B4-BE49-F238E27FC236}">
                <a16:creationId xmlns:a16="http://schemas.microsoft.com/office/drawing/2014/main" id="{27604ACF-7FF4-54C0-9793-D16F3EF65C5A}"/>
              </a:ext>
            </a:extLst>
          </p:cNvPr>
          <p:cNvGraphicFramePr>
            <a:graphicFrameLocks noGrp="1"/>
          </p:cNvGraphicFramePr>
          <p:nvPr>
            <p:ph idx="1"/>
            <p:extLst>
              <p:ext uri="{D42A27DB-BD31-4B8C-83A1-F6EECF244321}">
                <p14:modId xmlns:p14="http://schemas.microsoft.com/office/powerpoint/2010/main" val="336864951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4425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latin typeface="Elephant" panose="02020904090505020303" pitchFamily="18" charset="0"/>
                <a:cs typeface="Arial" panose="020B0604020202020204" pitchFamily="34" charset="0"/>
              </a:rPr>
              <a:t>METHODOLOGY</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The study used a </a:t>
            </a:r>
            <a:r>
              <a:rPr lang="en-US" b="1" dirty="0">
                <a:latin typeface="Arial" panose="020B0604020202020204" pitchFamily="34" charset="0"/>
                <a:cs typeface="Arial" panose="020B0604020202020204" pitchFamily="34" charset="0"/>
              </a:rPr>
              <a:t>qualitative, exploratory, descriptive and contextual designs</a:t>
            </a:r>
            <a:r>
              <a:rPr lang="en-US" dirty="0">
                <a:latin typeface="Arial" panose="020B0604020202020204" pitchFamily="34" charset="0"/>
                <a:cs typeface="Arial" panose="020B0604020202020204" pitchFamily="34" charset="0"/>
              </a:rPr>
              <a:t> to explore the </a:t>
            </a:r>
            <a:r>
              <a:rPr lang="en-ZA" dirty="0">
                <a:latin typeface="Arial" panose="020B0604020202020204" pitchFamily="34" charset="0"/>
                <a:cs typeface="Arial" panose="020B0604020202020204" pitchFamily="34" charset="0"/>
              </a:rPr>
              <a:t>the challenges, experiences, and coping strategies of foster parents in raising teenage foster children.</a:t>
            </a: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b="1" dirty="0">
                <a:latin typeface="Arial" panose="020B0604020202020204" pitchFamily="34" charset="0"/>
                <a:cs typeface="Arial" panose="020B0604020202020204" pitchFamily="34" charset="0"/>
              </a:rPr>
              <a:t>Purposive sampling</a:t>
            </a:r>
            <a:r>
              <a:rPr lang="en-US" dirty="0">
                <a:latin typeface="Arial" panose="020B0604020202020204" pitchFamily="34" charset="0"/>
                <a:cs typeface="Arial" panose="020B0604020202020204" pitchFamily="34" charset="0"/>
              </a:rPr>
              <a:t> was used to select </a:t>
            </a:r>
            <a:r>
              <a:rPr lang="en-US" b="1" dirty="0">
                <a:latin typeface="Arial" panose="020B0604020202020204" pitchFamily="34" charset="0"/>
                <a:cs typeface="Arial" panose="020B0604020202020204" pitchFamily="34" charset="0"/>
              </a:rPr>
              <a:t> foster parents</a:t>
            </a:r>
            <a:r>
              <a:rPr lang="en-US" dirty="0">
                <a:latin typeface="Arial" panose="020B0604020202020204" pitchFamily="34" charset="0"/>
                <a:cs typeface="Arial" panose="020B0604020202020204" pitchFamily="34" charset="0"/>
              </a:rPr>
              <a:t>, all from the </a:t>
            </a:r>
            <a:r>
              <a:rPr lang="en-US" b="1" dirty="0">
                <a:latin typeface="Arial" panose="020B0604020202020204" pitchFamily="34" charset="0"/>
                <a:cs typeface="Arial" panose="020B0604020202020204" pitchFamily="34" charset="0"/>
              </a:rPr>
              <a:t>Gauteng Department of Social Development in Mogale City</a:t>
            </a:r>
            <a:r>
              <a:rPr lang="en-US" dirty="0">
                <a:latin typeface="Arial" panose="020B0604020202020204" pitchFamily="34" charset="0"/>
                <a:cs typeface="Arial" panose="020B0604020202020204" pitchFamily="34" charset="0"/>
              </a:rPr>
              <a:t>.</a:t>
            </a:r>
          </a:p>
          <a:p>
            <a:pPr>
              <a:buFont typeface="Wingdings" panose="05000000000000000000" pitchFamily="2" charset="2"/>
              <a:buChar char="Ø"/>
            </a:pPr>
            <a:r>
              <a:rPr lang="en-US" b="1" dirty="0">
                <a:latin typeface="Arial" panose="020B0604020202020204" pitchFamily="34" charset="0"/>
                <a:cs typeface="Arial" panose="020B0604020202020204" pitchFamily="34" charset="0"/>
              </a:rPr>
              <a:t>Semi-structured interviews</a:t>
            </a:r>
            <a:r>
              <a:rPr lang="en-US" dirty="0">
                <a:latin typeface="Arial" panose="020B0604020202020204" pitchFamily="34" charset="0"/>
                <a:cs typeface="Arial" panose="020B0604020202020204" pitchFamily="34" charset="0"/>
              </a:rPr>
              <a:t> were conducted to allow for in-depth, flexible data collection aligned with the study’s objectives.</a:t>
            </a:r>
          </a:p>
          <a:p>
            <a:endParaRPr lang="en-ZA" dirty="0"/>
          </a:p>
        </p:txBody>
      </p:sp>
    </p:spTree>
  </p:cSld>
  <p:clrMapOvr>
    <a:masterClrMapping/>
  </p:clrMapOvr>
  <p:transition spd="slow">
    <p:comb/>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b="1" dirty="0">
                <a:latin typeface="Elephant" panose="02020904090505020303" pitchFamily="18" charset="0"/>
                <a:cs typeface="Arial" panose="020B0604020202020204" pitchFamily="34" charset="0"/>
              </a:rPr>
              <a:t>FINDINGS(1 of 4)</a:t>
            </a:r>
          </a:p>
        </p:txBody>
      </p:sp>
      <p:sp>
        <p:nvSpPr>
          <p:cNvPr id="3" name="Content Placeholder 2"/>
          <p:cNvSpPr>
            <a:spLocks noGrp="1"/>
          </p:cNvSpPr>
          <p:nvPr>
            <p:ph idx="1"/>
          </p:nvPr>
        </p:nvSpPr>
        <p:spPr/>
        <p:txBody>
          <a:bodyPr>
            <a:normAutofit/>
          </a:bodyPr>
          <a:lstStyle/>
          <a:p>
            <a:pPr marL="0" indent="0">
              <a:buNone/>
            </a:pPr>
            <a:r>
              <a:rPr lang="en-GB" sz="2400" dirty="0">
                <a:latin typeface="Arial" panose="020B0604020202020204" pitchFamily="34" charset="0"/>
                <a:ea typeface="Calibri" panose="020F0502020204030204" pitchFamily="34" charset="0"/>
                <a:cs typeface="Arial" panose="020B0604020202020204" pitchFamily="34" charset="0"/>
              </a:rPr>
              <a:t>Three</a:t>
            </a:r>
            <a:r>
              <a:rPr lang="en-GB" sz="2400" dirty="0">
                <a:effectLst/>
                <a:latin typeface="Arial" panose="020B0604020202020204" pitchFamily="34" charset="0"/>
                <a:ea typeface="Calibri" panose="020F0502020204030204" pitchFamily="34" charset="0"/>
                <a:cs typeface="Arial" panose="020B0604020202020204" pitchFamily="34" charset="0"/>
              </a:rPr>
              <a:t> themes and their corresponding sub-themes were generated from the thematic analysis: </a:t>
            </a:r>
          </a:p>
          <a:p>
            <a:pPr marL="0" indent="0" algn="just">
              <a:lnSpc>
                <a:spcPct val="115000"/>
              </a:lnSpc>
              <a:spcAft>
                <a:spcPts val="800"/>
              </a:spcAft>
              <a:buNone/>
            </a:pPr>
            <a:r>
              <a:rPr lang="en-GB" sz="2400" b="1" kern="0" dirty="0">
                <a:effectLst/>
                <a:latin typeface="Arial" panose="020B0604020202020204" pitchFamily="34" charset="0"/>
                <a:ea typeface="Times New Roman" panose="02020603050405020304" pitchFamily="18" charset="0"/>
                <a:cs typeface="Arial" panose="020B0604020202020204" pitchFamily="34" charset="0"/>
              </a:rPr>
              <a:t>Theme 1: </a:t>
            </a:r>
            <a:r>
              <a:rPr lang="en-GB" sz="2400" b="1" kern="0" dirty="0">
                <a:latin typeface="Arial" panose="020B0604020202020204" pitchFamily="34" charset="0"/>
                <a:ea typeface="Times New Roman" panose="02020603050405020304" pitchFamily="18" charset="0"/>
                <a:cs typeface="Arial" panose="020B0604020202020204" pitchFamily="34" charset="0"/>
              </a:rPr>
              <a:t>Challenges faced by foster parents</a:t>
            </a:r>
            <a:endParaRPr lang="en-ZA" sz="2400" kern="1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GB" sz="2400" kern="0" dirty="0">
                <a:solidFill>
                  <a:srgbClr val="0E101A"/>
                </a:solidFill>
                <a:effectLst/>
                <a:latin typeface="Arial" panose="020B0604020202020204" pitchFamily="34" charset="0"/>
                <a:ea typeface="Times New Roman" panose="02020603050405020304" pitchFamily="18" charset="0"/>
                <a:cs typeface="Arial" panose="020B0604020202020204" pitchFamily="34" charset="0"/>
              </a:rPr>
              <a:t> </a:t>
            </a:r>
          </a:p>
        </p:txBody>
      </p:sp>
      <p:graphicFrame>
        <p:nvGraphicFramePr>
          <p:cNvPr id="4" name="Table 3">
            <a:extLst>
              <a:ext uri="{FF2B5EF4-FFF2-40B4-BE49-F238E27FC236}">
                <a16:creationId xmlns:a16="http://schemas.microsoft.com/office/drawing/2014/main" id="{968204E0-3363-5411-F7BB-9FBD0FACE656}"/>
              </a:ext>
            </a:extLst>
          </p:cNvPr>
          <p:cNvGraphicFramePr>
            <a:graphicFrameLocks noGrp="1"/>
          </p:cNvGraphicFramePr>
          <p:nvPr>
            <p:extLst>
              <p:ext uri="{D42A27DB-BD31-4B8C-83A1-F6EECF244321}">
                <p14:modId xmlns:p14="http://schemas.microsoft.com/office/powerpoint/2010/main" val="4215689768"/>
              </p:ext>
            </p:extLst>
          </p:nvPr>
        </p:nvGraphicFramePr>
        <p:xfrm>
          <a:off x="983411" y="3158993"/>
          <a:ext cx="9176590" cy="3498874"/>
        </p:xfrm>
        <a:graphic>
          <a:graphicData uri="http://schemas.openxmlformats.org/drawingml/2006/table">
            <a:tbl>
              <a:tblPr firstRow="1" bandRow="1">
                <a:tableStyleId>{5C22544A-7EE6-4342-B048-85BDC9FD1C3A}</a:tableStyleId>
              </a:tblPr>
              <a:tblGrid>
                <a:gridCol w="4588295">
                  <a:extLst>
                    <a:ext uri="{9D8B030D-6E8A-4147-A177-3AD203B41FA5}">
                      <a16:colId xmlns:a16="http://schemas.microsoft.com/office/drawing/2014/main" val="3736207765"/>
                    </a:ext>
                  </a:extLst>
                </a:gridCol>
                <a:gridCol w="4588295">
                  <a:extLst>
                    <a:ext uri="{9D8B030D-6E8A-4147-A177-3AD203B41FA5}">
                      <a16:colId xmlns:a16="http://schemas.microsoft.com/office/drawing/2014/main" val="3759925929"/>
                    </a:ext>
                  </a:extLst>
                </a:gridCol>
              </a:tblGrid>
              <a:tr h="481354">
                <a:tc>
                  <a:txBody>
                    <a:bodyPr/>
                    <a:lstStyle/>
                    <a:p>
                      <a:r>
                        <a:rPr lang="en-US" sz="2000" dirty="0">
                          <a:latin typeface="Arial" panose="020B0604020202020204" pitchFamily="34" charset="0"/>
                          <a:cs typeface="Arial" panose="020B0604020202020204" pitchFamily="34" charset="0"/>
                        </a:rPr>
                        <a:t>Sub-theme</a:t>
                      </a:r>
                      <a:endParaRPr lang="en-ZA" sz="2000" dirty="0">
                        <a:latin typeface="Arial" panose="020B0604020202020204" pitchFamily="34" charset="0"/>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rPr>
                        <a:t>Explanation</a:t>
                      </a:r>
                      <a:endParaRPr lang="en-ZA"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42011693"/>
                  </a:ext>
                </a:extLst>
              </a:tr>
              <a:tr h="487199">
                <a:tc>
                  <a:txBody>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Delinquent or unsupervised nocturnal behavior</a:t>
                      </a:r>
                      <a:endParaRPr lang="en-ZA" sz="2000" dirty="0">
                        <a:latin typeface="Arial" panose="020B0604020202020204" pitchFamily="34" charset="0"/>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rPr>
                        <a:t>Teenagers returning home late, often without supervision, potentially exposing them to risky situations.</a:t>
                      </a:r>
                      <a:endParaRPr lang="en-ZA"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9058564"/>
                  </a:ext>
                </a:extLst>
              </a:tr>
              <a:tr h="487199">
                <a:tc>
                  <a:txBody>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Oppositional or defiant interactions with foster parents</a:t>
                      </a:r>
                      <a:endParaRPr lang="en-ZA" sz="2000" dirty="0">
                        <a:latin typeface="Arial" panose="020B0604020202020204" pitchFamily="34" charset="0"/>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rPr>
                        <a:t>Engaging in backchat, arguing, or refusing instructions from foster parents.</a:t>
                      </a:r>
                      <a:endParaRPr lang="en-ZA"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294732"/>
                  </a:ext>
                </a:extLst>
              </a:tr>
              <a:tr h="487199">
                <a:tc>
                  <a:txBody>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Engagement in early or high-risk sexual activities</a:t>
                      </a:r>
                      <a:endParaRPr lang="en-ZA" sz="2000" dirty="0">
                        <a:latin typeface="Arial" panose="020B0604020202020204" pitchFamily="34" charset="0"/>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rPr>
                        <a:t>Participation in sexual behavior that may have physical, emotional, or social consequences.</a:t>
                      </a:r>
                      <a:endParaRPr lang="en-ZA"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1275083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ca9a8b8c-3ea3-4799-a43e-5510398e7a3b}" enabled="0" method="" siteId="{ca9a8b8c-3ea3-4799-a43e-5510398e7a3b}" removed="1"/>
</clbl:labelList>
</file>

<file path=docProps/app.xml><?xml version="1.0" encoding="utf-8"?>
<Properties xmlns="http://schemas.openxmlformats.org/officeDocument/2006/extended-properties" xmlns:vt="http://schemas.openxmlformats.org/officeDocument/2006/docPropsVTypes">
  <TotalTime>391</TotalTime>
  <Words>1130</Words>
  <Application>Microsoft Office PowerPoint</Application>
  <PresentationFormat>Widescreen</PresentationFormat>
  <Paragraphs>99</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Amasis MT Pro Black</vt:lpstr>
      <vt:lpstr>Arial</vt:lpstr>
      <vt:lpstr>Calibri</vt:lpstr>
      <vt:lpstr>Calibri Light</vt:lpstr>
      <vt:lpstr>Century</vt:lpstr>
      <vt:lpstr>Elephant</vt:lpstr>
      <vt:lpstr>Wingdings</vt:lpstr>
      <vt:lpstr>Office Theme</vt:lpstr>
      <vt:lpstr>PowerPoint Presentation</vt:lpstr>
      <vt:lpstr>OVERVIEW </vt:lpstr>
      <vt:lpstr>INTRODUCTION</vt:lpstr>
      <vt:lpstr>INTRODUCTION</vt:lpstr>
      <vt:lpstr>GOAL &amp; OBJECTIVES</vt:lpstr>
      <vt:lpstr>THEORETICAL FRAMEWORK (1 of 2)</vt:lpstr>
      <vt:lpstr>THEORETICAL FRAMEWORK(1 of 2)</vt:lpstr>
      <vt:lpstr>METHODOLOGY</vt:lpstr>
      <vt:lpstr>FINDINGS(1 of 4)</vt:lpstr>
      <vt:lpstr>FINDINGS(2 of 4)</vt:lpstr>
      <vt:lpstr>FINDINGS(3 of 4)</vt:lpstr>
      <vt:lpstr>FINDINGS(4 of 4)</vt:lpstr>
      <vt:lpstr>STUDY RECOMMENDATIONS(1 of 2)</vt:lpstr>
      <vt:lpstr>STUDY RECOMMENDATIONS (2 of 2)</vt:lpstr>
      <vt:lpstr>CONCLUSION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Omen</dc:creator>
  <cp:lastModifiedBy>Dhludhlu , Sandile</cp:lastModifiedBy>
  <cp:revision>10</cp:revision>
  <dcterms:created xsi:type="dcterms:W3CDTF">2021-02-04T13:42:00Z</dcterms:created>
  <dcterms:modified xsi:type="dcterms:W3CDTF">2025-09-09T20:26:50Z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EB2A640753E149F386DE6556AB5368B7_13</vt:lpwstr>
  </property>
  <property fmtid="{D5CDD505-2E9C-101B-9397-08002B2CF9AE}" pid="3" name="KSOProductBuildVer">
    <vt:lpwstr>1033-12.2.0.20782</vt:lpwstr>
  </property>
</Properties>
</file>