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302" r:id="rId2"/>
    <p:sldId id="291" r:id="rId3"/>
    <p:sldId id="289" r:id="rId4"/>
    <p:sldId id="277" r:id="rId5"/>
    <p:sldId id="292" r:id="rId6"/>
    <p:sldId id="301" r:id="rId7"/>
    <p:sldId id="297" r:id="rId8"/>
    <p:sldId id="308" r:id="rId9"/>
    <p:sldId id="303" r:id="rId10"/>
    <p:sldId id="305" r:id="rId11"/>
    <p:sldId id="309" r:id="rId12"/>
    <p:sldId id="300" r:id="rId13"/>
    <p:sldId id="299" r:id="rId14"/>
    <p:sldId id="273" r:id="rId15"/>
    <p:sldId id="306" r:id="rId16"/>
    <p:sldId id="307" r:id="rId17"/>
    <p:sldId id="296" r:id="rId18"/>
    <p:sldId id="286" r:id="rId19"/>
  </p:sldIdLst>
  <p:sldSz cx="16256000" cy="9144000"/>
  <p:notesSz cx="16256000" cy="9144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AEB6"/>
    <a:srgbClr val="3365A1"/>
    <a:srgbClr val="314965"/>
    <a:srgbClr val="17314B"/>
    <a:srgbClr val="FFCE00"/>
    <a:srgbClr val="FEF0CA"/>
    <a:srgbClr val="FFB6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51"/>
    <p:restoredTop sz="94607"/>
  </p:normalViewPr>
  <p:slideViewPr>
    <p:cSldViewPr>
      <p:cViewPr varScale="1">
        <p:scale>
          <a:sx n="79" d="100"/>
          <a:sy n="79" d="100"/>
        </p:scale>
        <p:origin x="968" y="216"/>
      </p:cViewPr>
      <p:guideLst>
        <p:guide orient="horz" pos="2880"/>
        <p:guide pos="2160"/>
      </p:guideLst>
    </p:cSldViewPr>
  </p:slideViewPr>
  <p:notesTextViewPr>
    <p:cViewPr>
      <p:scale>
        <a:sx n="100" d="100"/>
        <a:sy n="100" d="100"/>
      </p:scale>
      <p:origin x="0" y="0"/>
    </p:cViewPr>
  </p:notesTextViewPr>
  <p:notesViewPr>
    <p:cSldViewPr>
      <p:cViewPr varScale="1">
        <p:scale>
          <a:sx n="99" d="100"/>
          <a:sy n="99" d="100"/>
        </p:scale>
        <p:origin x="123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3EBF89-01C4-2238-39D9-97E9EC27C69A}"/>
              </a:ext>
            </a:extLst>
          </p:cNvPr>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A971388-2830-AA09-962F-83DE0D0332E4}"/>
              </a:ext>
            </a:extLst>
          </p:cNvPr>
          <p:cNvSpPr>
            <a:spLocks noGrp="1"/>
          </p:cNvSpPr>
          <p:nvPr>
            <p:ph type="dt" sz="quarter" idx="1"/>
          </p:nvPr>
        </p:nvSpPr>
        <p:spPr>
          <a:xfrm>
            <a:off x="9207500" y="0"/>
            <a:ext cx="7045325" cy="458788"/>
          </a:xfrm>
          <a:prstGeom prst="rect">
            <a:avLst/>
          </a:prstGeom>
        </p:spPr>
        <p:txBody>
          <a:bodyPr vert="horz" lIns="91440" tIns="45720" rIns="91440" bIns="45720" rtlCol="0"/>
          <a:lstStyle>
            <a:lvl1pPr algn="r">
              <a:defRPr sz="1200"/>
            </a:lvl1pPr>
          </a:lstStyle>
          <a:p>
            <a:fld id="{BABE4204-1FC9-1847-9340-29F4EFDB92FF}" type="datetimeFigureOut">
              <a:rPr lang="en-GB" smtClean="0"/>
              <a:t>09/09/2025</a:t>
            </a:fld>
            <a:endParaRPr lang="en-GB"/>
          </a:p>
        </p:txBody>
      </p:sp>
      <p:sp>
        <p:nvSpPr>
          <p:cNvPr id="4" name="Footer Placeholder 3">
            <a:extLst>
              <a:ext uri="{FF2B5EF4-FFF2-40B4-BE49-F238E27FC236}">
                <a16:creationId xmlns:a16="http://schemas.microsoft.com/office/drawing/2014/main" id="{1BE68A18-9B0F-C5ED-F3D2-385CB1709E9C}"/>
              </a:ext>
            </a:extLst>
          </p:cNvPr>
          <p:cNvSpPr>
            <a:spLocks noGrp="1"/>
          </p:cNvSpPr>
          <p:nvPr>
            <p:ph type="ftr" sz="quarter" idx="2"/>
          </p:nvPr>
        </p:nvSpPr>
        <p:spPr>
          <a:xfrm>
            <a:off x="0" y="8685213"/>
            <a:ext cx="7043738"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E36E041-A0EC-BC13-4EF4-63DFCF9A9524}"/>
              </a:ext>
            </a:extLst>
          </p:cNvPr>
          <p:cNvSpPr>
            <a:spLocks noGrp="1"/>
          </p:cNvSpPr>
          <p:nvPr>
            <p:ph type="sldNum" sz="quarter" idx="3"/>
          </p:nvPr>
        </p:nvSpPr>
        <p:spPr>
          <a:xfrm>
            <a:off x="9207500" y="8685213"/>
            <a:ext cx="7045325" cy="458787"/>
          </a:xfrm>
          <a:prstGeom prst="rect">
            <a:avLst/>
          </a:prstGeom>
        </p:spPr>
        <p:txBody>
          <a:bodyPr vert="horz" lIns="91440" tIns="45720" rIns="91440" bIns="45720" rtlCol="0" anchor="b"/>
          <a:lstStyle>
            <a:lvl1pPr algn="r">
              <a:defRPr sz="1200"/>
            </a:lvl1pPr>
          </a:lstStyle>
          <a:p>
            <a:fld id="{456A6D54-3837-3443-B9C4-0C5E2B549E4E}" type="slidenum">
              <a:rPr lang="en-GB" smtClean="0"/>
              <a:t>‹#›</a:t>
            </a:fld>
            <a:endParaRPr lang="en-GB"/>
          </a:p>
        </p:txBody>
      </p:sp>
    </p:spTree>
    <p:extLst>
      <p:ext uri="{BB962C8B-B14F-4D97-AF65-F5344CB8AC3E}">
        <p14:creationId xmlns:p14="http://schemas.microsoft.com/office/powerpoint/2010/main" val="3782413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vl1pPr>
          </a:lstStyle>
          <a:p>
            <a:fld id="{69A4DB9F-3E27-694D-856B-0A41EF8658D9}" type="datetimeFigureOut">
              <a:rPr lang="en-US" smtClean="0"/>
              <a:t>9/9/25</a:t>
            </a:fld>
            <a:endParaRPr lang="en-US"/>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vl1pPr>
          </a:lstStyle>
          <a:p>
            <a:fld id="{5C437F0F-B720-AD4C-BF4A-A385C3FB82C3}" type="slidenum">
              <a:rPr lang="en-US" smtClean="0"/>
              <a:t>‹#›</a:t>
            </a:fld>
            <a:endParaRPr lang="en-US"/>
          </a:p>
        </p:txBody>
      </p:sp>
    </p:spTree>
    <p:extLst>
      <p:ext uri="{BB962C8B-B14F-4D97-AF65-F5344CB8AC3E}">
        <p14:creationId xmlns:p14="http://schemas.microsoft.com/office/powerpoint/2010/main" val="3333977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437F0F-B720-AD4C-BF4A-A385C3FB82C3}" type="slidenum">
              <a:rPr lang="en-US" smtClean="0"/>
              <a:t>3</a:t>
            </a:fld>
            <a:endParaRPr lang="en-US"/>
          </a:p>
        </p:txBody>
      </p:sp>
    </p:spTree>
    <p:extLst>
      <p:ext uri="{BB962C8B-B14F-4D97-AF65-F5344CB8AC3E}">
        <p14:creationId xmlns:p14="http://schemas.microsoft.com/office/powerpoint/2010/main" val="2069070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437F0F-B720-AD4C-BF4A-A385C3FB82C3}" type="slidenum">
              <a:rPr lang="en-US" smtClean="0"/>
              <a:t>4</a:t>
            </a:fld>
            <a:endParaRPr lang="en-US"/>
          </a:p>
        </p:txBody>
      </p:sp>
    </p:spTree>
    <p:extLst>
      <p:ext uri="{BB962C8B-B14F-4D97-AF65-F5344CB8AC3E}">
        <p14:creationId xmlns:p14="http://schemas.microsoft.com/office/powerpoint/2010/main" val="2283911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437F0F-B720-AD4C-BF4A-A385C3FB82C3}" type="slidenum">
              <a:rPr lang="en-US" smtClean="0"/>
              <a:t>9</a:t>
            </a:fld>
            <a:endParaRPr lang="en-US"/>
          </a:p>
        </p:txBody>
      </p:sp>
    </p:spTree>
    <p:extLst>
      <p:ext uri="{BB962C8B-B14F-4D97-AF65-F5344CB8AC3E}">
        <p14:creationId xmlns:p14="http://schemas.microsoft.com/office/powerpoint/2010/main" val="2476950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73E4C-6FDA-9646-B0A8-4FAD38FD68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5E0DDB-BCAE-96AC-2319-6481086EB69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D062CFD-78C7-A76B-D3C7-8D1E195403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9E9FC3-95D9-65F5-AE42-4BD9410E6297}"/>
              </a:ext>
            </a:extLst>
          </p:cNvPr>
          <p:cNvSpPr>
            <a:spLocks noGrp="1"/>
          </p:cNvSpPr>
          <p:nvPr>
            <p:ph type="sldNum" sz="quarter" idx="5"/>
          </p:nvPr>
        </p:nvSpPr>
        <p:spPr/>
        <p:txBody>
          <a:bodyPr/>
          <a:lstStyle/>
          <a:p>
            <a:fld id="{5C437F0F-B720-AD4C-BF4A-A385C3FB82C3}" type="slidenum">
              <a:rPr lang="en-US" smtClean="0"/>
              <a:t>10</a:t>
            </a:fld>
            <a:endParaRPr lang="en-US"/>
          </a:p>
        </p:txBody>
      </p:sp>
    </p:spTree>
    <p:extLst>
      <p:ext uri="{BB962C8B-B14F-4D97-AF65-F5344CB8AC3E}">
        <p14:creationId xmlns:p14="http://schemas.microsoft.com/office/powerpoint/2010/main" val="654829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1D27B-09B3-D611-DF0B-EC1897798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188800-D6E1-5F0D-0D47-5EE0E028A63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F76802D-B9D4-0AEC-13FF-E45CE0F87F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6C012C-4AAB-163A-2535-6D17670FB501}"/>
              </a:ext>
            </a:extLst>
          </p:cNvPr>
          <p:cNvSpPr>
            <a:spLocks noGrp="1"/>
          </p:cNvSpPr>
          <p:nvPr>
            <p:ph type="sldNum" sz="quarter" idx="5"/>
          </p:nvPr>
        </p:nvSpPr>
        <p:spPr/>
        <p:txBody>
          <a:bodyPr/>
          <a:lstStyle/>
          <a:p>
            <a:fld id="{5C437F0F-B720-AD4C-BF4A-A385C3FB82C3}" type="slidenum">
              <a:rPr lang="en-US" smtClean="0"/>
              <a:t>11</a:t>
            </a:fld>
            <a:endParaRPr lang="en-US"/>
          </a:p>
        </p:txBody>
      </p:sp>
    </p:spTree>
    <p:extLst>
      <p:ext uri="{BB962C8B-B14F-4D97-AF65-F5344CB8AC3E}">
        <p14:creationId xmlns:p14="http://schemas.microsoft.com/office/powerpoint/2010/main" val="1080513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CBE30-1621-B07A-5797-82A05ACA65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61DF14-9F62-62B3-9CC7-D577BFC7A7F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A2BA6E3-111A-A831-8FA1-973E587680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6E048A-2738-663A-345D-01CC76949468}"/>
              </a:ext>
            </a:extLst>
          </p:cNvPr>
          <p:cNvSpPr>
            <a:spLocks noGrp="1"/>
          </p:cNvSpPr>
          <p:nvPr>
            <p:ph type="sldNum" sz="quarter" idx="5"/>
          </p:nvPr>
        </p:nvSpPr>
        <p:spPr/>
        <p:txBody>
          <a:bodyPr/>
          <a:lstStyle/>
          <a:p>
            <a:fld id="{5C437F0F-B720-AD4C-BF4A-A385C3FB82C3}" type="slidenum">
              <a:rPr lang="en-US" smtClean="0"/>
              <a:t>12</a:t>
            </a:fld>
            <a:endParaRPr lang="en-US"/>
          </a:p>
        </p:txBody>
      </p:sp>
    </p:spTree>
    <p:extLst>
      <p:ext uri="{BB962C8B-B14F-4D97-AF65-F5344CB8AC3E}">
        <p14:creationId xmlns:p14="http://schemas.microsoft.com/office/powerpoint/2010/main" val="743043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437F0F-B720-AD4C-BF4A-A385C3FB82C3}" type="slidenum">
              <a:rPr lang="en-US" smtClean="0"/>
              <a:t>13</a:t>
            </a:fld>
            <a:endParaRPr lang="en-US"/>
          </a:p>
        </p:txBody>
      </p:sp>
    </p:spTree>
    <p:extLst>
      <p:ext uri="{BB962C8B-B14F-4D97-AF65-F5344CB8AC3E}">
        <p14:creationId xmlns:p14="http://schemas.microsoft.com/office/powerpoint/2010/main" val="4247783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19200" y="2834640"/>
            <a:ext cx="13817600" cy="1920240"/>
          </a:xfrm>
          <a:prstGeom prst="rect">
            <a:avLst/>
          </a:prstGeom>
        </p:spPr>
        <p:txBody>
          <a:bodyPr wrap="square" lIns="0" tIns="0" rIns="0" bIns="0">
            <a:spAutoFit/>
          </a:bodyPr>
          <a:lstStyle>
            <a:lvl1pPr>
              <a:defRPr sz="5100" b="1" i="1">
                <a:solidFill>
                  <a:srgbClr val="10344F"/>
                </a:solidFill>
                <a:latin typeface="Avenir Black"/>
                <a:cs typeface="Avenir Black"/>
              </a:defRPr>
            </a:lvl1pPr>
          </a:lstStyle>
          <a:p>
            <a:endParaRPr/>
          </a:p>
        </p:txBody>
      </p:sp>
      <p:sp>
        <p:nvSpPr>
          <p:cNvPr id="3" name="Holder 3"/>
          <p:cNvSpPr>
            <a:spLocks noGrp="1"/>
          </p:cNvSpPr>
          <p:nvPr>
            <p:ph type="subTitle" idx="4"/>
          </p:nvPr>
        </p:nvSpPr>
        <p:spPr>
          <a:xfrm>
            <a:off x="2438400" y="5120640"/>
            <a:ext cx="11379200" cy="2286000"/>
          </a:xfrm>
          <a:prstGeom prst="rect">
            <a:avLst/>
          </a:prstGeom>
        </p:spPr>
        <p:txBody>
          <a:bodyPr wrap="square" lIns="0" tIns="0" rIns="0" bIns="0">
            <a:spAutoFit/>
          </a:bodyPr>
          <a:lstStyle>
            <a:lvl1pPr>
              <a:defRPr sz="2600" b="0" i="0">
                <a:solidFill>
                  <a:srgbClr val="0B334D"/>
                </a:solidFill>
                <a:latin typeface="Montserrat Medium"/>
                <a:cs typeface="Montserrat Medium"/>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9/9/25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71500" y="571500"/>
            <a:ext cx="15100300" cy="802640"/>
          </a:xfrm>
        </p:spPr>
        <p:txBody>
          <a:bodyPr lIns="0" tIns="0" rIns="0" bIns="0"/>
          <a:lstStyle>
            <a:lvl1pPr>
              <a:defRPr sz="5100" b="1" i="1">
                <a:solidFill>
                  <a:srgbClr val="10344F"/>
                </a:solidFill>
                <a:latin typeface="Avenir Black"/>
                <a:cs typeface="Avenir Black"/>
              </a:defRPr>
            </a:lvl1pPr>
          </a:lstStyle>
          <a:p>
            <a:endParaRPr dirty="0"/>
          </a:p>
        </p:txBody>
      </p:sp>
      <p:sp>
        <p:nvSpPr>
          <p:cNvPr id="3" name="Holder 3"/>
          <p:cNvSpPr>
            <a:spLocks noGrp="1"/>
          </p:cNvSpPr>
          <p:nvPr>
            <p:ph type="body" idx="1"/>
          </p:nvPr>
        </p:nvSpPr>
        <p:spPr>
          <a:xfrm>
            <a:off x="568650" y="2796539"/>
            <a:ext cx="15100299" cy="548227"/>
          </a:xfrm>
        </p:spPr>
        <p:txBody>
          <a:bodyPr lIns="0" tIns="0" rIns="0" bIns="0"/>
          <a:lstStyle>
            <a:lvl1pPr>
              <a:lnSpc>
                <a:spcPct val="150000"/>
              </a:lnSpc>
              <a:defRPr sz="2600" b="0" i="0">
                <a:solidFill>
                  <a:schemeClr val="tx1"/>
                </a:solidFill>
                <a:latin typeface="Avenir Book" panose="02000503020000020003" pitchFamily="2" charset="0"/>
                <a:cs typeface="Avenir Book" panose="02000503020000020003" pitchFamily="2" charset="0"/>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9/9/25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100" b="1" i="1">
                <a:solidFill>
                  <a:srgbClr val="10344F"/>
                </a:solidFill>
                <a:latin typeface="Avenir Black"/>
                <a:cs typeface="Avenir Black"/>
              </a:defRPr>
            </a:lvl1pPr>
          </a:lstStyle>
          <a:p>
            <a:endParaRPr/>
          </a:p>
        </p:txBody>
      </p:sp>
      <p:sp>
        <p:nvSpPr>
          <p:cNvPr id="3" name="Holder 3"/>
          <p:cNvSpPr>
            <a:spLocks noGrp="1"/>
          </p:cNvSpPr>
          <p:nvPr>
            <p:ph sz="half" idx="2"/>
          </p:nvPr>
        </p:nvSpPr>
        <p:spPr>
          <a:xfrm>
            <a:off x="812800" y="2103120"/>
            <a:ext cx="7071360" cy="548227"/>
          </a:xfrm>
          <a:prstGeom prst="rect">
            <a:avLst/>
          </a:prstGeom>
        </p:spPr>
        <p:txBody>
          <a:bodyPr wrap="square" lIns="0" tIns="0" rIns="0" bIns="0">
            <a:spAutoFit/>
          </a:bodyPr>
          <a:lstStyle>
            <a:lvl1pPr>
              <a:defRPr>
                <a:solidFill>
                  <a:schemeClr val="tx1"/>
                </a:solidFill>
                <a:latin typeface="Avenir Book" panose="02000503020000020003" pitchFamily="2" charset="0"/>
              </a:defRPr>
            </a:lvl1pPr>
          </a:lstStyle>
          <a:p>
            <a:endParaRPr/>
          </a:p>
        </p:txBody>
      </p:sp>
      <p:sp>
        <p:nvSpPr>
          <p:cNvPr id="4" name="Holder 4"/>
          <p:cNvSpPr>
            <a:spLocks noGrp="1"/>
          </p:cNvSpPr>
          <p:nvPr>
            <p:ph sz="half" idx="3"/>
          </p:nvPr>
        </p:nvSpPr>
        <p:spPr>
          <a:xfrm>
            <a:off x="8534728" y="2644139"/>
            <a:ext cx="7163434" cy="548227"/>
          </a:xfrm>
          <a:prstGeom prst="rect">
            <a:avLst/>
          </a:prstGeom>
        </p:spPr>
        <p:txBody>
          <a:bodyPr wrap="square" lIns="0" tIns="0" rIns="0" bIns="0">
            <a:spAutoFit/>
          </a:bodyPr>
          <a:lstStyle>
            <a:lvl1pPr>
              <a:defRPr sz="2600" b="0" i="0">
                <a:solidFill>
                  <a:schemeClr val="tx1"/>
                </a:solidFill>
                <a:latin typeface="Avenir Book" panose="02000503020000020003" pitchFamily="2" charset="0"/>
                <a:cs typeface="Avenir Book" panose="02000503020000020003" pitchFamily="2" charset="0"/>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9/9/25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21699"/>
            <a:ext cx="16256000" cy="622300"/>
          </a:xfrm>
          <a:custGeom>
            <a:avLst/>
            <a:gdLst/>
            <a:ahLst/>
            <a:cxnLst/>
            <a:rect l="l" t="t" r="r" b="b"/>
            <a:pathLst>
              <a:path w="16256000" h="622300">
                <a:moveTo>
                  <a:pt x="16256000" y="0"/>
                </a:moveTo>
                <a:lnTo>
                  <a:pt x="0" y="0"/>
                </a:lnTo>
                <a:lnTo>
                  <a:pt x="0" y="622300"/>
                </a:lnTo>
                <a:lnTo>
                  <a:pt x="16256000" y="622300"/>
                </a:lnTo>
                <a:lnTo>
                  <a:pt x="16256000" y="0"/>
                </a:lnTo>
                <a:close/>
              </a:path>
            </a:pathLst>
          </a:custGeom>
          <a:solidFill>
            <a:srgbClr val="10344F"/>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482602" y="8723736"/>
            <a:ext cx="1923135" cy="223151"/>
          </a:xfrm>
          <a:prstGeom prst="rect">
            <a:avLst/>
          </a:prstGeom>
        </p:spPr>
      </p:pic>
      <p:pic>
        <p:nvPicPr>
          <p:cNvPr id="18" name="bg object 18"/>
          <p:cNvPicPr/>
          <p:nvPr/>
        </p:nvPicPr>
        <p:blipFill>
          <a:blip r:embed="rId3" cstate="print"/>
          <a:stretch>
            <a:fillRect/>
          </a:stretch>
        </p:blipFill>
        <p:spPr>
          <a:xfrm>
            <a:off x="14173203" y="8723737"/>
            <a:ext cx="1519872" cy="197675"/>
          </a:xfrm>
          <a:prstGeom prst="rect">
            <a:avLst/>
          </a:prstGeom>
        </p:spPr>
      </p:pic>
      <p:sp>
        <p:nvSpPr>
          <p:cNvPr id="19" name="bg object 19"/>
          <p:cNvSpPr/>
          <p:nvPr/>
        </p:nvSpPr>
        <p:spPr>
          <a:xfrm>
            <a:off x="0" y="0"/>
            <a:ext cx="16256000" cy="8788400"/>
          </a:xfrm>
          <a:custGeom>
            <a:avLst/>
            <a:gdLst/>
            <a:ahLst/>
            <a:cxnLst/>
            <a:rect l="l" t="t" r="r" b="b"/>
            <a:pathLst>
              <a:path w="16256000" h="8788400">
                <a:moveTo>
                  <a:pt x="16256000" y="0"/>
                </a:moveTo>
                <a:lnTo>
                  <a:pt x="0" y="0"/>
                </a:lnTo>
                <a:lnTo>
                  <a:pt x="0" y="8788400"/>
                </a:lnTo>
                <a:lnTo>
                  <a:pt x="16256000" y="8788400"/>
                </a:lnTo>
                <a:lnTo>
                  <a:pt x="16256000" y="0"/>
                </a:lnTo>
                <a:close/>
              </a:path>
            </a:pathLst>
          </a:custGeom>
          <a:solidFill>
            <a:srgbClr val="10344F"/>
          </a:solidFill>
        </p:spPr>
        <p:txBody>
          <a:bodyPr wrap="square" lIns="0" tIns="0" rIns="0" bIns="0" rtlCol="0"/>
          <a:lstStyle/>
          <a:p>
            <a:endParaRPr/>
          </a:p>
        </p:txBody>
      </p:sp>
      <p:sp>
        <p:nvSpPr>
          <p:cNvPr id="20" name="bg object 20"/>
          <p:cNvSpPr/>
          <p:nvPr/>
        </p:nvSpPr>
        <p:spPr>
          <a:xfrm>
            <a:off x="15497379" y="7140587"/>
            <a:ext cx="508634" cy="684530"/>
          </a:xfrm>
          <a:custGeom>
            <a:avLst/>
            <a:gdLst/>
            <a:ahLst/>
            <a:cxnLst/>
            <a:rect l="l" t="t" r="r" b="b"/>
            <a:pathLst>
              <a:path w="508634" h="684529">
                <a:moveTo>
                  <a:pt x="110185" y="391668"/>
                </a:moveTo>
                <a:lnTo>
                  <a:pt x="69265" y="350748"/>
                </a:lnTo>
                <a:lnTo>
                  <a:pt x="10807" y="409219"/>
                </a:lnTo>
                <a:lnTo>
                  <a:pt x="51714" y="450126"/>
                </a:lnTo>
                <a:lnTo>
                  <a:pt x="110185" y="391668"/>
                </a:lnTo>
                <a:close/>
              </a:path>
              <a:path w="508634" h="684529">
                <a:moveTo>
                  <a:pt x="216255" y="508508"/>
                </a:moveTo>
                <a:lnTo>
                  <a:pt x="175348" y="467601"/>
                </a:lnTo>
                <a:lnTo>
                  <a:pt x="0" y="643001"/>
                </a:lnTo>
                <a:lnTo>
                  <a:pt x="40906" y="683907"/>
                </a:lnTo>
                <a:lnTo>
                  <a:pt x="216255" y="508508"/>
                </a:lnTo>
                <a:close/>
              </a:path>
              <a:path w="508634" h="684529">
                <a:moveTo>
                  <a:pt x="227076" y="274739"/>
                </a:moveTo>
                <a:lnTo>
                  <a:pt x="186156" y="233819"/>
                </a:lnTo>
                <a:lnTo>
                  <a:pt x="127698" y="292290"/>
                </a:lnTo>
                <a:lnTo>
                  <a:pt x="168605" y="333197"/>
                </a:lnTo>
                <a:lnTo>
                  <a:pt x="227076" y="274739"/>
                </a:lnTo>
                <a:close/>
              </a:path>
              <a:path w="508634" h="684529">
                <a:moveTo>
                  <a:pt x="460895" y="40919"/>
                </a:moveTo>
                <a:lnTo>
                  <a:pt x="419976" y="0"/>
                </a:lnTo>
                <a:lnTo>
                  <a:pt x="303047" y="116941"/>
                </a:lnTo>
                <a:lnTo>
                  <a:pt x="343966" y="157848"/>
                </a:lnTo>
                <a:lnTo>
                  <a:pt x="460895" y="40919"/>
                </a:lnTo>
                <a:close/>
              </a:path>
              <a:path w="508634" h="684529">
                <a:moveTo>
                  <a:pt x="508596" y="216230"/>
                </a:moveTo>
                <a:lnTo>
                  <a:pt x="467677" y="175310"/>
                </a:lnTo>
                <a:lnTo>
                  <a:pt x="409219" y="233781"/>
                </a:lnTo>
                <a:lnTo>
                  <a:pt x="450126" y="274688"/>
                </a:lnTo>
                <a:lnTo>
                  <a:pt x="508596" y="216230"/>
                </a:lnTo>
                <a:close/>
              </a:path>
            </a:pathLst>
          </a:custGeom>
          <a:solidFill>
            <a:srgbClr val="FFFFFF">
              <a:alpha val="2999"/>
            </a:srgbClr>
          </a:solidFill>
        </p:spPr>
        <p:txBody>
          <a:bodyPr wrap="square" lIns="0" tIns="0" rIns="0" bIns="0" rtlCol="0"/>
          <a:lstStyle/>
          <a:p>
            <a:endParaRPr/>
          </a:p>
        </p:txBody>
      </p:sp>
      <p:pic>
        <p:nvPicPr>
          <p:cNvPr id="21" name="bg object 21"/>
          <p:cNvPicPr/>
          <p:nvPr/>
        </p:nvPicPr>
        <p:blipFill>
          <a:blip r:embed="rId4" cstate="print"/>
          <a:stretch>
            <a:fillRect/>
          </a:stretch>
        </p:blipFill>
        <p:spPr>
          <a:xfrm>
            <a:off x="14393194" y="7257679"/>
            <a:ext cx="333164" cy="333113"/>
          </a:xfrm>
          <a:prstGeom prst="rect">
            <a:avLst/>
          </a:prstGeom>
        </p:spPr>
      </p:pic>
      <p:sp>
        <p:nvSpPr>
          <p:cNvPr id="22" name="bg object 22"/>
          <p:cNvSpPr/>
          <p:nvPr/>
        </p:nvSpPr>
        <p:spPr>
          <a:xfrm>
            <a:off x="12201919" y="1238694"/>
            <a:ext cx="4054475" cy="6177280"/>
          </a:xfrm>
          <a:custGeom>
            <a:avLst/>
            <a:gdLst/>
            <a:ahLst/>
            <a:cxnLst/>
            <a:rect l="l" t="t" r="r" b="b"/>
            <a:pathLst>
              <a:path w="4054474" h="6177280">
                <a:moveTo>
                  <a:pt x="274650" y="4073207"/>
                </a:moveTo>
                <a:lnTo>
                  <a:pt x="233730" y="4032300"/>
                </a:lnTo>
                <a:lnTo>
                  <a:pt x="0" y="4266044"/>
                </a:lnTo>
                <a:lnTo>
                  <a:pt x="40906" y="4306951"/>
                </a:lnTo>
                <a:lnTo>
                  <a:pt x="274650" y="4073207"/>
                </a:lnTo>
                <a:close/>
              </a:path>
              <a:path w="4054474" h="6177280">
                <a:moveTo>
                  <a:pt x="322287" y="4248531"/>
                </a:moveTo>
                <a:lnTo>
                  <a:pt x="281381" y="4207611"/>
                </a:lnTo>
                <a:lnTo>
                  <a:pt x="106095" y="4382884"/>
                </a:lnTo>
                <a:lnTo>
                  <a:pt x="147015" y="4423803"/>
                </a:lnTo>
                <a:lnTo>
                  <a:pt x="322287" y="4248531"/>
                </a:lnTo>
                <a:close/>
              </a:path>
              <a:path w="4054474" h="6177280">
                <a:moveTo>
                  <a:pt x="369989" y="4423803"/>
                </a:moveTo>
                <a:lnTo>
                  <a:pt x="329069" y="4382897"/>
                </a:lnTo>
                <a:lnTo>
                  <a:pt x="212217" y="4499749"/>
                </a:lnTo>
                <a:lnTo>
                  <a:pt x="253136" y="4540656"/>
                </a:lnTo>
                <a:lnTo>
                  <a:pt x="369989" y="4423803"/>
                </a:lnTo>
                <a:close/>
              </a:path>
              <a:path w="4054474" h="6177280">
                <a:moveTo>
                  <a:pt x="476110" y="4540694"/>
                </a:moveTo>
                <a:lnTo>
                  <a:pt x="435190" y="4499775"/>
                </a:lnTo>
                <a:lnTo>
                  <a:pt x="376732" y="4558208"/>
                </a:lnTo>
                <a:lnTo>
                  <a:pt x="417639" y="4599127"/>
                </a:lnTo>
                <a:lnTo>
                  <a:pt x="476110" y="4540694"/>
                </a:lnTo>
                <a:close/>
              </a:path>
              <a:path w="4054474" h="6177280">
                <a:moveTo>
                  <a:pt x="577583" y="3547326"/>
                </a:moveTo>
                <a:lnTo>
                  <a:pt x="536663" y="3506406"/>
                </a:lnTo>
                <a:lnTo>
                  <a:pt x="302920" y="3740150"/>
                </a:lnTo>
                <a:lnTo>
                  <a:pt x="343839" y="3781056"/>
                </a:lnTo>
                <a:lnTo>
                  <a:pt x="577583" y="3547326"/>
                </a:lnTo>
                <a:close/>
              </a:path>
              <a:path w="4054474" h="6177280">
                <a:moveTo>
                  <a:pt x="603719" y="4190060"/>
                </a:moveTo>
                <a:lnTo>
                  <a:pt x="562813" y="4149153"/>
                </a:lnTo>
                <a:lnTo>
                  <a:pt x="504380" y="4207586"/>
                </a:lnTo>
                <a:lnTo>
                  <a:pt x="545299" y="4248493"/>
                </a:lnTo>
                <a:lnTo>
                  <a:pt x="603719" y="4190060"/>
                </a:lnTo>
                <a:close/>
              </a:path>
              <a:path w="4054474" h="6177280">
                <a:moveTo>
                  <a:pt x="625221" y="3722636"/>
                </a:moveTo>
                <a:lnTo>
                  <a:pt x="584314" y="3681730"/>
                </a:lnTo>
                <a:lnTo>
                  <a:pt x="408990" y="3857002"/>
                </a:lnTo>
                <a:lnTo>
                  <a:pt x="449910" y="3897909"/>
                </a:lnTo>
                <a:lnTo>
                  <a:pt x="625221" y="3722636"/>
                </a:lnTo>
                <a:close/>
              </a:path>
              <a:path w="4054474" h="6177280">
                <a:moveTo>
                  <a:pt x="640638" y="4599114"/>
                </a:moveTo>
                <a:lnTo>
                  <a:pt x="599719" y="4558208"/>
                </a:lnTo>
                <a:lnTo>
                  <a:pt x="482879" y="4675048"/>
                </a:lnTo>
                <a:lnTo>
                  <a:pt x="523786" y="4715967"/>
                </a:lnTo>
                <a:lnTo>
                  <a:pt x="640638" y="4599114"/>
                </a:lnTo>
                <a:close/>
              </a:path>
              <a:path w="4054474" h="6177280">
                <a:moveTo>
                  <a:pt x="694461" y="3430435"/>
                </a:moveTo>
                <a:lnTo>
                  <a:pt x="653554" y="3389515"/>
                </a:lnTo>
                <a:lnTo>
                  <a:pt x="595083" y="3447935"/>
                </a:lnTo>
                <a:lnTo>
                  <a:pt x="636003" y="3488855"/>
                </a:lnTo>
                <a:lnTo>
                  <a:pt x="694461" y="3430435"/>
                </a:lnTo>
                <a:close/>
              </a:path>
              <a:path w="4054474" h="6177280">
                <a:moveTo>
                  <a:pt x="805180" y="4657547"/>
                </a:moveTo>
                <a:lnTo>
                  <a:pt x="764273" y="4616640"/>
                </a:lnTo>
                <a:lnTo>
                  <a:pt x="647382" y="4733493"/>
                </a:lnTo>
                <a:lnTo>
                  <a:pt x="688289" y="4774400"/>
                </a:lnTo>
                <a:lnTo>
                  <a:pt x="805180" y="4657547"/>
                </a:lnTo>
                <a:close/>
              </a:path>
              <a:path w="4054474" h="6177280">
                <a:moveTo>
                  <a:pt x="969721" y="4715980"/>
                </a:moveTo>
                <a:lnTo>
                  <a:pt x="928814" y="4675060"/>
                </a:lnTo>
                <a:lnTo>
                  <a:pt x="870381" y="4733493"/>
                </a:lnTo>
                <a:lnTo>
                  <a:pt x="911301" y="4774400"/>
                </a:lnTo>
                <a:lnTo>
                  <a:pt x="969721" y="4715980"/>
                </a:lnTo>
                <a:close/>
              </a:path>
              <a:path w="4054474" h="6177280">
                <a:moveTo>
                  <a:pt x="1002004" y="4014749"/>
                </a:moveTo>
                <a:lnTo>
                  <a:pt x="961085" y="3973830"/>
                </a:lnTo>
                <a:lnTo>
                  <a:pt x="552030" y="4382884"/>
                </a:lnTo>
                <a:lnTo>
                  <a:pt x="592950" y="4423803"/>
                </a:lnTo>
                <a:lnTo>
                  <a:pt x="1002004" y="4014749"/>
                </a:lnTo>
                <a:close/>
              </a:path>
              <a:path w="4054474" h="6177280">
                <a:moveTo>
                  <a:pt x="1049655" y="4190073"/>
                </a:moveTo>
                <a:lnTo>
                  <a:pt x="1008748" y="4149166"/>
                </a:lnTo>
                <a:lnTo>
                  <a:pt x="716584" y="4441329"/>
                </a:lnTo>
                <a:lnTo>
                  <a:pt x="757491" y="4482236"/>
                </a:lnTo>
                <a:lnTo>
                  <a:pt x="1049655" y="4190073"/>
                </a:lnTo>
                <a:close/>
              </a:path>
              <a:path w="4054474" h="6177280">
                <a:moveTo>
                  <a:pt x="1161910" y="2962948"/>
                </a:moveTo>
                <a:lnTo>
                  <a:pt x="1120990" y="2922041"/>
                </a:lnTo>
                <a:lnTo>
                  <a:pt x="887247" y="3155823"/>
                </a:lnTo>
                <a:lnTo>
                  <a:pt x="928166" y="3196729"/>
                </a:lnTo>
                <a:lnTo>
                  <a:pt x="1161910" y="2962948"/>
                </a:lnTo>
                <a:close/>
              </a:path>
              <a:path w="4054474" h="6177280">
                <a:moveTo>
                  <a:pt x="1198829" y="3372002"/>
                </a:moveTo>
                <a:lnTo>
                  <a:pt x="1157909" y="3331095"/>
                </a:lnTo>
                <a:lnTo>
                  <a:pt x="1041069" y="3447935"/>
                </a:lnTo>
                <a:lnTo>
                  <a:pt x="1081976" y="3488855"/>
                </a:lnTo>
                <a:lnTo>
                  <a:pt x="1198829" y="3372002"/>
                </a:lnTo>
                <a:close/>
              </a:path>
              <a:path w="4054474" h="6177280">
                <a:moveTo>
                  <a:pt x="1209598" y="3138259"/>
                </a:moveTo>
                <a:lnTo>
                  <a:pt x="1168679" y="3097352"/>
                </a:lnTo>
                <a:lnTo>
                  <a:pt x="1051788" y="3214243"/>
                </a:lnTo>
                <a:lnTo>
                  <a:pt x="1092708" y="3255149"/>
                </a:lnTo>
                <a:lnTo>
                  <a:pt x="1209598" y="3138259"/>
                </a:lnTo>
                <a:close/>
              </a:path>
              <a:path w="4054474" h="6177280">
                <a:moveTo>
                  <a:pt x="1214196" y="4248493"/>
                </a:moveTo>
                <a:lnTo>
                  <a:pt x="1173289" y="4207573"/>
                </a:lnTo>
                <a:lnTo>
                  <a:pt x="998016" y="4382884"/>
                </a:lnTo>
                <a:lnTo>
                  <a:pt x="1038923" y="4423803"/>
                </a:lnTo>
                <a:lnTo>
                  <a:pt x="1214196" y="4248493"/>
                </a:lnTo>
                <a:close/>
              </a:path>
              <a:path w="4054474" h="6177280">
                <a:moveTo>
                  <a:pt x="1246517" y="3547275"/>
                </a:moveTo>
                <a:lnTo>
                  <a:pt x="1205611" y="3506368"/>
                </a:lnTo>
                <a:lnTo>
                  <a:pt x="1088720" y="3623259"/>
                </a:lnTo>
                <a:lnTo>
                  <a:pt x="1129626" y="3664166"/>
                </a:lnTo>
                <a:lnTo>
                  <a:pt x="1246517" y="3547275"/>
                </a:lnTo>
                <a:close/>
              </a:path>
              <a:path w="4054474" h="6177280">
                <a:moveTo>
                  <a:pt x="1251153" y="4657509"/>
                </a:moveTo>
                <a:lnTo>
                  <a:pt x="1210246" y="4616589"/>
                </a:lnTo>
                <a:lnTo>
                  <a:pt x="1034923" y="4791900"/>
                </a:lnTo>
                <a:lnTo>
                  <a:pt x="1075842" y="4832820"/>
                </a:lnTo>
                <a:lnTo>
                  <a:pt x="1251153" y="4657509"/>
                </a:lnTo>
                <a:close/>
              </a:path>
              <a:path w="4054474" h="6177280">
                <a:moveTo>
                  <a:pt x="1294168" y="3722586"/>
                </a:moveTo>
                <a:lnTo>
                  <a:pt x="1253248" y="3681679"/>
                </a:lnTo>
                <a:lnTo>
                  <a:pt x="1136408" y="3798532"/>
                </a:lnTo>
                <a:lnTo>
                  <a:pt x="1177315" y="3839438"/>
                </a:lnTo>
                <a:lnTo>
                  <a:pt x="1294168" y="3722586"/>
                </a:lnTo>
                <a:close/>
              </a:path>
              <a:path w="4054474" h="6177280">
                <a:moveTo>
                  <a:pt x="1320317" y="4365345"/>
                </a:moveTo>
                <a:lnTo>
                  <a:pt x="1279398" y="4324426"/>
                </a:lnTo>
                <a:lnTo>
                  <a:pt x="987234" y="4616640"/>
                </a:lnTo>
                <a:lnTo>
                  <a:pt x="1028153" y="4657547"/>
                </a:lnTo>
                <a:lnTo>
                  <a:pt x="1320317" y="4365345"/>
                </a:lnTo>
                <a:close/>
              </a:path>
              <a:path w="4054474" h="6177280">
                <a:moveTo>
                  <a:pt x="1400276" y="3839438"/>
                </a:moveTo>
                <a:lnTo>
                  <a:pt x="1359369" y="3798519"/>
                </a:lnTo>
                <a:lnTo>
                  <a:pt x="1184097" y="3973830"/>
                </a:lnTo>
                <a:lnTo>
                  <a:pt x="1225003" y="4014749"/>
                </a:lnTo>
                <a:lnTo>
                  <a:pt x="1400276" y="3839438"/>
                </a:lnTo>
                <a:close/>
              </a:path>
              <a:path w="4054474" h="6177280">
                <a:moveTo>
                  <a:pt x="1404912" y="4949672"/>
                </a:moveTo>
                <a:lnTo>
                  <a:pt x="1364005" y="4908753"/>
                </a:lnTo>
                <a:lnTo>
                  <a:pt x="721220" y="5551551"/>
                </a:lnTo>
                <a:lnTo>
                  <a:pt x="762127" y="5592457"/>
                </a:lnTo>
                <a:lnTo>
                  <a:pt x="1404912" y="4949672"/>
                </a:lnTo>
                <a:close/>
              </a:path>
              <a:path w="4054474" h="6177280">
                <a:moveTo>
                  <a:pt x="1426425" y="4482236"/>
                </a:moveTo>
                <a:lnTo>
                  <a:pt x="1385519" y="4441317"/>
                </a:lnTo>
                <a:lnTo>
                  <a:pt x="1327086" y="4499749"/>
                </a:lnTo>
                <a:lnTo>
                  <a:pt x="1368005" y="4540656"/>
                </a:lnTo>
                <a:lnTo>
                  <a:pt x="1426425" y="4482236"/>
                </a:lnTo>
                <a:close/>
              </a:path>
              <a:path w="4054474" h="6177280">
                <a:moveTo>
                  <a:pt x="1474114" y="4657509"/>
                </a:moveTo>
                <a:lnTo>
                  <a:pt x="1433207" y="4616602"/>
                </a:lnTo>
                <a:lnTo>
                  <a:pt x="1316316" y="4733493"/>
                </a:lnTo>
                <a:lnTo>
                  <a:pt x="1357223" y="4774400"/>
                </a:lnTo>
                <a:lnTo>
                  <a:pt x="1474114" y="4657509"/>
                </a:lnTo>
                <a:close/>
              </a:path>
              <a:path w="4054474" h="6177280">
                <a:moveTo>
                  <a:pt x="1495615" y="4190022"/>
                </a:moveTo>
                <a:lnTo>
                  <a:pt x="1454708" y="4149102"/>
                </a:lnTo>
                <a:lnTo>
                  <a:pt x="1337868" y="4265993"/>
                </a:lnTo>
                <a:lnTo>
                  <a:pt x="1378775" y="4306913"/>
                </a:lnTo>
                <a:lnTo>
                  <a:pt x="1495615" y="4190022"/>
                </a:lnTo>
                <a:close/>
              </a:path>
              <a:path w="4054474" h="6177280">
                <a:moveTo>
                  <a:pt x="1570913" y="2553932"/>
                </a:moveTo>
                <a:lnTo>
                  <a:pt x="1530007" y="2513025"/>
                </a:lnTo>
                <a:lnTo>
                  <a:pt x="1471574" y="2571483"/>
                </a:lnTo>
                <a:lnTo>
                  <a:pt x="1512493" y="2612402"/>
                </a:lnTo>
                <a:lnTo>
                  <a:pt x="1570913" y="2553932"/>
                </a:lnTo>
                <a:close/>
              </a:path>
              <a:path w="4054474" h="6177280">
                <a:moveTo>
                  <a:pt x="1744789" y="4832820"/>
                </a:moveTo>
                <a:lnTo>
                  <a:pt x="1703870" y="4791913"/>
                </a:lnTo>
                <a:lnTo>
                  <a:pt x="768921" y="5726874"/>
                </a:lnTo>
                <a:lnTo>
                  <a:pt x="809828" y="5767781"/>
                </a:lnTo>
                <a:lnTo>
                  <a:pt x="1744789" y="4832820"/>
                </a:lnTo>
                <a:close/>
              </a:path>
              <a:path w="4054474" h="6177280">
                <a:moveTo>
                  <a:pt x="1824748" y="4306875"/>
                </a:moveTo>
                <a:lnTo>
                  <a:pt x="1783829" y="4265968"/>
                </a:lnTo>
                <a:lnTo>
                  <a:pt x="1666938" y="4382859"/>
                </a:lnTo>
                <a:lnTo>
                  <a:pt x="1707857" y="4423765"/>
                </a:lnTo>
                <a:lnTo>
                  <a:pt x="1824748" y="4306875"/>
                </a:lnTo>
                <a:close/>
              </a:path>
              <a:path w="4054474" h="6177280">
                <a:moveTo>
                  <a:pt x="1850898" y="4949672"/>
                </a:moveTo>
                <a:lnTo>
                  <a:pt x="1809978" y="4908766"/>
                </a:lnTo>
                <a:lnTo>
                  <a:pt x="816571" y="5902134"/>
                </a:lnTo>
                <a:lnTo>
                  <a:pt x="857478" y="5943054"/>
                </a:lnTo>
                <a:lnTo>
                  <a:pt x="1850898" y="4949672"/>
                </a:lnTo>
                <a:close/>
              </a:path>
              <a:path w="4054474" h="6177280">
                <a:moveTo>
                  <a:pt x="1956968" y="5066525"/>
                </a:moveTo>
                <a:lnTo>
                  <a:pt x="1916049" y="5025606"/>
                </a:lnTo>
                <a:lnTo>
                  <a:pt x="922680" y="6019025"/>
                </a:lnTo>
                <a:lnTo>
                  <a:pt x="963587" y="6059944"/>
                </a:lnTo>
                <a:lnTo>
                  <a:pt x="1956968" y="5066525"/>
                </a:lnTo>
                <a:close/>
              </a:path>
              <a:path w="4054474" h="6177280">
                <a:moveTo>
                  <a:pt x="1969198" y="2378659"/>
                </a:moveTo>
                <a:lnTo>
                  <a:pt x="1928279" y="2337752"/>
                </a:lnTo>
                <a:lnTo>
                  <a:pt x="1519275" y="2746756"/>
                </a:lnTo>
                <a:lnTo>
                  <a:pt x="1560182" y="2787675"/>
                </a:lnTo>
                <a:lnTo>
                  <a:pt x="1969198" y="2378659"/>
                </a:lnTo>
                <a:close/>
              </a:path>
              <a:path w="4054474" h="6177280">
                <a:moveTo>
                  <a:pt x="1989289" y="4365307"/>
                </a:moveTo>
                <a:lnTo>
                  <a:pt x="1948383" y="4324388"/>
                </a:lnTo>
                <a:lnTo>
                  <a:pt x="1773072" y="4499711"/>
                </a:lnTo>
                <a:lnTo>
                  <a:pt x="1813979" y="4540618"/>
                </a:lnTo>
                <a:lnTo>
                  <a:pt x="1989289" y="4365307"/>
                </a:lnTo>
                <a:close/>
              </a:path>
              <a:path w="4054474" h="6177280">
                <a:moveTo>
                  <a:pt x="2133739" y="2437092"/>
                </a:moveTo>
                <a:lnTo>
                  <a:pt x="2092820" y="2396172"/>
                </a:lnTo>
                <a:lnTo>
                  <a:pt x="1917547" y="2571458"/>
                </a:lnTo>
                <a:lnTo>
                  <a:pt x="1958467" y="2612364"/>
                </a:lnTo>
                <a:lnTo>
                  <a:pt x="2133739" y="2437092"/>
                </a:lnTo>
                <a:close/>
              </a:path>
              <a:path w="4054474" h="6177280">
                <a:moveTo>
                  <a:pt x="2144509" y="2203348"/>
                </a:moveTo>
                <a:lnTo>
                  <a:pt x="2103589" y="2162441"/>
                </a:lnTo>
                <a:lnTo>
                  <a:pt x="1986711" y="2279294"/>
                </a:lnTo>
                <a:lnTo>
                  <a:pt x="2027618" y="2320201"/>
                </a:lnTo>
                <a:lnTo>
                  <a:pt x="2144509" y="2203348"/>
                </a:lnTo>
                <a:close/>
              </a:path>
              <a:path w="4054474" h="6177280">
                <a:moveTo>
                  <a:pt x="2153843" y="4423765"/>
                </a:moveTo>
                <a:lnTo>
                  <a:pt x="2112924" y="4382859"/>
                </a:lnTo>
                <a:lnTo>
                  <a:pt x="1879180" y="4616602"/>
                </a:lnTo>
                <a:lnTo>
                  <a:pt x="1920100" y="4657509"/>
                </a:lnTo>
                <a:lnTo>
                  <a:pt x="2153843" y="4423765"/>
                </a:lnTo>
                <a:close/>
              </a:path>
              <a:path w="4054474" h="6177280">
                <a:moveTo>
                  <a:pt x="2190750" y="4832769"/>
                </a:moveTo>
                <a:lnTo>
                  <a:pt x="2149830" y="4791862"/>
                </a:lnTo>
                <a:lnTo>
                  <a:pt x="2032939" y="4908715"/>
                </a:lnTo>
                <a:lnTo>
                  <a:pt x="2073859" y="4949622"/>
                </a:lnTo>
                <a:lnTo>
                  <a:pt x="2190750" y="4832769"/>
                </a:lnTo>
                <a:close/>
              </a:path>
              <a:path w="4054474" h="6177280">
                <a:moveTo>
                  <a:pt x="2213699" y="1911184"/>
                </a:moveTo>
                <a:lnTo>
                  <a:pt x="2172792" y="1870278"/>
                </a:lnTo>
                <a:lnTo>
                  <a:pt x="1939061" y="2104021"/>
                </a:lnTo>
                <a:lnTo>
                  <a:pt x="1979968" y="2144928"/>
                </a:lnTo>
                <a:lnTo>
                  <a:pt x="2213699" y="1911184"/>
                </a:lnTo>
                <a:close/>
              </a:path>
              <a:path w="4054474" h="6177280">
                <a:moveTo>
                  <a:pt x="2296871" y="4949634"/>
                </a:moveTo>
                <a:lnTo>
                  <a:pt x="2255951" y="4908715"/>
                </a:lnTo>
                <a:lnTo>
                  <a:pt x="1262532" y="5902134"/>
                </a:lnTo>
                <a:lnTo>
                  <a:pt x="1303451" y="5943054"/>
                </a:lnTo>
                <a:lnTo>
                  <a:pt x="2296871" y="4949634"/>
                </a:lnTo>
                <a:close/>
              </a:path>
              <a:path w="4054474" h="6177280">
                <a:moveTo>
                  <a:pt x="2318372" y="4482185"/>
                </a:moveTo>
                <a:lnTo>
                  <a:pt x="2277465" y="4441266"/>
                </a:lnTo>
                <a:lnTo>
                  <a:pt x="1985302" y="4733442"/>
                </a:lnTo>
                <a:lnTo>
                  <a:pt x="2026208" y="4774349"/>
                </a:lnTo>
                <a:lnTo>
                  <a:pt x="2318372" y="4482185"/>
                </a:lnTo>
                <a:close/>
              </a:path>
              <a:path w="4054474" h="6177280">
                <a:moveTo>
                  <a:pt x="2319832" y="2028037"/>
                </a:moveTo>
                <a:lnTo>
                  <a:pt x="2278913" y="1987118"/>
                </a:lnTo>
                <a:lnTo>
                  <a:pt x="2220455" y="2045538"/>
                </a:lnTo>
                <a:lnTo>
                  <a:pt x="2261362" y="2086457"/>
                </a:lnTo>
                <a:lnTo>
                  <a:pt x="2319832" y="2028037"/>
                </a:lnTo>
                <a:close/>
              </a:path>
              <a:path w="4054474" h="6177280">
                <a:moveTo>
                  <a:pt x="2344509" y="5124945"/>
                </a:moveTo>
                <a:lnTo>
                  <a:pt x="2303602" y="5084026"/>
                </a:lnTo>
                <a:lnTo>
                  <a:pt x="1543926" y="5843714"/>
                </a:lnTo>
                <a:lnTo>
                  <a:pt x="1584833" y="5884621"/>
                </a:lnTo>
                <a:lnTo>
                  <a:pt x="2344509" y="5124945"/>
                </a:lnTo>
                <a:close/>
              </a:path>
              <a:path w="4054474" h="6177280">
                <a:moveTo>
                  <a:pt x="2450630" y="5241798"/>
                </a:moveTo>
                <a:lnTo>
                  <a:pt x="2409723" y="5200878"/>
                </a:lnTo>
                <a:lnTo>
                  <a:pt x="1708467" y="5902134"/>
                </a:lnTo>
                <a:lnTo>
                  <a:pt x="1749374" y="5943054"/>
                </a:lnTo>
                <a:lnTo>
                  <a:pt x="2450630" y="5241798"/>
                </a:lnTo>
                <a:close/>
              </a:path>
              <a:path w="4054474" h="6177280">
                <a:moveTo>
                  <a:pt x="2530602" y="4715878"/>
                </a:moveTo>
                <a:lnTo>
                  <a:pt x="2489695" y="4674971"/>
                </a:lnTo>
                <a:lnTo>
                  <a:pt x="2431262" y="4733391"/>
                </a:lnTo>
                <a:lnTo>
                  <a:pt x="2472182" y="4774311"/>
                </a:lnTo>
                <a:lnTo>
                  <a:pt x="2530602" y="4715878"/>
                </a:lnTo>
                <a:close/>
              </a:path>
              <a:path w="4054474" h="6177280">
                <a:moveTo>
                  <a:pt x="2541384" y="4482147"/>
                </a:moveTo>
                <a:lnTo>
                  <a:pt x="2500465" y="4441241"/>
                </a:lnTo>
                <a:lnTo>
                  <a:pt x="2266683" y="4674984"/>
                </a:lnTo>
                <a:lnTo>
                  <a:pt x="2307602" y="4715891"/>
                </a:lnTo>
                <a:lnTo>
                  <a:pt x="2541384" y="4482147"/>
                </a:lnTo>
                <a:close/>
              </a:path>
              <a:path w="4054474" h="6177280">
                <a:moveTo>
                  <a:pt x="2556751" y="5358638"/>
                </a:moveTo>
                <a:lnTo>
                  <a:pt x="2515844" y="5317731"/>
                </a:lnTo>
                <a:lnTo>
                  <a:pt x="1873008" y="5960605"/>
                </a:lnTo>
                <a:lnTo>
                  <a:pt x="1913928" y="6001512"/>
                </a:lnTo>
                <a:lnTo>
                  <a:pt x="2556751" y="5358638"/>
                </a:lnTo>
                <a:close/>
              </a:path>
              <a:path w="4054474" h="6177280">
                <a:moveTo>
                  <a:pt x="2652052" y="5709272"/>
                </a:moveTo>
                <a:lnTo>
                  <a:pt x="2611145" y="5668353"/>
                </a:lnTo>
                <a:lnTo>
                  <a:pt x="2143620" y="6135878"/>
                </a:lnTo>
                <a:lnTo>
                  <a:pt x="2184539" y="6176784"/>
                </a:lnTo>
                <a:lnTo>
                  <a:pt x="2652052" y="5709272"/>
                </a:lnTo>
                <a:close/>
              </a:path>
              <a:path w="4054474" h="6177280">
                <a:moveTo>
                  <a:pt x="2662872" y="5475529"/>
                </a:moveTo>
                <a:lnTo>
                  <a:pt x="2621965" y="5434622"/>
                </a:lnTo>
                <a:lnTo>
                  <a:pt x="1979091" y="6077458"/>
                </a:lnTo>
                <a:lnTo>
                  <a:pt x="2019998" y="6118364"/>
                </a:lnTo>
                <a:lnTo>
                  <a:pt x="2662872" y="5475529"/>
                </a:lnTo>
                <a:close/>
              </a:path>
              <a:path w="4054474" h="6177280">
                <a:moveTo>
                  <a:pt x="2764345" y="4482160"/>
                </a:moveTo>
                <a:lnTo>
                  <a:pt x="2723438" y="4441241"/>
                </a:lnTo>
                <a:lnTo>
                  <a:pt x="2665018" y="4499673"/>
                </a:lnTo>
                <a:lnTo>
                  <a:pt x="2705925" y="4540580"/>
                </a:lnTo>
                <a:lnTo>
                  <a:pt x="2764345" y="4482160"/>
                </a:lnTo>
                <a:close/>
              </a:path>
              <a:path w="4054474" h="6177280">
                <a:moveTo>
                  <a:pt x="3021038" y="1326819"/>
                </a:moveTo>
                <a:lnTo>
                  <a:pt x="2980131" y="1285900"/>
                </a:lnTo>
                <a:lnTo>
                  <a:pt x="2804820" y="1461223"/>
                </a:lnTo>
                <a:lnTo>
                  <a:pt x="2845727" y="1502130"/>
                </a:lnTo>
                <a:lnTo>
                  <a:pt x="3021038" y="1326819"/>
                </a:lnTo>
                <a:close/>
              </a:path>
              <a:path w="4054474" h="6177280">
                <a:moveTo>
                  <a:pt x="3090189" y="1034656"/>
                </a:moveTo>
                <a:lnTo>
                  <a:pt x="3049282" y="993749"/>
                </a:lnTo>
                <a:lnTo>
                  <a:pt x="2698699" y="1344371"/>
                </a:lnTo>
                <a:lnTo>
                  <a:pt x="2739606" y="1385290"/>
                </a:lnTo>
                <a:lnTo>
                  <a:pt x="3090189" y="1034656"/>
                </a:lnTo>
                <a:close/>
              </a:path>
              <a:path w="4054474" h="6177280">
                <a:moveTo>
                  <a:pt x="3886962" y="683869"/>
                </a:moveTo>
                <a:lnTo>
                  <a:pt x="3846042" y="642950"/>
                </a:lnTo>
                <a:lnTo>
                  <a:pt x="3729113" y="759891"/>
                </a:lnTo>
                <a:lnTo>
                  <a:pt x="3770033" y="800798"/>
                </a:lnTo>
                <a:lnTo>
                  <a:pt x="3886962" y="683869"/>
                </a:lnTo>
                <a:close/>
              </a:path>
              <a:path w="4054474" h="6177280">
                <a:moveTo>
                  <a:pt x="3908463" y="216395"/>
                </a:moveTo>
                <a:lnTo>
                  <a:pt x="3867543" y="175475"/>
                </a:lnTo>
                <a:lnTo>
                  <a:pt x="3107753" y="935316"/>
                </a:lnTo>
                <a:lnTo>
                  <a:pt x="3148660" y="976236"/>
                </a:lnTo>
                <a:lnTo>
                  <a:pt x="3908463" y="216395"/>
                </a:lnTo>
                <a:close/>
              </a:path>
              <a:path w="4054474" h="6177280">
                <a:moveTo>
                  <a:pt x="4054068" y="434924"/>
                </a:moveTo>
                <a:lnTo>
                  <a:pt x="3962984" y="526034"/>
                </a:lnTo>
                <a:lnTo>
                  <a:pt x="4003891" y="566940"/>
                </a:lnTo>
                <a:lnTo>
                  <a:pt x="4054068" y="516750"/>
                </a:lnTo>
                <a:lnTo>
                  <a:pt x="4054068" y="434924"/>
                </a:lnTo>
                <a:close/>
              </a:path>
              <a:path w="4054474" h="6177280">
                <a:moveTo>
                  <a:pt x="4054081" y="255549"/>
                </a:moveTo>
                <a:lnTo>
                  <a:pt x="4032250" y="233743"/>
                </a:lnTo>
                <a:lnTo>
                  <a:pt x="3389185" y="876858"/>
                </a:lnTo>
                <a:lnTo>
                  <a:pt x="3430092" y="917765"/>
                </a:lnTo>
                <a:lnTo>
                  <a:pt x="4054081" y="293751"/>
                </a:lnTo>
                <a:lnTo>
                  <a:pt x="4054081" y="255549"/>
                </a:lnTo>
                <a:close/>
              </a:path>
              <a:path w="4054474" h="6177280">
                <a:moveTo>
                  <a:pt x="4054081" y="11036"/>
                </a:moveTo>
                <a:lnTo>
                  <a:pt x="4043019" y="0"/>
                </a:lnTo>
                <a:lnTo>
                  <a:pt x="3984523" y="58508"/>
                </a:lnTo>
                <a:lnTo>
                  <a:pt x="4025430" y="99415"/>
                </a:lnTo>
                <a:lnTo>
                  <a:pt x="4054081" y="70777"/>
                </a:lnTo>
                <a:lnTo>
                  <a:pt x="4054081" y="11036"/>
                </a:lnTo>
                <a:close/>
              </a:path>
            </a:pathLst>
          </a:custGeom>
          <a:solidFill>
            <a:srgbClr val="FFFFFF">
              <a:alpha val="2999"/>
            </a:srgbClr>
          </a:solidFill>
        </p:spPr>
        <p:txBody>
          <a:bodyPr wrap="square" lIns="0" tIns="0" rIns="0" bIns="0" rtlCol="0"/>
          <a:lstStyle/>
          <a:p>
            <a:endParaRPr/>
          </a:p>
        </p:txBody>
      </p:sp>
      <p:pic>
        <p:nvPicPr>
          <p:cNvPr id="23" name="bg object 23"/>
          <p:cNvPicPr/>
          <p:nvPr/>
        </p:nvPicPr>
        <p:blipFill>
          <a:blip r:embed="rId5" cstate="print"/>
          <a:stretch>
            <a:fillRect/>
          </a:stretch>
        </p:blipFill>
        <p:spPr>
          <a:xfrm>
            <a:off x="12095803" y="5154146"/>
            <a:ext cx="274643" cy="274609"/>
          </a:xfrm>
          <a:prstGeom prst="rect">
            <a:avLst/>
          </a:prstGeom>
        </p:spPr>
      </p:pic>
      <p:sp>
        <p:nvSpPr>
          <p:cNvPr id="24" name="bg object 24"/>
          <p:cNvSpPr/>
          <p:nvPr/>
        </p:nvSpPr>
        <p:spPr>
          <a:xfrm>
            <a:off x="14911387" y="1180464"/>
            <a:ext cx="1210310" cy="1210310"/>
          </a:xfrm>
          <a:custGeom>
            <a:avLst/>
            <a:gdLst/>
            <a:ahLst/>
            <a:cxnLst/>
            <a:rect l="l" t="t" r="r" b="b"/>
            <a:pathLst>
              <a:path w="1210309" h="1210310">
                <a:moveTo>
                  <a:pt x="216192" y="1034503"/>
                </a:moveTo>
                <a:lnTo>
                  <a:pt x="175272" y="993584"/>
                </a:lnTo>
                <a:lnTo>
                  <a:pt x="0" y="1168869"/>
                </a:lnTo>
                <a:lnTo>
                  <a:pt x="40919" y="1209776"/>
                </a:lnTo>
                <a:lnTo>
                  <a:pt x="216192" y="1034503"/>
                </a:lnTo>
                <a:close/>
              </a:path>
              <a:path w="1210309" h="1210310">
                <a:moveTo>
                  <a:pt x="1034389" y="216268"/>
                </a:moveTo>
                <a:lnTo>
                  <a:pt x="993470" y="175361"/>
                </a:lnTo>
                <a:lnTo>
                  <a:pt x="409028" y="759802"/>
                </a:lnTo>
                <a:lnTo>
                  <a:pt x="449935" y="800722"/>
                </a:lnTo>
                <a:lnTo>
                  <a:pt x="1034389" y="216268"/>
                </a:lnTo>
                <a:close/>
              </a:path>
              <a:path w="1210309" h="1210310">
                <a:moveTo>
                  <a:pt x="1209776" y="40919"/>
                </a:moveTo>
                <a:lnTo>
                  <a:pt x="1168869" y="0"/>
                </a:lnTo>
                <a:lnTo>
                  <a:pt x="1051928" y="116941"/>
                </a:lnTo>
                <a:lnTo>
                  <a:pt x="1092847" y="157848"/>
                </a:lnTo>
                <a:lnTo>
                  <a:pt x="1209776" y="40919"/>
                </a:lnTo>
                <a:close/>
              </a:path>
            </a:pathLst>
          </a:custGeom>
          <a:solidFill>
            <a:srgbClr val="FFFFFF">
              <a:alpha val="2999"/>
            </a:srgbClr>
          </a:solidFill>
        </p:spPr>
        <p:txBody>
          <a:bodyPr wrap="square" lIns="0" tIns="0" rIns="0" bIns="0" rtlCol="0"/>
          <a:lstStyle/>
          <a:p>
            <a:endParaRPr/>
          </a:p>
        </p:txBody>
      </p:sp>
      <p:pic>
        <p:nvPicPr>
          <p:cNvPr id="25" name="bg object 25"/>
          <p:cNvPicPr/>
          <p:nvPr/>
        </p:nvPicPr>
        <p:blipFill>
          <a:blip r:embed="rId6" cstate="print"/>
          <a:stretch>
            <a:fillRect/>
          </a:stretch>
        </p:blipFill>
        <p:spPr>
          <a:xfrm>
            <a:off x="14268600" y="2816799"/>
            <a:ext cx="216226" cy="216227"/>
          </a:xfrm>
          <a:prstGeom prst="rect">
            <a:avLst/>
          </a:prstGeom>
        </p:spPr>
      </p:pic>
      <p:sp>
        <p:nvSpPr>
          <p:cNvPr id="26" name="bg object 26"/>
          <p:cNvSpPr/>
          <p:nvPr/>
        </p:nvSpPr>
        <p:spPr>
          <a:xfrm>
            <a:off x="8394472" y="596353"/>
            <a:ext cx="7386955" cy="6819265"/>
          </a:xfrm>
          <a:custGeom>
            <a:avLst/>
            <a:gdLst/>
            <a:ahLst/>
            <a:cxnLst/>
            <a:rect l="l" t="t" r="r" b="b"/>
            <a:pathLst>
              <a:path w="7386955" h="6819265">
                <a:moveTo>
                  <a:pt x="826693" y="6410122"/>
                </a:moveTo>
                <a:lnTo>
                  <a:pt x="785774" y="6369202"/>
                </a:lnTo>
                <a:lnTo>
                  <a:pt x="435152" y="6719837"/>
                </a:lnTo>
                <a:lnTo>
                  <a:pt x="476059" y="6760743"/>
                </a:lnTo>
                <a:lnTo>
                  <a:pt x="826693" y="6410122"/>
                </a:lnTo>
                <a:close/>
              </a:path>
              <a:path w="7386955" h="6819265">
                <a:moveTo>
                  <a:pt x="954354" y="6059525"/>
                </a:moveTo>
                <a:lnTo>
                  <a:pt x="913447" y="6018606"/>
                </a:lnTo>
                <a:lnTo>
                  <a:pt x="153758" y="6778244"/>
                </a:lnTo>
                <a:lnTo>
                  <a:pt x="194678" y="6819163"/>
                </a:lnTo>
                <a:lnTo>
                  <a:pt x="954354" y="6059525"/>
                </a:lnTo>
                <a:close/>
              </a:path>
              <a:path w="7386955" h="6819265">
                <a:moveTo>
                  <a:pt x="1151178" y="5416766"/>
                </a:moveTo>
                <a:lnTo>
                  <a:pt x="1110259" y="5375859"/>
                </a:lnTo>
                <a:lnTo>
                  <a:pt x="0" y="6486093"/>
                </a:lnTo>
                <a:lnTo>
                  <a:pt x="40906" y="6527000"/>
                </a:lnTo>
                <a:lnTo>
                  <a:pt x="1151178" y="5416766"/>
                </a:lnTo>
                <a:close/>
              </a:path>
              <a:path w="7386955" h="6819265">
                <a:moveTo>
                  <a:pt x="1198829" y="5592089"/>
                </a:moveTo>
                <a:lnTo>
                  <a:pt x="1157909" y="5551182"/>
                </a:lnTo>
                <a:lnTo>
                  <a:pt x="47688" y="6661404"/>
                </a:lnTo>
                <a:lnTo>
                  <a:pt x="88595" y="6702323"/>
                </a:lnTo>
                <a:lnTo>
                  <a:pt x="1198829" y="5592089"/>
                </a:lnTo>
                <a:close/>
              </a:path>
              <a:path w="7386955" h="6819265">
                <a:moveTo>
                  <a:pt x="1564830" y="6117945"/>
                </a:moveTo>
                <a:lnTo>
                  <a:pt x="1523911" y="6077039"/>
                </a:lnTo>
                <a:lnTo>
                  <a:pt x="1290167" y="6310782"/>
                </a:lnTo>
                <a:lnTo>
                  <a:pt x="1331087" y="6351689"/>
                </a:lnTo>
                <a:lnTo>
                  <a:pt x="1564830" y="6117945"/>
                </a:lnTo>
                <a:close/>
              </a:path>
              <a:path w="7386955" h="6819265">
                <a:moveTo>
                  <a:pt x="1575562" y="5884253"/>
                </a:moveTo>
                <a:lnTo>
                  <a:pt x="1534642" y="5843333"/>
                </a:lnTo>
                <a:lnTo>
                  <a:pt x="1242529" y="6135459"/>
                </a:lnTo>
                <a:lnTo>
                  <a:pt x="1283436" y="6176378"/>
                </a:lnTo>
                <a:lnTo>
                  <a:pt x="1575562" y="5884253"/>
                </a:lnTo>
                <a:close/>
              </a:path>
              <a:path w="7386955" h="6819265">
                <a:moveTo>
                  <a:pt x="1586331" y="5650509"/>
                </a:moveTo>
                <a:lnTo>
                  <a:pt x="1545424" y="5609602"/>
                </a:lnTo>
                <a:lnTo>
                  <a:pt x="1253261" y="5901766"/>
                </a:lnTo>
                <a:lnTo>
                  <a:pt x="1294168" y="5942673"/>
                </a:lnTo>
                <a:lnTo>
                  <a:pt x="1586331" y="5650509"/>
                </a:lnTo>
                <a:close/>
              </a:path>
              <a:path w="7386955" h="6819265">
                <a:moveTo>
                  <a:pt x="3036417" y="4423397"/>
                </a:moveTo>
                <a:lnTo>
                  <a:pt x="2995511" y="4382478"/>
                </a:lnTo>
                <a:lnTo>
                  <a:pt x="2820200" y="4557801"/>
                </a:lnTo>
                <a:lnTo>
                  <a:pt x="2861106" y="4598708"/>
                </a:lnTo>
                <a:lnTo>
                  <a:pt x="3036417" y="4423397"/>
                </a:lnTo>
                <a:close/>
              </a:path>
              <a:path w="7386955" h="6819265">
                <a:moveTo>
                  <a:pt x="3142538" y="4540250"/>
                </a:moveTo>
                <a:lnTo>
                  <a:pt x="3101632" y="4499330"/>
                </a:lnTo>
                <a:lnTo>
                  <a:pt x="2984741" y="4616221"/>
                </a:lnTo>
                <a:lnTo>
                  <a:pt x="3025648" y="4657141"/>
                </a:lnTo>
                <a:lnTo>
                  <a:pt x="3142538" y="4540250"/>
                </a:lnTo>
                <a:close/>
              </a:path>
              <a:path w="7386955" h="6819265">
                <a:moveTo>
                  <a:pt x="4278896" y="4072801"/>
                </a:moveTo>
                <a:lnTo>
                  <a:pt x="4237990" y="4031894"/>
                </a:lnTo>
                <a:lnTo>
                  <a:pt x="3828935" y="4440910"/>
                </a:lnTo>
                <a:lnTo>
                  <a:pt x="3869855" y="4481817"/>
                </a:lnTo>
                <a:lnTo>
                  <a:pt x="4278896" y="4072801"/>
                </a:lnTo>
                <a:close/>
              </a:path>
              <a:path w="7386955" h="6819265">
                <a:moveTo>
                  <a:pt x="4884750" y="3020999"/>
                </a:moveTo>
                <a:lnTo>
                  <a:pt x="4843831" y="2980080"/>
                </a:lnTo>
                <a:lnTo>
                  <a:pt x="3675176" y="4148747"/>
                </a:lnTo>
                <a:lnTo>
                  <a:pt x="3716096" y="4189653"/>
                </a:lnTo>
                <a:lnTo>
                  <a:pt x="4884750" y="3020999"/>
                </a:lnTo>
                <a:close/>
              </a:path>
              <a:path w="7386955" h="6819265">
                <a:moveTo>
                  <a:pt x="4932438" y="3196310"/>
                </a:moveTo>
                <a:lnTo>
                  <a:pt x="4891519" y="3155404"/>
                </a:lnTo>
                <a:lnTo>
                  <a:pt x="3781298" y="4265638"/>
                </a:lnTo>
                <a:lnTo>
                  <a:pt x="3822204" y="4306544"/>
                </a:lnTo>
                <a:lnTo>
                  <a:pt x="4932438" y="3196310"/>
                </a:lnTo>
                <a:close/>
              </a:path>
              <a:path w="7386955" h="6819265">
                <a:moveTo>
                  <a:pt x="4980089" y="3371596"/>
                </a:moveTo>
                <a:lnTo>
                  <a:pt x="4939169" y="3330689"/>
                </a:lnTo>
                <a:lnTo>
                  <a:pt x="4354893" y="3915003"/>
                </a:lnTo>
                <a:lnTo>
                  <a:pt x="4395800" y="3955923"/>
                </a:lnTo>
                <a:lnTo>
                  <a:pt x="4980089" y="3371596"/>
                </a:lnTo>
                <a:close/>
              </a:path>
              <a:path w="7386955" h="6819265">
                <a:moveTo>
                  <a:pt x="5330710" y="3020999"/>
                </a:moveTo>
                <a:lnTo>
                  <a:pt x="5289791" y="2980093"/>
                </a:lnTo>
                <a:lnTo>
                  <a:pt x="5172900" y="3096933"/>
                </a:lnTo>
                <a:lnTo>
                  <a:pt x="5213820" y="3137852"/>
                </a:lnTo>
                <a:lnTo>
                  <a:pt x="5330710" y="3020999"/>
                </a:lnTo>
                <a:close/>
              </a:path>
              <a:path w="7386955" h="6819265">
                <a:moveTo>
                  <a:pt x="5771997" y="1910765"/>
                </a:moveTo>
                <a:lnTo>
                  <a:pt x="5731091" y="1869859"/>
                </a:lnTo>
                <a:lnTo>
                  <a:pt x="3627475" y="3973474"/>
                </a:lnTo>
                <a:lnTo>
                  <a:pt x="3668395" y="4014381"/>
                </a:lnTo>
                <a:lnTo>
                  <a:pt x="5771997" y="1910765"/>
                </a:lnTo>
                <a:close/>
              </a:path>
              <a:path w="7386955" h="6819265">
                <a:moveTo>
                  <a:pt x="5867349" y="2261362"/>
                </a:moveTo>
                <a:lnTo>
                  <a:pt x="5826430" y="2220455"/>
                </a:lnTo>
                <a:lnTo>
                  <a:pt x="5125250" y="2921660"/>
                </a:lnTo>
                <a:lnTo>
                  <a:pt x="5166169" y="2962579"/>
                </a:lnTo>
                <a:lnTo>
                  <a:pt x="5867349" y="2261362"/>
                </a:lnTo>
                <a:close/>
              </a:path>
              <a:path w="7386955" h="6819265">
                <a:moveTo>
                  <a:pt x="5994971" y="1910778"/>
                </a:moveTo>
                <a:lnTo>
                  <a:pt x="5954052" y="1869871"/>
                </a:lnTo>
                <a:lnTo>
                  <a:pt x="4960721" y="2863253"/>
                </a:lnTo>
                <a:lnTo>
                  <a:pt x="5001628" y="2904159"/>
                </a:lnTo>
                <a:lnTo>
                  <a:pt x="5994971" y="1910778"/>
                </a:lnTo>
                <a:close/>
              </a:path>
              <a:path w="7386955" h="6819265">
                <a:moveTo>
                  <a:pt x="6042660" y="2086089"/>
                </a:moveTo>
                <a:lnTo>
                  <a:pt x="6001753" y="2045182"/>
                </a:lnTo>
                <a:lnTo>
                  <a:pt x="5884862" y="2162035"/>
                </a:lnTo>
                <a:lnTo>
                  <a:pt x="5925769" y="2202942"/>
                </a:lnTo>
                <a:lnTo>
                  <a:pt x="6042660" y="2086089"/>
                </a:lnTo>
                <a:close/>
              </a:path>
              <a:path w="7386955" h="6819265">
                <a:moveTo>
                  <a:pt x="6070257" y="274675"/>
                </a:moveTo>
                <a:lnTo>
                  <a:pt x="6029350" y="233768"/>
                </a:lnTo>
                <a:lnTo>
                  <a:pt x="2464917" y="3798201"/>
                </a:lnTo>
                <a:lnTo>
                  <a:pt x="2505837" y="3839108"/>
                </a:lnTo>
                <a:lnTo>
                  <a:pt x="6070257" y="274675"/>
                </a:lnTo>
                <a:close/>
              </a:path>
              <a:path w="7386955" h="6819265">
                <a:moveTo>
                  <a:pt x="6176378" y="391528"/>
                </a:moveTo>
                <a:lnTo>
                  <a:pt x="6135459" y="350621"/>
                </a:lnTo>
                <a:lnTo>
                  <a:pt x="2512606" y="3973474"/>
                </a:lnTo>
                <a:lnTo>
                  <a:pt x="2553525" y="4014381"/>
                </a:lnTo>
                <a:lnTo>
                  <a:pt x="6176378" y="391528"/>
                </a:lnTo>
                <a:close/>
              </a:path>
              <a:path w="7386955" h="6819265">
                <a:moveTo>
                  <a:pt x="6304038" y="40906"/>
                </a:moveTo>
                <a:lnTo>
                  <a:pt x="6263119" y="0"/>
                </a:lnTo>
                <a:lnTo>
                  <a:pt x="6146241" y="116890"/>
                </a:lnTo>
                <a:lnTo>
                  <a:pt x="6187148" y="157797"/>
                </a:lnTo>
                <a:lnTo>
                  <a:pt x="6304038" y="40906"/>
                </a:lnTo>
                <a:close/>
              </a:path>
              <a:path w="7386955" h="6819265">
                <a:moveTo>
                  <a:pt x="6340919" y="449999"/>
                </a:moveTo>
                <a:lnTo>
                  <a:pt x="6300013" y="409079"/>
                </a:lnTo>
                <a:lnTo>
                  <a:pt x="2618740" y="4090327"/>
                </a:lnTo>
                <a:lnTo>
                  <a:pt x="2659646" y="4131233"/>
                </a:lnTo>
                <a:lnTo>
                  <a:pt x="6340919" y="449999"/>
                </a:lnTo>
                <a:close/>
              </a:path>
              <a:path w="7386955" h="6819265">
                <a:moveTo>
                  <a:pt x="6447002" y="566839"/>
                </a:moveTo>
                <a:lnTo>
                  <a:pt x="6406083" y="525932"/>
                </a:lnTo>
                <a:lnTo>
                  <a:pt x="2666428" y="4265638"/>
                </a:lnTo>
                <a:lnTo>
                  <a:pt x="2707335" y="4306544"/>
                </a:lnTo>
                <a:lnTo>
                  <a:pt x="6447002" y="566839"/>
                </a:lnTo>
                <a:close/>
              </a:path>
              <a:path w="7386955" h="6819265">
                <a:moveTo>
                  <a:pt x="6568567" y="1560144"/>
                </a:moveTo>
                <a:lnTo>
                  <a:pt x="6527660" y="1519237"/>
                </a:lnTo>
                <a:lnTo>
                  <a:pt x="6469227" y="1577657"/>
                </a:lnTo>
                <a:lnTo>
                  <a:pt x="6510147" y="1618576"/>
                </a:lnTo>
                <a:lnTo>
                  <a:pt x="6568567" y="1560144"/>
                </a:lnTo>
                <a:close/>
              </a:path>
              <a:path w="7386955" h="6819265">
                <a:moveTo>
                  <a:pt x="6611582" y="625271"/>
                </a:moveTo>
                <a:lnTo>
                  <a:pt x="6570662" y="584365"/>
                </a:lnTo>
                <a:lnTo>
                  <a:pt x="2772549" y="4382490"/>
                </a:lnTo>
                <a:lnTo>
                  <a:pt x="2813456" y="4423397"/>
                </a:lnTo>
                <a:lnTo>
                  <a:pt x="6611582" y="625271"/>
                </a:lnTo>
                <a:close/>
              </a:path>
              <a:path w="7386955" h="6819265">
                <a:moveTo>
                  <a:pt x="6776110" y="683704"/>
                </a:moveTo>
                <a:lnTo>
                  <a:pt x="6735204" y="642785"/>
                </a:lnTo>
                <a:lnTo>
                  <a:pt x="3521367" y="3856634"/>
                </a:lnTo>
                <a:lnTo>
                  <a:pt x="3562273" y="3897541"/>
                </a:lnTo>
                <a:lnTo>
                  <a:pt x="6776110" y="683704"/>
                </a:lnTo>
                <a:close/>
              </a:path>
              <a:path w="7386955" h="6819265">
                <a:moveTo>
                  <a:pt x="6940664" y="742124"/>
                </a:moveTo>
                <a:lnTo>
                  <a:pt x="6899745" y="701205"/>
                </a:lnTo>
                <a:lnTo>
                  <a:pt x="6081687" y="1519275"/>
                </a:lnTo>
                <a:lnTo>
                  <a:pt x="6122594" y="1560182"/>
                </a:lnTo>
                <a:lnTo>
                  <a:pt x="6940664" y="742124"/>
                </a:lnTo>
                <a:close/>
              </a:path>
              <a:path w="7386955" h="6819265">
                <a:moveTo>
                  <a:pt x="7163663" y="742073"/>
                </a:moveTo>
                <a:lnTo>
                  <a:pt x="7122744" y="701167"/>
                </a:lnTo>
                <a:lnTo>
                  <a:pt x="6304635" y="1519275"/>
                </a:lnTo>
                <a:lnTo>
                  <a:pt x="6345555" y="1560182"/>
                </a:lnTo>
                <a:lnTo>
                  <a:pt x="7163663" y="742073"/>
                </a:lnTo>
                <a:close/>
              </a:path>
              <a:path w="7386955" h="6819265">
                <a:moveTo>
                  <a:pt x="7386714" y="742048"/>
                </a:moveTo>
                <a:lnTo>
                  <a:pt x="7345807" y="701128"/>
                </a:lnTo>
                <a:lnTo>
                  <a:pt x="6644500" y="1402397"/>
                </a:lnTo>
                <a:lnTo>
                  <a:pt x="6685420" y="1443304"/>
                </a:lnTo>
                <a:lnTo>
                  <a:pt x="7386714" y="742048"/>
                </a:lnTo>
                <a:close/>
              </a:path>
            </a:pathLst>
          </a:custGeom>
          <a:solidFill>
            <a:srgbClr val="FFFFFF">
              <a:alpha val="2999"/>
            </a:srgbClr>
          </a:solidFill>
        </p:spPr>
        <p:txBody>
          <a:bodyPr wrap="square" lIns="0" tIns="0" rIns="0" bIns="0" rtlCol="0"/>
          <a:lstStyle/>
          <a:p>
            <a:endParaRPr/>
          </a:p>
        </p:txBody>
      </p:sp>
      <p:pic>
        <p:nvPicPr>
          <p:cNvPr id="27" name="bg object 27"/>
          <p:cNvPicPr/>
          <p:nvPr/>
        </p:nvPicPr>
        <p:blipFill>
          <a:blip r:embed="rId7" cstate="print"/>
          <a:stretch>
            <a:fillRect/>
          </a:stretch>
        </p:blipFill>
        <p:spPr>
          <a:xfrm>
            <a:off x="9749204" y="5329458"/>
            <a:ext cx="216239" cy="216187"/>
          </a:xfrm>
          <a:prstGeom prst="rect">
            <a:avLst/>
          </a:prstGeom>
        </p:spPr>
      </p:pic>
      <p:sp>
        <p:nvSpPr>
          <p:cNvPr id="28" name="bg object 28"/>
          <p:cNvSpPr/>
          <p:nvPr/>
        </p:nvSpPr>
        <p:spPr>
          <a:xfrm>
            <a:off x="8288388" y="5621591"/>
            <a:ext cx="1384935" cy="1384935"/>
          </a:xfrm>
          <a:custGeom>
            <a:avLst/>
            <a:gdLst/>
            <a:ahLst/>
            <a:cxnLst/>
            <a:rect l="l" t="t" r="r" b="b"/>
            <a:pathLst>
              <a:path w="1384934" h="1384934">
                <a:moveTo>
                  <a:pt x="1267980" y="157810"/>
                </a:moveTo>
                <a:lnTo>
                  <a:pt x="1227074" y="116890"/>
                </a:lnTo>
                <a:lnTo>
                  <a:pt x="0" y="1343977"/>
                </a:lnTo>
                <a:lnTo>
                  <a:pt x="40906" y="1384884"/>
                </a:lnTo>
                <a:lnTo>
                  <a:pt x="1267980" y="157810"/>
                </a:lnTo>
                <a:close/>
              </a:path>
              <a:path w="1384934" h="1384934">
                <a:moveTo>
                  <a:pt x="1384871" y="40919"/>
                </a:moveTo>
                <a:lnTo>
                  <a:pt x="1343964" y="0"/>
                </a:lnTo>
                <a:lnTo>
                  <a:pt x="1285532" y="58432"/>
                </a:lnTo>
                <a:lnTo>
                  <a:pt x="1326451" y="99339"/>
                </a:lnTo>
                <a:lnTo>
                  <a:pt x="1384871" y="40919"/>
                </a:lnTo>
                <a:close/>
              </a:path>
            </a:pathLst>
          </a:custGeom>
          <a:solidFill>
            <a:srgbClr val="FFFFFF">
              <a:alpha val="2999"/>
            </a:srgbClr>
          </a:solidFill>
        </p:spPr>
        <p:txBody>
          <a:bodyPr wrap="square" lIns="0" tIns="0" rIns="0" bIns="0" rtlCol="0"/>
          <a:lstStyle/>
          <a:p>
            <a:endParaRPr/>
          </a:p>
        </p:txBody>
      </p:sp>
      <p:pic>
        <p:nvPicPr>
          <p:cNvPr id="29" name="bg object 29"/>
          <p:cNvPicPr/>
          <p:nvPr/>
        </p:nvPicPr>
        <p:blipFill>
          <a:blip r:embed="rId8" cstate="print"/>
          <a:stretch>
            <a:fillRect/>
          </a:stretch>
        </p:blipFill>
        <p:spPr>
          <a:xfrm>
            <a:off x="14200864" y="596342"/>
            <a:ext cx="274640" cy="274688"/>
          </a:xfrm>
          <a:prstGeom prst="rect">
            <a:avLst/>
          </a:prstGeom>
        </p:spPr>
      </p:pic>
      <p:sp>
        <p:nvSpPr>
          <p:cNvPr id="30" name="bg object 30"/>
          <p:cNvSpPr/>
          <p:nvPr/>
        </p:nvSpPr>
        <p:spPr>
          <a:xfrm>
            <a:off x="4314190" y="187248"/>
            <a:ext cx="10055860" cy="8426450"/>
          </a:xfrm>
          <a:custGeom>
            <a:avLst/>
            <a:gdLst/>
            <a:ahLst/>
            <a:cxnLst/>
            <a:rect l="l" t="t" r="r" b="b"/>
            <a:pathLst>
              <a:path w="10055860" h="8426450">
                <a:moveTo>
                  <a:pt x="159169" y="8222462"/>
                </a:moveTo>
                <a:lnTo>
                  <a:pt x="118262" y="8181543"/>
                </a:lnTo>
                <a:lnTo>
                  <a:pt x="0" y="8299844"/>
                </a:lnTo>
                <a:lnTo>
                  <a:pt x="40906" y="8340763"/>
                </a:lnTo>
                <a:lnTo>
                  <a:pt x="159169" y="8222462"/>
                </a:lnTo>
                <a:close/>
              </a:path>
              <a:path w="10055860" h="8426450">
                <a:moveTo>
                  <a:pt x="263867" y="8340763"/>
                </a:moveTo>
                <a:lnTo>
                  <a:pt x="222948" y="8299844"/>
                </a:lnTo>
                <a:lnTo>
                  <a:pt x="137693" y="8385061"/>
                </a:lnTo>
                <a:lnTo>
                  <a:pt x="178612" y="8425980"/>
                </a:lnTo>
                <a:lnTo>
                  <a:pt x="263867" y="8340763"/>
                </a:lnTo>
                <a:close/>
              </a:path>
              <a:path w="10055860" h="8426450">
                <a:moveTo>
                  <a:pt x="4600930" y="3780739"/>
                </a:moveTo>
                <a:lnTo>
                  <a:pt x="4560011" y="3739832"/>
                </a:lnTo>
                <a:lnTo>
                  <a:pt x="3157626" y="5142217"/>
                </a:lnTo>
                <a:lnTo>
                  <a:pt x="3198533" y="5183136"/>
                </a:lnTo>
                <a:lnTo>
                  <a:pt x="4600930" y="3780739"/>
                </a:lnTo>
                <a:close/>
              </a:path>
              <a:path w="10055860" h="8426450">
                <a:moveTo>
                  <a:pt x="4823892" y="3780739"/>
                </a:moveTo>
                <a:lnTo>
                  <a:pt x="4782985" y="3739819"/>
                </a:lnTo>
                <a:lnTo>
                  <a:pt x="3439020" y="5083759"/>
                </a:lnTo>
                <a:lnTo>
                  <a:pt x="3479927" y="5124666"/>
                </a:lnTo>
                <a:lnTo>
                  <a:pt x="4823892" y="3780739"/>
                </a:lnTo>
                <a:close/>
              </a:path>
              <a:path w="10055860" h="8426450">
                <a:moveTo>
                  <a:pt x="4977663" y="4072902"/>
                </a:moveTo>
                <a:lnTo>
                  <a:pt x="4936756" y="4031983"/>
                </a:lnTo>
                <a:lnTo>
                  <a:pt x="3709670" y="5259057"/>
                </a:lnTo>
                <a:lnTo>
                  <a:pt x="3750589" y="5299976"/>
                </a:lnTo>
                <a:lnTo>
                  <a:pt x="4977663" y="4072902"/>
                </a:lnTo>
                <a:close/>
              </a:path>
              <a:path w="10055860" h="8426450">
                <a:moveTo>
                  <a:pt x="5025314" y="4248226"/>
                </a:moveTo>
                <a:lnTo>
                  <a:pt x="4984394" y="4207306"/>
                </a:lnTo>
                <a:lnTo>
                  <a:pt x="3698900" y="5492775"/>
                </a:lnTo>
                <a:lnTo>
                  <a:pt x="3739807" y="5533682"/>
                </a:lnTo>
                <a:lnTo>
                  <a:pt x="5025314" y="4248226"/>
                </a:lnTo>
                <a:close/>
              </a:path>
              <a:path w="10055860" h="8426450">
                <a:moveTo>
                  <a:pt x="5073002" y="4423486"/>
                </a:moveTo>
                <a:lnTo>
                  <a:pt x="5032095" y="4382567"/>
                </a:lnTo>
                <a:lnTo>
                  <a:pt x="3805021" y="5609653"/>
                </a:lnTo>
                <a:lnTo>
                  <a:pt x="3845928" y="5650573"/>
                </a:lnTo>
                <a:lnTo>
                  <a:pt x="5073002" y="4423486"/>
                </a:lnTo>
                <a:close/>
              </a:path>
              <a:path w="10055860" h="8426450">
                <a:moveTo>
                  <a:pt x="5179123" y="4540339"/>
                </a:moveTo>
                <a:lnTo>
                  <a:pt x="5138204" y="4499432"/>
                </a:lnTo>
                <a:lnTo>
                  <a:pt x="3852710" y="5784977"/>
                </a:lnTo>
                <a:lnTo>
                  <a:pt x="3893616" y="5825883"/>
                </a:lnTo>
                <a:lnTo>
                  <a:pt x="5179123" y="4540339"/>
                </a:lnTo>
                <a:close/>
              </a:path>
              <a:path w="10055860" h="8426450">
                <a:moveTo>
                  <a:pt x="5555856" y="4832502"/>
                </a:moveTo>
                <a:lnTo>
                  <a:pt x="5514937" y="4791583"/>
                </a:lnTo>
                <a:lnTo>
                  <a:pt x="3878859" y="6427724"/>
                </a:lnTo>
                <a:lnTo>
                  <a:pt x="3919766" y="6468631"/>
                </a:lnTo>
                <a:lnTo>
                  <a:pt x="5555856" y="4832502"/>
                </a:lnTo>
                <a:close/>
              </a:path>
              <a:path w="10055860" h="8426450">
                <a:moveTo>
                  <a:pt x="5583504" y="3021101"/>
                </a:moveTo>
                <a:lnTo>
                  <a:pt x="5542585" y="2980182"/>
                </a:lnTo>
                <a:lnTo>
                  <a:pt x="4958296" y="3564521"/>
                </a:lnTo>
                <a:lnTo>
                  <a:pt x="4999215" y="3605428"/>
                </a:lnTo>
                <a:lnTo>
                  <a:pt x="5583504" y="3021101"/>
                </a:lnTo>
                <a:close/>
              </a:path>
              <a:path w="10055860" h="8426450">
                <a:moveTo>
                  <a:pt x="5620461" y="3430117"/>
                </a:moveTo>
                <a:lnTo>
                  <a:pt x="5579554" y="3389198"/>
                </a:lnTo>
                <a:lnTo>
                  <a:pt x="4995176" y="3973576"/>
                </a:lnTo>
                <a:lnTo>
                  <a:pt x="5036096" y="4014482"/>
                </a:lnTo>
                <a:lnTo>
                  <a:pt x="5620461" y="3430117"/>
                </a:lnTo>
                <a:close/>
              </a:path>
              <a:path w="10055860" h="8426450">
                <a:moveTo>
                  <a:pt x="5689612" y="3137992"/>
                </a:moveTo>
                <a:lnTo>
                  <a:pt x="5648706" y="3097072"/>
                </a:lnTo>
                <a:lnTo>
                  <a:pt x="3545128" y="5200650"/>
                </a:lnTo>
                <a:lnTo>
                  <a:pt x="3586048" y="5241556"/>
                </a:lnTo>
                <a:lnTo>
                  <a:pt x="5689612" y="3137992"/>
                </a:lnTo>
                <a:close/>
              </a:path>
              <a:path w="10055860" h="8426450">
                <a:moveTo>
                  <a:pt x="5758802" y="2845790"/>
                </a:moveTo>
                <a:lnTo>
                  <a:pt x="5717895" y="2804871"/>
                </a:lnTo>
                <a:lnTo>
                  <a:pt x="5659463" y="2863342"/>
                </a:lnTo>
                <a:lnTo>
                  <a:pt x="5700382" y="2904248"/>
                </a:lnTo>
                <a:lnTo>
                  <a:pt x="5758802" y="2845790"/>
                </a:lnTo>
                <a:close/>
              </a:path>
              <a:path w="10055860" h="8426450">
                <a:moveTo>
                  <a:pt x="5778868" y="4832489"/>
                </a:moveTo>
                <a:lnTo>
                  <a:pt x="5737949" y="4791583"/>
                </a:lnTo>
                <a:lnTo>
                  <a:pt x="3926509" y="6603035"/>
                </a:lnTo>
                <a:lnTo>
                  <a:pt x="3967416" y="6643941"/>
                </a:lnTo>
                <a:lnTo>
                  <a:pt x="5778868" y="4832489"/>
                </a:lnTo>
                <a:close/>
              </a:path>
              <a:path w="10055860" h="8426450">
                <a:moveTo>
                  <a:pt x="5811101" y="4131322"/>
                </a:moveTo>
                <a:lnTo>
                  <a:pt x="5770181" y="4090403"/>
                </a:lnTo>
                <a:lnTo>
                  <a:pt x="3900360" y="5960275"/>
                </a:lnTo>
                <a:lnTo>
                  <a:pt x="3941267" y="6001194"/>
                </a:lnTo>
                <a:lnTo>
                  <a:pt x="5811101" y="4131322"/>
                </a:lnTo>
                <a:close/>
              </a:path>
              <a:path w="10055860" h="8426450">
                <a:moveTo>
                  <a:pt x="6140183" y="4248213"/>
                </a:moveTo>
                <a:lnTo>
                  <a:pt x="6099264" y="4207306"/>
                </a:lnTo>
                <a:lnTo>
                  <a:pt x="5690260" y="4616323"/>
                </a:lnTo>
                <a:lnTo>
                  <a:pt x="5731167" y="4657229"/>
                </a:lnTo>
                <a:lnTo>
                  <a:pt x="6140183" y="4248213"/>
                </a:lnTo>
                <a:close/>
              </a:path>
              <a:path w="10055860" h="8426450">
                <a:moveTo>
                  <a:pt x="8340712" y="40919"/>
                </a:moveTo>
                <a:lnTo>
                  <a:pt x="8299805" y="0"/>
                </a:lnTo>
                <a:lnTo>
                  <a:pt x="4793754" y="3506089"/>
                </a:lnTo>
                <a:lnTo>
                  <a:pt x="4834674" y="3546995"/>
                </a:lnTo>
                <a:lnTo>
                  <a:pt x="8340712" y="40919"/>
                </a:lnTo>
                <a:close/>
              </a:path>
              <a:path w="10055860" h="8426450">
                <a:moveTo>
                  <a:pt x="8446795" y="157810"/>
                </a:moveTo>
                <a:lnTo>
                  <a:pt x="8405876" y="116890"/>
                </a:lnTo>
                <a:lnTo>
                  <a:pt x="5776328" y="2746451"/>
                </a:lnTo>
                <a:lnTo>
                  <a:pt x="5817235" y="2787358"/>
                </a:lnTo>
                <a:lnTo>
                  <a:pt x="8446795" y="157810"/>
                </a:lnTo>
                <a:close/>
              </a:path>
              <a:path w="10055860" h="8426450">
                <a:moveTo>
                  <a:pt x="8483663" y="566902"/>
                </a:moveTo>
                <a:lnTo>
                  <a:pt x="8442757" y="525983"/>
                </a:lnTo>
                <a:lnTo>
                  <a:pt x="5754827" y="3213874"/>
                </a:lnTo>
                <a:lnTo>
                  <a:pt x="5795734" y="3254794"/>
                </a:lnTo>
                <a:lnTo>
                  <a:pt x="8483663" y="566902"/>
                </a:lnTo>
                <a:close/>
              </a:path>
              <a:path w="10055860" h="8426450">
                <a:moveTo>
                  <a:pt x="8669744" y="157797"/>
                </a:moveTo>
                <a:lnTo>
                  <a:pt x="8628837" y="116890"/>
                </a:lnTo>
                <a:lnTo>
                  <a:pt x="5707126" y="3038640"/>
                </a:lnTo>
                <a:lnTo>
                  <a:pt x="5748032" y="3079559"/>
                </a:lnTo>
                <a:lnTo>
                  <a:pt x="8669744" y="157797"/>
                </a:lnTo>
                <a:close/>
              </a:path>
              <a:path w="10055860" h="8426450">
                <a:moveTo>
                  <a:pt x="8706637" y="566902"/>
                </a:moveTo>
                <a:lnTo>
                  <a:pt x="8665718" y="525995"/>
                </a:lnTo>
                <a:lnTo>
                  <a:pt x="5042865" y="4148836"/>
                </a:lnTo>
                <a:lnTo>
                  <a:pt x="5083784" y="4189755"/>
                </a:lnTo>
                <a:lnTo>
                  <a:pt x="8706637" y="566902"/>
                </a:lnTo>
                <a:close/>
              </a:path>
              <a:path w="10055860" h="8426450">
                <a:moveTo>
                  <a:pt x="8717407" y="333159"/>
                </a:moveTo>
                <a:lnTo>
                  <a:pt x="8676488" y="292252"/>
                </a:lnTo>
                <a:lnTo>
                  <a:pt x="8559597" y="409105"/>
                </a:lnTo>
                <a:lnTo>
                  <a:pt x="8600516" y="450011"/>
                </a:lnTo>
                <a:lnTo>
                  <a:pt x="8717407" y="333159"/>
                </a:lnTo>
                <a:close/>
              </a:path>
              <a:path w="10055860" h="8426450">
                <a:moveTo>
                  <a:pt x="8929599" y="566902"/>
                </a:moveTo>
                <a:lnTo>
                  <a:pt x="8888692" y="525995"/>
                </a:lnTo>
                <a:lnTo>
                  <a:pt x="5090515" y="4324159"/>
                </a:lnTo>
                <a:lnTo>
                  <a:pt x="5131435" y="4365066"/>
                </a:lnTo>
                <a:lnTo>
                  <a:pt x="8929599" y="566902"/>
                </a:lnTo>
                <a:close/>
              </a:path>
              <a:path w="10055860" h="8426450">
                <a:moveTo>
                  <a:pt x="9152560" y="566902"/>
                </a:moveTo>
                <a:lnTo>
                  <a:pt x="9111653" y="525995"/>
                </a:lnTo>
                <a:lnTo>
                  <a:pt x="5196637" y="4440999"/>
                </a:lnTo>
                <a:lnTo>
                  <a:pt x="5237543" y="4481919"/>
                </a:lnTo>
                <a:lnTo>
                  <a:pt x="9152560" y="566902"/>
                </a:lnTo>
                <a:close/>
              </a:path>
              <a:path w="10055860" h="8426450">
                <a:moveTo>
                  <a:pt x="9375534" y="566902"/>
                </a:moveTo>
                <a:lnTo>
                  <a:pt x="9334614" y="525983"/>
                </a:lnTo>
                <a:lnTo>
                  <a:pt x="5828665" y="4031983"/>
                </a:lnTo>
                <a:lnTo>
                  <a:pt x="5869571" y="4072902"/>
                </a:lnTo>
                <a:lnTo>
                  <a:pt x="9375534" y="566902"/>
                </a:lnTo>
                <a:close/>
              </a:path>
              <a:path w="10055860" h="8426450">
                <a:moveTo>
                  <a:pt x="9423222" y="742213"/>
                </a:moveTo>
                <a:lnTo>
                  <a:pt x="9382315" y="701294"/>
                </a:lnTo>
                <a:lnTo>
                  <a:pt x="3831171" y="6252400"/>
                </a:lnTo>
                <a:lnTo>
                  <a:pt x="3872077" y="6293320"/>
                </a:lnTo>
                <a:lnTo>
                  <a:pt x="9423222" y="742213"/>
                </a:lnTo>
                <a:close/>
              </a:path>
              <a:path w="10055860" h="8426450">
                <a:moveTo>
                  <a:pt x="9529305" y="859104"/>
                </a:moveTo>
                <a:lnTo>
                  <a:pt x="9488386" y="818197"/>
                </a:lnTo>
                <a:lnTo>
                  <a:pt x="6157696" y="4148836"/>
                </a:lnTo>
                <a:lnTo>
                  <a:pt x="6198616" y="4189755"/>
                </a:lnTo>
                <a:lnTo>
                  <a:pt x="9529305" y="859104"/>
                </a:lnTo>
                <a:close/>
              </a:path>
              <a:path w="10055860" h="8426450">
                <a:moveTo>
                  <a:pt x="9752266" y="859104"/>
                </a:moveTo>
                <a:lnTo>
                  <a:pt x="9711347" y="818197"/>
                </a:lnTo>
                <a:lnTo>
                  <a:pt x="6380708" y="4148836"/>
                </a:lnTo>
                <a:lnTo>
                  <a:pt x="6421615" y="4189755"/>
                </a:lnTo>
                <a:lnTo>
                  <a:pt x="9752266" y="859104"/>
                </a:lnTo>
                <a:close/>
              </a:path>
              <a:path w="10055860" h="8426450">
                <a:moveTo>
                  <a:pt x="9832276" y="333159"/>
                </a:moveTo>
                <a:lnTo>
                  <a:pt x="9791357" y="292239"/>
                </a:lnTo>
                <a:lnTo>
                  <a:pt x="9732886" y="350672"/>
                </a:lnTo>
                <a:lnTo>
                  <a:pt x="9773806" y="391579"/>
                </a:lnTo>
                <a:lnTo>
                  <a:pt x="9832276" y="333159"/>
                </a:lnTo>
                <a:close/>
              </a:path>
              <a:path w="10055860" h="8426450">
                <a:moveTo>
                  <a:pt x="10055238" y="333171"/>
                </a:moveTo>
                <a:lnTo>
                  <a:pt x="10014318" y="292252"/>
                </a:lnTo>
                <a:lnTo>
                  <a:pt x="9780587" y="525995"/>
                </a:lnTo>
                <a:lnTo>
                  <a:pt x="9821494" y="566902"/>
                </a:lnTo>
                <a:lnTo>
                  <a:pt x="10055238" y="333171"/>
                </a:lnTo>
                <a:close/>
              </a:path>
            </a:pathLst>
          </a:custGeom>
          <a:solidFill>
            <a:srgbClr val="FFFFFF">
              <a:alpha val="2999"/>
            </a:srgbClr>
          </a:solidFill>
        </p:spPr>
        <p:txBody>
          <a:bodyPr wrap="square" lIns="0" tIns="0" rIns="0" bIns="0" rtlCol="0"/>
          <a:lstStyle/>
          <a:p>
            <a:endParaRPr/>
          </a:p>
        </p:txBody>
      </p:sp>
      <p:pic>
        <p:nvPicPr>
          <p:cNvPr id="31" name="bg object 31"/>
          <p:cNvPicPr/>
          <p:nvPr/>
        </p:nvPicPr>
        <p:blipFill>
          <a:blip r:embed="rId9" cstate="print"/>
          <a:stretch>
            <a:fillRect/>
          </a:stretch>
        </p:blipFill>
        <p:spPr>
          <a:xfrm>
            <a:off x="12332559" y="11888"/>
            <a:ext cx="274736" cy="274737"/>
          </a:xfrm>
          <a:prstGeom prst="rect">
            <a:avLst/>
          </a:prstGeom>
        </p:spPr>
      </p:pic>
      <p:sp>
        <p:nvSpPr>
          <p:cNvPr id="32" name="bg object 32"/>
          <p:cNvSpPr/>
          <p:nvPr/>
        </p:nvSpPr>
        <p:spPr>
          <a:xfrm>
            <a:off x="4150652" y="12"/>
            <a:ext cx="8286750" cy="8468995"/>
          </a:xfrm>
          <a:custGeom>
            <a:avLst/>
            <a:gdLst/>
            <a:ahLst/>
            <a:cxnLst/>
            <a:rect l="l" t="t" r="r" b="b"/>
            <a:pathLst>
              <a:path w="8286750" h="8468995">
                <a:moveTo>
                  <a:pt x="275539" y="8233943"/>
                </a:moveTo>
                <a:lnTo>
                  <a:pt x="234619" y="8193024"/>
                </a:lnTo>
                <a:lnTo>
                  <a:pt x="0" y="8427618"/>
                </a:lnTo>
                <a:lnTo>
                  <a:pt x="40906" y="8468525"/>
                </a:lnTo>
                <a:lnTo>
                  <a:pt x="275539" y="8233943"/>
                </a:lnTo>
                <a:close/>
              </a:path>
              <a:path w="8286750" h="8468995">
                <a:moveTo>
                  <a:pt x="4318495" y="3967975"/>
                </a:moveTo>
                <a:lnTo>
                  <a:pt x="4277588" y="3927056"/>
                </a:lnTo>
                <a:lnTo>
                  <a:pt x="2933662" y="5270995"/>
                </a:lnTo>
                <a:lnTo>
                  <a:pt x="2974568" y="5311902"/>
                </a:lnTo>
                <a:lnTo>
                  <a:pt x="4318495" y="3967975"/>
                </a:lnTo>
                <a:close/>
              </a:path>
              <a:path w="8286750" h="8468995">
                <a:moveTo>
                  <a:pt x="4599927" y="3909504"/>
                </a:moveTo>
                <a:lnTo>
                  <a:pt x="4559008" y="3868597"/>
                </a:lnTo>
                <a:lnTo>
                  <a:pt x="3039732" y="5387886"/>
                </a:lnTo>
                <a:lnTo>
                  <a:pt x="3080639" y="5428793"/>
                </a:lnTo>
                <a:lnTo>
                  <a:pt x="4599927" y="3909504"/>
                </a:lnTo>
                <a:close/>
              </a:path>
              <a:path w="8286750" h="8468995">
                <a:moveTo>
                  <a:pt x="4775200" y="3734231"/>
                </a:moveTo>
                <a:lnTo>
                  <a:pt x="4734293" y="3693325"/>
                </a:lnTo>
                <a:lnTo>
                  <a:pt x="4675873" y="3751757"/>
                </a:lnTo>
                <a:lnTo>
                  <a:pt x="4716780" y="3792664"/>
                </a:lnTo>
                <a:lnTo>
                  <a:pt x="4775200" y="3734231"/>
                </a:lnTo>
                <a:close/>
              </a:path>
              <a:path w="8286750" h="8468995">
                <a:moveTo>
                  <a:pt x="4961242" y="3325215"/>
                </a:moveTo>
                <a:lnTo>
                  <a:pt x="4920335" y="3284309"/>
                </a:lnTo>
                <a:lnTo>
                  <a:pt x="4686630" y="3518001"/>
                </a:lnTo>
                <a:lnTo>
                  <a:pt x="4727549" y="3558921"/>
                </a:lnTo>
                <a:lnTo>
                  <a:pt x="4961242" y="3325215"/>
                </a:lnTo>
                <a:close/>
              </a:path>
              <a:path w="8286750" h="8468995">
                <a:moveTo>
                  <a:pt x="5184254" y="3325228"/>
                </a:moveTo>
                <a:lnTo>
                  <a:pt x="5143335" y="3284309"/>
                </a:lnTo>
                <a:lnTo>
                  <a:pt x="4792751" y="3634867"/>
                </a:lnTo>
                <a:lnTo>
                  <a:pt x="4833658" y="3675773"/>
                </a:lnTo>
                <a:lnTo>
                  <a:pt x="5184254" y="3325228"/>
                </a:lnTo>
                <a:close/>
              </a:path>
              <a:path w="8286750" h="8468995">
                <a:moveTo>
                  <a:pt x="6831127" y="1455343"/>
                </a:moveTo>
                <a:lnTo>
                  <a:pt x="6790207" y="1414437"/>
                </a:lnTo>
                <a:lnTo>
                  <a:pt x="5095659" y="3108985"/>
                </a:lnTo>
                <a:lnTo>
                  <a:pt x="5136566" y="3149904"/>
                </a:lnTo>
                <a:lnTo>
                  <a:pt x="6831127" y="1455343"/>
                </a:lnTo>
                <a:close/>
              </a:path>
              <a:path w="8286750" h="8468995">
                <a:moveTo>
                  <a:pt x="7941437" y="345033"/>
                </a:moveTo>
                <a:lnTo>
                  <a:pt x="7900517" y="304126"/>
                </a:lnTo>
                <a:lnTo>
                  <a:pt x="6848640" y="1356017"/>
                </a:lnTo>
                <a:lnTo>
                  <a:pt x="6889547" y="1396923"/>
                </a:lnTo>
                <a:lnTo>
                  <a:pt x="7941437" y="345033"/>
                </a:lnTo>
                <a:close/>
              </a:path>
              <a:path w="8286750" h="8468995">
                <a:moveTo>
                  <a:pt x="8164398" y="345033"/>
                </a:moveTo>
                <a:lnTo>
                  <a:pt x="8123479" y="304126"/>
                </a:lnTo>
                <a:lnTo>
                  <a:pt x="5318607" y="3108985"/>
                </a:lnTo>
                <a:lnTo>
                  <a:pt x="5359527" y="3149904"/>
                </a:lnTo>
                <a:lnTo>
                  <a:pt x="8164398" y="345033"/>
                </a:lnTo>
                <a:close/>
              </a:path>
              <a:path w="8286750" h="8468995">
                <a:moveTo>
                  <a:pt x="8286470" y="0"/>
                </a:moveTo>
                <a:lnTo>
                  <a:pt x="8204657" y="0"/>
                </a:lnTo>
                <a:lnTo>
                  <a:pt x="8134299" y="70358"/>
                </a:lnTo>
                <a:lnTo>
                  <a:pt x="8175206" y="111264"/>
                </a:lnTo>
                <a:lnTo>
                  <a:pt x="8286470" y="0"/>
                </a:lnTo>
                <a:close/>
              </a:path>
            </a:pathLst>
          </a:custGeom>
          <a:solidFill>
            <a:srgbClr val="FFFFFF">
              <a:alpha val="2999"/>
            </a:srgbClr>
          </a:solidFill>
        </p:spPr>
        <p:txBody>
          <a:bodyPr wrap="square" lIns="0" tIns="0" rIns="0" bIns="0" rtlCol="0"/>
          <a:lstStyle/>
          <a:p>
            <a:endParaRPr/>
          </a:p>
        </p:txBody>
      </p:sp>
      <p:pic>
        <p:nvPicPr>
          <p:cNvPr id="33" name="bg object 33"/>
          <p:cNvPicPr/>
          <p:nvPr/>
        </p:nvPicPr>
        <p:blipFill>
          <a:blip r:embed="rId10" cstate="print"/>
          <a:stretch>
            <a:fillRect/>
          </a:stretch>
        </p:blipFill>
        <p:spPr>
          <a:xfrm>
            <a:off x="5039133" y="7140862"/>
            <a:ext cx="216216" cy="216228"/>
          </a:xfrm>
          <a:prstGeom prst="rect">
            <a:avLst/>
          </a:prstGeom>
        </p:spPr>
      </p:pic>
      <p:sp>
        <p:nvSpPr>
          <p:cNvPr id="34" name="bg object 34"/>
          <p:cNvSpPr/>
          <p:nvPr/>
        </p:nvSpPr>
        <p:spPr>
          <a:xfrm>
            <a:off x="4045191" y="12"/>
            <a:ext cx="8169275" cy="8351520"/>
          </a:xfrm>
          <a:custGeom>
            <a:avLst/>
            <a:gdLst/>
            <a:ahLst/>
            <a:cxnLst/>
            <a:rect l="l" t="t" r="r" b="b"/>
            <a:pathLst>
              <a:path w="8169275" h="8351520">
                <a:moveTo>
                  <a:pt x="508825" y="7883118"/>
                </a:moveTo>
                <a:lnTo>
                  <a:pt x="467918" y="7842199"/>
                </a:lnTo>
                <a:lnTo>
                  <a:pt x="0" y="8310118"/>
                </a:lnTo>
                <a:lnTo>
                  <a:pt x="40906" y="8351037"/>
                </a:lnTo>
                <a:lnTo>
                  <a:pt x="508825" y="7883118"/>
                </a:lnTo>
                <a:close/>
              </a:path>
              <a:path w="8169275" h="8351520">
                <a:moveTo>
                  <a:pt x="7005777" y="1163180"/>
                </a:moveTo>
                <a:lnTo>
                  <a:pt x="6964858" y="1122273"/>
                </a:lnTo>
                <a:lnTo>
                  <a:pt x="5094998" y="2992094"/>
                </a:lnTo>
                <a:lnTo>
                  <a:pt x="5135905" y="3033014"/>
                </a:lnTo>
                <a:lnTo>
                  <a:pt x="7005777" y="1163180"/>
                </a:lnTo>
                <a:close/>
              </a:path>
              <a:path w="8169275" h="8351520">
                <a:moveTo>
                  <a:pt x="7356361" y="812596"/>
                </a:moveTo>
                <a:lnTo>
                  <a:pt x="7315454" y="771690"/>
                </a:lnTo>
                <a:lnTo>
                  <a:pt x="7023290" y="1063853"/>
                </a:lnTo>
                <a:lnTo>
                  <a:pt x="7064197" y="1104760"/>
                </a:lnTo>
                <a:lnTo>
                  <a:pt x="7356361" y="812596"/>
                </a:lnTo>
                <a:close/>
              </a:path>
              <a:path w="8169275" h="8351520">
                <a:moveTo>
                  <a:pt x="7531684" y="637247"/>
                </a:moveTo>
                <a:lnTo>
                  <a:pt x="7490765" y="596341"/>
                </a:lnTo>
                <a:lnTo>
                  <a:pt x="7373912" y="713232"/>
                </a:lnTo>
                <a:lnTo>
                  <a:pt x="7414831" y="754138"/>
                </a:lnTo>
                <a:lnTo>
                  <a:pt x="7531684" y="637247"/>
                </a:lnTo>
                <a:close/>
              </a:path>
              <a:path w="8169275" h="8351520">
                <a:moveTo>
                  <a:pt x="7765466" y="403504"/>
                </a:moveTo>
                <a:lnTo>
                  <a:pt x="7724546" y="362585"/>
                </a:lnTo>
                <a:lnTo>
                  <a:pt x="7666088" y="421017"/>
                </a:lnTo>
                <a:lnTo>
                  <a:pt x="7706995" y="461924"/>
                </a:lnTo>
                <a:lnTo>
                  <a:pt x="7765466" y="403504"/>
                </a:lnTo>
                <a:close/>
              </a:path>
              <a:path w="8169275" h="8351520">
                <a:moveTo>
                  <a:pt x="8168932" y="0"/>
                </a:moveTo>
                <a:lnTo>
                  <a:pt x="8087106" y="0"/>
                </a:lnTo>
                <a:lnTo>
                  <a:pt x="8075219" y="11887"/>
                </a:lnTo>
                <a:lnTo>
                  <a:pt x="8116125" y="52793"/>
                </a:lnTo>
                <a:lnTo>
                  <a:pt x="8168932" y="0"/>
                </a:lnTo>
                <a:close/>
              </a:path>
            </a:pathLst>
          </a:custGeom>
          <a:solidFill>
            <a:srgbClr val="FFFFFF">
              <a:alpha val="2999"/>
            </a:srgbClr>
          </a:solidFill>
        </p:spPr>
        <p:txBody>
          <a:bodyPr wrap="square" lIns="0" tIns="0" rIns="0" bIns="0" rtlCol="0"/>
          <a:lstStyle/>
          <a:p>
            <a:endParaRPr/>
          </a:p>
        </p:txBody>
      </p:sp>
      <p:pic>
        <p:nvPicPr>
          <p:cNvPr id="35" name="bg object 35"/>
          <p:cNvPicPr/>
          <p:nvPr/>
        </p:nvPicPr>
        <p:blipFill>
          <a:blip r:embed="rId11" cstate="print"/>
          <a:stretch>
            <a:fillRect/>
          </a:stretch>
        </p:blipFill>
        <p:spPr>
          <a:xfrm>
            <a:off x="8614335" y="3167421"/>
            <a:ext cx="391491" cy="391506"/>
          </a:xfrm>
          <a:prstGeom prst="rect">
            <a:avLst/>
          </a:prstGeom>
        </p:spPr>
      </p:pic>
      <p:sp>
        <p:nvSpPr>
          <p:cNvPr id="36" name="bg object 36"/>
          <p:cNvSpPr/>
          <p:nvPr/>
        </p:nvSpPr>
        <p:spPr>
          <a:xfrm>
            <a:off x="4056265" y="3868610"/>
            <a:ext cx="4248785" cy="4248785"/>
          </a:xfrm>
          <a:custGeom>
            <a:avLst/>
            <a:gdLst/>
            <a:ahLst/>
            <a:cxnLst/>
            <a:rect l="l" t="t" r="r" b="b"/>
            <a:pathLst>
              <a:path w="4248785" h="4248784">
                <a:moveTo>
                  <a:pt x="1735759" y="2553525"/>
                </a:moveTo>
                <a:lnTo>
                  <a:pt x="1694840" y="2512618"/>
                </a:lnTo>
                <a:lnTo>
                  <a:pt x="0" y="4207421"/>
                </a:lnTo>
                <a:lnTo>
                  <a:pt x="40919" y="4248328"/>
                </a:lnTo>
                <a:lnTo>
                  <a:pt x="1735759" y="2553525"/>
                </a:lnTo>
                <a:close/>
              </a:path>
              <a:path w="4248785" h="4248784">
                <a:moveTo>
                  <a:pt x="4248378" y="40906"/>
                </a:moveTo>
                <a:lnTo>
                  <a:pt x="4207459" y="0"/>
                </a:lnTo>
                <a:lnTo>
                  <a:pt x="2921914" y="1285544"/>
                </a:lnTo>
                <a:lnTo>
                  <a:pt x="2962833" y="1326451"/>
                </a:lnTo>
                <a:lnTo>
                  <a:pt x="4248378" y="40906"/>
                </a:lnTo>
                <a:close/>
              </a:path>
            </a:pathLst>
          </a:custGeom>
          <a:solidFill>
            <a:srgbClr val="FFFFFF">
              <a:alpha val="2999"/>
            </a:srgbClr>
          </a:solidFill>
        </p:spPr>
        <p:txBody>
          <a:bodyPr wrap="square" lIns="0" tIns="0" rIns="0" bIns="0" rtlCol="0"/>
          <a:lstStyle/>
          <a:p>
            <a:endParaRPr/>
          </a:p>
        </p:txBody>
      </p:sp>
      <p:pic>
        <p:nvPicPr>
          <p:cNvPr id="37" name="bg object 37"/>
          <p:cNvPicPr/>
          <p:nvPr/>
        </p:nvPicPr>
        <p:blipFill>
          <a:blip r:embed="rId12" cstate="print"/>
          <a:stretch>
            <a:fillRect/>
          </a:stretch>
        </p:blipFill>
        <p:spPr>
          <a:xfrm>
            <a:off x="10845524" y="771691"/>
            <a:ext cx="333067" cy="333077"/>
          </a:xfrm>
          <a:prstGeom prst="rect">
            <a:avLst/>
          </a:prstGeom>
        </p:spPr>
      </p:pic>
      <p:sp>
        <p:nvSpPr>
          <p:cNvPr id="38" name="bg object 38"/>
          <p:cNvSpPr/>
          <p:nvPr/>
        </p:nvSpPr>
        <p:spPr>
          <a:xfrm>
            <a:off x="4067175" y="187248"/>
            <a:ext cx="7005955" cy="7696200"/>
          </a:xfrm>
          <a:custGeom>
            <a:avLst/>
            <a:gdLst/>
            <a:ahLst/>
            <a:cxnLst/>
            <a:rect l="l" t="t" r="r" b="b"/>
            <a:pathLst>
              <a:path w="7005955" h="7696200">
                <a:moveTo>
                  <a:pt x="1051280" y="5124666"/>
                </a:moveTo>
                <a:lnTo>
                  <a:pt x="1010361" y="5083759"/>
                </a:lnTo>
                <a:lnTo>
                  <a:pt x="17030" y="6077128"/>
                </a:lnTo>
                <a:lnTo>
                  <a:pt x="57937" y="6118047"/>
                </a:lnTo>
                <a:lnTo>
                  <a:pt x="1051280" y="5124666"/>
                </a:lnTo>
                <a:close/>
              </a:path>
              <a:path w="7005955" h="7696200">
                <a:moveTo>
                  <a:pt x="1157389" y="5241556"/>
                </a:moveTo>
                <a:lnTo>
                  <a:pt x="1116469" y="5200650"/>
                </a:lnTo>
                <a:lnTo>
                  <a:pt x="123139" y="6193993"/>
                </a:lnTo>
                <a:lnTo>
                  <a:pt x="164045" y="6234900"/>
                </a:lnTo>
                <a:lnTo>
                  <a:pt x="1157389" y="5241556"/>
                </a:lnTo>
                <a:close/>
              </a:path>
              <a:path w="7005955" h="7696200">
                <a:moveTo>
                  <a:pt x="1263497" y="5358396"/>
                </a:moveTo>
                <a:lnTo>
                  <a:pt x="1222590" y="5317490"/>
                </a:lnTo>
                <a:lnTo>
                  <a:pt x="229247" y="6310833"/>
                </a:lnTo>
                <a:lnTo>
                  <a:pt x="270167" y="6351740"/>
                </a:lnTo>
                <a:lnTo>
                  <a:pt x="1263497" y="5358396"/>
                </a:lnTo>
                <a:close/>
              </a:path>
              <a:path w="7005955" h="7696200">
                <a:moveTo>
                  <a:pt x="1428051" y="5416829"/>
                </a:moveTo>
                <a:lnTo>
                  <a:pt x="1387132" y="5375910"/>
                </a:lnTo>
                <a:lnTo>
                  <a:pt x="160007" y="6603035"/>
                </a:lnTo>
                <a:lnTo>
                  <a:pt x="200926" y="6643941"/>
                </a:lnTo>
                <a:lnTo>
                  <a:pt x="1428051" y="5416829"/>
                </a:lnTo>
                <a:close/>
              </a:path>
              <a:path w="7005955" h="7696200">
                <a:moveTo>
                  <a:pt x="1534160" y="5533682"/>
                </a:moveTo>
                <a:lnTo>
                  <a:pt x="1493253" y="5492762"/>
                </a:lnTo>
                <a:lnTo>
                  <a:pt x="149288" y="6836778"/>
                </a:lnTo>
                <a:lnTo>
                  <a:pt x="190195" y="6877685"/>
                </a:lnTo>
                <a:lnTo>
                  <a:pt x="1534160" y="5533682"/>
                </a:lnTo>
                <a:close/>
              </a:path>
              <a:path w="7005955" h="7696200">
                <a:moveTo>
                  <a:pt x="1757121" y="5533682"/>
                </a:moveTo>
                <a:lnTo>
                  <a:pt x="1716214" y="5492762"/>
                </a:lnTo>
                <a:lnTo>
                  <a:pt x="80048" y="7128942"/>
                </a:lnTo>
                <a:lnTo>
                  <a:pt x="120954" y="7169848"/>
                </a:lnTo>
                <a:lnTo>
                  <a:pt x="1757121" y="5533682"/>
                </a:lnTo>
                <a:close/>
              </a:path>
              <a:path w="7005955" h="7696200">
                <a:moveTo>
                  <a:pt x="1863204" y="5650560"/>
                </a:moveTo>
                <a:lnTo>
                  <a:pt x="1822297" y="5609653"/>
                </a:lnTo>
                <a:lnTo>
                  <a:pt x="10807" y="7421131"/>
                </a:lnTo>
                <a:lnTo>
                  <a:pt x="51714" y="7462050"/>
                </a:lnTo>
                <a:lnTo>
                  <a:pt x="1863204" y="5650560"/>
                </a:lnTo>
                <a:close/>
              </a:path>
              <a:path w="7005955" h="7696200">
                <a:moveTo>
                  <a:pt x="1969325" y="5767451"/>
                </a:moveTo>
                <a:lnTo>
                  <a:pt x="1928406" y="5726544"/>
                </a:lnTo>
                <a:lnTo>
                  <a:pt x="0" y="7654950"/>
                </a:lnTo>
                <a:lnTo>
                  <a:pt x="40906" y="7695870"/>
                </a:lnTo>
                <a:lnTo>
                  <a:pt x="1969325" y="5767451"/>
                </a:lnTo>
                <a:close/>
              </a:path>
              <a:path w="7005955" h="7696200">
                <a:moveTo>
                  <a:pt x="3181019" y="3663848"/>
                </a:moveTo>
                <a:lnTo>
                  <a:pt x="3140113" y="3622929"/>
                </a:lnTo>
                <a:lnTo>
                  <a:pt x="3081693" y="3681361"/>
                </a:lnTo>
                <a:lnTo>
                  <a:pt x="3122599" y="3722268"/>
                </a:lnTo>
                <a:lnTo>
                  <a:pt x="3181019" y="3663848"/>
                </a:lnTo>
                <a:close/>
              </a:path>
              <a:path w="7005955" h="7696200">
                <a:moveTo>
                  <a:pt x="3213316" y="2962681"/>
                </a:moveTo>
                <a:lnTo>
                  <a:pt x="3172396" y="2921762"/>
                </a:lnTo>
                <a:lnTo>
                  <a:pt x="3113925" y="2980194"/>
                </a:lnTo>
                <a:lnTo>
                  <a:pt x="3154845" y="3021101"/>
                </a:lnTo>
                <a:lnTo>
                  <a:pt x="3213316" y="2962681"/>
                </a:lnTo>
                <a:close/>
              </a:path>
              <a:path w="7005955" h="7696200">
                <a:moveTo>
                  <a:pt x="3436277" y="2962668"/>
                </a:moveTo>
                <a:lnTo>
                  <a:pt x="3395357" y="2921762"/>
                </a:lnTo>
                <a:lnTo>
                  <a:pt x="3103194" y="3213874"/>
                </a:lnTo>
                <a:lnTo>
                  <a:pt x="3144113" y="3254794"/>
                </a:lnTo>
                <a:lnTo>
                  <a:pt x="3436277" y="2962668"/>
                </a:lnTo>
                <a:close/>
              </a:path>
              <a:path w="7005955" h="7696200">
                <a:moveTo>
                  <a:pt x="3520846" y="3547008"/>
                </a:moveTo>
                <a:lnTo>
                  <a:pt x="3479939" y="3506089"/>
                </a:lnTo>
                <a:lnTo>
                  <a:pt x="2720289" y="4265739"/>
                </a:lnTo>
                <a:lnTo>
                  <a:pt x="2761208" y="4306646"/>
                </a:lnTo>
                <a:lnTo>
                  <a:pt x="3520846" y="3547008"/>
                </a:lnTo>
                <a:close/>
              </a:path>
              <a:path w="7005955" h="7696200">
                <a:moveTo>
                  <a:pt x="3739172" y="2436774"/>
                </a:moveTo>
                <a:lnTo>
                  <a:pt x="3698252" y="2395867"/>
                </a:lnTo>
                <a:lnTo>
                  <a:pt x="3406127" y="2688031"/>
                </a:lnTo>
                <a:lnTo>
                  <a:pt x="3447046" y="2728938"/>
                </a:lnTo>
                <a:lnTo>
                  <a:pt x="3739172" y="2436774"/>
                </a:lnTo>
                <a:close/>
              </a:path>
              <a:path w="7005955" h="7696200">
                <a:moveTo>
                  <a:pt x="3765359" y="3079572"/>
                </a:moveTo>
                <a:lnTo>
                  <a:pt x="3724440" y="3038652"/>
                </a:lnTo>
                <a:lnTo>
                  <a:pt x="3198533" y="3564521"/>
                </a:lnTo>
                <a:lnTo>
                  <a:pt x="3239452" y="3605428"/>
                </a:lnTo>
                <a:lnTo>
                  <a:pt x="3765359" y="3079572"/>
                </a:lnTo>
                <a:close/>
              </a:path>
              <a:path w="7005955" h="7696200">
                <a:moveTo>
                  <a:pt x="3860698" y="3430117"/>
                </a:moveTo>
                <a:lnTo>
                  <a:pt x="3819791" y="3389198"/>
                </a:lnTo>
                <a:lnTo>
                  <a:pt x="2767977" y="4440999"/>
                </a:lnTo>
                <a:lnTo>
                  <a:pt x="2808897" y="4481919"/>
                </a:lnTo>
                <a:lnTo>
                  <a:pt x="3860698" y="3430117"/>
                </a:lnTo>
                <a:close/>
              </a:path>
              <a:path w="7005955" h="7696200">
                <a:moveTo>
                  <a:pt x="4036022" y="3254794"/>
                </a:moveTo>
                <a:lnTo>
                  <a:pt x="3995102" y="3213887"/>
                </a:lnTo>
                <a:lnTo>
                  <a:pt x="3936682" y="3272358"/>
                </a:lnTo>
                <a:lnTo>
                  <a:pt x="3977589" y="3313265"/>
                </a:lnTo>
                <a:lnTo>
                  <a:pt x="4036022" y="3254794"/>
                </a:lnTo>
                <a:close/>
              </a:path>
              <a:path w="7005955" h="7696200">
                <a:moveTo>
                  <a:pt x="4083672" y="3430105"/>
                </a:moveTo>
                <a:lnTo>
                  <a:pt x="4042765" y="3389198"/>
                </a:lnTo>
                <a:lnTo>
                  <a:pt x="2757259" y="4674743"/>
                </a:lnTo>
                <a:lnTo>
                  <a:pt x="2798165" y="4715649"/>
                </a:lnTo>
                <a:lnTo>
                  <a:pt x="4083672" y="3430105"/>
                </a:lnTo>
                <a:close/>
              </a:path>
              <a:path w="7005955" h="7696200">
                <a:moveTo>
                  <a:pt x="4089755" y="2086178"/>
                </a:moveTo>
                <a:lnTo>
                  <a:pt x="4048836" y="2045258"/>
                </a:lnTo>
                <a:lnTo>
                  <a:pt x="3756723" y="2337435"/>
                </a:lnTo>
                <a:lnTo>
                  <a:pt x="3797630" y="2378341"/>
                </a:lnTo>
                <a:lnTo>
                  <a:pt x="4089755" y="2086178"/>
                </a:lnTo>
                <a:close/>
              </a:path>
              <a:path w="7005955" h="7696200">
                <a:moveTo>
                  <a:pt x="4131360" y="3605428"/>
                </a:moveTo>
                <a:lnTo>
                  <a:pt x="4090441" y="3564521"/>
                </a:lnTo>
                <a:lnTo>
                  <a:pt x="2804909" y="4850054"/>
                </a:lnTo>
                <a:lnTo>
                  <a:pt x="2845816" y="4890973"/>
                </a:lnTo>
                <a:lnTo>
                  <a:pt x="4131360" y="3605428"/>
                </a:lnTo>
                <a:close/>
              </a:path>
              <a:path w="7005955" h="7696200">
                <a:moveTo>
                  <a:pt x="4163593" y="2904248"/>
                </a:moveTo>
                <a:lnTo>
                  <a:pt x="4122674" y="2863329"/>
                </a:lnTo>
                <a:lnTo>
                  <a:pt x="3947401" y="3038640"/>
                </a:lnTo>
                <a:lnTo>
                  <a:pt x="3988320" y="3079559"/>
                </a:lnTo>
                <a:lnTo>
                  <a:pt x="4163593" y="2904248"/>
                </a:lnTo>
                <a:close/>
              </a:path>
              <a:path w="7005955" h="7696200">
                <a:moveTo>
                  <a:pt x="4195876" y="2203018"/>
                </a:moveTo>
                <a:lnTo>
                  <a:pt x="4154970" y="2162111"/>
                </a:lnTo>
                <a:lnTo>
                  <a:pt x="3512210" y="2804858"/>
                </a:lnTo>
                <a:lnTo>
                  <a:pt x="3553129" y="2845778"/>
                </a:lnTo>
                <a:lnTo>
                  <a:pt x="4195876" y="2203018"/>
                </a:lnTo>
                <a:close/>
              </a:path>
              <a:path w="7005955" h="7696200">
                <a:moveTo>
                  <a:pt x="4269714" y="3021088"/>
                </a:moveTo>
                <a:lnTo>
                  <a:pt x="4228795" y="2980182"/>
                </a:lnTo>
                <a:lnTo>
                  <a:pt x="4111955" y="3097072"/>
                </a:lnTo>
                <a:lnTo>
                  <a:pt x="4152862" y="3137979"/>
                </a:lnTo>
                <a:lnTo>
                  <a:pt x="4269714" y="3021088"/>
                </a:lnTo>
                <a:close/>
              </a:path>
              <a:path w="7005955" h="7696200">
                <a:moveTo>
                  <a:pt x="4375836" y="3137979"/>
                </a:moveTo>
                <a:lnTo>
                  <a:pt x="4334916" y="3097072"/>
                </a:lnTo>
                <a:lnTo>
                  <a:pt x="4218076" y="3213874"/>
                </a:lnTo>
                <a:lnTo>
                  <a:pt x="4258983" y="3254794"/>
                </a:lnTo>
                <a:lnTo>
                  <a:pt x="4375836" y="3137979"/>
                </a:lnTo>
                <a:close/>
              </a:path>
              <a:path w="7005955" h="7696200">
                <a:moveTo>
                  <a:pt x="4423511" y="3313265"/>
                </a:moveTo>
                <a:lnTo>
                  <a:pt x="4382605" y="3272345"/>
                </a:lnTo>
                <a:lnTo>
                  <a:pt x="4207294" y="3447631"/>
                </a:lnTo>
                <a:lnTo>
                  <a:pt x="4248201" y="3488537"/>
                </a:lnTo>
                <a:lnTo>
                  <a:pt x="4423511" y="3313265"/>
                </a:lnTo>
                <a:close/>
              </a:path>
              <a:path w="7005955" h="7696200">
                <a:moveTo>
                  <a:pt x="4477296" y="2144611"/>
                </a:moveTo>
                <a:lnTo>
                  <a:pt x="4436389" y="2103691"/>
                </a:lnTo>
                <a:lnTo>
                  <a:pt x="3092424" y="3447631"/>
                </a:lnTo>
                <a:lnTo>
                  <a:pt x="3133331" y="3488537"/>
                </a:lnTo>
                <a:lnTo>
                  <a:pt x="4477296" y="2144611"/>
                </a:lnTo>
                <a:close/>
              </a:path>
              <a:path w="7005955" h="7696200">
                <a:moveTo>
                  <a:pt x="4498810" y="1677136"/>
                </a:moveTo>
                <a:lnTo>
                  <a:pt x="4457903" y="1636217"/>
                </a:lnTo>
                <a:lnTo>
                  <a:pt x="4107319" y="1986851"/>
                </a:lnTo>
                <a:lnTo>
                  <a:pt x="4148226" y="2027758"/>
                </a:lnTo>
                <a:lnTo>
                  <a:pt x="4498810" y="1677136"/>
                </a:lnTo>
                <a:close/>
              </a:path>
              <a:path w="7005955" h="7696200">
                <a:moveTo>
                  <a:pt x="4626432" y="1326578"/>
                </a:moveTo>
                <a:lnTo>
                  <a:pt x="4585513" y="1285671"/>
                </a:lnTo>
                <a:lnTo>
                  <a:pt x="3884345" y="1986851"/>
                </a:lnTo>
                <a:lnTo>
                  <a:pt x="3925252" y="2027758"/>
                </a:lnTo>
                <a:lnTo>
                  <a:pt x="4626432" y="1326578"/>
                </a:lnTo>
                <a:close/>
              </a:path>
              <a:path w="7005955" h="7696200">
                <a:moveTo>
                  <a:pt x="5093906" y="859104"/>
                </a:moveTo>
                <a:lnTo>
                  <a:pt x="5052987" y="818197"/>
                </a:lnTo>
                <a:lnTo>
                  <a:pt x="4643933" y="1227213"/>
                </a:lnTo>
                <a:lnTo>
                  <a:pt x="4684852" y="1268120"/>
                </a:lnTo>
                <a:lnTo>
                  <a:pt x="5093906" y="859104"/>
                </a:lnTo>
                <a:close/>
              </a:path>
              <a:path w="7005955" h="7696200">
                <a:moveTo>
                  <a:pt x="5236908" y="1384998"/>
                </a:moveTo>
                <a:lnTo>
                  <a:pt x="5195989" y="1344091"/>
                </a:lnTo>
                <a:lnTo>
                  <a:pt x="4494822" y="2045271"/>
                </a:lnTo>
                <a:lnTo>
                  <a:pt x="4535729" y="2086178"/>
                </a:lnTo>
                <a:lnTo>
                  <a:pt x="5236908" y="1384998"/>
                </a:lnTo>
                <a:close/>
              </a:path>
              <a:path w="7005955" h="7696200">
                <a:moveTo>
                  <a:pt x="5258460" y="917524"/>
                </a:moveTo>
                <a:lnTo>
                  <a:pt x="5217541" y="876617"/>
                </a:lnTo>
                <a:lnTo>
                  <a:pt x="4516361" y="1577797"/>
                </a:lnTo>
                <a:lnTo>
                  <a:pt x="4557280" y="1618703"/>
                </a:lnTo>
                <a:lnTo>
                  <a:pt x="5258460" y="917524"/>
                </a:lnTo>
                <a:close/>
              </a:path>
              <a:path w="7005955" h="7696200">
                <a:moveTo>
                  <a:pt x="5364531" y="1034376"/>
                </a:moveTo>
                <a:lnTo>
                  <a:pt x="5323611" y="993470"/>
                </a:lnTo>
                <a:lnTo>
                  <a:pt x="4622431" y="1694688"/>
                </a:lnTo>
                <a:lnTo>
                  <a:pt x="4663351" y="1735594"/>
                </a:lnTo>
                <a:lnTo>
                  <a:pt x="5364531" y="1034376"/>
                </a:lnTo>
                <a:close/>
              </a:path>
              <a:path w="7005955" h="7696200">
                <a:moveTo>
                  <a:pt x="5529072" y="1092847"/>
                </a:moveTo>
                <a:lnTo>
                  <a:pt x="5488152" y="1051941"/>
                </a:lnTo>
                <a:lnTo>
                  <a:pt x="5312892" y="1227213"/>
                </a:lnTo>
                <a:lnTo>
                  <a:pt x="5353799" y="1268120"/>
                </a:lnTo>
                <a:lnTo>
                  <a:pt x="5529072" y="1092847"/>
                </a:lnTo>
                <a:close/>
              </a:path>
              <a:path w="7005955" h="7696200">
                <a:moveTo>
                  <a:pt x="5693613" y="1151280"/>
                </a:moveTo>
                <a:lnTo>
                  <a:pt x="5652706" y="1110361"/>
                </a:lnTo>
                <a:lnTo>
                  <a:pt x="3782872" y="2980194"/>
                </a:lnTo>
                <a:lnTo>
                  <a:pt x="3823779" y="3021101"/>
                </a:lnTo>
                <a:lnTo>
                  <a:pt x="5693613" y="1151280"/>
                </a:lnTo>
                <a:close/>
              </a:path>
              <a:path w="7005955" h="7696200">
                <a:moveTo>
                  <a:pt x="5985815" y="859104"/>
                </a:moveTo>
                <a:lnTo>
                  <a:pt x="5944895" y="818197"/>
                </a:lnTo>
                <a:lnTo>
                  <a:pt x="5828004" y="935050"/>
                </a:lnTo>
                <a:lnTo>
                  <a:pt x="5868924" y="975956"/>
                </a:lnTo>
                <a:lnTo>
                  <a:pt x="5985815" y="859104"/>
                </a:lnTo>
                <a:close/>
              </a:path>
              <a:path w="7005955" h="7696200">
                <a:moveTo>
                  <a:pt x="6033465" y="1034376"/>
                </a:moveTo>
                <a:lnTo>
                  <a:pt x="5992558" y="993457"/>
                </a:lnTo>
                <a:lnTo>
                  <a:pt x="4181157" y="2804858"/>
                </a:lnTo>
                <a:lnTo>
                  <a:pt x="4222064" y="2845778"/>
                </a:lnTo>
                <a:lnTo>
                  <a:pt x="6033465" y="1034376"/>
                </a:lnTo>
                <a:close/>
              </a:path>
              <a:path w="7005955" h="7696200">
                <a:moveTo>
                  <a:pt x="6219558" y="625360"/>
                </a:moveTo>
                <a:lnTo>
                  <a:pt x="6178651" y="584454"/>
                </a:lnTo>
                <a:lnTo>
                  <a:pt x="6061761" y="701294"/>
                </a:lnTo>
                <a:lnTo>
                  <a:pt x="6102667" y="742213"/>
                </a:lnTo>
                <a:lnTo>
                  <a:pt x="6219558" y="625360"/>
                </a:lnTo>
                <a:close/>
              </a:path>
              <a:path w="7005955" h="7696200">
                <a:moveTo>
                  <a:pt x="6267196" y="800633"/>
                </a:moveTo>
                <a:lnTo>
                  <a:pt x="6226289" y="759726"/>
                </a:lnTo>
                <a:lnTo>
                  <a:pt x="6167856" y="818184"/>
                </a:lnTo>
                <a:lnTo>
                  <a:pt x="6208776" y="859104"/>
                </a:lnTo>
                <a:lnTo>
                  <a:pt x="6267196" y="800633"/>
                </a:lnTo>
                <a:close/>
              </a:path>
              <a:path w="7005955" h="7696200">
                <a:moveTo>
                  <a:pt x="6314859" y="975944"/>
                </a:moveTo>
                <a:lnTo>
                  <a:pt x="6273939" y="935037"/>
                </a:lnTo>
                <a:lnTo>
                  <a:pt x="4287215" y="2921749"/>
                </a:lnTo>
                <a:lnTo>
                  <a:pt x="4328134" y="2962668"/>
                </a:lnTo>
                <a:lnTo>
                  <a:pt x="6314859" y="975944"/>
                </a:lnTo>
                <a:close/>
              </a:path>
              <a:path w="7005955" h="7696200">
                <a:moveTo>
                  <a:pt x="6431737" y="859104"/>
                </a:moveTo>
                <a:lnTo>
                  <a:pt x="6390830" y="818184"/>
                </a:lnTo>
                <a:lnTo>
                  <a:pt x="6332372" y="876617"/>
                </a:lnTo>
                <a:lnTo>
                  <a:pt x="6373279" y="917524"/>
                </a:lnTo>
                <a:lnTo>
                  <a:pt x="6431737" y="859104"/>
                </a:lnTo>
                <a:close/>
              </a:path>
              <a:path w="7005955" h="7696200">
                <a:moveTo>
                  <a:pt x="6464071" y="157797"/>
                </a:moveTo>
                <a:lnTo>
                  <a:pt x="6423152" y="116890"/>
                </a:lnTo>
                <a:lnTo>
                  <a:pt x="5955639" y="584441"/>
                </a:lnTo>
                <a:lnTo>
                  <a:pt x="5996546" y="625360"/>
                </a:lnTo>
                <a:lnTo>
                  <a:pt x="6464071" y="157797"/>
                </a:lnTo>
                <a:close/>
              </a:path>
              <a:path w="7005955" h="7696200">
                <a:moveTo>
                  <a:pt x="6654711" y="859104"/>
                </a:moveTo>
                <a:lnTo>
                  <a:pt x="6613804" y="818184"/>
                </a:lnTo>
                <a:lnTo>
                  <a:pt x="4393349" y="3038640"/>
                </a:lnTo>
                <a:lnTo>
                  <a:pt x="4434256" y="3079559"/>
                </a:lnTo>
                <a:lnTo>
                  <a:pt x="6654711" y="859104"/>
                </a:lnTo>
                <a:close/>
              </a:path>
              <a:path w="7005955" h="7696200">
                <a:moveTo>
                  <a:pt x="6760832" y="975956"/>
                </a:moveTo>
                <a:lnTo>
                  <a:pt x="6719913" y="935037"/>
                </a:lnTo>
                <a:lnTo>
                  <a:pt x="4441037" y="3213874"/>
                </a:lnTo>
                <a:lnTo>
                  <a:pt x="4481944" y="3254794"/>
                </a:lnTo>
                <a:lnTo>
                  <a:pt x="6760832" y="975956"/>
                </a:lnTo>
                <a:close/>
              </a:path>
              <a:path w="7005955" h="7696200">
                <a:moveTo>
                  <a:pt x="6803961" y="40906"/>
                </a:moveTo>
                <a:lnTo>
                  <a:pt x="6763055" y="0"/>
                </a:lnTo>
                <a:lnTo>
                  <a:pt x="6470802" y="292252"/>
                </a:lnTo>
                <a:lnTo>
                  <a:pt x="6511722" y="333159"/>
                </a:lnTo>
                <a:lnTo>
                  <a:pt x="6803961" y="40906"/>
                </a:lnTo>
                <a:close/>
              </a:path>
              <a:path w="7005955" h="7696200">
                <a:moveTo>
                  <a:pt x="7005333" y="508469"/>
                </a:moveTo>
                <a:lnTo>
                  <a:pt x="6964413" y="467563"/>
                </a:lnTo>
                <a:lnTo>
                  <a:pt x="6672224" y="759726"/>
                </a:lnTo>
                <a:lnTo>
                  <a:pt x="6713131" y="800633"/>
                </a:lnTo>
                <a:lnTo>
                  <a:pt x="7005333" y="508469"/>
                </a:lnTo>
                <a:close/>
              </a:path>
            </a:pathLst>
          </a:custGeom>
          <a:solidFill>
            <a:srgbClr val="FFFFFF">
              <a:alpha val="2999"/>
            </a:srgbClr>
          </a:solidFill>
        </p:spPr>
        <p:txBody>
          <a:bodyPr wrap="square" lIns="0" tIns="0" rIns="0" bIns="0" rtlCol="0"/>
          <a:lstStyle/>
          <a:p>
            <a:endParaRPr/>
          </a:p>
        </p:txBody>
      </p:sp>
      <p:pic>
        <p:nvPicPr>
          <p:cNvPr id="39" name="bg object 39"/>
          <p:cNvPicPr/>
          <p:nvPr/>
        </p:nvPicPr>
        <p:blipFill>
          <a:blip r:embed="rId13" cstate="print"/>
          <a:stretch>
            <a:fillRect/>
          </a:stretch>
        </p:blipFill>
        <p:spPr>
          <a:xfrm>
            <a:off x="7367203" y="2466248"/>
            <a:ext cx="333065" cy="333077"/>
          </a:xfrm>
          <a:prstGeom prst="rect">
            <a:avLst/>
          </a:prstGeom>
        </p:spPr>
      </p:pic>
      <p:sp>
        <p:nvSpPr>
          <p:cNvPr id="40" name="bg object 40"/>
          <p:cNvSpPr/>
          <p:nvPr/>
        </p:nvSpPr>
        <p:spPr>
          <a:xfrm>
            <a:off x="2111756" y="0"/>
            <a:ext cx="6943725" cy="6188710"/>
          </a:xfrm>
          <a:custGeom>
            <a:avLst/>
            <a:gdLst/>
            <a:ahLst/>
            <a:cxnLst/>
            <a:rect l="l" t="t" r="r" b="b"/>
            <a:pathLst>
              <a:path w="6943725" h="6188710">
                <a:moveTo>
                  <a:pt x="274650" y="4253446"/>
                </a:moveTo>
                <a:lnTo>
                  <a:pt x="233743" y="4212539"/>
                </a:lnTo>
                <a:lnTo>
                  <a:pt x="175272" y="4271010"/>
                </a:lnTo>
                <a:lnTo>
                  <a:pt x="216192" y="4311916"/>
                </a:lnTo>
                <a:lnTo>
                  <a:pt x="274650" y="4253446"/>
                </a:lnTo>
                <a:close/>
              </a:path>
              <a:path w="6943725" h="6188710">
                <a:moveTo>
                  <a:pt x="917409" y="4502607"/>
                </a:moveTo>
                <a:lnTo>
                  <a:pt x="876503" y="4461688"/>
                </a:lnTo>
                <a:lnTo>
                  <a:pt x="701179" y="4637011"/>
                </a:lnTo>
                <a:lnTo>
                  <a:pt x="742099" y="4677918"/>
                </a:lnTo>
                <a:lnTo>
                  <a:pt x="917409" y="4502607"/>
                </a:lnTo>
                <a:close/>
              </a:path>
              <a:path w="6943725" h="6188710">
                <a:moveTo>
                  <a:pt x="1034249" y="4162755"/>
                </a:moveTo>
                <a:lnTo>
                  <a:pt x="993343" y="4121835"/>
                </a:lnTo>
                <a:lnTo>
                  <a:pt x="525868" y="4589323"/>
                </a:lnTo>
                <a:lnTo>
                  <a:pt x="566775" y="4630229"/>
                </a:lnTo>
                <a:lnTo>
                  <a:pt x="1034249" y="4162755"/>
                </a:lnTo>
                <a:close/>
              </a:path>
              <a:path w="6943725" h="6188710">
                <a:moveTo>
                  <a:pt x="1034262" y="4608715"/>
                </a:moveTo>
                <a:lnTo>
                  <a:pt x="993343" y="4567809"/>
                </a:lnTo>
                <a:lnTo>
                  <a:pt x="876452" y="4684661"/>
                </a:lnTo>
                <a:lnTo>
                  <a:pt x="917371" y="4725568"/>
                </a:lnTo>
                <a:lnTo>
                  <a:pt x="1034262" y="4608715"/>
                </a:lnTo>
                <a:close/>
              </a:path>
              <a:path w="6943725" h="6188710">
                <a:moveTo>
                  <a:pt x="1384846" y="4704067"/>
                </a:moveTo>
                <a:lnTo>
                  <a:pt x="1343939" y="4663148"/>
                </a:lnTo>
                <a:lnTo>
                  <a:pt x="1168615" y="4838458"/>
                </a:lnTo>
                <a:lnTo>
                  <a:pt x="1209535" y="4879378"/>
                </a:lnTo>
                <a:lnTo>
                  <a:pt x="1384846" y="4704067"/>
                </a:lnTo>
                <a:close/>
              </a:path>
              <a:path w="6943725" h="6188710">
                <a:moveTo>
                  <a:pt x="1384846" y="4481093"/>
                </a:moveTo>
                <a:lnTo>
                  <a:pt x="1343939" y="4440186"/>
                </a:lnTo>
                <a:lnTo>
                  <a:pt x="993343" y="4790770"/>
                </a:lnTo>
                <a:lnTo>
                  <a:pt x="1034262" y="4831689"/>
                </a:lnTo>
                <a:lnTo>
                  <a:pt x="1384846" y="4481093"/>
                </a:lnTo>
                <a:close/>
              </a:path>
              <a:path w="6943725" h="6188710">
                <a:moveTo>
                  <a:pt x="1525854" y="4786020"/>
                </a:moveTo>
                <a:lnTo>
                  <a:pt x="1484947" y="4745101"/>
                </a:lnTo>
                <a:lnTo>
                  <a:pt x="1309636" y="4920412"/>
                </a:lnTo>
                <a:lnTo>
                  <a:pt x="1350543" y="4961331"/>
                </a:lnTo>
                <a:lnTo>
                  <a:pt x="1525854" y="4786020"/>
                </a:lnTo>
                <a:close/>
              </a:path>
              <a:path w="6943725" h="6188710">
                <a:moveTo>
                  <a:pt x="1631937" y="4902911"/>
                </a:moveTo>
                <a:lnTo>
                  <a:pt x="1591030" y="4861992"/>
                </a:lnTo>
                <a:lnTo>
                  <a:pt x="1415757" y="5037302"/>
                </a:lnTo>
                <a:lnTo>
                  <a:pt x="1456664" y="5078222"/>
                </a:lnTo>
                <a:lnTo>
                  <a:pt x="1631937" y="4902911"/>
                </a:lnTo>
                <a:close/>
              </a:path>
              <a:path w="6943725" h="6188710">
                <a:moveTo>
                  <a:pt x="1677009" y="4411904"/>
                </a:moveTo>
                <a:lnTo>
                  <a:pt x="1636090" y="4370997"/>
                </a:lnTo>
                <a:lnTo>
                  <a:pt x="1519212" y="4487888"/>
                </a:lnTo>
                <a:lnTo>
                  <a:pt x="1560118" y="4528794"/>
                </a:lnTo>
                <a:lnTo>
                  <a:pt x="1677009" y="4411904"/>
                </a:lnTo>
                <a:close/>
              </a:path>
              <a:path w="6943725" h="6188710">
                <a:moveTo>
                  <a:pt x="1677047" y="2405088"/>
                </a:moveTo>
                <a:lnTo>
                  <a:pt x="1636141" y="2364168"/>
                </a:lnTo>
                <a:lnTo>
                  <a:pt x="0" y="4000347"/>
                </a:lnTo>
                <a:lnTo>
                  <a:pt x="40919" y="4041254"/>
                </a:lnTo>
                <a:lnTo>
                  <a:pt x="1677047" y="2405088"/>
                </a:lnTo>
                <a:close/>
              </a:path>
              <a:path w="6943725" h="6188710">
                <a:moveTo>
                  <a:pt x="1679625" y="5078222"/>
                </a:moveTo>
                <a:lnTo>
                  <a:pt x="1638719" y="5037302"/>
                </a:lnTo>
                <a:lnTo>
                  <a:pt x="1580299" y="5095735"/>
                </a:lnTo>
                <a:lnTo>
                  <a:pt x="1621205" y="5136642"/>
                </a:lnTo>
                <a:lnTo>
                  <a:pt x="1679625" y="5078222"/>
                </a:lnTo>
                <a:close/>
              </a:path>
              <a:path w="6943725" h="6188710">
                <a:moveTo>
                  <a:pt x="1735442" y="4130510"/>
                </a:moveTo>
                <a:lnTo>
                  <a:pt x="1694522" y="4089603"/>
                </a:lnTo>
                <a:lnTo>
                  <a:pt x="1577670" y="4206456"/>
                </a:lnTo>
                <a:lnTo>
                  <a:pt x="1618589" y="4247362"/>
                </a:lnTo>
                <a:lnTo>
                  <a:pt x="1735442" y="4130510"/>
                </a:lnTo>
                <a:close/>
              </a:path>
              <a:path w="6943725" h="6188710">
                <a:moveTo>
                  <a:pt x="1735480" y="2569616"/>
                </a:moveTo>
                <a:lnTo>
                  <a:pt x="1694561" y="2528709"/>
                </a:lnTo>
                <a:lnTo>
                  <a:pt x="58432" y="4164888"/>
                </a:lnTo>
                <a:lnTo>
                  <a:pt x="99339" y="4205795"/>
                </a:lnTo>
                <a:lnTo>
                  <a:pt x="1735480" y="2569616"/>
                </a:lnTo>
                <a:close/>
              </a:path>
              <a:path w="6943725" h="6188710">
                <a:moveTo>
                  <a:pt x="1793849" y="4295051"/>
                </a:moveTo>
                <a:lnTo>
                  <a:pt x="1752942" y="4254131"/>
                </a:lnTo>
                <a:lnTo>
                  <a:pt x="1694510" y="4312564"/>
                </a:lnTo>
                <a:lnTo>
                  <a:pt x="1735429" y="4353471"/>
                </a:lnTo>
                <a:lnTo>
                  <a:pt x="1793849" y="4295051"/>
                </a:lnTo>
                <a:close/>
              </a:path>
              <a:path w="6943725" h="6188710">
                <a:moveTo>
                  <a:pt x="1844179" y="5136642"/>
                </a:moveTo>
                <a:lnTo>
                  <a:pt x="1803260" y="5095735"/>
                </a:lnTo>
                <a:lnTo>
                  <a:pt x="1686420" y="5212575"/>
                </a:lnTo>
                <a:lnTo>
                  <a:pt x="1727327" y="5253494"/>
                </a:lnTo>
                <a:lnTo>
                  <a:pt x="1844179" y="5136642"/>
                </a:lnTo>
                <a:close/>
              </a:path>
              <a:path w="6943725" h="6188710">
                <a:moveTo>
                  <a:pt x="1876412" y="4435462"/>
                </a:moveTo>
                <a:lnTo>
                  <a:pt x="1835492" y="4394555"/>
                </a:lnTo>
                <a:lnTo>
                  <a:pt x="1718640" y="4511408"/>
                </a:lnTo>
                <a:lnTo>
                  <a:pt x="1759559" y="4552315"/>
                </a:lnTo>
                <a:lnTo>
                  <a:pt x="1876412" y="4435462"/>
                </a:lnTo>
                <a:close/>
              </a:path>
              <a:path w="6943725" h="6188710">
                <a:moveTo>
                  <a:pt x="1924113" y="4610735"/>
                </a:moveTo>
                <a:lnTo>
                  <a:pt x="1883194" y="4569828"/>
                </a:lnTo>
                <a:lnTo>
                  <a:pt x="1766341" y="4686681"/>
                </a:lnTo>
                <a:lnTo>
                  <a:pt x="1807260" y="4727587"/>
                </a:lnTo>
                <a:lnTo>
                  <a:pt x="1924113" y="4610735"/>
                </a:lnTo>
                <a:close/>
              </a:path>
              <a:path w="6943725" h="6188710">
                <a:moveTo>
                  <a:pt x="1969173" y="3673805"/>
                </a:moveTo>
                <a:lnTo>
                  <a:pt x="1928266" y="3632898"/>
                </a:lnTo>
                <a:lnTo>
                  <a:pt x="1519212" y="4041902"/>
                </a:lnTo>
                <a:lnTo>
                  <a:pt x="1560118" y="4082821"/>
                </a:lnTo>
                <a:lnTo>
                  <a:pt x="1969173" y="3673805"/>
                </a:lnTo>
                <a:close/>
              </a:path>
              <a:path w="6943725" h="6188710">
                <a:moveTo>
                  <a:pt x="2030222" y="4727587"/>
                </a:moveTo>
                <a:lnTo>
                  <a:pt x="1989302" y="4686681"/>
                </a:lnTo>
                <a:lnTo>
                  <a:pt x="1872462" y="4803572"/>
                </a:lnTo>
                <a:lnTo>
                  <a:pt x="1913369" y="4844478"/>
                </a:lnTo>
                <a:lnTo>
                  <a:pt x="2030222" y="4727587"/>
                </a:lnTo>
                <a:close/>
              </a:path>
              <a:path w="6943725" h="6188710">
                <a:moveTo>
                  <a:pt x="2183993" y="5019751"/>
                </a:moveTo>
                <a:lnTo>
                  <a:pt x="2143074" y="4978832"/>
                </a:lnTo>
                <a:lnTo>
                  <a:pt x="1850961" y="5271008"/>
                </a:lnTo>
                <a:lnTo>
                  <a:pt x="1891868" y="5311914"/>
                </a:lnTo>
                <a:lnTo>
                  <a:pt x="2183993" y="5019751"/>
                </a:lnTo>
                <a:close/>
              </a:path>
              <a:path w="6943725" h="6188710">
                <a:moveTo>
                  <a:pt x="2194763" y="4786020"/>
                </a:moveTo>
                <a:lnTo>
                  <a:pt x="2153843" y="4745101"/>
                </a:lnTo>
                <a:lnTo>
                  <a:pt x="2095423" y="4803572"/>
                </a:lnTo>
                <a:lnTo>
                  <a:pt x="2136330" y="4844478"/>
                </a:lnTo>
                <a:lnTo>
                  <a:pt x="2194763" y="4786020"/>
                </a:lnTo>
                <a:close/>
              </a:path>
              <a:path w="6943725" h="6188710">
                <a:moveTo>
                  <a:pt x="2202954" y="1879231"/>
                </a:moveTo>
                <a:lnTo>
                  <a:pt x="2162048" y="1838312"/>
                </a:lnTo>
                <a:lnTo>
                  <a:pt x="1869884" y="2130475"/>
                </a:lnTo>
                <a:lnTo>
                  <a:pt x="1910791" y="2171395"/>
                </a:lnTo>
                <a:lnTo>
                  <a:pt x="2202954" y="1879231"/>
                </a:lnTo>
                <a:close/>
              </a:path>
              <a:path w="6943725" h="6188710">
                <a:moveTo>
                  <a:pt x="2261374" y="2043772"/>
                </a:moveTo>
                <a:lnTo>
                  <a:pt x="2220455" y="2002853"/>
                </a:lnTo>
                <a:lnTo>
                  <a:pt x="1753031" y="2470289"/>
                </a:lnTo>
                <a:lnTo>
                  <a:pt x="1793938" y="2511209"/>
                </a:lnTo>
                <a:lnTo>
                  <a:pt x="2261374" y="2043772"/>
                </a:lnTo>
                <a:close/>
              </a:path>
              <a:path w="6943725" h="6188710">
                <a:moveTo>
                  <a:pt x="2359304" y="4844478"/>
                </a:moveTo>
                <a:lnTo>
                  <a:pt x="2318385" y="4803559"/>
                </a:lnTo>
                <a:lnTo>
                  <a:pt x="2259965" y="4861992"/>
                </a:lnTo>
                <a:lnTo>
                  <a:pt x="2300871" y="4902898"/>
                </a:lnTo>
                <a:lnTo>
                  <a:pt x="2359304" y="4844478"/>
                </a:lnTo>
                <a:close/>
              </a:path>
              <a:path w="6943725" h="6188710">
                <a:moveTo>
                  <a:pt x="2406993" y="5019751"/>
                </a:moveTo>
                <a:lnTo>
                  <a:pt x="2366073" y="4978844"/>
                </a:lnTo>
                <a:lnTo>
                  <a:pt x="1664868" y="5680024"/>
                </a:lnTo>
                <a:lnTo>
                  <a:pt x="1705775" y="5720931"/>
                </a:lnTo>
                <a:lnTo>
                  <a:pt x="2406993" y="5019751"/>
                </a:lnTo>
                <a:close/>
              </a:path>
              <a:path w="6943725" h="6188710">
                <a:moveTo>
                  <a:pt x="2495067" y="2924899"/>
                </a:moveTo>
                <a:lnTo>
                  <a:pt x="2454160" y="2883992"/>
                </a:lnTo>
                <a:lnTo>
                  <a:pt x="1227086" y="4111104"/>
                </a:lnTo>
                <a:lnTo>
                  <a:pt x="1267993" y="4152023"/>
                </a:lnTo>
                <a:lnTo>
                  <a:pt x="2495067" y="2924899"/>
                </a:lnTo>
                <a:close/>
              </a:path>
              <a:path w="6943725" h="6188710">
                <a:moveTo>
                  <a:pt x="2553538" y="1974570"/>
                </a:moveTo>
                <a:lnTo>
                  <a:pt x="2512618" y="1933651"/>
                </a:lnTo>
                <a:lnTo>
                  <a:pt x="292163" y="4154119"/>
                </a:lnTo>
                <a:lnTo>
                  <a:pt x="333082" y="4195026"/>
                </a:lnTo>
                <a:lnTo>
                  <a:pt x="2553538" y="1974570"/>
                </a:lnTo>
                <a:close/>
              </a:path>
              <a:path w="6943725" h="6188710">
                <a:moveTo>
                  <a:pt x="2571534" y="5078209"/>
                </a:moveTo>
                <a:lnTo>
                  <a:pt x="2530627" y="5037302"/>
                </a:lnTo>
                <a:lnTo>
                  <a:pt x="1654136" y="5913793"/>
                </a:lnTo>
                <a:lnTo>
                  <a:pt x="1695043" y="5954700"/>
                </a:lnTo>
                <a:lnTo>
                  <a:pt x="2571534" y="5078209"/>
                </a:lnTo>
                <a:close/>
              </a:path>
              <a:path w="6943725" h="6188710">
                <a:moveTo>
                  <a:pt x="2611920" y="2808059"/>
                </a:moveTo>
                <a:lnTo>
                  <a:pt x="2571013" y="2767139"/>
                </a:lnTo>
                <a:lnTo>
                  <a:pt x="2512580" y="2825572"/>
                </a:lnTo>
                <a:lnTo>
                  <a:pt x="2553500" y="2866479"/>
                </a:lnTo>
                <a:lnTo>
                  <a:pt x="2611920" y="2808059"/>
                </a:lnTo>
                <a:close/>
              </a:path>
              <a:path w="6943725" h="6188710">
                <a:moveTo>
                  <a:pt x="2611958" y="2139111"/>
                </a:moveTo>
                <a:lnTo>
                  <a:pt x="2571051" y="2098192"/>
                </a:lnTo>
                <a:lnTo>
                  <a:pt x="350596" y="4318660"/>
                </a:lnTo>
                <a:lnTo>
                  <a:pt x="391502" y="4359567"/>
                </a:lnTo>
                <a:lnTo>
                  <a:pt x="2611958" y="2139111"/>
                </a:lnTo>
                <a:close/>
              </a:path>
              <a:path w="6943725" h="6188710">
                <a:moveTo>
                  <a:pt x="2611996" y="1470177"/>
                </a:moveTo>
                <a:lnTo>
                  <a:pt x="2571089" y="1429258"/>
                </a:lnTo>
                <a:lnTo>
                  <a:pt x="2220455" y="1779854"/>
                </a:lnTo>
                <a:lnTo>
                  <a:pt x="2261374" y="1820760"/>
                </a:lnTo>
                <a:lnTo>
                  <a:pt x="2611996" y="1470177"/>
                </a:lnTo>
                <a:close/>
              </a:path>
              <a:path w="6943725" h="6188710">
                <a:moveTo>
                  <a:pt x="2728811" y="2245233"/>
                </a:moveTo>
                <a:lnTo>
                  <a:pt x="2687904" y="2204313"/>
                </a:lnTo>
                <a:lnTo>
                  <a:pt x="467436" y="4424769"/>
                </a:lnTo>
                <a:lnTo>
                  <a:pt x="508355" y="4465688"/>
                </a:lnTo>
                <a:lnTo>
                  <a:pt x="2728811" y="2245233"/>
                </a:lnTo>
                <a:close/>
              </a:path>
              <a:path w="6943725" h="6188710">
                <a:moveTo>
                  <a:pt x="2736062" y="5136629"/>
                </a:moveTo>
                <a:lnTo>
                  <a:pt x="2695156" y="5095722"/>
                </a:lnTo>
                <a:lnTo>
                  <a:pt x="1760207" y="6030633"/>
                </a:lnTo>
                <a:lnTo>
                  <a:pt x="1801114" y="6071552"/>
                </a:lnTo>
                <a:lnTo>
                  <a:pt x="2736062" y="5136629"/>
                </a:lnTo>
                <a:close/>
              </a:path>
              <a:path w="6943725" h="6188710">
                <a:moveTo>
                  <a:pt x="2842196" y="5253482"/>
                </a:moveTo>
                <a:lnTo>
                  <a:pt x="2801277" y="5212575"/>
                </a:lnTo>
                <a:lnTo>
                  <a:pt x="1866315" y="6147524"/>
                </a:lnTo>
                <a:lnTo>
                  <a:pt x="1907235" y="6188443"/>
                </a:lnTo>
                <a:lnTo>
                  <a:pt x="2842196" y="5253482"/>
                </a:lnTo>
                <a:close/>
              </a:path>
              <a:path w="6943725" h="6188710">
                <a:moveTo>
                  <a:pt x="2845663" y="2351341"/>
                </a:moveTo>
                <a:lnTo>
                  <a:pt x="2804744" y="2310422"/>
                </a:lnTo>
                <a:lnTo>
                  <a:pt x="1051775" y="4063403"/>
                </a:lnTo>
                <a:lnTo>
                  <a:pt x="1092682" y="4104322"/>
                </a:lnTo>
                <a:lnTo>
                  <a:pt x="2845663" y="2351341"/>
                </a:lnTo>
                <a:close/>
              </a:path>
              <a:path w="6943725" h="6188710">
                <a:moveTo>
                  <a:pt x="2904083" y="2738856"/>
                </a:moveTo>
                <a:lnTo>
                  <a:pt x="2863164" y="2697937"/>
                </a:lnTo>
                <a:lnTo>
                  <a:pt x="2395728" y="3165424"/>
                </a:lnTo>
                <a:lnTo>
                  <a:pt x="2436647" y="3206331"/>
                </a:lnTo>
                <a:lnTo>
                  <a:pt x="2904083" y="2738856"/>
                </a:lnTo>
                <a:close/>
              </a:path>
              <a:path w="6943725" h="6188710">
                <a:moveTo>
                  <a:pt x="2904083" y="2515882"/>
                </a:moveTo>
                <a:lnTo>
                  <a:pt x="2863177" y="2474976"/>
                </a:lnTo>
                <a:lnTo>
                  <a:pt x="2629471" y="2708719"/>
                </a:lnTo>
                <a:lnTo>
                  <a:pt x="2670391" y="2749626"/>
                </a:lnTo>
                <a:lnTo>
                  <a:pt x="2904083" y="2515882"/>
                </a:lnTo>
                <a:close/>
              </a:path>
              <a:path w="6943725" h="6188710">
                <a:moveTo>
                  <a:pt x="3020974" y="2844965"/>
                </a:moveTo>
                <a:lnTo>
                  <a:pt x="2980055" y="2804058"/>
                </a:lnTo>
                <a:lnTo>
                  <a:pt x="2863177" y="2920911"/>
                </a:lnTo>
                <a:lnTo>
                  <a:pt x="2904083" y="2961817"/>
                </a:lnTo>
                <a:lnTo>
                  <a:pt x="3020974" y="2844965"/>
                </a:lnTo>
                <a:close/>
              </a:path>
              <a:path w="6943725" h="6188710">
                <a:moveTo>
                  <a:pt x="3021063" y="1061123"/>
                </a:moveTo>
                <a:lnTo>
                  <a:pt x="2980144" y="1020203"/>
                </a:lnTo>
                <a:lnTo>
                  <a:pt x="2921685" y="1078674"/>
                </a:lnTo>
                <a:lnTo>
                  <a:pt x="2962592" y="1119581"/>
                </a:lnTo>
                <a:lnTo>
                  <a:pt x="3021063" y="1061123"/>
                </a:lnTo>
                <a:close/>
              </a:path>
              <a:path w="6943725" h="6188710">
                <a:moveTo>
                  <a:pt x="3605301" y="1814703"/>
                </a:moveTo>
                <a:lnTo>
                  <a:pt x="3564394" y="1773796"/>
                </a:lnTo>
                <a:lnTo>
                  <a:pt x="3389084" y="1949069"/>
                </a:lnTo>
                <a:lnTo>
                  <a:pt x="3429990" y="1989975"/>
                </a:lnTo>
                <a:lnTo>
                  <a:pt x="3605301" y="1814703"/>
                </a:lnTo>
                <a:close/>
              </a:path>
              <a:path w="6943725" h="6188710">
                <a:moveTo>
                  <a:pt x="3859161" y="12"/>
                </a:moveTo>
                <a:lnTo>
                  <a:pt x="3777335" y="12"/>
                </a:lnTo>
                <a:lnTo>
                  <a:pt x="2863265" y="914095"/>
                </a:lnTo>
                <a:lnTo>
                  <a:pt x="2904172" y="955001"/>
                </a:lnTo>
                <a:lnTo>
                  <a:pt x="3859161" y="12"/>
                </a:lnTo>
                <a:close/>
              </a:path>
              <a:path w="6943725" h="6188710">
                <a:moveTo>
                  <a:pt x="4082173" y="12"/>
                </a:moveTo>
                <a:lnTo>
                  <a:pt x="4000335" y="12"/>
                </a:lnTo>
                <a:lnTo>
                  <a:pt x="3038576" y="961783"/>
                </a:lnTo>
                <a:lnTo>
                  <a:pt x="3079483" y="1002690"/>
                </a:lnTo>
                <a:lnTo>
                  <a:pt x="4082173" y="12"/>
                </a:lnTo>
                <a:close/>
              </a:path>
              <a:path w="6943725" h="6188710">
                <a:moveTo>
                  <a:pt x="4305109" y="12"/>
                </a:moveTo>
                <a:lnTo>
                  <a:pt x="4223283" y="12"/>
                </a:lnTo>
                <a:lnTo>
                  <a:pt x="2980105" y="1243215"/>
                </a:lnTo>
                <a:lnTo>
                  <a:pt x="3021012" y="1284135"/>
                </a:lnTo>
                <a:lnTo>
                  <a:pt x="4305109" y="12"/>
                </a:lnTo>
                <a:close/>
              </a:path>
              <a:path w="6943725" h="6188710">
                <a:moveTo>
                  <a:pt x="4423359" y="1442580"/>
                </a:moveTo>
                <a:lnTo>
                  <a:pt x="4382452" y="1401660"/>
                </a:lnTo>
                <a:lnTo>
                  <a:pt x="4324020" y="1460093"/>
                </a:lnTo>
                <a:lnTo>
                  <a:pt x="4364939" y="1501000"/>
                </a:lnTo>
                <a:lnTo>
                  <a:pt x="4423359" y="1442580"/>
                </a:lnTo>
                <a:close/>
              </a:path>
              <a:path w="6943725" h="6188710">
                <a:moveTo>
                  <a:pt x="4481792" y="938174"/>
                </a:moveTo>
                <a:lnTo>
                  <a:pt x="4440872" y="897267"/>
                </a:lnTo>
                <a:lnTo>
                  <a:pt x="4148747" y="1189431"/>
                </a:lnTo>
                <a:lnTo>
                  <a:pt x="4189666" y="1230337"/>
                </a:lnTo>
                <a:lnTo>
                  <a:pt x="4481792" y="938174"/>
                </a:lnTo>
                <a:close/>
              </a:path>
              <a:path w="6943725" h="6188710">
                <a:moveTo>
                  <a:pt x="4528096" y="0"/>
                </a:moveTo>
                <a:lnTo>
                  <a:pt x="4446282" y="0"/>
                </a:lnTo>
                <a:lnTo>
                  <a:pt x="2980105" y="1466176"/>
                </a:lnTo>
                <a:lnTo>
                  <a:pt x="3021012" y="1507083"/>
                </a:lnTo>
                <a:lnTo>
                  <a:pt x="4528096" y="0"/>
                </a:lnTo>
                <a:close/>
              </a:path>
              <a:path w="6943725" h="6188710">
                <a:moveTo>
                  <a:pt x="4598759" y="375310"/>
                </a:moveTo>
                <a:lnTo>
                  <a:pt x="4557839" y="334403"/>
                </a:lnTo>
                <a:lnTo>
                  <a:pt x="3155378" y="1736839"/>
                </a:lnTo>
                <a:lnTo>
                  <a:pt x="3196285" y="1777746"/>
                </a:lnTo>
                <a:lnTo>
                  <a:pt x="4598759" y="375310"/>
                </a:lnTo>
                <a:close/>
              </a:path>
              <a:path w="6943725" h="6188710">
                <a:moveTo>
                  <a:pt x="4657141" y="539864"/>
                </a:moveTo>
                <a:lnTo>
                  <a:pt x="4616234" y="498944"/>
                </a:lnTo>
                <a:lnTo>
                  <a:pt x="3272231" y="1842960"/>
                </a:lnTo>
                <a:lnTo>
                  <a:pt x="3313138" y="1883867"/>
                </a:lnTo>
                <a:lnTo>
                  <a:pt x="4657141" y="539864"/>
                </a:lnTo>
                <a:close/>
              </a:path>
              <a:path w="6943725" h="6188710">
                <a:moveTo>
                  <a:pt x="4657268" y="93814"/>
                </a:moveTo>
                <a:lnTo>
                  <a:pt x="4616361" y="52895"/>
                </a:lnTo>
                <a:lnTo>
                  <a:pt x="3038525" y="1630718"/>
                </a:lnTo>
                <a:lnTo>
                  <a:pt x="3079445" y="1671637"/>
                </a:lnTo>
                <a:lnTo>
                  <a:pt x="4657268" y="93814"/>
                </a:lnTo>
                <a:close/>
              </a:path>
              <a:path w="6943725" h="6188710">
                <a:moveTo>
                  <a:pt x="4715497" y="1373416"/>
                </a:moveTo>
                <a:lnTo>
                  <a:pt x="4674578" y="1332509"/>
                </a:lnTo>
                <a:lnTo>
                  <a:pt x="4382465" y="1624634"/>
                </a:lnTo>
                <a:lnTo>
                  <a:pt x="4423372" y="1665541"/>
                </a:lnTo>
                <a:lnTo>
                  <a:pt x="4715497" y="1373416"/>
                </a:lnTo>
                <a:close/>
              </a:path>
              <a:path w="6943725" h="6188710">
                <a:moveTo>
                  <a:pt x="4914938" y="1396936"/>
                </a:moveTo>
                <a:lnTo>
                  <a:pt x="4874018" y="1356029"/>
                </a:lnTo>
                <a:lnTo>
                  <a:pt x="4640275" y="1589760"/>
                </a:lnTo>
                <a:lnTo>
                  <a:pt x="4681194" y="1630680"/>
                </a:lnTo>
                <a:lnTo>
                  <a:pt x="4914938" y="1396936"/>
                </a:lnTo>
                <a:close/>
              </a:path>
              <a:path w="6943725" h="6188710">
                <a:moveTo>
                  <a:pt x="5153317" y="2273427"/>
                </a:moveTo>
                <a:lnTo>
                  <a:pt x="5112397" y="2232520"/>
                </a:lnTo>
                <a:lnTo>
                  <a:pt x="4878654" y="2466263"/>
                </a:lnTo>
                <a:lnTo>
                  <a:pt x="4919573" y="2507170"/>
                </a:lnTo>
                <a:lnTo>
                  <a:pt x="5153317" y="2273427"/>
                </a:lnTo>
                <a:close/>
              </a:path>
              <a:path w="6943725" h="6188710">
                <a:moveTo>
                  <a:pt x="5201005" y="2448712"/>
                </a:moveTo>
                <a:lnTo>
                  <a:pt x="5160099" y="2407805"/>
                </a:lnTo>
                <a:lnTo>
                  <a:pt x="4984788" y="2583116"/>
                </a:lnTo>
                <a:lnTo>
                  <a:pt x="5025695" y="2624023"/>
                </a:lnTo>
                <a:lnTo>
                  <a:pt x="5201005" y="2448712"/>
                </a:lnTo>
                <a:close/>
              </a:path>
              <a:path w="6943725" h="6188710">
                <a:moveTo>
                  <a:pt x="5387048" y="2039696"/>
                </a:moveTo>
                <a:lnTo>
                  <a:pt x="5346141" y="1998776"/>
                </a:lnTo>
                <a:lnTo>
                  <a:pt x="5170817" y="2174100"/>
                </a:lnTo>
                <a:lnTo>
                  <a:pt x="5211737" y="2215007"/>
                </a:lnTo>
                <a:lnTo>
                  <a:pt x="5387048" y="2039696"/>
                </a:lnTo>
                <a:close/>
              </a:path>
              <a:path w="6943725" h="6188710">
                <a:moveTo>
                  <a:pt x="5434711" y="2215007"/>
                </a:moveTo>
                <a:lnTo>
                  <a:pt x="5393791" y="2174100"/>
                </a:lnTo>
                <a:lnTo>
                  <a:pt x="5276951" y="2290940"/>
                </a:lnTo>
                <a:lnTo>
                  <a:pt x="5317858" y="2331859"/>
                </a:lnTo>
                <a:lnTo>
                  <a:pt x="5434711" y="2215007"/>
                </a:lnTo>
                <a:close/>
              </a:path>
              <a:path w="6943725" h="6188710">
                <a:moveTo>
                  <a:pt x="5540819" y="2331859"/>
                </a:moveTo>
                <a:lnTo>
                  <a:pt x="5499913" y="2290940"/>
                </a:lnTo>
                <a:lnTo>
                  <a:pt x="5149316" y="2641574"/>
                </a:lnTo>
                <a:lnTo>
                  <a:pt x="5190236" y="2682481"/>
                </a:lnTo>
                <a:lnTo>
                  <a:pt x="5540819" y="2331859"/>
                </a:lnTo>
                <a:close/>
              </a:path>
              <a:path w="6943725" h="6188710">
                <a:moveTo>
                  <a:pt x="6380391" y="1046353"/>
                </a:moveTo>
                <a:lnTo>
                  <a:pt x="6339484" y="1005433"/>
                </a:lnTo>
                <a:lnTo>
                  <a:pt x="6281051" y="1063866"/>
                </a:lnTo>
                <a:lnTo>
                  <a:pt x="6321971" y="1104773"/>
                </a:lnTo>
                <a:lnTo>
                  <a:pt x="6380391" y="1046353"/>
                </a:lnTo>
                <a:close/>
              </a:path>
              <a:path w="6943725" h="6188710">
                <a:moveTo>
                  <a:pt x="6778676" y="871029"/>
                </a:moveTo>
                <a:lnTo>
                  <a:pt x="6737756" y="830122"/>
                </a:lnTo>
                <a:lnTo>
                  <a:pt x="5744413" y="1823466"/>
                </a:lnTo>
                <a:lnTo>
                  <a:pt x="5785332" y="1864372"/>
                </a:lnTo>
                <a:lnTo>
                  <a:pt x="6778676" y="871029"/>
                </a:lnTo>
                <a:close/>
              </a:path>
              <a:path w="6943725" h="6188710">
                <a:moveTo>
                  <a:pt x="6943217" y="929462"/>
                </a:moveTo>
                <a:lnTo>
                  <a:pt x="6902310" y="888542"/>
                </a:lnTo>
                <a:lnTo>
                  <a:pt x="5733656" y="2057209"/>
                </a:lnTo>
                <a:lnTo>
                  <a:pt x="5774563" y="2098116"/>
                </a:lnTo>
                <a:lnTo>
                  <a:pt x="6943217" y="929462"/>
                </a:lnTo>
                <a:close/>
              </a:path>
            </a:pathLst>
          </a:custGeom>
          <a:solidFill>
            <a:srgbClr val="FFFFFF">
              <a:alpha val="2999"/>
            </a:srgbClr>
          </a:solidFill>
        </p:spPr>
        <p:txBody>
          <a:bodyPr wrap="square" lIns="0" tIns="0" rIns="0" bIns="0" rtlCol="0"/>
          <a:lstStyle/>
          <a:p>
            <a:endParaRPr/>
          </a:p>
        </p:txBody>
      </p:sp>
      <p:pic>
        <p:nvPicPr>
          <p:cNvPr id="41" name="bg object 41"/>
          <p:cNvPicPr/>
          <p:nvPr/>
        </p:nvPicPr>
        <p:blipFill>
          <a:blip r:embed="rId14" cstate="print"/>
          <a:stretch>
            <a:fillRect/>
          </a:stretch>
        </p:blipFill>
        <p:spPr>
          <a:xfrm>
            <a:off x="4215378" y="1264709"/>
            <a:ext cx="449959" cy="449971"/>
          </a:xfrm>
          <a:prstGeom prst="rect">
            <a:avLst/>
          </a:prstGeom>
        </p:spPr>
      </p:pic>
      <p:sp>
        <p:nvSpPr>
          <p:cNvPr id="42" name="bg object 42"/>
          <p:cNvSpPr/>
          <p:nvPr/>
        </p:nvSpPr>
        <p:spPr>
          <a:xfrm>
            <a:off x="1352118" y="0"/>
            <a:ext cx="4396105" cy="3935729"/>
          </a:xfrm>
          <a:custGeom>
            <a:avLst/>
            <a:gdLst/>
            <a:ahLst/>
            <a:cxnLst/>
            <a:rect l="l" t="t" r="r" b="b"/>
            <a:pathLst>
              <a:path w="4396105" h="3935729">
                <a:moveTo>
                  <a:pt x="1151216" y="1460855"/>
                </a:moveTo>
                <a:lnTo>
                  <a:pt x="1110310" y="1419936"/>
                </a:lnTo>
                <a:lnTo>
                  <a:pt x="0" y="2530246"/>
                </a:lnTo>
                <a:lnTo>
                  <a:pt x="40906" y="2571165"/>
                </a:lnTo>
                <a:lnTo>
                  <a:pt x="1151216" y="1460855"/>
                </a:lnTo>
                <a:close/>
              </a:path>
              <a:path w="4396105" h="3935729">
                <a:moveTo>
                  <a:pt x="1443393" y="1391691"/>
                </a:moveTo>
                <a:lnTo>
                  <a:pt x="1402473" y="1350784"/>
                </a:lnTo>
                <a:lnTo>
                  <a:pt x="175323" y="2577896"/>
                </a:lnTo>
                <a:lnTo>
                  <a:pt x="216230" y="2618816"/>
                </a:lnTo>
                <a:lnTo>
                  <a:pt x="1443393" y="1391691"/>
                </a:lnTo>
                <a:close/>
              </a:path>
              <a:path w="4396105" h="3935729">
                <a:moveTo>
                  <a:pt x="1501813" y="1110259"/>
                </a:moveTo>
                <a:lnTo>
                  <a:pt x="1460906" y="1069352"/>
                </a:lnTo>
                <a:lnTo>
                  <a:pt x="1168742" y="1361516"/>
                </a:lnTo>
                <a:lnTo>
                  <a:pt x="1209649" y="1402422"/>
                </a:lnTo>
                <a:lnTo>
                  <a:pt x="1501813" y="1110259"/>
                </a:lnTo>
                <a:close/>
              </a:path>
              <a:path w="4396105" h="3935729">
                <a:moveTo>
                  <a:pt x="1560245" y="1274813"/>
                </a:moveTo>
                <a:lnTo>
                  <a:pt x="1519326" y="1233893"/>
                </a:lnTo>
                <a:lnTo>
                  <a:pt x="1460906" y="1292326"/>
                </a:lnTo>
                <a:lnTo>
                  <a:pt x="1501813" y="1333233"/>
                </a:lnTo>
                <a:lnTo>
                  <a:pt x="1560245" y="1274813"/>
                </a:lnTo>
                <a:close/>
              </a:path>
              <a:path w="4396105" h="3935729">
                <a:moveTo>
                  <a:pt x="1735594" y="876490"/>
                </a:moveTo>
                <a:lnTo>
                  <a:pt x="1694688" y="835571"/>
                </a:lnTo>
                <a:lnTo>
                  <a:pt x="1519364" y="1010894"/>
                </a:lnTo>
                <a:lnTo>
                  <a:pt x="1560283" y="1051801"/>
                </a:lnTo>
                <a:lnTo>
                  <a:pt x="1735594" y="876490"/>
                </a:lnTo>
                <a:close/>
              </a:path>
              <a:path w="4396105" h="3935729">
                <a:moveTo>
                  <a:pt x="1852396" y="2097506"/>
                </a:moveTo>
                <a:lnTo>
                  <a:pt x="1811489" y="2056599"/>
                </a:lnTo>
                <a:lnTo>
                  <a:pt x="409054" y="3459035"/>
                </a:lnTo>
                <a:lnTo>
                  <a:pt x="449961" y="3499942"/>
                </a:lnTo>
                <a:lnTo>
                  <a:pt x="1852396" y="2097506"/>
                </a:lnTo>
                <a:close/>
              </a:path>
              <a:path w="4396105" h="3935729">
                <a:moveTo>
                  <a:pt x="1910867" y="924179"/>
                </a:moveTo>
                <a:lnTo>
                  <a:pt x="1869960" y="883259"/>
                </a:lnTo>
                <a:lnTo>
                  <a:pt x="1694637" y="1058583"/>
                </a:lnTo>
                <a:lnTo>
                  <a:pt x="1735556" y="1099489"/>
                </a:lnTo>
                <a:lnTo>
                  <a:pt x="1910867" y="924179"/>
                </a:lnTo>
                <a:close/>
              </a:path>
              <a:path w="4396105" h="3935729">
                <a:moveTo>
                  <a:pt x="1910905" y="701167"/>
                </a:moveTo>
                <a:lnTo>
                  <a:pt x="1869986" y="660260"/>
                </a:lnTo>
                <a:lnTo>
                  <a:pt x="1753108" y="777151"/>
                </a:lnTo>
                <a:lnTo>
                  <a:pt x="1794014" y="818057"/>
                </a:lnTo>
                <a:lnTo>
                  <a:pt x="1910905" y="701167"/>
                </a:lnTo>
                <a:close/>
              </a:path>
              <a:path w="4396105" h="3935729">
                <a:moveTo>
                  <a:pt x="1969249" y="2203627"/>
                </a:moveTo>
                <a:lnTo>
                  <a:pt x="1928342" y="2162708"/>
                </a:lnTo>
                <a:lnTo>
                  <a:pt x="467487" y="3623564"/>
                </a:lnTo>
                <a:lnTo>
                  <a:pt x="508393" y="3664483"/>
                </a:lnTo>
                <a:lnTo>
                  <a:pt x="1969249" y="2203627"/>
                </a:lnTo>
                <a:close/>
              </a:path>
              <a:path w="4396105" h="3935729">
                <a:moveTo>
                  <a:pt x="1969287" y="1088720"/>
                </a:moveTo>
                <a:lnTo>
                  <a:pt x="1928380" y="1047800"/>
                </a:lnTo>
                <a:lnTo>
                  <a:pt x="233730" y="2742450"/>
                </a:lnTo>
                <a:lnTo>
                  <a:pt x="274650" y="2783357"/>
                </a:lnTo>
                <a:lnTo>
                  <a:pt x="1969287" y="1088720"/>
                </a:lnTo>
                <a:close/>
              </a:path>
              <a:path w="4396105" h="3935729">
                <a:moveTo>
                  <a:pt x="2027707" y="1253312"/>
                </a:moveTo>
                <a:lnTo>
                  <a:pt x="1986800" y="1212392"/>
                </a:lnTo>
                <a:lnTo>
                  <a:pt x="350621" y="2848559"/>
                </a:lnTo>
                <a:lnTo>
                  <a:pt x="391541" y="2889478"/>
                </a:lnTo>
                <a:lnTo>
                  <a:pt x="2027707" y="1253312"/>
                </a:lnTo>
                <a:close/>
              </a:path>
              <a:path w="4396105" h="3935729">
                <a:moveTo>
                  <a:pt x="2144522" y="2251316"/>
                </a:moveTo>
                <a:lnTo>
                  <a:pt x="2103602" y="2210397"/>
                </a:lnTo>
                <a:lnTo>
                  <a:pt x="525894" y="3788118"/>
                </a:lnTo>
                <a:lnTo>
                  <a:pt x="566813" y="3829024"/>
                </a:lnTo>
                <a:lnTo>
                  <a:pt x="2144522" y="2251316"/>
                </a:lnTo>
                <a:close/>
              </a:path>
              <a:path w="4396105" h="3935729">
                <a:moveTo>
                  <a:pt x="2144560" y="1359420"/>
                </a:moveTo>
                <a:lnTo>
                  <a:pt x="2103640" y="1318514"/>
                </a:lnTo>
                <a:lnTo>
                  <a:pt x="409054" y="3013100"/>
                </a:lnTo>
                <a:lnTo>
                  <a:pt x="449961" y="3054019"/>
                </a:lnTo>
                <a:lnTo>
                  <a:pt x="2144560" y="1359420"/>
                </a:lnTo>
                <a:close/>
              </a:path>
              <a:path w="4396105" h="3935729">
                <a:moveTo>
                  <a:pt x="2144636" y="467436"/>
                </a:moveTo>
                <a:lnTo>
                  <a:pt x="2103729" y="426516"/>
                </a:lnTo>
                <a:lnTo>
                  <a:pt x="1928406" y="601840"/>
                </a:lnTo>
                <a:lnTo>
                  <a:pt x="1969325" y="642747"/>
                </a:lnTo>
                <a:lnTo>
                  <a:pt x="2144636" y="467436"/>
                </a:lnTo>
                <a:close/>
              </a:path>
              <a:path w="4396105" h="3935729">
                <a:moveTo>
                  <a:pt x="2319832" y="2298979"/>
                </a:moveTo>
                <a:lnTo>
                  <a:pt x="2278926" y="2258060"/>
                </a:lnTo>
                <a:lnTo>
                  <a:pt x="642747" y="3894239"/>
                </a:lnTo>
                <a:lnTo>
                  <a:pt x="683666" y="3935145"/>
                </a:lnTo>
                <a:lnTo>
                  <a:pt x="2319832" y="2298979"/>
                </a:lnTo>
                <a:close/>
              </a:path>
              <a:path w="4396105" h="3935729">
                <a:moveTo>
                  <a:pt x="2378252" y="1571612"/>
                </a:moveTo>
                <a:lnTo>
                  <a:pt x="2337346" y="1530692"/>
                </a:lnTo>
                <a:lnTo>
                  <a:pt x="2162073" y="1706016"/>
                </a:lnTo>
                <a:lnTo>
                  <a:pt x="2202980" y="1746923"/>
                </a:lnTo>
                <a:lnTo>
                  <a:pt x="2378252" y="1571612"/>
                </a:lnTo>
                <a:close/>
              </a:path>
              <a:path w="4396105" h="3935729">
                <a:moveTo>
                  <a:pt x="2378379" y="456666"/>
                </a:moveTo>
                <a:lnTo>
                  <a:pt x="2337473" y="415747"/>
                </a:lnTo>
                <a:lnTo>
                  <a:pt x="2162162" y="591058"/>
                </a:lnTo>
                <a:lnTo>
                  <a:pt x="2203069" y="631977"/>
                </a:lnTo>
                <a:lnTo>
                  <a:pt x="2378379" y="456666"/>
                </a:lnTo>
                <a:close/>
              </a:path>
              <a:path w="4396105" h="3935729">
                <a:moveTo>
                  <a:pt x="2389098" y="12"/>
                </a:moveTo>
                <a:lnTo>
                  <a:pt x="2307272" y="12"/>
                </a:lnTo>
                <a:lnTo>
                  <a:pt x="2045347" y="261937"/>
                </a:lnTo>
                <a:lnTo>
                  <a:pt x="2086254" y="302856"/>
                </a:lnTo>
                <a:lnTo>
                  <a:pt x="2389098" y="12"/>
                </a:lnTo>
                <a:close/>
              </a:path>
              <a:path w="4396105" h="3935729">
                <a:moveTo>
                  <a:pt x="2495143" y="1677733"/>
                </a:moveTo>
                <a:lnTo>
                  <a:pt x="2454237" y="1636814"/>
                </a:lnTo>
                <a:lnTo>
                  <a:pt x="2278913" y="1812137"/>
                </a:lnTo>
                <a:lnTo>
                  <a:pt x="2319832" y="1853044"/>
                </a:lnTo>
                <a:lnTo>
                  <a:pt x="2495143" y="1677733"/>
                </a:lnTo>
                <a:close/>
              </a:path>
              <a:path w="4396105" h="3935729">
                <a:moveTo>
                  <a:pt x="2495143" y="1231760"/>
                </a:moveTo>
                <a:lnTo>
                  <a:pt x="2454237" y="1190840"/>
                </a:lnTo>
                <a:lnTo>
                  <a:pt x="409054" y="3236061"/>
                </a:lnTo>
                <a:lnTo>
                  <a:pt x="449961" y="3276981"/>
                </a:lnTo>
                <a:lnTo>
                  <a:pt x="2495143" y="1231760"/>
                </a:lnTo>
                <a:close/>
              </a:path>
              <a:path w="4396105" h="3935729">
                <a:moveTo>
                  <a:pt x="2553614" y="727354"/>
                </a:moveTo>
                <a:lnTo>
                  <a:pt x="2512695" y="686435"/>
                </a:lnTo>
                <a:lnTo>
                  <a:pt x="2103640" y="1095489"/>
                </a:lnTo>
                <a:lnTo>
                  <a:pt x="2144560" y="1136408"/>
                </a:lnTo>
                <a:lnTo>
                  <a:pt x="2553614" y="727354"/>
                </a:lnTo>
                <a:close/>
              </a:path>
              <a:path w="4396105" h="3935729">
                <a:moveTo>
                  <a:pt x="2553665" y="504342"/>
                </a:moveTo>
                <a:lnTo>
                  <a:pt x="2512745" y="463435"/>
                </a:lnTo>
                <a:lnTo>
                  <a:pt x="1986800" y="989380"/>
                </a:lnTo>
                <a:lnTo>
                  <a:pt x="2027720" y="1030287"/>
                </a:lnTo>
                <a:lnTo>
                  <a:pt x="2553665" y="504342"/>
                </a:lnTo>
                <a:close/>
              </a:path>
              <a:path w="4396105" h="3935729">
                <a:moveTo>
                  <a:pt x="2612072" y="0"/>
                </a:moveTo>
                <a:lnTo>
                  <a:pt x="2530246" y="0"/>
                </a:lnTo>
                <a:lnTo>
                  <a:pt x="2162187" y="368058"/>
                </a:lnTo>
                <a:lnTo>
                  <a:pt x="2203107" y="408965"/>
                </a:lnTo>
                <a:lnTo>
                  <a:pt x="2612072" y="0"/>
                </a:lnTo>
                <a:close/>
              </a:path>
              <a:path w="4396105" h="3935729">
                <a:moveTo>
                  <a:pt x="2670505" y="833475"/>
                </a:moveTo>
                <a:lnTo>
                  <a:pt x="2629585" y="792568"/>
                </a:lnTo>
                <a:lnTo>
                  <a:pt x="2220506" y="1201623"/>
                </a:lnTo>
                <a:lnTo>
                  <a:pt x="2261412" y="1242529"/>
                </a:lnTo>
                <a:lnTo>
                  <a:pt x="2670505" y="833475"/>
                </a:lnTo>
                <a:close/>
              </a:path>
              <a:path w="4396105" h="3935729">
                <a:moveTo>
                  <a:pt x="2787269" y="1831530"/>
                </a:moveTo>
                <a:lnTo>
                  <a:pt x="2746349" y="1790623"/>
                </a:lnTo>
                <a:lnTo>
                  <a:pt x="2571077" y="1965934"/>
                </a:lnTo>
                <a:lnTo>
                  <a:pt x="2611996" y="2006841"/>
                </a:lnTo>
                <a:lnTo>
                  <a:pt x="2787269" y="1831530"/>
                </a:lnTo>
                <a:close/>
              </a:path>
              <a:path w="4396105" h="3935729">
                <a:moveTo>
                  <a:pt x="2787523" y="47523"/>
                </a:moveTo>
                <a:lnTo>
                  <a:pt x="2746603" y="6604"/>
                </a:lnTo>
                <a:lnTo>
                  <a:pt x="2395905" y="357314"/>
                </a:lnTo>
                <a:lnTo>
                  <a:pt x="2436812" y="398233"/>
                </a:lnTo>
                <a:lnTo>
                  <a:pt x="2787523" y="47523"/>
                </a:lnTo>
                <a:close/>
              </a:path>
              <a:path w="4396105" h="3935729">
                <a:moveTo>
                  <a:pt x="2845778" y="881164"/>
                </a:moveTo>
                <a:lnTo>
                  <a:pt x="2804858" y="840257"/>
                </a:lnTo>
                <a:lnTo>
                  <a:pt x="2571127" y="1073988"/>
                </a:lnTo>
                <a:lnTo>
                  <a:pt x="2612034" y="1114907"/>
                </a:lnTo>
                <a:lnTo>
                  <a:pt x="2845778" y="881164"/>
                </a:lnTo>
                <a:close/>
              </a:path>
              <a:path w="4396105" h="3935729">
                <a:moveTo>
                  <a:pt x="3021050" y="928852"/>
                </a:moveTo>
                <a:lnTo>
                  <a:pt x="2980131" y="887945"/>
                </a:lnTo>
                <a:lnTo>
                  <a:pt x="2687967" y="1180109"/>
                </a:lnTo>
                <a:lnTo>
                  <a:pt x="2728887" y="1221016"/>
                </a:lnTo>
                <a:lnTo>
                  <a:pt x="3021050" y="928852"/>
                </a:lnTo>
                <a:close/>
              </a:path>
              <a:path w="4396105" h="3935729">
                <a:moveTo>
                  <a:pt x="3058007" y="0"/>
                </a:moveTo>
                <a:lnTo>
                  <a:pt x="2976181" y="0"/>
                </a:lnTo>
                <a:lnTo>
                  <a:pt x="2804998" y="171234"/>
                </a:lnTo>
                <a:lnTo>
                  <a:pt x="2845905" y="212140"/>
                </a:lnTo>
                <a:lnTo>
                  <a:pt x="3058007" y="0"/>
                </a:lnTo>
                <a:close/>
              </a:path>
              <a:path w="4396105" h="3935729">
                <a:moveTo>
                  <a:pt x="3079470" y="1093406"/>
                </a:moveTo>
                <a:lnTo>
                  <a:pt x="3038564" y="1052487"/>
                </a:lnTo>
                <a:lnTo>
                  <a:pt x="2687967" y="1403083"/>
                </a:lnTo>
                <a:lnTo>
                  <a:pt x="2728887" y="1443990"/>
                </a:lnTo>
                <a:lnTo>
                  <a:pt x="3079470" y="1093406"/>
                </a:lnTo>
                <a:close/>
              </a:path>
              <a:path w="4396105" h="3935729">
                <a:moveTo>
                  <a:pt x="3137903" y="1257935"/>
                </a:moveTo>
                <a:lnTo>
                  <a:pt x="3096984" y="1217015"/>
                </a:lnTo>
                <a:lnTo>
                  <a:pt x="2687929" y="1626069"/>
                </a:lnTo>
                <a:lnTo>
                  <a:pt x="2728849" y="1666989"/>
                </a:lnTo>
                <a:lnTo>
                  <a:pt x="3137903" y="1257935"/>
                </a:lnTo>
                <a:close/>
              </a:path>
              <a:path w="4396105" h="3935729">
                <a:moveTo>
                  <a:pt x="3280994" y="12"/>
                </a:moveTo>
                <a:lnTo>
                  <a:pt x="3199155" y="12"/>
                </a:lnTo>
                <a:lnTo>
                  <a:pt x="2921800" y="277355"/>
                </a:lnTo>
                <a:lnTo>
                  <a:pt x="2962706" y="318262"/>
                </a:lnTo>
                <a:lnTo>
                  <a:pt x="3280994" y="12"/>
                </a:lnTo>
                <a:close/>
              </a:path>
              <a:path w="4396105" h="3935729">
                <a:moveTo>
                  <a:pt x="3503930" y="0"/>
                </a:moveTo>
                <a:lnTo>
                  <a:pt x="3422104" y="0"/>
                </a:lnTo>
                <a:lnTo>
                  <a:pt x="3097072" y="325043"/>
                </a:lnTo>
                <a:lnTo>
                  <a:pt x="3137979" y="365950"/>
                </a:lnTo>
                <a:lnTo>
                  <a:pt x="3503930" y="0"/>
                </a:lnTo>
                <a:close/>
              </a:path>
              <a:path w="4396105" h="3935729">
                <a:moveTo>
                  <a:pt x="3726929" y="12"/>
                </a:moveTo>
                <a:lnTo>
                  <a:pt x="3645103" y="12"/>
                </a:lnTo>
                <a:lnTo>
                  <a:pt x="3330816" y="314312"/>
                </a:lnTo>
                <a:lnTo>
                  <a:pt x="3371723" y="355219"/>
                </a:lnTo>
                <a:lnTo>
                  <a:pt x="3726929" y="12"/>
                </a:lnTo>
                <a:close/>
              </a:path>
              <a:path w="4396105" h="3935729">
                <a:moveTo>
                  <a:pt x="3949877" y="0"/>
                </a:moveTo>
                <a:lnTo>
                  <a:pt x="3868051" y="0"/>
                </a:lnTo>
                <a:lnTo>
                  <a:pt x="3447656" y="420395"/>
                </a:lnTo>
                <a:lnTo>
                  <a:pt x="3488575" y="461302"/>
                </a:lnTo>
                <a:lnTo>
                  <a:pt x="3949877" y="0"/>
                </a:lnTo>
                <a:close/>
              </a:path>
              <a:path w="4396105" h="3935729">
                <a:moveTo>
                  <a:pt x="4172877" y="12"/>
                </a:moveTo>
                <a:lnTo>
                  <a:pt x="4091038" y="12"/>
                </a:lnTo>
                <a:lnTo>
                  <a:pt x="3564509" y="526542"/>
                </a:lnTo>
                <a:lnTo>
                  <a:pt x="3605415" y="567461"/>
                </a:lnTo>
                <a:lnTo>
                  <a:pt x="4172877" y="12"/>
                </a:lnTo>
                <a:close/>
              </a:path>
              <a:path w="4396105" h="3935729">
                <a:moveTo>
                  <a:pt x="4395838" y="0"/>
                </a:moveTo>
                <a:lnTo>
                  <a:pt x="4314012" y="0"/>
                </a:lnTo>
                <a:lnTo>
                  <a:pt x="3622929" y="691083"/>
                </a:lnTo>
                <a:lnTo>
                  <a:pt x="3663848" y="732002"/>
                </a:lnTo>
                <a:lnTo>
                  <a:pt x="4395838" y="0"/>
                </a:lnTo>
                <a:close/>
              </a:path>
            </a:pathLst>
          </a:custGeom>
          <a:solidFill>
            <a:srgbClr val="FFFFFF">
              <a:alpha val="2999"/>
            </a:srgbClr>
          </a:solidFill>
        </p:spPr>
        <p:txBody>
          <a:bodyPr wrap="square" lIns="0" tIns="0" rIns="0" bIns="0" rtlCol="0"/>
          <a:lstStyle/>
          <a:p>
            <a:endParaRPr/>
          </a:p>
        </p:txBody>
      </p:sp>
      <p:pic>
        <p:nvPicPr>
          <p:cNvPr id="43" name="bg object 43"/>
          <p:cNvPicPr/>
          <p:nvPr/>
        </p:nvPicPr>
        <p:blipFill>
          <a:blip r:embed="rId4" cstate="print"/>
          <a:stretch>
            <a:fillRect/>
          </a:stretch>
        </p:blipFill>
        <p:spPr>
          <a:xfrm>
            <a:off x="3046806" y="320403"/>
            <a:ext cx="333112" cy="333112"/>
          </a:xfrm>
          <a:prstGeom prst="rect">
            <a:avLst/>
          </a:prstGeom>
        </p:spPr>
      </p:pic>
      <p:sp>
        <p:nvSpPr>
          <p:cNvPr id="44" name="bg object 44"/>
          <p:cNvSpPr/>
          <p:nvPr/>
        </p:nvSpPr>
        <p:spPr>
          <a:xfrm>
            <a:off x="1293685" y="671029"/>
            <a:ext cx="1736089" cy="1736089"/>
          </a:xfrm>
          <a:custGeom>
            <a:avLst/>
            <a:gdLst/>
            <a:ahLst/>
            <a:cxnLst/>
            <a:rect l="l" t="t" r="r" b="b"/>
            <a:pathLst>
              <a:path w="1736089" h="1736089">
                <a:moveTo>
                  <a:pt x="975918" y="800595"/>
                </a:moveTo>
                <a:lnTo>
                  <a:pt x="934999" y="759688"/>
                </a:lnTo>
                <a:lnTo>
                  <a:pt x="0" y="1694688"/>
                </a:lnTo>
                <a:lnTo>
                  <a:pt x="40919" y="1735594"/>
                </a:lnTo>
                <a:lnTo>
                  <a:pt x="975918" y="800595"/>
                </a:lnTo>
                <a:close/>
              </a:path>
              <a:path w="1736089" h="1736089">
                <a:moveTo>
                  <a:pt x="1443393" y="333121"/>
                </a:moveTo>
                <a:lnTo>
                  <a:pt x="1402486" y="292201"/>
                </a:lnTo>
                <a:lnTo>
                  <a:pt x="1051890" y="642797"/>
                </a:lnTo>
                <a:lnTo>
                  <a:pt x="1092809" y="683704"/>
                </a:lnTo>
                <a:lnTo>
                  <a:pt x="1443393" y="333121"/>
                </a:lnTo>
                <a:close/>
              </a:path>
              <a:path w="1736089" h="1736089">
                <a:moveTo>
                  <a:pt x="1735607" y="40906"/>
                </a:moveTo>
                <a:lnTo>
                  <a:pt x="1694688" y="0"/>
                </a:lnTo>
                <a:lnTo>
                  <a:pt x="1460906" y="233730"/>
                </a:lnTo>
                <a:lnTo>
                  <a:pt x="1501825" y="274650"/>
                </a:lnTo>
                <a:lnTo>
                  <a:pt x="1735607" y="40906"/>
                </a:lnTo>
                <a:close/>
              </a:path>
            </a:pathLst>
          </a:custGeom>
          <a:solidFill>
            <a:srgbClr val="FFFFFF">
              <a:alpha val="2999"/>
            </a:srgbClr>
          </a:solidFill>
        </p:spPr>
        <p:txBody>
          <a:bodyPr wrap="square" lIns="0" tIns="0" rIns="0" bIns="0" rtlCol="0"/>
          <a:lstStyle/>
          <a:p>
            <a:endParaRPr/>
          </a:p>
        </p:txBody>
      </p:sp>
      <p:pic>
        <p:nvPicPr>
          <p:cNvPr id="45" name="bg object 45"/>
          <p:cNvPicPr/>
          <p:nvPr/>
        </p:nvPicPr>
        <p:blipFill>
          <a:blip r:embed="rId15" cstate="print"/>
          <a:stretch>
            <a:fillRect/>
          </a:stretch>
        </p:blipFill>
        <p:spPr>
          <a:xfrm>
            <a:off x="3163737" y="0"/>
            <a:ext cx="354482" cy="313618"/>
          </a:xfrm>
          <a:prstGeom prst="rect">
            <a:avLst/>
          </a:prstGeom>
        </p:spPr>
      </p:pic>
      <p:sp>
        <p:nvSpPr>
          <p:cNvPr id="46" name="bg object 46"/>
          <p:cNvSpPr/>
          <p:nvPr/>
        </p:nvSpPr>
        <p:spPr>
          <a:xfrm>
            <a:off x="417080" y="0"/>
            <a:ext cx="2878455" cy="2391410"/>
          </a:xfrm>
          <a:custGeom>
            <a:avLst/>
            <a:gdLst/>
            <a:ahLst/>
            <a:cxnLst/>
            <a:rect l="l" t="t" r="r" b="b"/>
            <a:pathLst>
              <a:path w="2878455" h="2391410">
                <a:moveTo>
                  <a:pt x="99339" y="2332913"/>
                </a:moveTo>
                <a:lnTo>
                  <a:pt x="58432" y="2291994"/>
                </a:lnTo>
                <a:lnTo>
                  <a:pt x="0" y="2350427"/>
                </a:lnTo>
                <a:lnTo>
                  <a:pt x="40919" y="2391333"/>
                </a:lnTo>
                <a:lnTo>
                  <a:pt x="99339" y="2332913"/>
                </a:lnTo>
                <a:close/>
              </a:path>
              <a:path w="2878455" h="2391410">
                <a:moveTo>
                  <a:pt x="1209776" y="1222514"/>
                </a:moveTo>
                <a:lnTo>
                  <a:pt x="1168857" y="1181595"/>
                </a:lnTo>
                <a:lnTo>
                  <a:pt x="292252" y="2058162"/>
                </a:lnTo>
                <a:lnTo>
                  <a:pt x="333159" y="2099081"/>
                </a:lnTo>
                <a:lnTo>
                  <a:pt x="1209776" y="1222514"/>
                </a:lnTo>
                <a:close/>
              </a:path>
              <a:path w="2878455" h="2391410">
                <a:moveTo>
                  <a:pt x="1385036" y="1270165"/>
                </a:moveTo>
                <a:lnTo>
                  <a:pt x="1344129" y="1229245"/>
                </a:lnTo>
                <a:lnTo>
                  <a:pt x="467563" y="2105825"/>
                </a:lnTo>
                <a:lnTo>
                  <a:pt x="508469" y="2146731"/>
                </a:lnTo>
                <a:lnTo>
                  <a:pt x="1385036" y="1270165"/>
                </a:lnTo>
                <a:close/>
              </a:path>
              <a:path w="2878455" h="2391410">
                <a:moveTo>
                  <a:pt x="1618818" y="1259395"/>
                </a:moveTo>
                <a:lnTo>
                  <a:pt x="1577911" y="1218476"/>
                </a:lnTo>
                <a:lnTo>
                  <a:pt x="584454" y="2211933"/>
                </a:lnTo>
                <a:lnTo>
                  <a:pt x="625360" y="2252853"/>
                </a:lnTo>
                <a:lnTo>
                  <a:pt x="1618818" y="1259395"/>
                </a:lnTo>
                <a:close/>
              </a:path>
              <a:path w="2878455" h="2391410">
                <a:moveTo>
                  <a:pt x="1677276" y="754951"/>
                </a:moveTo>
                <a:lnTo>
                  <a:pt x="1636369" y="714044"/>
                </a:lnTo>
                <a:lnTo>
                  <a:pt x="1285748" y="1064717"/>
                </a:lnTo>
                <a:lnTo>
                  <a:pt x="1326654" y="1105623"/>
                </a:lnTo>
                <a:lnTo>
                  <a:pt x="1677276" y="754951"/>
                </a:lnTo>
                <a:close/>
              </a:path>
              <a:path w="2878455" h="2391410">
                <a:moveTo>
                  <a:pt x="1794141" y="861110"/>
                </a:moveTo>
                <a:lnTo>
                  <a:pt x="1753222" y="820191"/>
                </a:lnTo>
                <a:lnTo>
                  <a:pt x="1461033" y="1112354"/>
                </a:lnTo>
                <a:lnTo>
                  <a:pt x="1501940" y="1153274"/>
                </a:lnTo>
                <a:lnTo>
                  <a:pt x="1794141" y="861110"/>
                </a:lnTo>
                <a:close/>
              </a:path>
              <a:path w="2878455" h="2391410">
                <a:moveTo>
                  <a:pt x="1911019" y="521220"/>
                </a:moveTo>
                <a:lnTo>
                  <a:pt x="1870113" y="480301"/>
                </a:lnTo>
                <a:lnTo>
                  <a:pt x="1694802" y="655612"/>
                </a:lnTo>
                <a:lnTo>
                  <a:pt x="1735709" y="696531"/>
                </a:lnTo>
                <a:lnTo>
                  <a:pt x="1911019" y="521220"/>
                </a:lnTo>
                <a:close/>
              </a:path>
              <a:path w="2878455" h="2391410">
                <a:moveTo>
                  <a:pt x="1969452" y="908773"/>
                </a:moveTo>
                <a:lnTo>
                  <a:pt x="1928545" y="867854"/>
                </a:lnTo>
                <a:lnTo>
                  <a:pt x="1636331" y="1160056"/>
                </a:lnTo>
                <a:lnTo>
                  <a:pt x="1677250" y="1200975"/>
                </a:lnTo>
                <a:lnTo>
                  <a:pt x="1969452" y="908773"/>
                </a:lnTo>
                <a:close/>
              </a:path>
              <a:path w="2878455" h="2391410">
                <a:moveTo>
                  <a:pt x="2203196" y="452018"/>
                </a:moveTo>
                <a:lnTo>
                  <a:pt x="2162276" y="411111"/>
                </a:lnTo>
                <a:lnTo>
                  <a:pt x="1870113" y="703275"/>
                </a:lnTo>
                <a:lnTo>
                  <a:pt x="1911032" y="744181"/>
                </a:lnTo>
                <a:lnTo>
                  <a:pt x="2203196" y="452018"/>
                </a:lnTo>
                <a:close/>
              </a:path>
              <a:path w="2878455" h="2391410">
                <a:moveTo>
                  <a:pt x="2320048" y="781138"/>
                </a:moveTo>
                <a:lnTo>
                  <a:pt x="2279129" y="740219"/>
                </a:lnTo>
                <a:lnTo>
                  <a:pt x="759764" y="2259584"/>
                </a:lnTo>
                <a:lnTo>
                  <a:pt x="800684" y="2300503"/>
                </a:lnTo>
                <a:lnTo>
                  <a:pt x="2320048" y="781138"/>
                </a:lnTo>
                <a:close/>
              </a:path>
              <a:path w="2878455" h="2391410">
                <a:moveTo>
                  <a:pt x="2320086" y="335127"/>
                </a:moveTo>
                <a:lnTo>
                  <a:pt x="2279167" y="294220"/>
                </a:lnTo>
                <a:lnTo>
                  <a:pt x="2220747" y="352679"/>
                </a:lnTo>
                <a:lnTo>
                  <a:pt x="2261654" y="393598"/>
                </a:lnTo>
                <a:lnTo>
                  <a:pt x="2320086" y="335127"/>
                </a:lnTo>
                <a:close/>
              </a:path>
              <a:path w="2878455" h="2391410">
                <a:moveTo>
                  <a:pt x="2378621" y="53657"/>
                </a:moveTo>
                <a:lnTo>
                  <a:pt x="2337701" y="12750"/>
                </a:lnTo>
                <a:lnTo>
                  <a:pt x="2220772" y="129641"/>
                </a:lnTo>
                <a:lnTo>
                  <a:pt x="2261692" y="170548"/>
                </a:lnTo>
                <a:lnTo>
                  <a:pt x="2378621" y="53657"/>
                </a:lnTo>
                <a:close/>
              </a:path>
              <a:path w="2878455" h="2391410">
                <a:moveTo>
                  <a:pt x="2436926" y="441248"/>
                </a:moveTo>
                <a:lnTo>
                  <a:pt x="2396020" y="400329"/>
                </a:lnTo>
                <a:lnTo>
                  <a:pt x="2220709" y="575691"/>
                </a:lnTo>
                <a:lnTo>
                  <a:pt x="2261616" y="616597"/>
                </a:lnTo>
                <a:lnTo>
                  <a:pt x="2436926" y="441248"/>
                </a:lnTo>
                <a:close/>
              </a:path>
              <a:path w="2878455" h="2391410">
                <a:moveTo>
                  <a:pt x="2612377" y="42887"/>
                </a:moveTo>
                <a:lnTo>
                  <a:pt x="2571458" y="1968"/>
                </a:lnTo>
                <a:lnTo>
                  <a:pt x="2396058" y="177330"/>
                </a:lnTo>
                <a:lnTo>
                  <a:pt x="2436977" y="218236"/>
                </a:lnTo>
                <a:lnTo>
                  <a:pt x="2612377" y="42887"/>
                </a:lnTo>
                <a:close/>
              </a:path>
              <a:path w="2878455" h="2391410">
                <a:moveTo>
                  <a:pt x="2729103" y="372046"/>
                </a:moveTo>
                <a:lnTo>
                  <a:pt x="2688183" y="331127"/>
                </a:lnTo>
                <a:lnTo>
                  <a:pt x="2454440" y="564908"/>
                </a:lnTo>
                <a:lnTo>
                  <a:pt x="2495359" y="605828"/>
                </a:lnTo>
                <a:lnTo>
                  <a:pt x="2729103" y="372046"/>
                </a:lnTo>
                <a:close/>
              </a:path>
              <a:path w="2878455" h="2391410">
                <a:moveTo>
                  <a:pt x="2729179" y="149047"/>
                </a:moveTo>
                <a:lnTo>
                  <a:pt x="2688259" y="108140"/>
                </a:lnTo>
                <a:lnTo>
                  <a:pt x="2571331" y="225031"/>
                </a:lnTo>
                <a:lnTo>
                  <a:pt x="2612250" y="265938"/>
                </a:lnTo>
                <a:lnTo>
                  <a:pt x="2729179" y="149047"/>
                </a:lnTo>
                <a:close/>
              </a:path>
              <a:path w="2878455" h="2391410">
                <a:moveTo>
                  <a:pt x="2878163" y="0"/>
                </a:moveTo>
                <a:lnTo>
                  <a:pt x="2813951" y="0"/>
                </a:lnTo>
                <a:lnTo>
                  <a:pt x="2846057" y="32105"/>
                </a:lnTo>
                <a:lnTo>
                  <a:pt x="2878163" y="0"/>
                </a:lnTo>
                <a:close/>
              </a:path>
            </a:pathLst>
          </a:custGeom>
          <a:solidFill>
            <a:srgbClr val="FFFFFF">
              <a:alpha val="2999"/>
            </a:srgbClr>
          </a:solidFill>
        </p:spPr>
        <p:txBody>
          <a:bodyPr wrap="square" lIns="0" tIns="0" rIns="0" bIns="0" rtlCol="0"/>
          <a:lstStyle/>
          <a:p>
            <a:endParaRPr/>
          </a:p>
        </p:txBody>
      </p:sp>
      <p:pic>
        <p:nvPicPr>
          <p:cNvPr id="47" name="bg object 47"/>
          <p:cNvPicPr/>
          <p:nvPr/>
        </p:nvPicPr>
        <p:blipFill>
          <a:blip r:embed="rId16" cstate="print"/>
          <a:stretch>
            <a:fillRect/>
          </a:stretch>
        </p:blipFill>
        <p:spPr>
          <a:xfrm>
            <a:off x="1995042" y="140399"/>
            <a:ext cx="449997" cy="450007"/>
          </a:xfrm>
          <a:prstGeom prst="rect">
            <a:avLst/>
          </a:prstGeom>
        </p:spPr>
      </p:pic>
      <p:sp>
        <p:nvSpPr>
          <p:cNvPr id="48" name="bg object 48"/>
          <p:cNvSpPr/>
          <p:nvPr/>
        </p:nvSpPr>
        <p:spPr>
          <a:xfrm>
            <a:off x="0" y="384923"/>
            <a:ext cx="1978025" cy="2134870"/>
          </a:xfrm>
          <a:custGeom>
            <a:avLst/>
            <a:gdLst/>
            <a:ahLst/>
            <a:cxnLst/>
            <a:rect l="l" t="t" r="r" b="b"/>
            <a:pathLst>
              <a:path w="1978025" h="2134870">
                <a:moveTo>
                  <a:pt x="224129" y="902436"/>
                </a:moveTo>
                <a:lnTo>
                  <a:pt x="183222" y="861529"/>
                </a:lnTo>
                <a:lnTo>
                  <a:pt x="0" y="1044702"/>
                </a:lnTo>
                <a:lnTo>
                  <a:pt x="0" y="1126566"/>
                </a:lnTo>
                <a:lnTo>
                  <a:pt x="224129" y="902436"/>
                </a:lnTo>
                <a:close/>
              </a:path>
              <a:path w="1978025" h="2134870">
                <a:moveTo>
                  <a:pt x="458038" y="891527"/>
                </a:moveTo>
                <a:lnTo>
                  <a:pt x="417118" y="850620"/>
                </a:lnTo>
                <a:lnTo>
                  <a:pt x="7632" y="1260119"/>
                </a:lnTo>
                <a:lnTo>
                  <a:pt x="48539" y="1301026"/>
                </a:lnTo>
                <a:lnTo>
                  <a:pt x="458038" y="891527"/>
                </a:lnTo>
                <a:close/>
              </a:path>
              <a:path w="1978025" h="2134870">
                <a:moveTo>
                  <a:pt x="633349" y="939152"/>
                </a:moveTo>
                <a:lnTo>
                  <a:pt x="592442" y="898232"/>
                </a:lnTo>
                <a:lnTo>
                  <a:pt x="7594" y="1483093"/>
                </a:lnTo>
                <a:lnTo>
                  <a:pt x="48501" y="1524000"/>
                </a:lnTo>
                <a:lnTo>
                  <a:pt x="633349" y="939152"/>
                </a:lnTo>
                <a:close/>
              </a:path>
              <a:path w="1978025" h="2134870">
                <a:moveTo>
                  <a:pt x="867130" y="928331"/>
                </a:moveTo>
                <a:lnTo>
                  <a:pt x="826211" y="887425"/>
                </a:lnTo>
                <a:lnTo>
                  <a:pt x="0" y="1713674"/>
                </a:lnTo>
                <a:lnTo>
                  <a:pt x="0" y="1795513"/>
                </a:lnTo>
                <a:lnTo>
                  <a:pt x="867130" y="928331"/>
                </a:lnTo>
                <a:close/>
              </a:path>
              <a:path w="1978025" h="2134870">
                <a:moveTo>
                  <a:pt x="1042441" y="976033"/>
                </a:moveTo>
                <a:lnTo>
                  <a:pt x="1001534" y="935113"/>
                </a:lnTo>
                <a:lnTo>
                  <a:pt x="66179" y="1870481"/>
                </a:lnTo>
                <a:lnTo>
                  <a:pt x="107086" y="1911388"/>
                </a:lnTo>
                <a:lnTo>
                  <a:pt x="1042441" y="976033"/>
                </a:lnTo>
                <a:close/>
              </a:path>
              <a:path w="1978025" h="2134870">
                <a:moveTo>
                  <a:pt x="1334655" y="906780"/>
                </a:moveTo>
                <a:lnTo>
                  <a:pt x="1293736" y="865873"/>
                </a:lnTo>
                <a:lnTo>
                  <a:pt x="66141" y="2093468"/>
                </a:lnTo>
                <a:lnTo>
                  <a:pt x="107048" y="2134387"/>
                </a:lnTo>
                <a:lnTo>
                  <a:pt x="1334655" y="906780"/>
                </a:lnTo>
                <a:close/>
              </a:path>
              <a:path w="1978025" h="2134870">
                <a:moveTo>
                  <a:pt x="1860626" y="380809"/>
                </a:moveTo>
                <a:lnTo>
                  <a:pt x="1819706" y="339902"/>
                </a:lnTo>
                <a:lnTo>
                  <a:pt x="1702828" y="456793"/>
                </a:lnTo>
                <a:lnTo>
                  <a:pt x="1743735" y="497700"/>
                </a:lnTo>
                <a:lnTo>
                  <a:pt x="1860626" y="380809"/>
                </a:lnTo>
                <a:close/>
              </a:path>
              <a:path w="1978025" h="2134870">
                <a:moveTo>
                  <a:pt x="1977555" y="40906"/>
                </a:moveTo>
                <a:lnTo>
                  <a:pt x="1936648" y="0"/>
                </a:lnTo>
                <a:lnTo>
                  <a:pt x="1878177" y="58458"/>
                </a:lnTo>
                <a:lnTo>
                  <a:pt x="1919097" y="99377"/>
                </a:lnTo>
                <a:lnTo>
                  <a:pt x="1977555" y="40906"/>
                </a:lnTo>
                <a:close/>
              </a:path>
            </a:pathLst>
          </a:custGeom>
          <a:solidFill>
            <a:srgbClr val="FFFFFF">
              <a:alpha val="2999"/>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100" b="1" i="1">
                <a:solidFill>
                  <a:srgbClr val="10344F"/>
                </a:solidFill>
                <a:latin typeface="Avenir Black"/>
                <a:cs typeface="Avenir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9/9/25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9/9/25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21699"/>
            <a:ext cx="16256000" cy="622300"/>
          </a:xfrm>
          <a:custGeom>
            <a:avLst/>
            <a:gdLst/>
            <a:ahLst/>
            <a:cxnLst/>
            <a:rect l="l" t="t" r="r" b="b"/>
            <a:pathLst>
              <a:path w="16256000" h="622300">
                <a:moveTo>
                  <a:pt x="16256000" y="0"/>
                </a:moveTo>
                <a:lnTo>
                  <a:pt x="0" y="0"/>
                </a:lnTo>
                <a:lnTo>
                  <a:pt x="0" y="622300"/>
                </a:lnTo>
                <a:lnTo>
                  <a:pt x="16256000" y="622300"/>
                </a:lnTo>
                <a:lnTo>
                  <a:pt x="16256000" y="0"/>
                </a:lnTo>
                <a:close/>
              </a:path>
            </a:pathLst>
          </a:custGeom>
          <a:solidFill>
            <a:srgbClr val="10344F"/>
          </a:solidFill>
        </p:spPr>
        <p:txBody>
          <a:bodyPr wrap="square" lIns="0" tIns="0" rIns="0" bIns="0" rtlCol="0"/>
          <a:lstStyle/>
          <a:p>
            <a:endParaRPr/>
          </a:p>
        </p:txBody>
      </p:sp>
      <p:pic>
        <p:nvPicPr>
          <p:cNvPr id="17" name="bg object 17"/>
          <p:cNvPicPr/>
          <p:nvPr/>
        </p:nvPicPr>
        <p:blipFill>
          <a:blip r:embed="rId7" cstate="print"/>
          <a:stretch>
            <a:fillRect/>
          </a:stretch>
        </p:blipFill>
        <p:spPr>
          <a:xfrm>
            <a:off x="482602" y="8723736"/>
            <a:ext cx="1923135" cy="223151"/>
          </a:xfrm>
          <a:prstGeom prst="rect">
            <a:avLst/>
          </a:prstGeom>
        </p:spPr>
      </p:pic>
      <p:pic>
        <p:nvPicPr>
          <p:cNvPr id="18" name="bg object 18"/>
          <p:cNvPicPr/>
          <p:nvPr/>
        </p:nvPicPr>
        <p:blipFill>
          <a:blip r:embed="rId8" cstate="print"/>
          <a:stretch>
            <a:fillRect/>
          </a:stretch>
        </p:blipFill>
        <p:spPr>
          <a:xfrm>
            <a:off x="14173203" y="8723737"/>
            <a:ext cx="1519872" cy="197675"/>
          </a:xfrm>
          <a:prstGeom prst="rect">
            <a:avLst/>
          </a:prstGeom>
        </p:spPr>
      </p:pic>
      <p:sp>
        <p:nvSpPr>
          <p:cNvPr id="2" name="Holder 2"/>
          <p:cNvSpPr>
            <a:spLocks noGrp="1"/>
          </p:cNvSpPr>
          <p:nvPr>
            <p:ph type="title"/>
          </p:nvPr>
        </p:nvSpPr>
        <p:spPr>
          <a:xfrm>
            <a:off x="571500" y="571500"/>
            <a:ext cx="5552440" cy="802640"/>
          </a:xfrm>
          <a:prstGeom prst="rect">
            <a:avLst/>
          </a:prstGeom>
        </p:spPr>
        <p:txBody>
          <a:bodyPr wrap="square" lIns="0" tIns="0" rIns="0" bIns="0">
            <a:spAutoFit/>
          </a:bodyPr>
          <a:lstStyle>
            <a:lvl1pPr>
              <a:defRPr sz="5100" b="1" i="1">
                <a:solidFill>
                  <a:srgbClr val="10344F"/>
                </a:solidFill>
                <a:latin typeface="Avenir Black"/>
                <a:cs typeface="Avenir Black"/>
              </a:defRPr>
            </a:lvl1pPr>
          </a:lstStyle>
          <a:p>
            <a:endParaRPr/>
          </a:p>
        </p:txBody>
      </p:sp>
      <p:sp>
        <p:nvSpPr>
          <p:cNvPr id="3" name="Holder 3"/>
          <p:cNvSpPr>
            <a:spLocks noGrp="1"/>
          </p:cNvSpPr>
          <p:nvPr>
            <p:ph type="body" idx="1"/>
          </p:nvPr>
        </p:nvSpPr>
        <p:spPr>
          <a:xfrm>
            <a:off x="568651" y="2796539"/>
            <a:ext cx="7569200" cy="532518"/>
          </a:xfrm>
          <a:prstGeom prst="rect">
            <a:avLst/>
          </a:prstGeom>
        </p:spPr>
        <p:txBody>
          <a:bodyPr wrap="square" lIns="0" tIns="0" rIns="0" bIns="0">
            <a:spAutoFit/>
          </a:bodyPr>
          <a:lstStyle>
            <a:lvl1pPr>
              <a:defRPr sz="2600" b="0" i="0">
                <a:solidFill>
                  <a:srgbClr val="0B334D"/>
                </a:solidFill>
                <a:latin typeface="Montserrat Medium"/>
                <a:cs typeface="Montserrat Medium"/>
              </a:defRPr>
            </a:lvl1pPr>
          </a:lstStyle>
          <a:p>
            <a:endParaRPr dirty="0"/>
          </a:p>
        </p:txBody>
      </p:sp>
      <p:sp>
        <p:nvSpPr>
          <p:cNvPr id="4" name="Holder 4"/>
          <p:cNvSpPr>
            <a:spLocks noGrp="1"/>
          </p:cNvSpPr>
          <p:nvPr>
            <p:ph type="ftr" sz="quarter" idx="5"/>
          </p:nvPr>
        </p:nvSpPr>
        <p:spPr>
          <a:xfrm>
            <a:off x="5527040" y="8503920"/>
            <a:ext cx="5201920" cy="4572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12800" y="8503920"/>
            <a:ext cx="3738880" cy="4572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9/9/25</a:t>
            </a:fld>
            <a:endParaRPr lang="en-US"/>
          </a:p>
        </p:txBody>
      </p:sp>
      <p:sp>
        <p:nvSpPr>
          <p:cNvPr id="6" name="Holder 6"/>
          <p:cNvSpPr>
            <a:spLocks noGrp="1"/>
          </p:cNvSpPr>
          <p:nvPr>
            <p:ph type="sldNum" sz="quarter" idx="7"/>
          </p:nvPr>
        </p:nvSpPr>
        <p:spPr>
          <a:xfrm>
            <a:off x="11704320" y="8503920"/>
            <a:ext cx="3738880" cy="4572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lnSpc>
          <a:spcPct val="150000"/>
        </a:lnSpc>
        <a:defRPr>
          <a:latin typeface="Avenir Book" panose="02000503020000020003" pitchFamily="2"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1C953C4-17A1-424A-386F-2F0FA480742F}"/>
            </a:ext>
          </a:extLst>
        </p:cNvPr>
        <p:cNvGrpSpPr/>
        <p:nvPr/>
      </p:nvGrpSpPr>
      <p:grpSpPr>
        <a:xfrm>
          <a:off x="0" y="0"/>
          <a:ext cx="0" cy="0"/>
          <a:chOff x="0" y="0"/>
          <a:chExt cx="0" cy="0"/>
        </a:xfrm>
      </p:grpSpPr>
      <p:pic>
        <p:nvPicPr>
          <p:cNvPr id="7" name="Picture 6" descr="A person and person looking at trees&#10;&#10;AI-generated content may be incorrect.">
            <a:extLst>
              <a:ext uri="{FF2B5EF4-FFF2-40B4-BE49-F238E27FC236}">
                <a16:creationId xmlns:a16="http://schemas.microsoft.com/office/drawing/2014/main" id="{D1695C23-02C7-E764-7F95-92EB3EC47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sp>
        <p:nvSpPr>
          <p:cNvPr id="6" name="object 6">
            <a:extLst>
              <a:ext uri="{FF2B5EF4-FFF2-40B4-BE49-F238E27FC236}">
                <a16:creationId xmlns:a16="http://schemas.microsoft.com/office/drawing/2014/main" id="{FCA74217-AA2C-C136-EB71-BE078FC2D8E6}"/>
              </a:ext>
            </a:extLst>
          </p:cNvPr>
          <p:cNvSpPr txBox="1"/>
          <p:nvPr/>
        </p:nvSpPr>
        <p:spPr>
          <a:xfrm>
            <a:off x="648572" y="6838909"/>
            <a:ext cx="2907428" cy="1041632"/>
          </a:xfrm>
          <a:prstGeom prst="rect">
            <a:avLst/>
          </a:prstGeom>
        </p:spPr>
        <p:txBody>
          <a:bodyPr vert="horz" wrap="square" lIns="0" tIns="38100" rIns="0" bIns="0" rtlCol="0">
            <a:spAutoFit/>
          </a:bodyPr>
          <a:lstStyle/>
          <a:p>
            <a:pPr marL="12700" marR="5080">
              <a:lnSpc>
                <a:spcPts val="2500"/>
              </a:lnSpc>
              <a:spcBef>
                <a:spcPts val="300"/>
              </a:spcBef>
            </a:pPr>
            <a:r>
              <a:rPr sz="2200" b="1" spc="-20" dirty="0">
                <a:solidFill>
                  <a:srgbClr val="17314B"/>
                </a:solidFill>
                <a:latin typeface="Avenir Heavy"/>
                <a:cs typeface="Avenir Heavy"/>
              </a:rPr>
              <a:t>Presented</a:t>
            </a:r>
            <a:r>
              <a:rPr sz="2200" b="1" spc="-114" dirty="0">
                <a:solidFill>
                  <a:srgbClr val="17314B"/>
                </a:solidFill>
                <a:latin typeface="Avenir Heavy"/>
                <a:cs typeface="Avenir Heavy"/>
              </a:rPr>
              <a:t> </a:t>
            </a:r>
            <a:r>
              <a:rPr sz="2200" b="1" spc="-25" dirty="0">
                <a:solidFill>
                  <a:srgbClr val="17314B"/>
                </a:solidFill>
                <a:latin typeface="Avenir Heavy"/>
                <a:cs typeface="Avenir Heavy"/>
              </a:rPr>
              <a:t>By: </a:t>
            </a:r>
            <a:endParaRPr lang="en-US" sz="2200" b="1" spc="-25" dirty="0">
              <a:solidFill>
                <a:srgbClr val="17314B"/>
              </a:solidFill>
              <a:latin typeface="Avenir Heavy"/>
              <a:cs typeface="Avenir Heavy"/>
            </a:endParaRPr>
          </a:p>
          <a:p>
            <a:pPr marL="12700" marR="5080">
              <a:lnSpc>
                <a:spcPts val="2500"/>
              </a:lnSpc>
              <a:spcBef>
                <a:spcPts val="300"/>
              </a:spcBef>
            </a:pPr>
            <a:r>
              <a:rPr lang="en-US" sz="2200" b="1" dirty="0">
                <a:solidFill>
                  <a:srgbClr val="17314B"/>
                </a:solidFill>
                <a:latin typeface="Avenir Heavy" panose="02000503020000020003" pitchFamily="2" charset="0"/>
              </a:rPr>
              <a:t>Prof Zoleka Soji and Ms Anelisa Pezisa</a:t>
            </a:r>
          </a:p>
        </p:txBody>
      </p:sp>
      <p:sp>
        <p:nvSpPr>
          <p:cNvPr id="8" name="object 8">
            <a:extLst>
              <a:ext uri="{FF2B5EF4-FFF2-40B4-BE49-F238E27FC236}">
                <a16:creationId xmlns:a16="http://schemas.microsoft.com/office/drawing/2014/main" id="{9896005F-F5A6-E239-FB76-7687966838C1}"/>
              </a:ext>
            </a:extLst>
          </p:cNvPr>
          <p:cNvSpPr txBox="1"/>
          <p:nvPr/>
        </p:nvSpPr>
        <p:spPr>
          <a:xfrm>
            <a:off x="648573" y="4190699"/>
            <a:ext cx="7631837" cy="1202189"/>
          </a:xfrm>
          <a:prstGeom prst="rect">
            <a:avLst/>
          </a:prstGeom>
        </p:spPr>
        <p:txBody>
          <a:bodyPr vert="horz" wrap="square" lIns="0" tIns="55880" rIns="0" bIns="0" rtlCol="0">
            <a:spAutoFit/>
          </a:bodyPr>
          <a:lstStyle/>
          <a:p>
            <a:pPr marL="12700" marR="5080" algn="l">
              <a:lnSpc>
                <a:spcPts val="4510"/>
              </a:lnSpc>
              <a:spcBef>
                <a:spcPts val="440"/>
              </a:spcBef>
            </a:pPr>
            <a:r>
              <a:rPr lang="en-ZA" sz="3600" dirty="0">
                <a:latin typeface="Avenir Book" panose="02000503020000020003" pitchFamily="2" charset="0"/>
              </a:rPr>
              <a:t>Integrating the Natural Environment into Bronfenbrenner’s Framework</a:t>
            </a:r>
            <a:endParaRPr sz="3600" dirty="0">
              <a:solidFill>
                <a:srgbClr val="17314B"/>
              </a:solidFill>
              <a:latin typeface="Avenir Book" panose="02000503020000020003" pitchFamily="2" charset="0"/>
              <a:cs typeface="Avenir Book"/>
            </a:endParaRPr>
          </a:p>
        </p:txBody>
      </p:sp>
      <p:sp>
        <p:nvSpPr>
          <p:cNvPr id="12" name="object 12">
            <a:extLst>
              <a:ext uri="{FF2B5EF4-FFF2-40B4-BE49-F238E27FC236}">
                <a16:creationId xmlns:a16="http://schemas.microsoft.com/office/drawing/2014/main" id="{44E34F0D-33D0-C283-A471-3A76255932CC}"/>
              </a:ext>
            </a:extLst>
          </p:cNvPr>
          <p:cNvSpPr/>
          <p:nvPr/>
        </p:nvSpPr>
        <p:spPr>
          <a:xfrm flipH="1">
            <a:off x="355595" y="4190699"/>
            <a:ext cx="45719" cy="1202189"/>
          </a:xfrm>
          <a:custGeom>
            <a:avLst/>
            <a:gdLst/>
            <a:ahLst/>
            <a:cxnLst/>
            <a:rect l="l" t="t" r="r" b="b"/>
            <a:pathLst>
              <a:path h="1090295">
                <a:moveTo>
                  <a:pt x="0" y="0"/>
                </a:moveTo>
                <a:lnTo>
                  <a:pt x="0" y="1089863"/>
                </a:lnTo>
              </a:path>
            </a:pathLst>
          </a:custGeom>
          <a:ln w="19050">
            <a:solidFill>
              <a:srgbClr val="FFB61A"/>
            </a:solidFill>
          </a:ln>
        </p:spPr>
        <p:txBody>
          <a:bodyPr wrap="square" lIns="0" tIns="0" rIns="0" bIns="0" rtlCol="0"/>
          <a:lstStyle/>
          <a:p>
            <a:endParaRPr/>
          </a:p>
        </p:txBody>
      </p:sp>
      <p:pic>
        <p:nvPicPr>
          <p:cNvPr id="15" name="Picture 14" descr="A logo with yellow and blue letters&#10;&#10;AI-generated content may be incorrect.">
            <a:extLst>
              <a:ext uri="{FF2B5EF4-FFF2-40B4-BE49-F238E27FC236}">
                <a16:creationId xmlns:a16="http://schemas.microsoft.com/office/drawing/2014/main" id="{F57BE91D-DD2D-81B0-E2FF-70B7B14CB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2520" y="235366"/>
            <a:ext cx="3850959" cy="1276976"/>
          </a:xfrm>
          <a:prstGeom prst="rect">
            <a:avLst/>
          </a:prstGeom>
        </p:spPr>
      </p:pic>
      <p:sp>
        <p:nvSpPr>
          <p:cNvPr id="13" name="object 9">
            <a:extLst>
              <a:ext uri="{FF2B5EF4-FFF2-40B4-BE49-F238E27FC236}">
                <a16:creationId xmlns:a16="http://schemas.microsoft.com/office/drawing/2014/main" id="{DCC593E9-CA9D-0FCB-5C48-B336FBFE343F}"/>
              </a:ext>
            </a:extLst>
          </p:cNvPr>
          <p:cNvSpPr txBox="1">
            <a:spLocks noGrp="1"/>
          </p:cNvSpPr>
          <p:nvPr>
            <p:ph type="title"/>
          </p:nvPr>
        </p:nvSpPr>
        <p:spPr>
          <a:xfrm>
            <a:off x="638968" y="3090821"/>
            <a:ext cx="6955632" cy="997709"/>
          </a:xfrm>
          <a:prstGeom prst="rect">
            <a:avLst/>
          </a:prstGeom>
        </p:spPr>
        <p:txBody>
          <a:bodyPr vert="horz" wrap="square" lIns="0" tIns="12700" rIns="0" bIns="0" rtlCol="0">
            <a:spAutoFit/>
          </a:bodyPr>
          <a:lstStyle/>
          <a:p>
            <a:pPr marL="12700">
              <a:lnSpc>
                <a:spcPct val="100000"/>
              </a:lnSpc>
              <a:spcBef>
                <a:spcPts val="100"/>
              </a:spcBef>
            </a:pPr>
            <a:r>
              <a:rPr lang="en-ZA" sz="3200" b="0" dirty="0">
                <a:solidFill>
                  <a:srgbClr val="FFB61A"/>
                </a:solidFill>
                <a:latin typeface="AVENIR MEDIUM OBLIQUE" panose="02000503020000020003" pitchFamily="2" charset="0"/>
              </a:rPr>
              <a:t>Reimagining Ecological Systems Theory for Environmental Justice:</a:t>
            </a:r>
            <a:endParaRPr sz="3200" b="0" dirty="0">
              <a:solidFill>
                <a:srgbClr val="FFB61A"/>
              </a:solidFill>
              <a:latin typeface="AVENIR MEDIUM OBLIQUE" panose="02000503020000020003" pitchFamily="2" charset="0"/>
              <a:cs typeface="Avenir Medium Oblique"/>
            </a:endParaRPr>
          </a:p>
        </p:txBody>
      </p:sp>
    </p:spTree>
    <p:extLst>
      <p:ext uri="{BB962C8B-B14F-4D97-AF65-F5344CB8AC3E}">
        <p14:creationId xmlns:p14="http://schemas.microsoft.com/office/powerpoint/2010/main" val="3120675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9F759-5E94-8F76-979F-07DDBB566F5A}"/>
            </a:ext>
          </a:extLst>
        </p:cNvPr>
        <p:cNvGrpSpPr/>
        <p:nvPr/>
      </p:nvGrpSpPr>
      <p:grpSpPr>
        <a:xfrm>
          <a:off x="0" y="0"/>
          <a:ext cx="0" cy="0"/>
          <a:chOff x="0" y="0"/>
          <a:chExt cx="0" cy="0"/>
        </a:xfrm>
      </p:grpSpPr>
      <p:sp>
        <p:nvSpPr>
          <p:cNvPr id="8" name="object 3">
            <a:extLst>
              <a:ext uri="{FF2B5EF4-FFF2-40B4-BE49-F238E27FC236}">
                <a16:creationId xmlns:a16="http://schemas.microsoft.com/office/drawing/2014/main" id="{61CE19B0-46B7-D82A-D904-F1CE2AD92E7D}"/>
              </a:ext>
            </a:extLst>
          </p:cNvPr>
          <p:cNvSpPr/>
          <p:nvPr/>
        </p:nvSpPr>
        <p:spPr>
          <a:xfrm>
            <a:off x="571500" y="1524000"/>
            <a:ext cx="3746500" cy="0"/>
          </a:xfrm>
          <a:custGeom>
            <a:avLst/>
            <a:gdLst/>
            <a:ahLst/>
            <a:cxnLst/>
            <a:rect l="l" t="t" r="r" b="b"/>
            <a:pathLst>
              <a:path w="3746500">
                <a:moveTo>
                  <a:pt x="0" y="0"/>
                </a:moveTo>
                <a:lnTo>
                  <a:pt x="3746500" y="0"/>
                </a:lnTo>
              </a:path>
            </a:pathLst>
          </a:custGeom>
          <a:ln w="50800">
            <a:solidFill>
              <a:srgbClr val="D1CCC9"/>
            </a:solidFill>
          </a:ln>
        </p:spPr>
        <p:txBody>
          <a:bodyPr wrap="square" lIns="0" tIns="0" rIns="0" bIns="0" rtlCol="0"/>
          <a:lstStyle/>
          <a:p>
            <a:endParaRPr/>
          </a:p>
        </p:txBody>
      </p:sp>
      <p:sp>
        <p:nvSpPr>
          <p:cNvPr id="9" name="object 4">
            <a:extLst>
              <a:ext uri="{FF2B5EF4-FFF2-40B4-BE49-F238E27FC236}">
                <a16:creationId xmlns:a16="http://schemas.microsoft.com/office/drawing/2014/main" id="{F2FB0348-6B9C-C7DE-538B-0B7D2348692E}"/>
              </a:ext>
            </a:extLst>
          </p:cNvPr>
          <p:cNvSpPr txBox="1">
            <a:spLocks noGrp="1"/>
          </p:cNvSpPr>
          <p:nvPr>
            <p:ph type="title"/>
          </p:nvPr>
        </p:nvSpPr>
        <p:spPr>
          <a:xfrm>
            <a:off x="571500" y="571500"/>
            <a:ext cx="15024100" cy="797654"/>
          </a:xfrm>
          <a:prstGeom prst="rect">
            <a:avLst/>
          </a:prstGeom>
        </p:spPr>
        <p:txBody>
          <a:bodyPr vert="horz" wrap="square" lIns="0" tIns="12700" rIns="0" bIns="0" rtlCol="0">
            <a:spAutoFit/>
          </a:bodyPr>
          <a:lstStyle/>
          <a:p>
            <a:pPr marL="12700">
              <a:lnSpc>
                <a:spcPct val="100000"/>
              </a:lnSpc>
              <a:spcBef>
                <a:spcPts val="100"/>
              </a:spcBef>
            </a:pPr>
            <a:r>
              <a:rPr lang="en-US" dirty="0"/>
              <a:t>Ecological Systems (Reimagined)</a:t>
            </a:r>
            <a:endParaRPr spc="-60" dirty="0"/>
          </a:p>
        </p:txBody>
      </p:sp>
      <p:sp>
        <p:nvSpPr>
          <p:cNvPr id="4" name="TextBox 3">
            <a:extLst>
              <a:ext uri="{FF2B5EF4-FFF2-40B4-BE49-F238E27FC236}">
                <a16:creationId xmlns:a16="http://schemas.microsoft.com/office/drawing/2014/main" id="{E6FA93F4-0129-4742-684C-056A39F206FC}"/>
              </a:ext>
            </a:extLst>
          </p:cNvPr>
          <p:cNvSpPr txBox="1"/>
          <p:nvPr/>
        </p:nvSpPr>
        <p:spPr>
          <a:xfrm>
            <a:off x="595086" y="2106924"/>
            <a:ext cx="15024100" cy="1975413"/>
          </a:xfrm>
          <a:prstGeom prst="rect">
            <a:avLst/>
          </a:prstGeom>
          <a:noFill/>
        </p:spPr>
        <p:txBody>
          <a:bodyPr wrap="square">
            <a:spAutoFit/>
          </a:bodyPr>
          <a:lstStyle/>
          <a:p>
            <a:pPr marL="457200" indent="-457200" algn="just">
              <a:lnSpc>
                <a:spcPct val="150000"/>
              </a:lnSpc>
              <a:buClr>
                <a:srgbClr val="FFB61A"/>
              </a:buClr>
              <a:buFont typeface="Arial" panose="020B0604020202020204" pitchFamily="34" charset="0"/>
              <a:buChar char="•"/>
            </a:pPr>
            <a:r>
              <a:rPr lang="en-ZA" sz="2800" b="1" dirty="0">
                <a:latin typeface="Avenir Heavy" panose="02000503020000020003" pitchFamily="2" charset="0"/>
              </a:rPr>
              <a:t>We propose a reimagined ecological systems framework that explicitly incorporates environmental justice principles into each level of the theory</a:t>
            </a:r>
            <a:r>
              <a:rPr lang="en-ZA" sz="2800" dirty="0">
                <a:latin typeface="Avenir Book" panose="02000503020000020003" pitchFamily="2" charset="0"/>
              </a:rPr>
              <a:t>; micro, meso, </a:t>
            </a:r>
            <a:r>
              <a:rPr lang="en-ZA" sz="2800" dirty="0" err="1">
                <a:latin typeface="Avenir Book" panose="02000503020000020003" pitchFamily="2" charset="0"/>
              </a:rPr>
              <a:t>exo</a:t>
            </a:r>
            <a:r>
              <a:rPr lang="en-ZA" sz="2800" dirty="0">
                <a:latin typeface="Avenir Book" panose="02000503020000020003" pitchFamily="2" charset="0"/>
              </a:rPr>
              <a:t>, macro, and chrono- providing a more comprehensive tool for social work education and practice. </a:t>
            </a:r>
            <a:endParaRPr lang="en-US" sz="2800" dirty="0">
              <a:latin typeface="Avenir Book" panose="02000503020000020003" pitchFamily="2" charset="0"/>
            </a:endParaRPr>
          </a:p>
        </p:txBody>
      </p:sp>
    </p:spTree>
    <p:extLst>
      <p:ext uri="{BB962C8B-B14F-4D97-AF65-F5344CB8AC3E}">
        <p14:creationId xmlns:p14="http://schemas.microsoft.com/office/powerpoint/2010/main" val="3598742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D1E61-CB1F-B837-6AFA-00A0386437D4}"/>
            </a:ext>
          </a:extLst>
        </p:cNvPr>
        <p:cNvGrpSpPr/>
        <p:nvPr/>
      </p:nvGrpSpPr>
      <p:grpSpPr>
        <a:xfrm>
          <a:off x="0" y="0"/>
          <a:ext cx="0" cy="0"/>
          <a:chOff x="0" y="0"/>
          <a:chExt cx="0" cy="0"/>
        </a:xfrm>
      </p:grpSpPr>
      <p:pic>
        <p:nvPicPr>
          <p:cNvPr id="18" name="Picture 17" descr="A diagram of a diagram&#10;&#10;AI-generated content may be incorrect.">
            <a:extLst>
              <a:ext uri="{FF2B5EF4-FFF2-40B4-BE49-F238E27FC236}">
                <a16:creationId xmlns:a16="http://schemas.microsoft.com/office/drawing/2014/main" id="{6ADD8432-E976-3683-2102-6ED67BA1F2F0}"/>
              </a:ext>
            </a:extLst>
          </p:cNvPr>
          <p:cNvPicPr>
            <a:picLocks noChangeAspect="1"/>
          </p:cNvPicPr>
          <p:nvPr/>
        </p:nvPicPr>
        <p:blipFill>
          <a:blip r:embed="rId3">
            <a:extLst>
              <a:ext uri="{28A0092B-C50C-407E-A947-70E740481C1C}">
                <a14:useLocalDpi xmlns:a14="http://schemas.microsoft.com/office/drawing/2010/main" val="0"/>
              </a:ext>
            </a:extLst>
          </a:blip>
          <a:srcRect l="29411" t="12795" r="29412" b="13628"/>
          <a:stretch>
            <a:fillRect/>
          </a:stretch>
        </p:blipFill>
        <p:spPr>
          <a:xfrm>
            <a:off x="8591336" y="1472288"/>
            <a:ext cx="6693331" cy="6693331"/>
          </a:xfrm>
          <a:prstGeom prst="rect">
            <a:avLst/>
          </a:prstGeom>
        </p:spPr>
      </p:pic>
      <p:sp>
        <p:nvSpPr>
          <p:cNvPr id="8" name="object 3">
            <a:extLst>
              <a:ext uri="{FF2B5EF4-FFF2-40B4-BE49-F238E27FC236}">
                <a16:creationId xmlns:a16="http://schemas.microsoft.com/office/drawing/2014/main" id="{D3EC9A98-9443-32F0-4574-FE9DCF8679E2}"/>
              </a:ext>
            </a:extLst>
          </p:cNvPr>
          <p:cNvSpPr/>
          <p:nvPr/>
        </p:nvSpPr>
        <p:spPr>
          <a:xfrm>
            <a:off x="571500" y="1524000"/>
            <a:ext cx="3746500" cy="0"/>
          </a:xfrm>
          <a:custGeom>
            <a:avLst/>
            <a:gdLst/>
            <a:ahLst/>
            <a:cxnLst/>
            <a:rect l="l" t="t" r="r" b="b"/>
            <a:pathLst>
              <a:path w="3746500">
                <a:moveTo>
                  <a:pt x="0" y="0"/>
                </a:moveTo>
                <a:lnTo>
                  <a:pt x="3746500" y="0"/>
                </a:lnTo>
              </a:path>
            </a:pathLst>
          </a:custGeom>
          <a:ln w="50800">
            <a:solidFill>
              <a:srgbClr val="D1CCC9"/>
            </a:solidFill>
          </a:ln>
        </p:spPr>
        <p:txBody>
          <a:bodyPr wrap="square" lIns="0" tIns="0" rIns="0" bIns="0" rtlCol="0"/>
          <a:lstStyle/>
          <a:p>
            <a:endParaRPr/>
          </a:p>
        </p:txBody>
      </p:sp>
      <p:sp>
        <p:nvSpPr>
          <p:cNvPr id="9" name="object 4">
            <a:extLst>
              <a:ext uri="{FF2B5EF4-FFF2-40B4-BE49-F238E27FC236}">
                <a16:creationId xmlns:a16="http://schemas.microsoft.com/office/drawing/2014/main" id="{C4609680-9956-2C9B-A025-372E3D065888}"/>
              </a:ext>
            </a:extLst>
          </p:cNvPr>
          <p:cNvSpPr txBox="1">
            <a:spLocks noGrp="1"/>
          </p:cNvSpPr>
          <p:nvPr>
            <p:ph type="title"/>
          </p:nvPr>
        </p:nvSpPr>
        <p:spPr>
          <a:xfrm>
            <a:off x="571500" y="571500"/>
            <a:ext cx="15024100" cy="797654"/>
          </a:xfrm>
          <a:prstGeom prst="rect">
            <a:avLst/>
          </a:prstGeom>
        </p:spPr>
        <p:txBody>
          <a:bodyPr vert="horz" wrap="square" lIns="0" tIns="12700" rIns="0" bIns="0" rtlCol="0">
            <a:spAutoFit/>
          </a:bodyPr>
          <a:lstStyle/>
          <a:p>
            <a:pPr marL="12700">
              <a:lnSpc>
                <a:spcPct val="100000"/>
              </a:lnSpc>
              <a:spcBef>
                <a:spcPts val="100"/>
              </a:spcBef>
            </a:pPr>
            <a:r>
              <a:rPr lang="en-US" dirty="0"/>
              <a:t>Ecological Systems (Reimagined)</a:t>
            </a:r>
            <a:endParaRPr spc="-60" dirty="0"/>
          </a:p>
        </p:txBody>
      </p:sp>
      <p:grpSp>
        <p:nvGrpSpPr>
          <p:cNvPr id="2" name="Group 1">
            <a:extLst>
              <a:ext uri="{FF2B5EF4-FFF2-40B4-BE49-F238E27FC236}">
                <a16:creationId xmlns:a16="http://schemas.microsoft.com/office/drawing/2014/main" id="{11EA879F-011F-DE1A-C664-D5458CFF3995}"/>
              </a:ext>
            </a:extLst>
          </p:cNvPr>
          <p:cNvGrpSpPr/>
          <p:nvPr/>
        </p:nvGrpSpPr>
        <p:grpSpPr>
          <a:xfrm>
            <a:off x="756728" y="2286000"/>
            <a:ext cx="6609272" cy="5561779"/>
            <a:chOff x="623887" y="2327162"/>
            <a:chExt cx="6776595" cy="5561779"/>
          </a:xfrm>
        </p:grpSpPr>
        <p:sp>
          <p:nvSpPr>
            <p:cNvPr id="5" name="object 32">
              <a:extLst>
                <a:ext uri="{FF2B5EF4-FFF2-40B4-BE49-F238E27FC236}">
                  <a16:creationId xmlns:a16="http://schemas.microsoft.com/office/drawing/2014/main" id="{3808F5F4-8002-3610-FF69-58CE402734A9}"/>
                </a:ext>
              </a:extLst>
            </p:cNvPr>
            <p:cNvSpPr/>
            <p:nvPr/>
          </p:nvSpPr>
          <p:spPr>
            <a:xfrm>
              <a:off x="623887" y="2592950"/>
              <a:ext cx="254000" cy="254000"/>
            </a:xfrm>
            <a:custGeom>
              <a:avLst/>
              <a:gdLst/>
              <a:ahLst/>
              <a:cxnLst/>
              <a:rect l="l" t="t" r="r" b="b"/>
              <a:pathLst>
                <a:path w="254000" h="254000">
                  <a:moveTo>
                    <a:pt x="254000" y="0"/>
                  </a:moveTo>
                  <a:lnTo>
                    <a:pt x="0" y="0"/>
                  </a:lnTo>
                  <a:lnTo>
                    <a:pt x="0" y="254000"/>
                  </a:lnTo>
                  <a:lnTo>
                    <a:pt x="254000" y="254000"/>
                  </a:lnTo>
                  <a:lnTo>
                    <a:pt x="254000" y="0"/>
                  </a:lnTo>
                  <a:close/>
                </a:path>
              </a:pathLst>
            </a:custGeom>
            <a:solidFill>
              <a:srgbClr val="FEF0CA"/>
            </a:solidFill>
          </p:spPr>
          <p:txBody>
            <a:bodyPr wrap="square" lIns="0" tIns="0" rIns="0" bIns="0" rtlCol="0"/>
            <a:lstStyle/>
            <a:p>
              <a:endParaRPr dirty="0"/>
            </a:p>
          </p:txBody>
        </p:sp>
        <p:sp>
          <p:nvSpPr>
            <p:cNvPr id="6" name="object 33">
              <a:extLst>
                <a:ext uri="{FF2B5EF4-FFF2-40B4-BE49-F238E27FC236}">
                  <a16:creationId xmlns:a16="http://schemas.microsoft.com/office/drawing/2014/main" id="{12CDA151-F154-3391-8490-1D2B3B4D631E}"/>
                </a:ext>
              </a:extLst>
            </p:cNvPr>
            <p:cNvSpPr/>
            <p:nvPr/>
          </p:nvSpPr>
          <p:spPr>
            <a:xfrm>
              <a:off x="623887" y="3681024"/>
              <a:ext cx="254000" cy="254000"/>
            </a:xfrm>
            <a:custGeom>
              <a:avLst/>
              <a:gdLst/>
              <a:ahLst/>
              <a:cxnLst/>
              <a:rect l="l" t="t" r="r" b="b"/>
              <a:pathLst>
                <a:path w="254000" h="254000">
                  <a:moveTo>
                    <a:pt x="254000" y="0"/>
                  </a:moveTo>
                  <a:lnTo>
                    <a:pt x="0" y="0"/>
                  </a:lnTo>
                  <a:lnTo>
                    <a:pt x="0" y="254000"/>
                  </a:lnTo>
                  <a:lnTo>
                    <a:pt x="254000" y="254000"/>
                  </a:lnTo>
                  <a:lnTo>
                    <a:pt x="254000" y="0"/>
                  </a:lnTo>
                  <a:close/>
                </a:path>
              </a:pathLst>
            </a:custGeom>
            <a:solidFill>
              <a:srgbClr val="FFCE00"/>
            </a:solidFill>
          </p:spPr>
          <p:txBody>
            <a:bodyPr wrap="square" lIns="0" tIns="0" rIns="0" bIns="0" rtlCol="0"/>
            <a:lstStyle/>
            <a:p>
              <a:endParaRPr dirty="0"/>
            </a:p>
          </p:txBody>
        </p:sp>
        <p:sp>
          <p:nvSpPr>
            <p:cNvPr id="7" name="object 34">
              <a:extLst>
                <a:ext uri="{FF2B5EF4-FFF2-40B4-BE49-F238E27FC236}">
                  <a16:creationId xmlns:a16="http://schemas.microsoft.com/office/drawing/2014/main" id="{545ED0F0-6AF7-C56C-03C9-0A9EC0950493}"/>
                </a:ext>
              </a:extLst>
            </p:cNvPr>
            <p:cNvSpPr/>
            <p:nvPr/>
          </p:nvSpPr>
          <p:spPr>
            <a:xfrm>
              <a:off x="623887" y="4776189"/>
              <a:ext cx="254000" cy="254000"/>
            </a:xfrm>
            <a:custGeom>
              <a:avLst/>
              <a:gdLst/>
              <a:ahLst/>
              <a:cxnLst/>
              <a:rect l="l" t="t" r="r" b="b"/>
              <a:pathLst>
                <a:path w="254000" h="254000">
                  <a:moveTo>
                    <a:pt x="254000" y="0"/>
                  </a:moveTo>
                  <a:lnTo>
                    <a:pt x="0" y="0"/>
                  </a:lnTo>
                  <a:lnTo>
                    <a:pt x="0" y="254000"/>
                  </a:lnTo>
                  <a:lnTo>
                    <a:pt x="254000" y="254000"/>
                  </a:lnTo>
                  <a:lnTo>
                    <a:pt x="254000" y="0"/>
                  </a:lnTo>
                  <a:close/>
                </a:path>
              </a:pathLst>
            </a:custGeom>
            <a:solidFill>
              <a:srgbClr val="17314B"/>
            </a:solidFill>
          </p:spPr>
          <p:txBody>
            <a:bodyPr wrap="square" lIns="0" tIns="0" rIns="0" bIns="0" rtlCol="0"/>
            <a:lstStyle/>
            <a:p>
              <a:endParaRPr/>
            </a:p>
          </p:txBody>
        </p:sp>
        <p:sp>
          <p:nvSpPr>
            <p:cNvPr id="10" name="object 35">
              <a:extLst>
                <a:ext uri="{FF2B5EF4-FFF2-40B4-BE49-F238E27FC236}">
                  <a16:creationId xmlns:a16="http://schemas.microsoft.com/office/drawing/2014/main" id="{79F64DC0-21E6-C2B8-948C-4700F8451B82}"/>
                </a:ext>
              </a:extLst>
            </p:cNvPr>
            <p:cNvSpPr/>
            <p:nvPr/>
          </p:nvSpPr>
          <p:spPr>
            <a:xfrm>
              <a:off x="623887" y="5852437"/>
              <a:ext cx="254000" cy="254000"/>
            </a:xfrm>
            <a:custGeom>
              <a:avLst/>
              <a:gdLst/>
              <a:ahLst/>
              <a:cxnLst/>
              <a:rect l="l" t="t" r="r" b="b"/>
              <a:pathLst>
                <a:path w="254000" h="254000">
                  <a:moveTo>
                    <a:pt x="254000" y="0"/>
                  </a:moveTo>
                  <a:lnTo>
                    <a:pt x="0" y="0"/>
                  </a:lnTo>
                  <a:lnTo>
                    <a:pt x="0" y="254000"/>
                  </a:lnTo>
                  <a:lnTo>
                    <a:pt x="254000" y="254000"/>
                  </a:lnTo>
                  <a:lnTo>
                    <a:pt x="254000" y="0"/>
                  </a:lnTo>
                  <a:close/>
                </a:path>
              </a:pathLst>
            </a:custGeom>
            <a:solidFill>
              <a:srgbClr val="314965"/>
            </a:solidFill>
          </p:spPr>
          <p:txBody>
            <a:bodyPr wrap="square" lIns="0" tIns="0" rIns="0" bIns="0" rtlCol="0"/>
            <a:lstStyle/>
            <a:p>
              <a:endParaRPr/>
            </a:p>
          </p:txBody>
        </p:sp>
        <p:sp>
          <p:nvSpPr>
            <p:cNvPr id="11" name="object 36">
              <a:extLst>
                <a:ext uri="{FF2B5EF4-FFF2-40B4-BE49-F238E27FC236}">
                  <a16:creationId xmlns:a16="http://schemas.microsoft.com/office/drawing/2014/main" id="{AD7587A0-4B8A-D1AD-6F4D-E1482CF3C5B5}"/>
                </a:ext>
              </a:extLst>
            </p:cNvPr>
            <p:cNvSpPr/>
            <p:nvPr/>
          </p:nvSpPr>
          <p:spPr>
            <a:xfrm>
              <a:off x="623887" y="6975362"/>
              <a:ext cx="254000" cy="254000"/>
            </a:xfrm>
            <a:custGeom>
              <a:avLst/>
              <a:gdLst/>
              <a:ahLst/>
              <a:cxnLst/>
              <a:rect l="l" t="t" r="r" b="b"/>
              <a:pathLst>
                <a:path w="254000" h="254000">
                  <a:moveTo>
                    <a:pt x="254000" y="0"/>
                  </a:moveTo>
                  <a:lnTo>
                    <a:pt x="0" y="0"/>
                  </a:lnTo>
                  <a:lnTo>
                    <a:pt x="0" y="254000"/>
                  </a:lnTo>
                  <a:lnTo>
                    <a:pt x="254000" y="254000"/>
                  </a:lnTo>
                  <a:lnTo>
                    <a:pt x="254000" y="0"/>
                  </a:lnTo>
                  <a:close/>
                </a:path>
              </a:pathLst>
            </a:custGeom>
            <a:solidFill>
              <a:srgbClr val="3365A1"/>
            </a:solidFill>
          </p:spPr>
          <p:txBody>
            <a:bodyPr wrap="square" lIns="0" tIns="0" rIns="0" bIns="0" rtlCol="0"/>
            <a:lstStyle/>
            <a:p>
              <a:endParaRPr dirty="0"/>
            </a:p>
          </p:txBody>
        </p:sp>
        <p:sp>
          <p:nvSpPr>
            <p:cNvPr id="13" name="TextBox 12">
              <a:extLst>
                <a:ext uri="{FF2B5EF4-FFF2-40B4-BE49-F238E27FC236}">
                  <a16:creationId xmlns:a16="http://schemas.microsoft.com/office/drawing/2014/main" id="{C1661DED-4B9A-4E41-FD5B-3F1A9A645517}"/>
                </a:ext>
              </a:extLst>
            </p:cNvPr>
            <p:cNvSpPr txBox="1"/>
            <p:nvPr/>
          </p:nvSpPr>
          <p:spPr>
            <a:xfrm>
              <a:off x="996950" y="2327162"/>
              <a:ext cx="6403532" cy="5561779"/>
            </a:xfrm>
            <a:prstGeom prst="rect">
              <a:avLst/>
            </a:prstGeom>
            <a:noFill/>
          </p:spPr>
          <p:txBody>
            <a:bodyPr wrap="square" rtlCol="0">
              <a:spAutoFit/>
            </a:bodyPr>
            <a:lstStyle/>
            <a:p>
              <a:pPr algn="just">
                <a:lnSpc>
                  <a:spcPct val="200000"/>
                </a:lnSpc>
              </a:pPr>
              <a:r>
                <a:rPr lang="en-GB" b="1" dirty="0">
                  <a:latin typeface="Avenir Heavy" panose="02000503020000020003" pitchFamily="2" charset="0"/>
                </a:rPr>
                <a:t>Micro: </a:t>
              </a:r>
              <a:r>
                <a:rPr lang="en-GB" dirty="0">
                  <a:solidFill>
                    <a:schemeClr val="tx1"/>
                  </a:solidFill>
                  <a:latin typeface="Avenir Book" panose="02000503020000020003" pitchFamily="2" charset="0"/>
                </a:rPr>
                <a:t>Family and household exposure to unsafe water, air pollution, or flooding.</a:t>
              </a:r>
            </a:p>
            <a:p>
              <a:pPr algn="just">
                <a:lnSpc>
                  <a:spcPct val="200000"/>
                </a:lnSpc>
              </a:pPr>
              <a:r>
                <a:rPr lang="en-GB" b="1" dirty="0">
                  <a:solidFill>
                    <a:schemeClr val="tx1"/>
                  </a:solidFill>
                  <a:latin typeface="Avenir Heavy" panose="02000503020000020003" pitchFamily="2" charset="0"/>
                </a:rPr>
                <a:t>Meso: </a:t>
              </a:r>
              <a:r>
                <a:rPr lang="en-GB" dirty="0">
                  <a:solidFill>
                    <a:schemeClr val="tx1"/>
                  </a:solidFill>
                  <a:latin typeface="Avenir Book" panose="02000503020000020003" pitchFamily="2" charset="0"/>
                </a:rPr>
                <a:t>Interactions between schools, workplaces, and neighbourhoods that amplify environmental risks.</a:t>
              </a:r>
            </a:p>
            <a:p>
              <a:pPr algn="just">
                <a:lnSpc>
                  <a:spcPct val="200000"/>
                </a:lnSpc>
              </a:pPr>
              <a:r>
                <a:rPr lang="en-GB" b="1" dirty="0">
                  <a:solidFill>
                    <a:schemeClr val="tx1"/>
                  </a:solidFill>
                  <a:latin typeface="Avenir Heavy" panose="02000503020000020003" pitchFamily="2" charset="0"/>
                </a:rPr>
                <a:t>Exo:</a:t>
              </a:r>
              <a:r>
                <a:rPr lang="en-GB" b="1" dirty="0">
                  <a:solidFill>
                    <a:schemeClr val="tx1"/>
                  </a:solidFill>
                  <a:latin typeface="Avenir Book" panose="02000503020000020003" pitchFamily="2" charset="0"/>
                </a:rPr>
                <a:t> </a:t>
              </a:r>
              <a:r>
                <a:rPr lang="en-GB" dirty="0">
                  <a:solidFill>
                    <a:schemeClr val="tx1"/>
                  </a:solidFill>
                  <a:latin typeface="Avenir Book" panose="02000503020000020003" pitchFamily="2" charset="0"/>
                </a:rPr>
                <a:t>Institutional policies determining access to clean energy, sanitation, and healthcare.</a:t>
              </a:r>
            </a:p>
            <a:p>
              <a:pPr algn="just">
                <a:lnSpc>
                  <a:spcPct val="200000"/>
                </a:lnSpc>
              </a:pPr>
              <a:r>
                <a:rPr lang="en-GB" b="1" dirty="0">
                  <a:solidFill>
                    <a:schemeClr val="tx1"/>
                  </a:solidFill>
                  <a:latin typeface="Avenir Heavy" panose="02000503020000020003" pitchFamily="2" charset="0"/>
                </a:rPr>
                <a:t>Macro: </a:t>
              </a:r>
              <a:r>
                <a:rPr lang="en-GB" dirty="0">
                  <a:solidFill>
                    <a:schemeClr val="tx1"/>
                  </a:solidFill>
                  <a:latin typeface="Avenir Book" panose="02000503020000020003" pitchFamily="2" charset="0"/>
                </a:rPr>
                <a:t>Structural inequalities rooted in history, culture, and global capitalism that perpetuate ecological injustice.</a:t>
              </a:r>
            </a:p>
            <a:p>
              <a:pPr algn="just">
                <a:lnSpc>
                  <a:spcPct val="200000"/>
                </a:lnSpc>
              </a:pPr>
              <a:r>
                <a:rPr lang="en-GB" b="1" dirty="0">
                  <a:solidFill>
                    <a:schemeClr val="tx1"/>
                  </a:solidFill>
                  <a:latin typeface="Avenir Heavy" panose="02000503020000020003" pitchFamily="2" charset="0"/>
                </a:rPr>
                <a:t>Chrono: </a:t>
              </a:r>
              <a:r>
                <a:rPr lang="en-GB" dirty="0">
                  <a:solidFill>
                    <a:schemeClr val="tx1"/>
                  </a:solidFill>
                  <a:latin typeface="Avenir Book" panose="02000503020000020003" pitchFamily="2" charset="0"/>
                </a:rPr>
                <a:t>Long-term climate disruptions, intergenerational trauma, and resilience strategies.</a:t>
              </a:r>
            </a:p>
          </p:txBody>
        </p:sp>
      </p:grpSp>
    </p:spTree>
    <p:extLst>
      <p:ext uri="{BB962C8B-B14F-4D97-AF65-F5344CB8AC3E}">
        <p14:creationId xmlns:p14="http://schemas.microsoft.com/office/powerpoint/2010/main" val="2400917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EF30B-F032-DB63-7144-549FCE71CF44}"/>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EC25FAFA-6C6C-2B3E-6FA0-144C1F35F6CC}"/>
              </a:ext>
            </a:extLst>
          </p:cNvPr>
          <p:cNvSpPr/>
          <p:nvPr/>
        </p:nvSpPr>
        <p:spPr>
          <a:xfrm>
            <a:off x="571500" y="1524000"/>
            <a:ext cx="3746500" cy="0"/>
          </a:xfrm>
          <a:custGeom>
            <a:avLst/>
            <a:gdLst/>
            <a:ahLst/>
            <a:cxnLst/>
            <a:rect l="l" t="t" r="r" b="b"/>
            <a:pathLst>
              <a:path w="3746500">
                <a:moveTo>
                  <a:pt x="0" y="0"/>
                </a:moveTo>
                <a:lnTo>
                  <a:pt x="3746500" y="0"/>
                </a:lnTo>
              </a:path>
            </a:pathLst>
          </a:custGeom>
          <a:ln w="50800">
            <a:solidFill>
              <a:srgbClr val="D1CCC9"/>
            </a:solidFill>
          </a:ln>
        </p:spPr>
        <p:txBody>
          <a:bodyPr wrap="square" lIns="0" tIns="0" rIns="0" bIns="0" rtlCol="0"/>
          <a:lstStyle/>
          <a:p>
            <a:endParaRPr/>
          </a:p>
        </p:txBody>
      </p:sp>
      <p:sp>
        <p:nvSpPr>
          <p:cNvPr id="4" name="object 4">
            <a:extLst>
              <a:ext uri="{FF2B5EF4-FFF2-40B4-BE49-F238E27FC236}">
                <a16:creationId xmlns:a16="http://schemas.microsoft.com/office/drawing/2014/main" id="{253EF7BD-7C89-F7D7-3E31-1075A958B17C}"/>
              </a:ext>
            </a:extLst>
          </p:cNvPr>
          <p:cNvSpPr txBox="1">
            <a:spLocks noGrp="1"/>
          </p:cNvSpPr>
          <p:nvPr>
            <p:ph type="title"/>
          </p:nvPr>
        </p:nvSpPr>
        <p:spPr>
          <a:xfrm>
            <a:off x="571499" y="571500"/>
            <a:ext cx="15077206" cy="797654"/>
          </a:xfrm>
          <a:prstGeom prst="rect">
            <a:avLst/>
          </a:prstGeom>
        </p:spPr>
        <p:txBody>
          <a:bodyPr vert="horz" wrap="square" lIns="0" tIns="12700" rIns="0" bIns="0" rtlCol="0">
            <a:spAutoFit/>
          </a:bodyPr>
          <a:lstStyle/>
          <a:p>
            <a:pPr marL="12700">
              <a:lnSpc>
                <a:spcPct val="100000"/>
              </a:lnSpc>
              <a:spcBef>
                <a:spcPts val="100"/>
              </a:spcBef>
            </a:pPr>
            <a:r>
              <a:rPr lang="en-US" spc="-60" dirty="0"/>
              <a:t>Implications for Social Work Education</a:t>
            </a:r>
            <a:endParaRPr spc="-60" dirty="0"/>
          </a:p>
        </p:txBody>
      </p:sp>
      <p:sp>
        <p:nvSpPr>
          <p:cNvPr id="12" name="object 5">
            <a:extLst>
              <a:ext uri="{FF2B5EF4-FFF2-40B4-BE49-F238E27FC236}">
                <a16:creationId xmlns:a16="http://schemas.microsoft.com/office/drawing/2014/main" id="{F6B94BE5-1B57-DFC8-4CE6-7C346DFF59E3}"/>
              </a:ext>
            </a:extLst>
          </p:cNvPr>
          <p:cNvSpPr/>
          <p:nvPr/>
        </p:nvSpPr>
        <p:spPr>
          <a:xfrm>
            <a:off x="620199" y="2717800"/>
            <a:ext cx="4775200" cy="4775200"/>
          </a:xfrm>
          <a:custGeom>
            <a:avLst/>
            <a:gdLst/>
            <a:ahLst/>
            <a:cxnLst/>
            <a:rect l="l" t="t" r="r" b="b"/>
            <a:pathLst>
              <a:path w="4775200" h="4775200">
                <a:moveTo>
                  <a:pt x="4559236" y="0"/>
                </a:moveTo>
                <a:lnTo>
                  <a:pt x="215900" y="0"/>
                </a:lnTo>
                <a:lnTo>
                  <a:pt x="166395" y="5701"/>
                </a:lnTo>
                <a:lnTo>
                  <a:pt x="120951" y="21943"/>
                </a:lnTo>
                <a:lnTo>
                  <a:pt x="80864" y="47430"/>
                </a:lnTo>
                <a:lnTo>
                  <a:pt x="47430" y="80864"/>
                </a:lnTo>
                <a:lnTo>
                  <a:pt x="21943" y="120951"/>
                </a:lnTo>
                <a:lnTo>
                  <a:pt x="5701" y="166395"/>
                </a:lnTo>
                <a:lnTo>
                  <a:pt x="0" y="215900"/>
                </a:lnTo>
                <a:lnTo>
                  <a:pt x="0" y="4559300"/>
                </a:lnTo>
                <a:lnTo>
                  <a:pt x="5701" y="4608804"/>
                </a:lnTo>
                <a:lnTo>
                  <a:pt x="21943" y="4654248"/>
                </a:lnTo>
                <a:lnTo>
                  <a:pt x="47430" y="4694335"/>
                </a:lnTo>
                <a:lnTo>
                  <a:pt x="80864" y="4727769"/>
                </a:lnTo>
                <a:lnTo>
                  <a:pt x="120951" y="4753256"/>
                </a:lnTo>
                <a:lnTo>
                  <a:pt x="166395" y="4769498"/>
                </a:lnTo>
                <a:lnTo>
                  <a:pt x="215900" y="4775200"/>
                </a:lnTo>
                <a:lnTo>
                  <a:pt x="4559236" y="4775200"/>
                </a:lnTo>
                <a:lnTo>
                  <a:pt x="4608737" y="4769498"/>
                </a:lnTo>
                <a:lnTo>
                  <a:pt x="4654179" y="4753256"/>
                </a:lnTo>
                <a:lnTo>
                  <a:pt x="4694266" y="4727769"/>
                </a:lnTo>
                <a:lnTo>
                  <a:pt x="4727702" y="4694335"/>
                </a:lnTo>
                <a:lnTo>
                  <a:pt x="4753190" y="4654248"/>
                </a:lnTo>
                <a:lnTo>
                  <a:pt x="4769433" y="4608804"/>
                </a:lnTo>
                <a:lnTo>
                  <a:pt x="4775136" y="4559300"/>
                </a:lnTo>
                <a:lnTo>
                  <a:pt x="4775136" y="215900"/>
                </a:lnTo>
                <a:lnTo>
                  <a:pt x="4769433" y="166395"/>
                </a:lnTo>
                <a:lnTo>
                  <a:pt x="4753190" y="120951"/>
                </a:lnTo>
                <a:lnTo>
                  <a:pt x="4727702" y="80864"/>
                </a:lnTo>
                <a:lnTo>
                  <a:pt x="4694266" y="47430"/>
                </a:lnTo>
                <a:lnTo>
                  <a:pt x="4654179" y="21943"/>
                </a:lnTo>
                <a:lnTo>
                  <a:pt x="4608737" y="5701"/>
                </a:lnTo>
                <a:lnTo>
                  <a:pt x="4559236" y="0"/>
                </a:lnTo>
                <a:close/>
              </a:path>
            </a:pathLst>
          </a:custGeom>
          <a:solidFill>
            <a:srgbClr val="17314B"/>
          </a:solidFill>
        </p:spPr>
        <p:txBody>
          <a:bodyPr wrap="square" lIns="0" tIns="0" rIns="0" bIns="0" rtlCol="0"/>
          <a:lstStyle/>
          <a:p>
            <a:endParaRPr/>
          </a:p>
        </p:txBody>
      </p:sp>
      <p:sp>
        <p:nvSpPr>
          <p:cNvPr id="17" name="object 7">
            <a:extLst>
              <a:ext uri="{FF2B5EF4-FFF2-40B4-BE49-F238E27FC236}">
                <a16:creationId xmlns:a16="http://schemas.microsoft.com/office/drawing/2014/main" id="{19348831-3EB5-F8A6-9CB9-002701AA1A4D}"/>
              </a:ext>
            </a:extLst>
          </p:cNvPr>
          <p:cNvSpPr txBox="1"/>
          <p:nvPr/>
        </p:nvSpPr>
        <p:spPr>
          <a:xfrm>
            <a:off x="1388213" y="3583936"/>
            <a:ext cx="3239135" cy="397545"/>
          </a:xfrm>
          <a:prstGeom prst="rect">
            <a:avLst/>
          </a:prstGeom>
        </p:spPr>
        <p:txBody>
          <a:bodyPr vert="horz" wrap="square" lIns="0" tIns="12700" rIns="0" bIns="0" rtlCol="0">
            <a:spAutoFit/>
          </a:bodyPr>
          <a:lstStyle/>
          <a:p>
            <a:pPr marL="12700" algn="ctr">
              <a:lnSpc>
                <a:spcPct val="100000"/>
              </a:lnSpc>
              <a:spcBef>
                <a:spcPts val="100"/>
              </a:spcBef>
            </a:pPr>
            <a:r>
              <a:rPr lang="en-ZA" sz="2500" b="1" i="1" dirty="0">
                <a:solidFill>
                  <a:schemeClr val="bg1"/>
                </a:solidFill>
                <a:latin typeface="Montserrat" pitchFamily="2" charset="77"/>
              </a:rPr>
              <a:t>1</a:t>
            </a:r>
            <a:endParaRPr sz="2500" i="1" dirty="0">
              <a:solidFill>
                <a:schemeClr val="bg1"/>
              </a:solidFill>
              <a:latin typeface="Montserrat" pitchFamily="2" charset="77"/>
              <a:cs typeface="Montserrat"/>
            </a:endParaRPr>
          </a:p>
        </p:txBody>
      </p:sp>
      <p:sp>
        <p:nvSpPr>
          <p:cNvPr id="18" name="object 8">
            <a:extLst>
              <a:ext uri="{FF2B5EF4-FFF2-40B4-BE49-F238E27FC236}">
                <a16:creationId xmlns:a16="http://schemas.microsoft.com/office/drawing/2014/main" id="{6C4DE768-D3AA-B5D2-A1EE-82AE1F0CE897}"/>
              </a:ext>
            </a:extLst>
          </p:cNvPr>
          <p:cNvSpPr/>
          <p:nvPr/>
        </p:nvSpPr>
        <p:spPr>
          <a:xfrm>
            <a:off x="2582314" y="4152900"/>
            <a:ext cx="850900" cy="0"/>
          </a:xfrm>
          <a:custGeom>
            <a:avLst/>
            <a:gdLst/>
            <a:ahLst/>
            <a:cxnLst/>
            <a:rect l="l" t="t" r="r" b="b"/>
            <a:pathLst>
              <a:path w="850900">
                <a:moveTo>
                  <a:pt x="0" y="0"/>
                </a:moveTo>
                <a:lnTo>
                  <a:pt x="850900" y="0"/>
                </a:lnTo>
              </a:path>
            </a:pathLst>
          </a:custGeom>
          <a:ln w="19050">
            <a:solidFill>
              <a:srgbClr val="FFCE00"/>
            </a:solidFill>
          </a:ln>
        </p:spPr>
        <p:txBody>
          <a:bodyPr wrap="square" lIns="0" tIns="0" rIns="0" bIns="0" rtlCol="0"/>
          <a:lstStyle/>
          <a:p>
            <a:endParaRPr/>
          </a:p>
        </p:txBody>
      </p:sp>
      <p:sp>
        <p:nvSpPr>
          <p:cNvPr id="26" name="Round Same-side Corner of Rectangle 25">
            <a:extLst>
              <a:ext uri="{FF2B5EF4-FFF2-40B4-BE49-F238E27FC236}">
                <a16:creationId xmlns:a16="http://schemas.microsoft.com/office/drawing/2014/main" id="{735D15C3-13A9-0222-44A2-67B58B6ECCC8}"/>
              </a:ext>
            </a:extLst>
          </p:cNvPr>
          <p:cNvSpPr/>
          <p:nvPr/>
        </p:nvSpPr>
        <p:spPr>
          <a:xfrm rot="10800000">
            <a:off x="620199" y="6191934"/>
            <a:ext cx="4773185" cy="1301061"/>
          </a:xfrm>
          <a:prstGeom prst="round2SameRect">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F6824C9-6B22-A0A3-8DF7-4D241AC9FED6}"/>
              </a:ext>
            </a:extLst>
          </p:cNvPr>
          <p:cNvSpPr/>
          <p:nvPr/>
        </p:nvSpPr>
        <p:spPr>
          <a:xfrm>
            <a:off x="620199" y="4463584"/>
            <a:ext cx="4773185" cy="2836081"/>
          </a:xfrm>
          <a:prstGeom prst="rect">
            <a:avLst/>
          </a:prstGeom>
          <a:solidFill>
            <a:srgbClr val="1731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bject 13">
            <a:extLst>
              <a:ext uri="{FF2B5EF4-FFF2-40B4-BE49-F238E27FC236}">
                <a16:creationId xmlns:a16="http://schemas.microsoft.com/office/drawing/2014/main" id="{3A394D42-B8A2-D20C-5DA9-FBA4066A6F08}"/>
              </a:ext>
            </a:extLst>
          </p:cNvPr>
          <p:cNvSpPr txBox="1"/>
          <p:nvPr/>
        </p:nvSpPr>
        <p:spPr>
          <a:xfrm>
            <a:off x="1165608" y="4209071"/>
            <a:ext cx="3682365" cy="2505814"/>
          </a:xfrm>
          <a:prstGeom prst="rect">
            <a:avLst/>
          </a:prstGeom>
        </p:spPr>
        <p:txBody>
          <a:bodyPr vert="horz" wrap="square" lIns="0" tIns="12700" rIns="0" bIns="0" rtlCol="0">
            <a:spAutoFit/>
          </a:bodyPr>
          <a:lstStyle/>
          <a:p>
            <a:pPr algn="ctr"/>
            <a:r>
              <a:rPr lang="en-ZA" b="1" dirty="0">
                <a:solidFill>
                  <a:schemeClr val="bg1"/>
                </a:solidFill>
                <a:latin typeface="Avenir Black" panose="02000503020000020003" pitchFamily="2" charset="0"/>
              </a:rPr>
              <a:t>Deepening ecological literacy</a:t>
            </a:r>
          </a:p>
          <a:p>
            <a:pPr algn="ctr"/>
            <a:endParaRPr lang="en-ZA" b="1" dirty="0">
              <a:solidFill>
                <a:schemeClr val="bg1"/>
              </a:solidFill>
              <a:latin typeface="Avenir Book" panose="02000503020000020003" pitchFamily="2" charset="0"/>
            </a:endParaRPr>
          </a:p>
          <a:p>
            <a:pPr algn="ctr"/>
            <a:r>
              <a:rPr lang="en-ZA" dirty="0">
                <a:solidFill>
                  <a:schemeClr val="bg1"/>
                </a:solidFill>
                <a:latin typeface="Avenir Book" panose="02000503020000020003" pitchFamily="2" charset="0"/>
              </a:rPr>
              <a:t>A need identified by Nesmith and Smyth (2015). Not just teaching EST as “social context,” but training students to recognise how natural environments interact with and shape human well-being.</a:t>
            </a:r>
          </a:p>
          <a:p>
            <a:pPr algn="ctr"/>
            <a:endParaRPr lang="en-ZA" dirty="0">
              <a:solidFill>
                <a:schemeClr val="bg1"/>
              </a:solidFill>
              <a:latin typeface="Avenir Book" panose="02000503020000020003" pitchFamily="2" charset="0"/>
            </a:endParaRPr>
          </a:p>
        </p:txBody>
      </p:sp>
      <p:sp>
        <p:nvSpPr>
          <p:cNvPr id="28" name="object 5">
            <a:extLst>
              <a:ext uri="{FF2B5EF4-FFF2-40B4-BE49-F238E27FC236}">
                <a16:creationId xmlns:a16="http://schemas.microsoft.com/office/drawing/2014/main" id="{957A46DA-C8F1-FF8D-A8AD-D5421BC23FC2}"/>
              </a:ext>
            </a:extLst>
          </p:cNvPr>
          <p:cNvSpPr/>
          <p:nvPr/>
        </p:nvSpPr>
        <p:spPr>
          <a:xfrm>
            <a:off x="5748867" y="2717796"/>
            <a:ext cx="4775200" cy="4775200"/>
          </a:xfrm>
          <a:custGeom>
            <a:avLst/>
            <a:gdLst/>
            <a:ahLst/>
            <a:cxnLst/>
            <a:rect l="l" t="t" r="r" b="b"/>
            <a:pathLst>
              <a:path w="4775200" h="4775200">
                <a:moveTo>
                  <a:pt x="4559236" y="0"/>
                </a:moveTo>
                <a:lnTo>
                  <a:pt x="215900" y="0"/>
                </a:lnTo>
                <a:lnTo>
                  <a:pt x="166395" y="5701"/>
                </a:lnTo>
                <a:lnTo>
                  <a:pt x="120951" y="21943"/>
                </a:lnTo>
                <a:lnTo>
                  <a:pt x="80864" y="47430"/>
                </a:lnTo>
                <a:lnTo>
                  <a:pt x="47430" y="80864"/>
                </a:lnTo>
                <a:lnTo>
                  <a:pt x="21943" y="120951"/>
                </a:lnTo>
                <a:lnTo>
                  <a:pt x="5701" y="166395"/>
                </a:lnTo>
                <a:lnTo>
                  <a:pt x="0" y="215900"/>
                </a:lnTo>
                <a:lnTo>
                  <a:pt x="0" y="4559300"/>
                </a:lnTo>
                <a:lnTo>
                  <a:pt x="5701" y="4608804"/>
                </a:lnTo>
                <a:lnTo>
                  <a:pt x="21943" y="4654248"/>
                </a:lnTo>
                <a:lnTo>
                  <a:pt x="47430" y="4694335"/>
                </a:lnTo>
                <a:lnTo>
                  <a:pt x="80864" y="4727769"/>
                </a:lnTo>
                <a:lnTo>
                  <a:pt x="120951" y="4753256"/>
                </a:lnTo>
                <a:lnTo>
                  <a:pt x="166395" y="4769498"/>
                </a:lnTo>
                <a:lnTo>
                  <a:pt x="215900" y="4775200"/>
                </a:lnTo>
                <a:lnTo>
                  <a:pt x="4559236" y="4775200"/>
                </a:lnTo>
                <a:lnTo>
                  <a:pt x="4608737" y="4769498"/>
                </a:lnTo>
                <a:lnTo>
                  <a:pt x="4654179" y="4753256"/>
                </a:lnTo>
                <a:lnTo>
                  <a:pt x="4694266" y="4727769"/>
                </a:lnTo>
                <a:lnTo>
                  <a:pt x="4727702" y="4694335"/>
                </a:lnTo>
                <a:lnTo>
                  <a:pt x="4753190" y="4654248"/>
                </a:lnTo>
                <a:lnTo>
                  <a:pt x="4769433" y="4608804"/>
                </a:lnTo>
                <a:lnTo>
                  <a:pt x="4775136" y="4559300"/>
                </a:lnTo>
                <a:lnTo>
                  <a:pt x="4775136" y="215900"/>
                </a:lnTo>
                <a:lnTo>
                  <a:pt x="4769433" y="166395"/>
                </a:lnTo>
                <a:lnTo>
                  <a:pt x="4753190" y="120951"/>
                </a:lnTo>
                <a:lnTo>
                  <a:pt x="4727702" y="80864"/>
                </a:lnTo>
                <a:lnTo>
                  <a:pt x="4694266" y="47430"/>
                </a:lnTo>
                <a:lnTo>
                  <a:pt x="4654179" y="21943"/>
                </a:lnTo>
                <a:lnTo>
                  <a:pt x="4608737" y="5701"/>
                </a:lnTo>
                <a:lnTo>
                  <a:pt x="4559236" y="0"/>
                </a:lnTo>
                <a:close/>
              </a:path>
            </a:pathLst>
          </a:custGeom>
          <a:solidFill>
            <a:srgbClr val="17314B"/>
          </a:solidFill>
        </p:spPr>
        <p:txBody>
          <a:bodyPr wrap="square" lIns="0" tIns="0" rIns="0" bIns="0" rtlCol="0"/>
          <a:lstStyle/>
          <a:p>
            <a:endParaRPr/>
          </a:p>
        </p:txBody>
      </p:sp>
      <p:sp>
        <p:nvSpPr>
          <p:cNvPr id="30" name="object 7">
            <a:extLst>
              <a:ext uri="{FF2B5EF4-FFF2-40B4-BE49-F238E27FC236}">
                <a16:creationId xmlns:a16="http://schemas.microsoft.com/office/drawing/2014/main" id="{985F08E1-5601-33A8-4360-60C865DE1F26}"/>
              </a:ext>
            </a:extLst>
          </p:cNvPr>
          <p:cNvSpPr txBox="1"/>
          <p:nvPr/>
        </p:nvSpPr>
        <p:spPr>
          <a:xfrm>
            <a:off x="6516881" y="3583932"/>
            <a:ext cx="3239135" cy="443711"/>
          </a:xfrm>
          <a:prstGeom prst="rect">
            <a:avLst/>
          </a:prstGeom>
        </p:spPr>
        <p:txBody>
          <a:bodyPr vert="horz" wrap="square" lIns="0" tIns="12700" rIns="0" bIns="0" rtlCol="0">
            <a:spAutoFit/>
          </a:bodyPr>
          <a:lstStyle/>
          <a:p>
            <a:pPr marL="12700" algn="ctr">
              <a:lnSpc>
                <a:spcPct val="100000"/>
              </a:lnSpc>
              <a:spcBef>
                <a:spcPts val="100"/>
              </a:spcBef>
            </a:pPr>
            <a:r>
              <a:rPr lang="en-ZA" sz="2800" b="1" i="1" dirty="0">
                <a:solidFill>
                  <a:schemeClr val="bg1"/>
                </a:solidFill>
                <a:latin typeface="Avenir Black Oblique" panose="02000503020000020003" pitchFamily="2" charset="0"/>
              </a:rPr>
              <a:t>2</a:t>
            </a:r>
            <a:endParaRPr lang="en-ZA" sz="2500" b="1" i="1" dirty="0">
              <a:solidFill>
                <a:schemeClr val="bg1"/>
              </a:solidFill>
              <a:latin typeface="Avenir Black Oblique" panose="02000503020000020003" pitchFamily="2" charset="0"/>
              <a:cs typeface="Montserrat"/>
            </a:endParaRPr>
          </a:p>
        </p:txBody>
      </p:sp>
      <p:sp>
        <p:nvSpPr>
          <p:cNvPr id="31" name="object 8">
            <a:extLst>
              <a:ext uri="{FF2B5EF4-FFF2-40B4-BE49-F238E27FC236}">
                <a16:creationId xmlns:a16="http://schemas.microsoft.com/office/drawing/2014/main" id="{F0D982C9-E8F6-D1F2-6853-91B9BA2686C7}"/>
              </a:ext>
            </a:extLst>
          </p:cNvPr>
          <p:cNvSpPr/>
          <p:nvPr/>
        </p:nvSpPr>
        <p:spPr>
          <a:xfrm>
            <a:off x="7710982" y="4152896"/>
            <a:ext cx="850900" cy="0"/>
          </a:xfrm>
          <a:custGeom>
            <a:avLst/>
            <a:gdLst/>
            <a:ahLst/>
            <a:cxnLst/>
            <a:rect l="l" t="t" r="r" b="b"/>
            <a:pathLst>
              <a:path w="850900">
                <a:moveTo>
                  <a:pt x="0" y="0"/>
                </a:moveTo>
                <a:lnTo>
                  <a:pt x="850900" y="0"/>
                </a:lnTo>
              </a:path>
            </a:pathLst>
          </a:custGeom>
          <a:ln w="19050">
            <a:solidFill>
              <a:schemeClr val="bg1">
                <a:lumMod val="75000"/>
              </a:schemeClr>
            </a:solidFill>
          </a:ln>
        </p:spPr>
        <p:txBody>
          <a:bodyPr wrap="square" lIns="0" tIns="0" rIns="0" bIns="0" rtlCol="0"/>
          <a:lstStyle/>
          <a:p>
            <a:endParaRPr/>
          </a:p>
        </p:txBody>
      </p:sp>
      <p:sp>
        <p:nvSpPr>
          <p:cNvPr id="32" name="Round Same-side Corner of Rectangle 31">
            <a:extLst>
              <a:ext uri="{FF2B5EF4-FFF2-40B4-BE49-F238E27FC236}">
                <a16:creationId xmlns:a16="http://schemas.microsoft.com/office/drawing/2014/main" id="{14C6057D-67FE-029D-2903-2516C8BA5C67}"/>
              </a:ext>
            </a:extLst>
          </p:cNvPr>
          <p:cNvSpPr/>
          <p:nvPr/>
        </p:nvSpPr>
        <p:spPr>
          <a:xfrm rot="10800000">
            <a:off x="5748867" y="6191930"/>
            <a:ext cx="4773185" cy="1301061"/>
          </a:xfrm>
          <a:prstGeom prst="round2Same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55424DCC-61A6-50D2-CB90-E502B51F91F2}"/>
              </a:ext>
            </a:extLst>
          </p:cNvPr>
          <p:cNvSpPr/>
          <p:nvPr/>
        </p:nvSpPr>
        <p:spPr>
          <a:xfrm>
            <a:off x="5748867" y="4463580"/>
            <a:ext cx="4773185" cy="2836081"/>
          </a:xfrm>
          <a:prstGeom prst="rect">
            <a:avLst/>
          </a:prstGeom>
          <a:solidFill>
            <a:srgbClr val="1731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bject 13">
            <a:extLst>
              <a:ext uri="{FF2B5EF4-FFF2-40B4-BE49-F238E27FC236}">
                <a16:creationId xmlns:a16="http://schemas.microsoft.com/office/drawing/2014/main" id="{CB623354-1485-FE93-78E4-A53BC65A6DB9}"/>
              </a:ext>
            </a:extLst>
          </p:cNvPr>
          <p:cNvSpPr txBox="1"/>
          <p:nvPr/>
        </p:nvSpPr>
        <p:spPr>
          <a:xfrm>
            <a:off x="6294277" y="4209071"/>
            <a:ext cx="3682365" cy="2013372"/>
          </a:xfrm>
          <a:prstGeom prst="rect">
            <a:avLst/>
          </a:prstGeom>
        </p:spPr>
        <p:txBody>
          <a:bodyPr vert="horz" wrap="square" lIns="0" tIns="12700" rIns="0" bIns="0" rtlCol="0">
            <a:spAutoFit/>
          </a:bodyPr>
          <a:lstStyle/>
          <a:p>
            <a:pPr algn="ctr"/>
            <a:r>
              <a:rPr lang="en-ZA" sz="2000" b="1" dirty="0">
                <a:solidFill>
                  <a:schemeClr val="bg1"/>
                </a:solidFill>
                <a:latin typeface="Avenir Black" panose="02000503020000020003" pitchFamily="2" charset="0"/>
              </a:rPr>
              <a:t>Holistic assessment skills</a:t>
            </a:r>
          </a:p>
          <a:p>
            <a:pPr algn="ctr"/>
            <a:endParaRPr lang="en-ZA" sz="2000" b="1" dirty="0">
              <a:solidFill>
                <a:schemeClr val="bg1"/>
              </a:solidFill>
              <a:latin typeface="Avenir Book" panose="02000503020000020003" pitchFamily="2" charset="0"/>
            </a:endParaRPr>
          </a:p>
          <a:p>
            <a:pPr algn="ctr"/>
            <a:r>
              <a:rPr lang="en-ZA" dirty="0">
                <a:solidFill>
                  <a:schemeClr val="bg1"/>
                </a:solidFill>
                <a:latin typeface="Avenir Book" panose="02000503020000020003" pitchFamily="2" charset="0"/>
              </a:rPr>
              <a:t>Social work students would learn to assess clients not only in terms of family, community, and policy but also their exposure to environmental risks.</a:t>
            </a:r>
          </a:p>
        </p:txBody>
      </p:sp>
      <p:sp>
        <p:nvSpPr>
          <p:cNvPr id="35" name="object 5">
            <a:extLst>
              <a:ext uri="{FF2B5EF4-FFF2-40B4-BE49-F238E27FC236}">
                <a16:creationId xmlns:a16="http://schemas.microsoft.com/office/drawing/2014/main" id="{7DA0A150-CDC2-DE3C-0621-ED0CFA946FFC}"/>
              </a:ext>
            </a:extLst>
          </p:cNvPr>
          <p:cNvSpPr/>
          <p:nvPr/>
        </p:nvSpPr>
        <p:spPr>
          <a:xfrm>
            <a:off x="10875520" y="2717796"/>
            <a:ext cx="4775200" cy="4775200"/>
          </a:xfrm>
          <a:custGeom>
            <a:avLst/>
            <a:gdLst/>
            <a:ahLst/>
            <a:cxnLst/>
            <a:rect l="l" t="t" r="r" b="b"/>
            <a:pathLst>
              <a:path w="4775200" h="4775200">
                <a:moveTo>
                  <a:pt x="4559236" y="0"/>
                </a:moveTo>
                <a:lnTo>
                  <a:pt x="215900" y="0"/>
                </a:lnTo>
                <a:lnTo>
                  <a:pt x="166395" y="5701"/>
                </a:lnTo>
                <a:lnTo>
                  <a:pt x="120951" y="21943"/>
                </a:lnTo>
                <a:lnTo>
                  <a:pt x="80864" y="47430"/>
                </a:lnTo>
                <a:lnTo>
                  <a:pt x="47430" y="80864"/>
                </a:lnTo>
                <a:lnTo>
                  <a:pt x="21943" y="120951"/>
                </a:lnTo>
                <a:lnTo>
                  <a:pt x="5701" y="166395"/>
                </a:lnTo>
                <a:lnTo>
                  <a:pt x="0" y="215900"/>
                </a:lnTo>
                <a:lnTo>
                  <a:pt x="0" y="4559300"/>
                </a:lnTo>
                <a:lnTo>
                  <a:pt x="5701" y="4608804"/>
                </a:lnTo>
                <a:lnTo>
                  <a:pt x="21943" y="4654248"/>
                </a:lnTo>
                <a:lnTo>
                  <a:pt x="47430" y="4694335"/>
                </a:lnTo>
                <a:lnTo>
                  <a:pt x="80864" y="4727769"/>
                </a:lnTo>
                <a:lnTo>
                  <a:pt x="120951" y="4753256"/>
                </a:lnTo>
                <a:lnTo>
                  <a:pt x="166395" y="4769498"/>
                </a:lnTo>
                <a:lnTo>
                  <a:pt x="215900" y="4775200"/>
                </a:lnTo>
                <a:lnTo>
                  <a:pt x="4559236" y="4775200"/>
                </a:lnTo>
                <a:lnTo>
                  <a:pt x="4608737" y="4769498"/>
                </a:lnTo>
                <a:lnTo>
                  <a:pt x="4654179" y="4753256"/>
                </a:lnTo>
                <a:lnTo>
                  <a:pt x="4694266" y="4727769"/>
                </a:lnTo>
                <a:lnTo>
                  <a:pt x="4727702" y="4694335"/>
                </a:lnTo>
                <a:lnTo>
                  <a:pt x="4753190" y="4654248"/>
                </a:lnTo>
                <a:lnTo>
                  <a:pt x="4769433" y="4608804"/>
                </a:lnTo>
                <a:lnTo>
                  <a:pt x="4775136" y="4559300"/>
                </a:lnTo>
                <a:lnTo>
                  <a:pt x="4775136" y="215900"/>
                </a:lnTo>
                <a:lnTo>
                  <a:pt x="4769433" y="166395"/>
                </a:lnTo>
                <a:lnTo>
                  <a:pt x="4753190" y="120951"/>
                </a:lnTo>
                <a:lnTo>
                  <a:pt x="4727702" y="80864"/>
                </a:lnTo>
                <a:lnTo>
                  <a:pt x="4694266" y="47430"/>
                </a:lnTo>
                <a:lnTo>
                  <a:pt x="4654179" y="21943"/>
                </a:lnTo>
                <a:lnTo>
                  <a:pt x="4608737" y="5701"/>
                </a:lnTo>
                <a:lnTo>
                  <a:pt x="4559236" y="0"/>
                </a:lnTo>
                <a:close/>
              </a:path>
            </a:pathLst>
          </a:custGeom>
          <a:solidFill>
            <a:srgbClr val="17314B"/>
          </a:solidFill>
        </p:spPr>
        <p:txBody>
          <a:bodyPr wrap="square" lIns="0" tIns="0" rIns="0" bIns="0" rtlCol="0"/>
          <a:lstStyle/>
          <a:p>
            <a:endParaRPr/>
          </a:p>
        </p:txBody>
      </p:sp>
      <p:sp>
        <p:nvSpPr>
          <p:cNvPr id="37" name="object 7">
            <a:extLst>
              <a:ext uri="{FF2B5EF4-FFF2-40B4-BE49-F238E27FC236}">
                <a16:creationId xmlns:a16="http://schemas.microsoft.com/office/drawing/2014/main" id="{34B5421B-48EA-FD97-B155-91617C97C694}"/>
              </a:ext>
            </a:extLst>
          </p:cNvPr>
          <p:cNvSpPr txBox="1"/>
          <p:nvPr/>
        </p:nvSpPr>
        <p:spPr>
          <a:xfrm>
            <a:off x="11643534" y="3583932"/>
            <a:ext cx="3239135" cy="397545"/>
          </a:xfrm>
          <a:prstGeom prst="rect">
            <a:avLst/>
          </a:prstGeom>
        </p:spPr>
        <p:txBody>
          <a:bodyPr vert="horz" wrap="square" lIns="0" tIns="12700" rIns="0" bIns="0" rtlCol="0">
            <a:spAutoFit/>
          </a:bodyPr>
          <a:lstStyle/>
          <a:p>
            <a:pPr marL="12700" algn="ctr">
              <a:lnSpc>
                <a:spcPct val="100000"/>
              </a:lnSpc>
              <a:spcBef>
                <a:spcPts val="100"/>
              </a:spcBef>
            </a:pPr>
            <a:r>
              <a:rPr lang="en-ZA" sz="2500" b="1" i="1" dirty="0">
                <a:solidFill>
                  <a:schemeClr val="bg1"/>
                </a:solidFill>
                <a:latin typeface="Avenir Black Oblique" panose="02000503020000020003" pitchFamily="2" charset="0"/>
                <a:cs typeface="Montserrat"/>
              </a:rPr>
              <a:t>3</a:t>
            </a:r>
          </a:p>
        </p:txBody>
      </p:sp>
      <p:sp>
        <p:nvSpPr>
          <p:cNvPr id="38" name="object 8">
            <a:extLst>
              <a:ext uri="{FF2B5EF4-FFF2-40B4-BE49-F238E27FC236}">
                <a16:creationId xmlns:a16="http://schemas.microsoft.com/office/drawing/2014/main" id="{3F0C15D6-6B62-1F63-60B6-779578D82FFF}"/>
              </a:ext>
            </a:extLst>
          </p:cNvPr>
          <p:cNvSpPr/>
          <p:nvPr/>
        </p:nvSpPr>
        <p:spPr>
          <a:xfrm>
            <a:off x="12837635" y="4152896"/>
            <a:ext cx="850900" cy="0"/>
          </a:xfrm>
          <a:custGeom>
            <a:avLst/>
            <a:gdLst/>
            <a:ahLst/>
            <a:cxnLst/>
            <a:rect l="l" t="t" r="r" b="b"/>
            <a:pathLst>
              <a:path w="850900">
                <a:moveTo>
                  <a:pt x="0" y="0"/>
                </a:moveTo>
                <a:lnTo>
                  <a:pt x="850900" y="0"/>
                </a:lnTo>
              </a:path>
            </a:pathLst>
          </a:custGeom>
          <a:ln w="19050">
            <a:solidFill>
              <a:srgbClr val="FFB61A"/>
            </a:solidFill>
          </a:ln>
        </p:spPr>
        <p:txBody>
          <a:bodyPr wrap="square" lIns="0" tIns="0" rIns="0" bIns="0" rtlCol="0"/>
          <a:lstStyle/>
          <a:p>
            <a:endParaRPr/>
          </a:p>
        </p:txBody>
      </p:sp>
      <p:sp>
        <p:nvSpPr>
          <p:cNvPr id="39" name="Round Same-side Corner of Rectangle 38">
            <a:extLst>
              <a:ext uri="{FF2B5EF4-FFF2-40B4-BE49-F238E27FC236}">
                <a16:creationId xmlns:a16="http://schemas.microsoft.com/office/drawing/2014/main" id="{462148DB-BF1F-1CE7-4A12-EC676D389049}"/>
              </a:ext>
            </a:extLst>
          </p:cNvPr>
          <p:cNvSpPr/>
          <p:nvPr/>
        </p:nvSpPr>
        <p:spPr>
          <a:xfrm rot="10800000">
            <a:off x="10875520" y="6191930"/>
            <a:ext cx="4773185" cy="1301061"/>
          </a:xfrm>
          <a:prstGeom prst="round2SameRect">
            <a:avLst/>
          </a:prstGeom>
          <a:solidFill>
            <a:srgbClr val="FFB6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D0780DB3-D347-73F3-CC3B-486272565554}"/>
              </a:ext>
            </a:extLst>
          </p:cNvPr>
          <p:cNvSpPr/>
          <p:nvPr/>
        </p:nvSpPr>
        <p:spPr>
          <a:xfrm>
            <a:off x="10875520" y="4463580"/>
            <a:ext cx="4773185" cy="2836081"/>
          </a:xfrm>
          <a:prstGeom prst="rect">
            <a:avLst/>
          </a:prstGeom>
          <a:solidFill>
            <a:srgbClr val="1731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bject 13">
            <a:extLst>
              <a:ext uri="{FF2B5EF4-FFF2-40B4-BE49-F238E27FC236}">
                <a16:creationId xmlns:a16="http://schemas.microsoft.com/office/drawing/2014/main" id="{517EFF08-C8C1-B8A6-AFD2-FC47FDCD1DA4}"/>
              </a:ext>
            </a:extLst>
          </p:cNvPr>
          <p:cNvSpPr txBox="1"/>
          <p:nvPr/>
        </p:nvSpPr>
        <p:spPr>
          <a:xfrm>
            <a:off x="11421937" y="4329540"/>
            <a:ext cx="3682365" cy="1120820"/>
          </a:xfrm>
          <a:prstGeom prst="rect">
            <a:avLst/>
          </a:prstGeom>
        </p:spPr>
        <p:txBody>
          <a:bodyPr vert="horz" wrap="square" lIns="0" tIns="12700" rIns="0" bIns="0" rtlCol="0">
            <a:spAutoFit/>
          </a:bodyPr>
          <a:lstStyle/>
          <a:p>
            <a:pPr algn="ctr"/>
            <a:r>
              <a:rPr lang="en-ZA" dirty="0">
                <a:solidFill>
                  <a:schemeClr val="bg1"/>
                </a:solidFill>
                <a:latin typeface="Avenir Book" panose="02000503020000020003" pitchFamily="2" charset="0"/>
              </a:rPr>
              <a:t>Equip future social workers as both </a:t>
            </a:r>
            <a:r>
              <a:rPr lang="en-ZA" b="1" dirty="0">
                <a:solidFill>
                  <a:schemeClr val="bg1"/>
                </a:solidFill>
                <a:latin typeface="Avenir Heavy" panose="02000503020000020003" pitchFamily="2" charset="0"/>
              </a:rPr>
              <a:t>social and ecological justice advocates </a:t>
            </a:r>
            <a:r>
              <a:rPr lang="en-ZA" dirty="0">
                <a:solidFill>
                  <a:schemeClr val="bg1"/>
                </a:solidFill>
                <a:latin typeface="Avenir Book" panose="02000503020000020003" pitchFamily="2" charset="0"/>
              </a:rPr>
              <a:t>(Stamm, 2023; Mathias et al., 2023).</a:t>
            </a:r>
          </a:p>
        </p:txBody>
      </p:sp>
    </p:spTree>
    <p:extLst>
      <p:ext uri="{BB962C8B-B14F-4D97-AF65-F5344CB8AC3E}">
        <p14:creationId xmlns:p14="http://schemas.microsoft.com/office/powerpoint/2010/main" val="2629953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7803F-1B9E-E3D5-1FE2-D393491FFFAE}"/>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FABE9A7B-71EC-8307-3272-B00DC339E44F}"/>
              </a:ext>
            </a:extLst>
          </p:cNvPr>
          <p:cNvSpPr/>
          <p:nvPr/>
        </p:nvSpPr>
        <p:spPr>
          <a:xfrm>
            <a:off x="571500" y="1524000"/>
            <a:ext cx="3746500" cy="0"/>
          </a:xfrm>
          <a:custGeom>
            <a:avLst/>
            <a:gdLst/>
            <a:ahLst/>
            <a:cxnLst/>
            <a:rect l="l" t="t" r="r" b="b"/>
            <a:pathLst>
              <a:path w="3746500">
                <a:moveTo>
                  <a:pt x="0" y="0"/>
                </a:moveTo>
                <a:lnTo>
                  <a:pt x="3746500" y="0"/>
                </a:lnTo>
              </a:path>
            </a:pathLst>
          </a:custGeom>
          <a:ln w="50800">
            <a:solidFill>
              <a:srgbClr val="D1CCC9"/>
            </a:solidFill>
          </a:ln>
        </p:spPr>
        <p:txBody>
          <a:bodyPr wrap="square" lIns="0" tIns="0" rIns="0" bIns="0" rtlCol="0"/>
          <a:lstStyle/>
          <a:p>
            <a:endParaRPr/>
          </a:p>
        </p:txBody>
      </p:sp>
      <p:sp>
        <p:nvSpPr>
          <p:cNvPr id="4" name="object 4">
            <a:extLst>
              <a:ext uri="{FF2B5EF4-FFF2-40B4-BE49-F238E27FC236}">
                <a16:creationId xmlns:a16="http://schemas.microsoft.com/office/drawing/2014/main" id="{1C5DEAAC-4D4B-4E26-2AB4-2F2514991A05}"/>
              </a:ext>
            </a:extLst>
          </p:cNvPr>
          <p:cNvSpPr txBox="1">
            <a:spLocks noGrp="1"/>
          </p:cNvSpPr>
          <p:nvPr>
            <p:ph type="title"/>
          </p:nvPr>
        </p:nvSpPr>
        <p:spPr>
          <a:xfrm>
            <a:off x="571500" y="571500"/>
            <a:ext cx="7251700" cy="802640"/>
          </a:xfrm>
          <a:prstGeom prst="rect">
            <a:avLst/>
          </a:prstGeom>
        </p:spPr>
        <p:txBody>
          <a:bodyPr vert="horz" wrap="square" lIns="0" tIns="12700" rIns="0" bIns="0" rtlCol="0">
            <a:spAutoFit/>
          </a:bodyPr>
          <a:lstStyle/>
          <a:p>
            <a:pPr marL="12700">
              <a:lnSpc>
                <a:spcPct val="100000"/>
              </a:lnSpc>
              <a:spcBef>
                <a:spcPts val="100"/>
              </a:spcBef>
            </a:pPr>
            <a:r>
              <a:rPr lang="en-US" spc="-60" dirty="0"/>
              <a:t>Practice Applications</a:t>
            </a:r>
            <a:endParaRPr spc="-60" dirty="0"/>
          </a:p>
        </p:txBody>
      </p:sp>
      <p:sp>
        <p:nvSpPr>
          <p:cNvPr id="5" name="object 5">
            <a:extLst>
              <a:ext uri="{FF2B5EF4-FFF2-40B4-BE49-F238E27FC236}">
                <a16:creationId xmlns:a16="http://schemas.microsoft.com/office/drawing/2014/main" id="{E8D51DFF-802E-EBDC-4CE7-F2133366D7D6}"/>
              </a:ext>
            </a:extLst>
          </p:cNvPr>
          <p:cNvSpPr/>
          <p:nvPr/>
        </p:nvSpPr>
        <p:spPr>
          <a:xfrm>
            <a:off x="4318000" y="2667000"/>
            <a:ext cx="3586381" cy="4775200"/>
          </a:xfrm>
          <a:custGeom>
            <a:avLst/>
            <a:gdLst/>
            <a:ahLst/>
            <a:cxnLst/>
            <a:rect l="l" t="t" r="r" b="b"/>
            <a:pathLst>
              <a:path w="4775200" h="4775200">
                <a:moveTo>
                  <a:pt x="4559236" y="0"/>
                </a:moveTo>
                <a:lnTo>
                  <a:pt x="215900" y="0"/>
                </a:lnTo>
                <a:lnTo>
                  <a:pt x="166395" y="5701"/>
                </a:lnTo>
                <a:lnTo>
                  <a:pt x="120951" y="21943"/>
                </a:lnTo>
                <a:lnTo>
                  <a:pt x="80864" y="47430"/>
                </a:lnTo>
                <a:lnTo>
                  <a:pt x="47430" y="80864"/>
                </a:lnTo>
                <a:lnTo>
                  <a:pt x="21943" y="120951"/>
                </a:lnTo>
                <a:lnTo>
                  <a:pt x="5701" y="166395"/>
                </a:lnTo>
                <a:lnTo>
                  <a:pt x="0" y="215900"/>
                </a:lnTo>
                <a:lnTo>
                  <a:pt x="0" y="4559300"/>
                </a:lnTo>
                <a:lnTo>
                  <a:pt x="5701" y="4608804"/>
                </a:lnTo>
                <a:lnTo>
                  <a:pt x="21943" y="4654248"/>
                </a:lnTo>
                <a:lnTo>
                  <a:pt x="47430" y="4694335"/>
                </a:lnTo>
                <a:lnTo>
                  <a:pt x="80864" y="4727769"/>
                </a:lnTo>
                <a:lnTo>
                  <a:pt x="120951" y="4753256"/>
                </a:lnTo>
                <a:lnTo>
                  <a:pt x="166395" y="4769498"/>
                </a:lnTo>
                <a:lnTo>
                  <a:pt x="215900" y="4775200"/>
                </a:lnTo>
                <a:lnTo>
                  <a:pt x="4559236" y="4775200"/>
                </a:lnTo>
                <a:lnTo>
                  <a:pt x="4608737" y="4769498"/>
                </a:lnTo>
                <a:lnTo>
                  <a:pt x="4654179" y="4753256"/>
                </a:lnTo>
                <a:lnTo>
                  <a:pt x="4694266" y="4727769"/>
                </a:lnTo>
                <a:lnTo>
                  <a:pt x="4727702" y="4694335"/>
                </a:lnTo>
                <a:lnTo>
                  <a:pt x="4753190" y="4654248"/>
                </a:lnTo>
                <a:lnTo>
                  <a:pt x="4769433" y="4608804"/>
                </a:lnTo>
                <a:lnTo>
                  <a:pt x="4775136" y="4559300"/>
                </a:lnTo>
                <a:lnTo>
                  <a:pt x="4775136" y="215900"/>
                </a:lnTo>
                <a:lnTo>
                  <a:pt x="4769433" y="166395"/>
                </a:lnTo>
                <a:lnTo>
                  <a:pt x="4753190" y="120951"/>
                </a:lnTo>
                <a:lnTo>
                  <a:pt x="4727702" y="80864"/>
                </a:lnTo>
                <a:lnTo>
                  <a:pt x="4694266" y="47430"/>
                </a:lnTo>
                <a:lnTo>
                  <a:pt x="4654179" y="21943"/>
                </a:lnTo>
                <a:lnTo>
                  <a:pt x="4608737" y="5701"/>
                </a:lnTo>
                <a:lnTo>
                  <a:pt x="4559236" y="0"/>
                </a:lnTo>
                <a:close/>
              </a:path>
            </a:pathLst>
          </a:custGeom>
          <a:solidFill>
            <a:srgbClr val="17314B"/>
          </a:solidFill>
        </p:spPr>
        <p:txBody>
          <a:bodyPr wrap="square" lIns="0" tIns="0" rIns="0" bIns="0" rtlCol="0"/>
          <a:lstStyle/>
          <a:p>
            <a:endParaRPr/>
          </a:p>
        </p:txBody>
      </p:sp>
      <p:sp>
        <p:nvSpPr>
          <p:cNvPr id="10" name="object 10">
            <a:extLst>
              <a:ext uri="{FF2B5EF4-FFF2-40B4-BE49-F238E27FC236}">
                <a16:creationId xmlns:a16="http://schemas.microsoft.com/office/drawing/2014/main" id="{6AF690F0-1D6B-00BA-8565-785280C60161}"/>
              </a:ext>
            </a:extLst>
          </p:cNvPr>
          <p:cNvSpPr/>
          <p:nvPr/>
        </p:nvSpPr>
        <p:spPr>
          <a:xfrm>
            <a:off x="363321" y="2667004"/>
            <a:ext cx="3586381" cy="4775200"/>
          </a:xfrm>
          <a:custGeom>
            <a:avLst/>
            <a:gdLst/>
            <a:ahLst/>
            <a:cxnLst/>
            <a:rect l="l" t="t" r="r" b="b"/>
            <a:pathLst>
              <a:path w="4775200" h="4775200">
                <a:moveTo>
                  <a:pt x="4775124" y="215900"/>
                </a:moveTo>
                <a:lnTo>
                  <a:pt x="4769421" y="166408"/>
                </a:lnTo>
                <a:lnTo>
                  <a:pt x="4753178" y="120954"/>
                </a:lnTo>
                <a:lnTo>
                  <a:pt x="4727702" y="80873"/>
                </a:lnTo>
                <a:lnTo>
                  <a:pt x="4694263" y="47434"/>
                </a:lnTo>
                <a:lnTo>
                  <a:pt x="4654169" y="21945"/>
                </a:lnTo>
                <a:lnTo>
                  <a:pt x="4608728" y="5702"/>
                </a:lnTo>
                <a:lnTo>
                  <a:pt x="4559224" y="0"/>
                </a:lnTo>
                <a:lnTo>
                  <a:pt x="215900" y="0"/>
                </a:lnTo>
                <a:lnTo>
                  <a:pt x="166395" y="5702"/>
                </a:lnTo>
                <a:lnTo>
                  <a:pt x="120954" y="21945"/>
                </a:lnTo>
                <a:lnTo>
                  <a:pt x="80873" y="47434"/>
                </a:lnTo>
                <a:lnTo>
                  <a:pt x="47434" y="80873"/>
                </a:lnTo>
                <a:lnTo>
                  <a:pt x="21945" y="120954"/>
                </a:lnTo>
                <a:lnTo>
                  <a:pt x="5702" y="166408"/>
                </a:lnTo>
                <a:lnTo>
                  <a:pt x="0" y="215900"/>
                </a:lnTo>
                <a:lnTo>
                  <a:pt x="0" y="4559300"/>
                </a:lnTo>
                <a:lnTo>
                  <a:pt x="5702" y="4608804"/>
                </a:lnTo>
                <a:lnTo>
                  <a:pt x="21945" y="4654258"/>
                </a:lnTo>
                <a:lnTo>
                  <a:pt x="47434" y="4694339"/>
                </a:lnTo>
                <a:lnTo>
                  <a:pt x="80873" y="4727778"/>
                </a:lnTo>
                <a:lnTo>
                  <a:pt x="120954" y="4753267"/>
                </a:lnTo>
                <a:lnTo>
                  <a:pt x="166395" y="4769510"/>
                </a:lnTo>
                <a:lnTo>
                  <a:pt x="215900" y="4775200"/>
                </a:lnTo>
                <a:lnTo>
                  <a:pt x="4559224" y="4775200"/>
                </a:lnTo>
                <a:lnTo>
                  <a:pt x="4608728" y="4769510"/>
                </a:lnTo>
                <a:lnTo>
                  <a:pt x="4654169" y="4753267"/>
                </a:lnTo>
                <a:lnTo>
                  <a:pt x="4694263" y="4727778"/>
                </a:lnTo>
                <a:lnTo>
                  <a:pt x="4727702" y="4694339"/>
                </a:lnTo>
                <a:lnTo>
                  <a:pt x="4753178" y="4654258"/>
                </a:lnTo>
                <a:lnTo>
                  <a:pt x="4769421" y="4608804"/>
                </a:lnTo>
                <a:lnTo>
                  <a:pt x="4773727" y="4571454"/>
                </a:lnTo>
                <a:lnTo>
                  <a:pt x="4775124" y="4559300"/>
                </a:lnTo>
                <a:lnTo>
                  <a:pt x="4775124" y="215900"/>
                </a:lnTo>
                <a:close/>
              </a:path>
            </a:pathLst>
          </a:custGeom>
          <a:solidFill>
            <a:srgbClr val="FFCE00"/>
          </a:solidFill>
        </p:spPr>
        <p:txBody>
          <a:bodyPr wrap="square" lIns="0" tIns="0" rIns="0" bIns="0" rtlCol="0"/>
          <a:lstStyle/>
          <a:p>
            <a:endParaRPr dirty="0"/>
          </a:p>
        </p:txBody>
      </p:sp>
      <p:sp>
        <p:nvSpPr>
          <p:cNvPr id="13" name="object 13">
            <a:extLst>
              <a:ext uri="{FF2B5EF4-FFF2-40B4-BE49-F238E27FC236}">
                <a16:creationId xmlns:a16="http://schemas.microsoft.com/office/drawing/2014/main" id="{D546078E-105F-FDDB-2EDC-FEC78B584D4C}"/>
              </a:ext>
            </a:extLst>
          </p:cNvPr>
          <p:cNvSpPr txBox="1"/>
          <p:nvPr/>
        </p:nvSpPr>
        <p:spPr>
          <a:xfrm>
            <a:off x="525932" y="4619180"/>
            <a:ext cx="3261158" cy="936154"/>
          </a:xfrm>
          <a:prstGeom prst="rect">
            <a:avLst/>
          </a:prstGeom>
        </p:spPr>
        <p:txBody>
          <a:bodyPr vert="horz" wrap="square" lIns="0" tIns="12700" rIns="0" bIns="0" rtlCol="0">
            <a:spAutoFit/>
          </a:bodyPr>
          <a:lstStyle/>
          <a:p>
            <a:pPr algn="ctr"/>
            <a:r>
              <a:rPr lang="en-ZA" sz="2000" dirty="0">
                <a:latin typeface="Avenir Book" panose="02000503020000020003" pitchFamily="2" charset="0"/>
              </a:rPr>
              <a:t>Community disaster preparedness and resilience planning.</a:t>
            </a:r>
          </a:p>
        </p:txBody>
      </p:sp>
      <p:sp>
        <p:nvSpPr>
          <p:cNvPr id="16" name="object 16">
            <a:extLst>
              <a:ext uri="{FF2B5EF4-FFF2-40B4-BE49-F238E27FC236}">
                <a16:creationId xmlns:a16="http://schemas.microsoft.com/office/drawing/2014/main" id="{55F80140-D10D-C7AB-7A17-496443D405AA}"/>
              </a:ext>
            </a:extLst>
          </p:cNvPr>
          <p:cNvSpPr/>
          <p:nvPr/>
        </p:nvSpPr>
        <p:spPr>
          <a:xfrm>
            <a:off x="8272679" y="2667000"/>
            <a:ext cx="3586381" cy="4775200"/>
          </a:xfrm>
          <a:custGeom>
            <a:avLst/>
            <a:gdLst/>
            <a:ahLst/>
            <a:cxnLst/>
            <a:rect l="l" t="t" r="r" b="b"/>
            <a:pathLst>
              <a:path w="4775200" h="4775200">
                <a:moveTo>
                  <a:pt x="4559223" y="0"/>
                </a:moveTo>
                <a:lnTo>
                  <a:pt x="215900" y="0"/>
                </a:lnTo>
                <a:lnTo>
                  <a:pt x="166395" y="5701"/>
                </a:lnTo>
                <a:lnTo>
                  <a:pt x="120951" y="21943"/>
                </a:lnTo>
                <a:lnTo>
                  <a:pt x="80864" y="47430"/>
                </a:lnTo>
                <a:lnTo>
                  <a:pt x="47430" y="80864"/>
                </a:lnTo>
                <a:lnTo>
                  <a:pt x="21943" y="120951"/>
                </a:lnTo>
                <a:lnTo>
                  <a:pt x="5701" y="166395"/>
                </a:lnTo>
                <a:lnTo>
                  <a:pt x="0" y="215900"/>
                </a:lnTo>
                <a:lnTo>
                  <a:pt x="0" y="4559300"/>
                </a:lnTo>
                <a:lnTo>
                  <a:pt x="5701" y="4608804"/>
                </a:lnTo>
                <a:lnTo>
                  <a:pt x="21943" y="4654248"/>
                </a:lnTo>
                <a:lnTo>
                  <a:pt x="47430" y="4694335"/>
                </a:lnTo>
                <a:lnTo>
                  <a:pt x="80864" y="4727769"/>
                </a:lnTo>
                <a:lnTo>
                  <a:pt x="120951" y="4753256"/>
                </a:lnTo>
                <a:lnTo>
                  <a:pt x="166395" y="4769498"/>
                </a:lnTo>
                <a:lnTo>
                  <a:pt x="215900" y="4775200"/>
                </a:lnTo>
                <a:lnTo>
                  <a:pt x="4559223" y="4775200"/>
                </a:lnTo>
                <a:lnTo>
                  <a:pt x="4608728" y="4769498"/>
                </a:lnTo>
                <a:lnTo>
                  <a:pt x="4654172" y="4753256"/>
                </a:lnTo>
                <a:lnTo>
                  <a:pt x="4694259" y="4727769"/>
                </a:lnTo>
                <a:lnTo>
                  <a:pt x="4727693" y="4694335"/>
                </a:lnTo>
                <a:lnTo>
                  <a:pt x="4753179" y="4654248"/>
                </a:lnTo>
                <a:lnTo>
                  <a:pt x="4769421" y="4608804"/>
                </a:lnTo>
                <a:lnTo>
                  <a:pt x="4775123" y="4559300"/>
                </a:lnTo>
                <a:lnTo>
                  <a:pt x="4775123" y="215900"/>
                </a:lnTo>
                <a:lnTo>
                  <a:pt x="4769421" y="166395"/>
                </a:lnTo>
                <a:lnTo>
                  <a:pt x="4753179" y="120951"/>
                </a:lnTo>
                <a:lnTo>
                  <a:pt x="4727693" y="80864"/>
                </a:lnTo>
                <a:lnTo>
                  <a:pt x="4694259" y="47430"/>
                </a:lnTo>
                <a:lnTo>
                  <a:pt x="4654172" y="21943"/>
                </a:lnTo>
                <a:lnTo>
                  <a:pt x="4608728" y="5701"/>
                </a:lnTo>
                <a:lnTo>
                  <a:pt x="4559223" y="0"/>
                </a:lnTo>
                <a:close/>
              </a:path>
            </a:pathLst>
          </a:custGeom>
          <a:solidFill>
            <a:srgbClr val="FFB61A"/>
          </a:solidFill>
        </p:spPr>
        <p:txBody>
          <a:bodyPr wrap="square" lIns="0" tIns="0" rIns="0" bIns="0" rtlCol="0"/>
          <a:lstStyle/>
          <a:p>
            <a:endParaRPr/>
          </a:p>
        </p:txBody>
      </p:sp>
      <p:sp>
        <p:nvSpPr>
          <p:cNvPr id="2" name="object 16">
            <a:extLst>
              <a:ext uri="{FF2B5EF4-FFF2-40B4-BE49-F238E27FC236}">
                <a16:creationId xmlns:a16="http://schemas.microsoft.com/office/drawing/2014/main" id="{45D83B42-C3B5-4B32-C077-34E3DD3D9C99}"/>
              </a:ext>
            </a:extLst>
          </p:cNvPr>
          <p:cNvSpPr/>
          <p:nvPr/>
        </p:nvSpPr>
        <p:spPr>
          <a:xfrm>
            <a:off x="12227358" y="2667000"/>
            <a:ext cx="3586380" cy="4775200"/>
          </a:xfrm>
          <a:custGeom>
            <a:avLst/>
            <a:gdLst/>
            <a:ahLst/>
            <a:cxnLst/>
            <a:rect l="l" t="t" r="r" b="b"/>
            <a:pathLst>
              <a:path w="4775200" h="4775200">
                <a:moveTo>
                  <a:pt x="4559223" y="0"/>
                </a:moveTo>
                <a:lnTo>
                  <a:pt x="215900" y="0"/>
                </a:lnTo>
                <a:lnTo>
                  <a:pt x="166395" y="5701"/>
                </a:lnTo>
                <a:lnTo>
                  <a:pt x="120951" y="21943"/>
                </a:lnTo>
                <a:lnTo>
                  <a:pt x="80864" y="47430"/>
                </a:lnTo>
                <a:lnTo>
                  <a:pt x="47430" y="80864"/>
                </a:lnTo>
                <a:lnTo>
                  <a:pt x="21943" y="120951"/>
                </a:lnTo>
                <a:lnTo>
                  <a:pt x="5701" y="166395"/>
                </a:lnTo>
                <a:lnTo>
                  <a:pt x="0" y="215900"/>
                </a:lnTo>
                <a:lnTo>
                  <a:pt x="0" y="4559300"/>
                </a:lnTo>
                <a:lnTo>
                  <a:pt x="5701" y="4608804"/>
                </a:lnTo>
                <a:lnTo>
                  <a:pt x="21943" y="4654248"/>
                </a:lnTo>
                <a:lnTo>
                  <a:pt x="47430" y="4694335"/>
                </a:lnTo>
                <a:lnTo>
                  <a:pt x="80864" y="4727769"/>
                </a:lnTo>
                <a:lnTo>
                  <a:pt x="120951" y="4753256"/>
                </a:lnTo>
                <a:lnTo>
                  <a:pt x="166395" y="4769498"/>
                </a:lnTo>
                <a:lnTo>
                  <a:pt x="215900" y="4775200"/>
                </a:lnTo>
                <a:lnTo>
                  <a:pt x="4559223" y="4775200"/>
                </a:lnTo>
                <a:lnTo>
                  <a:pt x="4608728" y="4769498"/>
                </a:lnTo>
                <a:lnTo>
                  <a:pt x="4654172" y="4753256"/>
                </a:lnTo>
                <a:lnTo>
                  <a:pt x="4694259" y="4727769"/>
                </a:lnTo>
                <a:lnTo>
                  <a:pt x="4727693" y="4694335"/>
                </a:lnTo>
                <a:lnTo>
                  <a:pt x="4753179" y="4654248"/>
                </a:lnTo>
                <a:lnTo>
                  <a:pt x="4769421" y="4608804"/>
                </a:lnTo>
                <a:lnTo>
                  <a:pt x="4775123" y="4559300"/>
                </a:lnTo>
                <a:lnTo>
                  <a:pt x="4775123" y="215900"/>
                </a:lnTo>
                <a:lnTo>
                  <a:pt x="4769421" y="166395"/>
                </a:lnTo>
                <a:lnTo>
                  <a:pt x="4753179" y="120951"/>
                </a:lnTo>
                <a:lnTo>
                  <a:pt x="4727693" y="80864"/>
                </a:lnTo>
                <a:lnTo>
                  <a:pt x="4694259" y="47430"/>
                </a:lnTo>
                <a:lnTo>
                  <a:pt x="4654172" y="21943"/>
                </a:lnTo>
                <a:lnTo>
                  <a:pt x="4608728" y="5701"/>
                </a:lnTo>
                <a:lnTo>
                  <a:pt x="4559223" y="0"/>
                </a:lnTo>
                <a:close/>
              </a:path>
            </a:pathLst>
          </a:custGeom>
          <a:solidFill>
            <a:schemeClr val="bg1">
              <a:lumMod val="75000"/>
            </a:schemeClr>
          </a:solidFill>
        </p:spPr>
        <p:txBody>
          <a:bodyPr wrap="square" lIns="0" tIns="0" rIns="0" bIns="0" rtlCol="0"/>
          <a:lstStyle/>
          <a:p>
            <a:endParaRPr/>
          </a:p>
        </p:txBody>
      </p:sp>
      <p:sp>
        <p:nvSpPr>
          <p:cNvPr id="6" name="object 13">
            <a:extLst>
              <a:ext uri="{FF2B5EF4-FFF2-40B4-BE49-F238E27FC236}">
                <a16:creationId xmlns:a16="http://schemas.microsoft.com/office/drawing/2014/main" id="{25FEC72F-F7E7-2EE9-0D6C-09E9BAB2763B}"/>
              </a:ext>
            </a:extLst>
          </p:cNvPr>
          <p:cNvSpPr txBox="1"/>
          <p:nvPr/>
        </p:nvSpPr>
        <p:spPr>
          <a:xfrm>
            <a:off x="4482425" y="4586523"/>
            <a:ext cx="3261158" cy="936154"/>
          </a:xfrm>
          <a:prstGeom prst="rect">
            <a:avLst/>
          </a:prstGeom>
        </p:spPr>
        <p:txBody>
          <a:bodyPr vert="horz" wrap="square" lIns="0" tIns="12700" rIns="0" bIns="0" rtlCol="0">
            <a:spAutoFit/>
          </a:bodyPr>
          <a:lstStyle/>
          <a:p>
            <a:pPr algn="ctr"/>
            <a:r>
              <a:rPr lang="en-ZA" sz="2000" dirty="0">
                <a:solidFill>
                  <a:schemeClr val="bg1"/>
                </a:solidFill>
                <a:latin typeface="Avenir Book" panose="02000503020000020003" pitchFamily="2" charset="0"/>
              </a:rPr>
              <a:t>Policy advocacy linking environmental justice with social justice.</a:t>
            </a:r>
          </a:p>
        </p:txBody>
      </p:sp>
      <p:sp>
        <p:nvSpPr>
          <p:cNvPr id="7" name="object 13">
            <a:extLst>
              <a:ext uri="{FF2B5EF4-FFF2-40B4-BE49-F238E27FC236}">
                <a16:creationId xmlns:a16="http://schemas.microsoft.com/office/drawing/2014/main" id="{1E612C02-8609-4122-00AD-2804B13A0B0C}"/>
              </a:ext>
            </a:extLst>
          </p:cNvPr>
          <p:cNvSpPr txBox="1"/>
          <p:nvPr/>
        </p:nvSpPr>
        <p:spPr>
          <a:xfrm>
            <a:off x="8435290" y="4619180"/>
            <a:ext cx="3261158" cy="936154"/>
          </a:xfrm>
          <a:prstGeom prst="rect">
            <a:avLst/>
          </a:prstGeom>
        </p:spPr>
        <p:txBody>
          <a:bodyPr vert="horz" wrap="square" lIns="0" tIns="12700" rIns="0" bIns="0" rtlCol="0">
            <a:spAutoFit/>
          </a:bodyPr>
          <a:lstStyle/>
          <a:p>
            <a:pPr algn="ctr"/>
            <a:r>
              <a:rPr lang="en-ZA" sz="2000" dirty="0">
                <a:latin typeface="Avenir Book" panose="02000503020000020003" pitchFamily="2" charset="0"/>
              </a:rPr>
              <a:t>Partnerships with environmental NGOs and municipal planners.</a:t>
            </a:r>
          </a:p>
        </p:txBody>
      </p:sp>
      <p:sp>
        <p:nvSpPr>
          <p:cNvPr id="8" name="object 13">
            <a:extLst>
              <a:ext uri="{FF2B5EF4-FFF2-40B4-BE49-F238E27FC236}">
                <a16:creationId xmlns:a16="http://schemas.microsoft.com/office/drawing/2014/main" id="{8B276A1C-2490-8C6C-3025-530D99435B40}"/>
              </a:ext>
            </a:extLst>
          </p:cNvPr>
          <p:cNvSpPr txBox="1"/>
          <p:nvPr/>
        </p:nvSpPr>
        <p:spPr>
          <a:xfrm>
            <a:off x="12389969" y="4432635"/>
            <a:ext cx="3261158" cy="1243930"/>
          </a:xfrm>
          <a:prstGeom prst="rect">
            <a:avLst/>
          </a:prstGeom>
        </p:spPr>
        <p:txBody>
          <a:bodyPr vert="horz" wrap="square" lIns="0" tIns="12700" rIns="0" bIns="0" rtlCol="0">
            <a:spAutoFit/>
          </a:bodyPr>
          <a:lstStyle/>
          <a:p>
            <a:pPr algn="ctr"/>
            <a:r>
              <a:rPr lang="en-ZA" sz="2000" dirty="0">
                <a:latin typeface="Avenir Book" panose="02000503020000020003" pitchFamily="2" charset="0"/>
              </a:rPr>
              <a:t>Supporting policies that advance green jobs and sustainable development (World Bank, 2022).</a:t>
            </a:r>
          </a:p>
        </p:txBody>
      </p:sp>
    </p:spTree>
    <p:extLst>
      <p:ext uri="{BB962C8B-B14F-4D97-AF65-F5344CB8AC3E}">
        <p14:creationId xmlns:p14="http://schemas.microsoft.com/office/powerpoint/2010/main" val="2700927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1500" y="1549400"/>
            <a:ext cx="8166100" cy="0"/>
          </a:xfrm>
          <a:custGeom>
            <a:avLst/>
            <a:gdLst/>
            <a:ahLst/>
            <a:cxnLst/>
            <a:rect l="l" t="t" r="r" b="b"/>
            <a:pathLst>
              <a:path w="8166100">
                <a:moveTo>
                  <a:pt x="0" y="0"/>
                </a:moveTo>
                <a:lnTo>
                  <a:pt x="8166100" y="0"/>
                </a:lnTo>
              </a:path>
            </a:pathLst>
          </a:custGeom>
          <a:ln w="50800">
            <a:solidFill>
              <a:srgbClr val="D1CCC9"/>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5" dirty="0"/>
              <a:t>Conclusion</a:t>
            </a:r>
          </a:p>
        </p:txBody>
      </p:sp>
      <p:sp>
        <p:nvSpPr>
          <p:cNvPr id="4" name="object 4"/>
          <p:cNvSpPr txBox="1"/>
          <p:nvPr/>
        </p:nvSpPr>
        <p:spPr>
          <a:xfrm>
            <a:off x="1346200" y="2491739"/>
            <a:ext cx="14338300" cy="4481227"/>
          </a:xfrm>
          <a:prstGeom prst="rect">
            <a:avLst/>
          </a:prstGeom>
        </p:spPr>
        <p:txBody>
          <a:bodyPr vert="horz" wrap="square" lIns="0" tIns="12700" rIns="0" bIns="0" rtlCol="0">
            <a:spAutoFit/>
          </a:bodyPr>
          <a:lstStyle/>
          <a:p>
            <a:pPr algn="just">
              <a:lnSpc>
                <a:spcPct val="150000"/>
              </a:lnSpc>
            </a:pPr>
            <a:r>
              <a:rPr lang="en-ZA" sz="2800" dirty="0">
                <a:latin typeface="Avenir Book" panose="02000503020000020003" pitchFamily="2" charset="0"/>
              </a:rPr>
              <a:t>Climate change is reshaping social work realities- EST must evolve to reflect this.</a:t>
            </a:r>
          </a:p>
          <a:p>
            <a:pPr algn="just">
              <a:lnSpc>
                <a:spcPct val="150000"/>
              </a:lnSpc>
            </a:pPr>
            <a:endParaRPr lang="en-ZA" sz="2800" dirty="0">
              <a:latin typeface="Avenir Book" panose="02000503020000020003" pitchFamily="2" charset="0"/>
            </a:endParaRPr>
          </a:p>
          <a:p>
            <a:pPr algn="just">
              <a:lnSpc>
                <a:spcPct val="150000"/>
              </a:lnSpc>
            </a:pPr>
            <a:r>
              <a:rPr lang="en-ZA" sz="2800" dirty="0">
                <a:latin typeface="Avenir Book" panose="02000503020000020003" pitchFamily="2" charset="0"/>
              </a:rPr>
              <a:t>A reimagined EST makes the natural environment a visible, active determinant of well-being.</a:t>
            </a:r>
          </a:p>
          <a:p>
            <a:pPr algn="just">
              <a:lnSpc>
                <a:spcPct val="150000"/>
              </a:lnSpc>
            </a:pPr>
            <a:endParaRPr lang="en-ZA" sz="2800" dirty="0">
              <a:latin typeface="Avenir Book" panose="02000503020000020003" pitchFamily="2" charset="0"/>
            </a:endParaRPr>
          </a:p>
          <a:p>
            <a:pPr algn="just">
              <a:lnSpc>
                <a:spcPct val="150000"/>
              </a:lnSpc>
            </a:pPr>
            <a:r>
              <a:rPr lang="en-ZA" sz="2800" dirty="0">
                <a:latin typeface="Avenir Book" panose="02000503020000020003" pitchFamily="2" charset="0"/>
              </a:rPr>
              <a:t>This paradigm shift positions social workers to contribute to both </a:t>
            </a:r>
            <a:r>
              <a:rPr lang="en-ZA" sz="2800" b="1" dirty="0">
                <a:latin typeface="Avenir Heavy" panose="02000503020000020003" pitchFamily="2" charset="0"/>
              </a:rPr>
              <a:t>social and ecological justice</a:t>
            </a:r>
            <a:r>
              <a:rPr lang="en-ZA" sz="2800" dirty="0">
                <a:latin typeface="Avenir Book" panose="02000503020000020003" pitchFamily="2" charset="0"/>
              </a:rPr>
              <a:t>, aligning the profession with global calls for sustainability and resilience.</a:t>
            </a:r>
          </a:p>
        </p:txBody>
      </p:sp>
      <p:pic>
        <p:nvPicPr>
          <p:cNvPr id="7" name="Picture 6" descr="A yellow triangle with a white background&#10;&#10;AI-generated content may be incorrect.">
            <a:extLst>
              <a:ext uri="{FF2B5EF4-FFF2-40B4-BE49-F238E27FC236}">
                <a16:creationId xmlns:a16="http://schemas.microsoft.com/office/drawing/2014/main" id="{5A5B3215-41C1-579E-3B66-2D55608498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2590800"/>
            <a:ext cx="520700" cy="533400"/>
          </a:xfrm>
          <a:prstGeom prst="rect">
            <a:avLst/>
          </a:prstGeom>
        </p:spPr>
      </p:pic>
      <p:pic>
        <p:nvPicPr>
          <p:cNvPr id="5" name="Picture 4" descr="A yellow triangle with a white background&#10;&#10;AI-generated content may be incorrect.">
            <a:extLst>
              <a:ext uri="{FF2B5EF4-FFF2-40B4-BE49-F238E27FC236}">
                <a16:creationId xmlns:a16="http://schemas.microsoft.com/office/drawing/2014/main" id="{B7BBF223-A5BD-FF64-7548-87564E049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3898899"/>
            <a:ext cx="520700" cy="533400"/>
          </a:xfrm>
          <a:prstGeom prst="rect">
            <a:avLst/>
          </a:prstGeom>
        </p:spPr>
      </p:pic>
      <p:pic>
        <p:nvPicPr>
          <p:cNvPr id="6" name="Picture 5" descr="A yellow triangle with a white background&#10;&#10;AI-generated content may be incorrect.">
            <a:extLst>
              <a:ext uri="{FF2B5EF4-FFF2-40B4-BE49-F238E27FC236}">
                <a16:creationId xmlns:a16="http://schemas.microsoft.com/office/drawing/2014/main" id="{BCEE1CB7-2FA6-02E3-BFF3-DC4573A415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5791200"/>
            <a:ext cx="520700" cy="533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30CD2-9C8F-DABC-BBF7-4BB3A069B9D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ADC40BF-313E-64D7-FABB-26EFE86E4D1F}"/>
              </a:ext>
            </a:extLst>
          </p:cNvPr>
          <p:cNvSpPr/>
          <p:nvPr/>
        </p:nvSpPr>
        <p:spPr>
          <a:xfrm>
            <a:off x="571500" y="1549400"/>
            <a:ext cx="8166100" cy="0"/>
          </a:xfrm>
          <a:custGeom>
            <a:avLst/>
            <a:gdLst/>
            <a:ahLst/>
            <a:cxnLst/>
            <a:rect l="l" t="t" r="r" b="b"/>
            <a:pathLst>
              <a:path w="8166100">
                <a:moveTo>
                  <a:pt x="0" y="0"/>
                </a:moveTo>
                <a:lnTo>
                  <a:pt x="8166100" y="0"/>
                </a:lnTo>
              </a:path>
            </a:pathLst>
          </a:custGeom>
          <a:ln w="50800">
            <a:solidFill>
              <a:srgbClr val="D1CCC9"/>
            </a:solidFill>
          </a:ln>
        </p:spPr>
        <p:txBody>
          <a:bodyPr wrap="square" lIns="0" tIns="0" rIns="0" bIns="0" rtlCol="0"/>
          <a:lstStyle/>
          <a:p>
            <a:endParaRPr/>
          </a:p>
        </p:txBody>
      </p:sp>
      <p:sp>
        <p:nvSpPr>
          <p:cNvPr id="3" name="object 3">
            <a:extLst>
              <a:ext uri="{FF2B5EF4-FFF2-40B4-BE49-F238E27FC236}">
                <a16:creationId xmlns:a16="http://schemas.microsoft.com/office/drawing/2014/main" id="{2DA29648-7E0F-9AAE-69E8-30C819CCDB1B}"/>
              </a:ext>
            </a:extLst>
          </p:cNvPr>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lang="en-US" spc="-55" dirty="0"/>
              <a:t>Reference list</a:t>
            </a:r>
            <a:endParaRPr spc="-55" dirty="0"/>
          </a:p>
        </p:txBody>
      </p:sp>
      <p:sp>
        <p:nvSpPr>
          <p:cNvPr id="4" name="object 4">
            <a:extLst>
              <a:ext uri="{FF2B5EF4-FFF2-40B4-BE49-F238E27FC236}">
                <a16:creationId xmlns:a16="http://schemas.microsoft.com/office/drawing/2014/main" id="{C21D5FC5-6360-CDD1-DA05-868D6BCE6950}"/>
              </a:ext>
            </a:extLst>
          </p:cNvPr>
          <p:cNvSpPr txBox="1"/>
          <p:nvPr/>
        </p:nvSpPr>
        <p:spPr>
          <a:xfrm>
            <a:off x="577850" y="1981200"/>
            <a:ext cx="15100299" cy="5974521"/>
          </a:xfrm>
          <a:prstGeom prst="rect">
            <a:avLst/>
          </a:prstGeom>
        </p:spPr>
        <p:txBody>
          <a:bodyPr vert="horz" wrap="square" lIns="0" tIns="12700" rIns="0" bIns="0" rtlCol="0">
            <a:spAutoFit/>
          </a:bodyPr>
          <a:lstStyle/>
          <a:p>
            <a:pPr algn="just">
              <a:lnSpc>
                <a:spcPct val="150000"/>
              </a:lnSpc>
            </a:pPr>
            <a:r>
              <a:rPr lang="en-ZA" sz="2000" dirty="0">
                <a:latin typeface="Avenir Book" panose="02000503020000020003" pitchFamily="2" charset="0"/>
              </a:rPr>
              <a:t>Ahmed, S. A., Diffenbaugh, N. S., Hertel, T. W., Lobell, D. B., Ramankutty, N., Rios, A. R., &amp; Rowhani, P. (2009). Climate volatility and poverty vulnerability in Tanzania. Global Environmental Change, 19(3), 314–325.</a:t>
            </a:r>
          </a:p>
          <a:p>
            <a:pPr algn="just">
              <a:lnSpc>
                <a:spcPct val="150000"/>
              </a:lnSpc>
            </a:pPr>
            <a:r>
              <a:rPr lang="en-ZA" sz="2000" dirty="0">
                <a:latin typeface="Avenir Book" panose="02000503020000020003" pitchFamily="2" charset="0"/>
              </a:rPr>
              <a:t>Bullard, R. D. (1996). Environmental justice: It’s more than waste facility siting. Social Science Quarterly, 77(3), 493–499.</a:t>
            </a:r>
          </a:p>
          <a:p>
            <a:pPr algn="just">
              <a:lnSpc>
                <a:spcPct val="150000"/>
              </a:lnSpc>
            </a:pPr>
            <a:r>
              <a:rPr lang="en-ZA" sz="2000" dirty="0">
                <a:latin typeface="Avenir Book" panose="02000503020000020003" pitchFamily="2" charset="0"/>
              </a:rPr>
              <a:t>Associated Press. (2025, June 12). Eastern Cape floods kill at least 75, displace thousands. AP News.</a:t>
            </a:r>
          </a:p>
          <a:p>
            <a:pPr algn="just">
              <a:lnSpc>
                <a:spcPct val="150000"/>
              </a:lnSpc>
            </a:pPr>
            <a:r>
              <a:rPr lang="en-ZA" sz="2000" dirty="0">
                <a:latin typeface="Avenir Book" panose="02000503020000020003" pitchFamily="2" charset="0"/>
              </a:rPr>
              <a:t>Government of South Africa. (2022, April 18). National state of disaster: KwaZulu-Natal floods update. Pretoria.</a:t>
            </a:r>
          </a:p>
          <a:p>
            <a:pPr algn="just">
              <a:lnSpc>
                <a:spcPct val="150000"/>
              </a:lnSpc>
            </a:pPr>
            <a:r>
              <a:rPr lang="en-ZA" sz="2000" dirty="0">
                <a:latin typeface="Avenir Book" panose="02000503020000020003" pitchFamily="2" charset="0"/>
              </a:rPr>
              <a:t>Government of South Africa. (2025, August 26). Eastern Cape relocation of Mthatha flood victims. Pretoria.</a:t>
            </a:r>
          </a:p>
          <a:p>
            <a:pPr algn="just">
              <a:lnSpc>
                <a:spcPct val="150000"/>
              </a:lnSpc>
            </a:pPr>
            <a:r>
              <a:rPr lang="en-ZA" sz="2000" dirty="0">
                <a:latin typeface="Avenir Book" panose="02000503020000020003" pitchFamily="2" charset="0"/>
              </a:rPr>
              <a:t>Kemp, S. P. (2011). Re-</a:t>
            </a:r>
            <a:r>
              <a:rPr lang="en-ZA" sz="2000" dirty="0" err="1">
                <a:latin typeface="Avenir Book" panose="02000503020000020003" pitchFamily="2" charset="0"/>
              </a:rPr>
              <a:t>centering</a:t>
            </a:r>
            <a:r>
              <a:rPr lang="en-ZA" sz="2000" dirty="0">
                <a:latin typeface="Avenir Book" panose="02000503020000020003" pitchFamily="2" charset="0"/>
              </a:rPr>
              <a:t> environment in social work practice: Necessity, opportunity, challenge. British Journal of Social Work, 41(6), 1198–1210.</a:t>
            </a:r>
          </a:p>
          <a:p>
            <a:pPr algn="just">
              <a:lnSpc>
                <a:spcPct val="150000"/>
              </a:lnSpc>
            </a:pPr>
            <a:r>
              <a:rPr lang="en-ZA" sz="2000" dirty="0">
                <a:latin typeface="Avenir Book" panose="02000503020000020003" pitchFamily="2" charset="0"/>
              </a:rPr>
              <a:t>Lombard, A. (2019). Social workers’ role in addressing environmental challenges. SACSSP Conference Proceedings.</a:t>
            </a:r>
          </a:p>
          <a:p>
            <a:pPr algn="just">
              <a:lnSpc>
                <a:spcPct val="150000"/>
              </a:lnSpc>
            </a:pPr>
            <a:r>
              <a:rPr lang="en-ZA" sz="2000" dirty="0">
                <a:latin typeface="Avenir Book" panose="02000503020000020003" pitchFamily="2" charset="0"/>
              </a:rPr>
              <a:t>Mason, L. R., Shires, M. K., Arwood, T. J., &amp; Wilson, G. (n.d.). Environmental justice in social work: Integrating ecological perspectives in practice. [Unpublished manuscript].</a:t>
            </a:r>
          </a:p>
          <a:p>
            <a:pPr algn="just">
              <a:lnSpc>
                <a:spcPct val="150000"/>
              </a:lnSpc>
            </a:pPr>
            <a:r>
              <a:rPr lang="en-ZA" sz="2000" dirty="0">
                <a:latin typeface="Avenir Book" panose="02000503020000020003" pitchFamily="2" charset="0"/>
              </a:rPr>
              <a:t>Mathias, J., Stamm, I., &amp; Mäkelä, J. (2023). Social work in the climate crisis: Emerging roles and responsibilities. International Social Work, 66(4), 543–558.</a:t>
            </a:r>
          </a:p>
        </p:txBody>
      </p:sp>
    </p:spTree>
    <p:extLst>
      <p:ext uri="{BB962C8B-B14F-4D97-AF65-F5344CB8AC3E}">
        <p14:creationId xmlns:p14="http://schemas.microsoft.com/office/powerpoint/2010/main" val="85322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AF0F1-C9F3-515F-69F4-290F2CB947E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FF18EA4-31E4-E261-C9DA-9FF25B8F47DB}"/>
              </a:ext>
            </a:extLst>
          </p:cNvPr>
          <p:cNvSpPr/>
          <p:nvPr/>
        </p:nvSpPr>
        <p:spPr>
          <a:xfrm>
            <a:off x="571500" y="1549400"/>
            <a:ext cx="8166100" cy="0"/>
          </a:xfrm>
          <a:custGeom>
            <a:avLst/>
            <a:gdLst/>
            <a:ahLst/>
            <a:cxnLst/>
            <a:rect l="l" t="t" r="r" b="b"/>
            <a:pathLst>
              <a:path w="8166100">
                <a:moveTo>
                  <a:pt x="0" y="0"/>
                </a:moveTo>
                <a:lnTo>
                  <a:pt x="8166100" y="0"/>
                </a:lnTo>
              </a:path>
            </a:pathLst>
          </a:custGeom>
          <a:ln w="50800">
            <a:solidFill>
              <a:srgbClr val="D1CCC9"/>
            </a:solidFill>
          </a:ln>
        </p:spPr>
        <p:txBody>
          <a:bodyPr wrap="square" lIns="0" tIns="0" rIns="0" bIns="0" rtlCol="0"/>
          <a:lstStyle/>
          <a:p>
            <a:endParaRPr/>
          </a:p>
        </p:txBody>
      </p:sp>
      <p:sp>
        <p:nvSpPr>
          <p:cNvPr id="3" name="object 3">
            <a:extLst>
              <a:ext uri="{FF2B5EF4-FFF2-40B4-BE49-F238E27FC236}">
                <a16:creationId xmlns:a16="http://schemas.microsoft.com/office/drawing/2014/main" id="{48046774-EEED-7B48-0DC2-ED97BBB9AA45}"/>
              </a:ext>
            </a:extLst>
          </p:cNvPr>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lang="en-US" spc="-55" dirty="0"/>
              <a:t>Reference list</a:t>
            </a:r>
            <a:endParaRPr spc="-55" dirty="0"/>
          </a:p>
        </p:txBody>
      </p:sp>
      <p:sp>
        <p:nvSpPr>
          <p:cNvPr id="4" name="object 4">
            <a:extLst>
              <a:ext uri="{FF2B5EF4-FFF2-40B4-BE49-F238E27FC236}">
                <a16:creationId xmlns:a16="http://schemas.microsoft.com/office/drawing/2014/main" id="{68C52576-722B-C6F1-57F4-EC357F33018A}"/>
              </a:ext>
            </a:extLst>
          </p:cNvPr>
          <p:cNvSpPr txBox="1"/>
          <p:nvPr/>
        </p:nvSpPr>
        <p:spPr>
          <a:xfrm>
            <a:off x="958850" y="1724661"/>
            <a:ext cx="14338300" cy="392415"/>
          </a:xfrm>
          <a:prstGeom prst="rect">
            <a:avLst/>
          </a:prstGeom>
        </p:spPr>
        <p:txBody>
          <a:bodyPr vert="horz" wrap="square" lIns="0" tIns="12700" rIns="0" bIns="0" rtlCol="0">
            <a:spAutoFit/>
          </a:bodyPr>
          <a:lstStyle/>
          <a:p>
            <a:pPr algn="just">
              <a:lnSpc>
                <a:spcPct val="150000"/>
              </a:lnSpc>
            </a:pPr>
            <a:endParaRPr lang="en-ZA" dirty="0">
              <a:latin typeface="Avenir Book" panose="02000503020000020003" pitchFamily="2" charset="0"/>
            </a:endParaRPr>
          </a:p>
        </p:txBody>
      </p:sp>
      <p:sp>
        <p:nvSpPr>
          <p:cNvPr id="6" name="TextBox 5">
            <a:extLst>
              <a:ext uri="{FF2B5EF4-FFF2-40B4-BE49-F238E27FC236}">
                <a16:creationId xmlns:a16="http://schemas.microsoft.com/office/drawing/2014/main" id="{E7D39B00-95CE-FC93-38AB-32A5C9A5767D}"/>
              </a:ext>
            </a:extLst>
          </p:cNvPr>
          <p:cNvSpPr txBox="1"/>
          <p:nvPr/>
        </p:nvSpPr>
        <p:spPr>
          <a:xfrm>
            <a:off x="571500" y="1920868"/>
            <a:ext cx="15106649" cy="5592365"/>
          </a:xfrm>
          <a:prstGeom prst="rect">
            <a:avLst/>
          </a:prstGeom>
          <a:noFill/>
        </p:spPr>
        <p:txBody>
          <a:bodyPr wrap="square">
            <a:spAutoFit/>
          </a:bodyPr>
          <a:lstStyle/>
          <a:p>
            <a:pPr algn="just">
              <a:lnSpc>
                <a:spcPct val="150000"/>
              </a:lnSpc>
            </a:pPr>
            <a:r>
              <a:rPr lang="en-ZA" sz="2000" dirty="0">
                <a:latin typeface="Avenir Book" panose="02000503020000020003" pitchFamily="2" charset="0"/>
              </a:rPr>
              <a:t>Nesmith, A., &amp; Smyth, N. (2015). Environmental justice and social work education: A content analysis. Journal of Social Work Education, 51(3), 414–431.</a:t>
            </a:r>
          </a:p>
          <a:p>
            <a:pPr algn="just">
              <a:lnSpc>
                <a:spcPct val="150000"/>
              </a:lnSpc>
            </a:pPr>
            <a:r>
              <a:rPr lang="en-ZA" sz="2000" dirty="0">
                <a:latin typeface="Avenir Book" panose="02000503020000020003" pitchFamily="2" charset="0"/>
              </a:rPr>
              <a:t>News24. (2025, June 12). The water was around my neck: Eastern Cape residents recount floods.</a:t>
            </a:r>
          </a:p>
          <a:p>
            <a:pPr algn="just">
              <a:lnSpc>
                <a:spcPct val="150000"/>
              </a:lnSpc>
            </a:pPr>
            <a:r>
              <a:rPr lang="en-ZA" sz="2000" dirty="0">
                <a:latin typeface="Avenir Book" panose="02000503020000020003" pitchFamily="2" charset="0"/>
              </a:rPr>
              <a:t>Presidential Climate Commission. (2022). Briefing on KwaZulu-Natal floods. Pretoria.</a:t>
            </a:r>
          </a:p>
          <a:p>
            <a:pPr algn="just">
              <a:lnSpc>
                <a:spcPct val="150000"/>
              </a:lnSpc>
            </a:pPr>
            <a:r>
              <a:rPr lang="en-ZA" sz="2000" dirty="0">
                <a:latin typeface="Avenir Book" panose="02000503020000020003" pitchFamily="2" charset="0"/>
              </a:rPr>
              <a:t>Reuters. (2025, June 11). Eight bodies recovered after South African school bus swept away by floods. Reuters News.</a:t>
            </a:r>
          </a:p>
          <a:p>
            <a:pPr algn="just">
              <a:lnSpc>
                <a:spcPct val="150000"/>
              </a:lnSpc>
            </a:pPr>
            <a:r>
              <a:rPr lang="en-ZA" sz="2000" dirty="0">
                <a:latin typeface="Avenir Book" panose="02000503020000020003" pitchFamily="2" charset="0"/>
              </a:rPr>
              <a:t>Rothery, M. (2016). Critical ecological systems theory: A framework for social work. Journal of Critical Social Work, 17(2), 45–60.</a:t>
            </a:r>
          </a:p>
          <a:p>
            <a:pPr algn="just">
              <a:lnSpc>
                <a:spcPct val="150000"/>
              </a:lnSpc>
            </a:pPr>
            <a:r>
              <a:rPr lang="en-ZA" sz="2000" dirty="0">
                <a:latin typeface="Avenir Book" panose="02000503020000020003" pitchFamily="2" charset="0"/>
              </a:rPr>
              <a:t>Stamm, I. (2023). Social workers as ecological justice advocates. Journal of Social Work, 23(2), 115–129.</a:t>
            </a:r>
          </a:p>
          <a:p>
            <a:pPr algn="just">
              <a:lnSpc>
                <a:spcPct val="150000"/>
              </a:lnSpc>
            </a:pPr>
            <a:r>
              <a:rPr lang="en-ZA" sz="2000" dirty="0">
                <a:latin typeface="Avenir Book" panose="02000503020000020003" pitchFamily="2" charset="0"/>
              </a:rPr>
              <a:t>Teixeira, S., &amp; Krings, A. (2015). Sustainable social work: An environmental justice framework for practice. Social Work, 60(3), 245–253.</a:t>
            </a:r>
          </a:p>
          <a:p>
            <a:pPr algn="just">
              <a:lnSpc>
                <a:spcPct val="150000"/>
              </a:lnSpc>
            </a:pPr>
            <a:r>
              <a:rPr lang="en-ZA" sz="2000" dirty="0">
                <a:latin typeface="Avenir Book" panose="02000503020000020003" pitchFamily="2" charset="0"/>
              </a:rPr>
              <a:t>Wang, Y., &amp; </a:t>
            </a:r>
            <a:r>
              <a:rPr lang="en-ZA" sz="2000" dirty="0" err="1">
                <a:latin typeface="Avenir Book" panose="02000503020000020003" pitchFamily="2" charset="0"/>
              </a:rPr>
              <a:t>Altanbulag</a:t>
            </a:r>
            <a:r>
              <a:rPr lang="en-ZA" sz="2000" dirty="0">
                <a:latin typeface="Avenir Book" panose="02000503020000020003" pitchFamily="2" charset="0"/>
              </a:rPr>
              <a:t>, B. (2022). Eco-social work: Human–nature interdependence in practice and policy. International Journal of Social Welfare, 31(2), 145–156.</a:t>
            </a:r>
          </a:p>
          <a:p>
            <a:pPr algn="just">
              <a:lnSpc>
                <a:spcPct val="150000"/>
              </a:lnSpc>
            </a:pPr>
            <a:r>
              <a:rPr lang="en-ZA" sz="2000" dirty="0">
                <a:latin typeface="Avenir Book" panose="02000503020000020003" pitchFamily="2" charset="0"/>
              </a:rPr>
              <a:t>World Bank. (2022). Climate change and inequality: A global perspective. World Bank Publications.</a:t>
            </a:r>
          </a:p>
        </p:txBody>
      </p:sp>
    </p:spTree>
    <p:extLst>
      <p:ext uri="{BB962C8B-B14F-4D97-AF65-F5344CB8AC3E}">
        <p14:creationId xmlns:p14="http://schemas.microsoft.com/office/powerpoint/2010/main" val="3365939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71373-93BB-A32C-FE18-56ABF49AF7A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14506C6-8A84-2A97-0F2B-62EEED655C02}"/>
              </a:ext>
            </a:extLst>
          </p:cNvPr>
          <p:cNvSpPr/>
          <p:nvPr/>
        </p:nvSpPr>
        <p:spPr>
          <a:xfrm>
            <a:off x="571500" y="1549400"/>
            <a:ext cx="8166100" cy="0"/>
          </a:xfrm>
          <a:custGeom>
            <a:avLst/>
            <a:gdLst/>
            <a:ahLst/>
            <a:cxnLst/>
            <a:rect l="l" t="t" r="r" b="b"/>
            <a:pathLst>
              <a:path w="8166100">
                <a:moveTo>
                  <a:pt x="0" y="0"/>
                </a:moveTo>
                <a:lnTo>
                  <a:pt x="8166100" y="0"/>
                </a:lnTo>
              </a:path>
            </a:pathLst>
          </a:custGeom>
          <a:ln w="50800">
            <a:solidFill>
              <a:srgbClr val="D1CCC9"/>
            </a:solidFill>
          </a:ln>
        </p:spPr>
        <p:txBody>
          <a:bodyPr wrap="square" lIns="0" tIns="0" rIns="0" bIns="0" rtlCol="0"/>
          <a:lstStyle/>
          <a:p>
            <a:endParaRPr/>
          </a:p>
        </p:txBody>
      </p:sp>
      <p:sp>
        <p:nvSpPr>
          <p:cNvPr id="3" name="object 3">
            <a:extLst>
              <a:ext uri="{FF2B5EF4-FFF2-40B4-BE49-F238E27FC236}">
                <a16:creationId xmlns:a16="http://schemas.microsoft.com/office/drawing/2014/main" id="{5B6D9E53-D47E-39AD-576A-2004DBAED26C}"/>
              </a:ext>
            </a:extLst>
          </p:cNvPr>
          <p:cNvSpPr txBox="1">
            <a:spLocks noGrp="1"/>
          </p:cNvSpPr>
          <p:nvPr>
            <p:ph type="title"/>
          </p:nvPr>
        </p:nvSpPr>
        <p:spPr>
          <a:xfrm>
            <a:off x="571500" y="571500"/>
            <a:ext cx="8928100" cy="797654"/>
          </a:xfrm>
          <a:prstGeom prst="rect">
            <a:avLst/>
          </a:prstGeom>
        </p:spPr>
        <p:txBody>
          <a:bodyPr vert="horz" wrap="square" lIns="0" tIns="12700" rIns="0" bIns="0" rtlCol="0">
            <a:spAutoFit/>
          </a:bodyPr>
          <a:lstStyle/>
          <a:p>
            <a:pPr marL="12700">
              <a:lnSpc>
                <a:spcPct val="100000"/>
              </a:lnSpc>
              <a:spcBef>
                <a:spcPts val="100"/>
              </a:spcBef>
            </a:pPr>
            <a:r>
              <a:rPr lang="en-US" spc="-55" dirty="0"/>
              <a:t>Comments and Questions?</a:t>
            </a:r>
            <a:endParaRPr spc="-55" dirty="0"/>
          </a:p>
        </p:txBody>
      </p:sp>
      <p:pic>
        <p:nvPicPr>
          <p:cNvPr id="7" name="Picture 6" descr="A group of chat bubbles with letters&#10;&#10;AI-generated content may be incorrect.">
            <a:extLst>
              <a:ext uri="{FF2B5EF4-FFF2-40B4-BE49-F238E27FC236}">
                <a16:creationId xmlns:a16="http://schemas.microsoft.com/office/drawing/2014/main" id="{955D0EE9-39B8-0582-BFAF-D3A564E5D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4600" y="1729647"/>
            <a:ext cx="8686800" cy="6515100"/>
          </a:xfrm>
          <a:prstGeom prst="rect">
            <a:avLst/>
          </a:prstGeom>
          <a:effectLst/>
        </p:spPr>
      </p:pic>
    </p:spTree>
    <p:extLst>
      <p:ext uri="{BB962C8B-B14F-4D97-AF65-F5344CB8AC3E}">
        <p14:creationId xmlns:p14="http://schemas.microsoft.com/office/powerpoint/2010/main" val="2548309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D752F23-3780-C4D3-53AE-1319216EE535}"/>
              </a:ext>
            </a:extLst>
          </p:cNvPr>
          <p:cNvSpPr>
            <a:spLocks noGrp="1" noRot="1" noMove="1" noResize="1" noEditPoints="1" noAdjustHandles="1" noChangeArrowheads="1" noChangeShapeType="1"/>
          </p:cNvSpPr>
          <p:nvPr/>
        </p:nvSpPr>
        <p:spPr>
          <a:xfrm>
            <a:off x="0" y="0"/>
            <a:ext cx="16256000" cy="9144000"/>
          </a:xfrm>
          <a:prstGeom prst="rect">
            <a:avLst/>
          </a:prstGeom>
          <a:solidFill>
            <a:srgbClr val="1731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a:extLst>
              <a:ext uri="{FF2B5EF4-FFF2-40B4-BE49-F238E27FC236}">
                <a16:creationId xmlns:a16="http://schemas.microsoft.com/office/drawing/2014/main" id="{CA693349-2125-1DB8-53FE-F5FC92505BE5}"/>
              </a:ext>
            </a:extLst>
          </p:cNvPr>
          <p:cNvSpPr txBox="1">
            <a:spLocks/>
          </p:cNvSpPr>
          <p:nvPr/>
        </p:nvSpPr>
        <p:spPr>
          <a:xfrm>
            <a:off x="6433820" y="3538220"/>
            <a:ext cx="3388360" cy="1033780"/>
          </a:xfrm>
          <a:prstGeom prst="rect">
            <a:avLst/>
          </a:prstGeom>
        </p:spPr>
        <p:txBody>
          <a:bodyPr vert="horz" wrap="square" lIns="0" tIns="102870" rIns="0" bIns="0" rtlCol="0">
            <a:spAutoFit/>
          </a:bodyPr>
          <a:lstStyle>
            <a:lvl1pPr>
              <a:defRPr>
                <a:latin typeface="+mj-lt"/>
                <a:ea typeface="+mj-ea"/>
                <a:cs typeface="+mj-cs"/>
              </a:defRPr>
            </a:lvl1pPr>
          </a:lstStyle>
          <a:p>
            <a:pPr algn="ctr">
              <a:spcBef>
                <a:spcPts val="810"/>
              </a:spcBef>
            </a:pPr>
            <a:r>
              <a:rPr lang="en-ZA" sz="3050" dirty="0">
                <a:solidFill>
                  <a:srgbClr val="FFFFFF"/>
                </a:solidFill>
                <a:latin typeface="Avenir Black"/>
                <a:cs typeface="Avenir Black"/>
              </a:rPr>
              <a:t>Change</a:t>
            </a:r>
            <a:r>
              <a:rPr lang="en-ZA" sz="3050" spc="5" dirty="0">
                <a:solidFill>
                  <a:srgbClr val="FFFFFF"/>
                </a:solidFill>
                <a:latin typeface="Avenir Black"/>
                <a:cs typeface="Avenir Black"/>
              </a:rPr>
              <a:t> </a:t>
            </a:r>
            <a:r>
              <a:rPr lang="en-ZA" sz="3050" dirty="0">
                <a:solidFill>
                  <a:srgbClr val="FFFFFF"/>
                </a:solidFill>
                <a:latin typeface="Avenir Black"/>
                <a:cs typeface="Avenir Black"/>
              </a:rPr>
              <a:t>the</a:t>
            </a:r>
            <a:r>
              <a:rPr lang="en-ZA" sz="3050" spc="5" dirty="0">
                <a:solidFill>
                  <a:srgbClr val="FFFFFF"/>
                </a:solidFill>
                <a:latin typeface="Avenir Black"/>
                <a:cs typeface="Avenir Black"/>
              </a:rPr>
              <a:t> </a:t>
            </a:r>
            <a:r>
              <a:rPr lang="en-ZA" sz="3050" spc="-10" dirty="0">
                <a:solidFill>
                  <a:srgbClr val="FFFFFF"/>
                </a:solidFill>
                <a:latin typeface="Avenir Black"/>
                <a:cs typeface="Avenir Black"/>
              </a:rPr>
              <a:t>World</a:t>
            </a:r>
            <a:endParaRPr lang="en-ZA" sz="3050" dirty="0">
              <a:latin typeface="Avenir Black"/>
              <a:cs typeface="Avenir Black"/>
            </a:endParaRPr>
          </a:p>
          <a:p>
            <a:pPr algn="ctr">
              <a:spcBef>
                <a:spcPts val="565"/>
              </a:spcBef>
            </a:pPr>
            <a:r>
              <a:rPr lang="en-ZA" sz="2500" spc="-10" dirty="0">
                <a:solidFill>
                  <a:srgbClr val="FFCB1F"/>
                </a:solidFill>
                <a:latin typeface="Avenir"/>
                <a:cs typeface="Avenir"/>
              </a:rPr>
              <a:t>mandela.ac.za</a:t>
            </a:r>
            <a:endParaRPr lang="en-ZA" sz="2500" dirty="0">
              <a:latin typeface="Avenir"/>
              <a:cs typeface="Avenir"/>
            </a:endParaRPr>
          </a:p>
        </p:txBody>
      </p:sp>
      <p:grpSp>
        <p:nvGrpSpPr>
          <p:cNvPr id="3" name="object 3">
            <a:extLst>
              <a:ext uri="{FF2B5EF4-FFF2-40B4-BE49-F238E27FC236}">
                <a16:creationId xmlns:a16="http://schemas.microsoft.com/office/drawing/2014/main" id="{76BA9B3D-0EFD-59B2-7007-881DB8BAC6C4}"/>
              </a:ext>
            </a:extLst>
          </p:cNvPr>
          <p:cNvGrpSpPr/>
          <p:nvPr/>
        </p:nvGrpSpPr>
        <p:grpSpPr>
          <a:xfrm>
            <a:off x="7121574" y="4939549"/>
            <a:ext cx="2012950" cy="415290"/>
            <a:chOff x="7121604" y="7576238"/>
            <a:chExt cx="2012950" cy="415290"/>
          </a:xfrm>
        </p:grpSpPr>
        <p:pic>
          <p:nvPicPr>
            <p:cNvPr id="4" name="object 4">
              <a:extLst>
                <a:ext uri="{FF2B5EF4-FFF2-40B4-BE49-F238E27FC236}">
                  <a16:creationId xmlns:a16="http://schemas.microsoft.com/office/drawing/2014/main" id="{F208C5A6-6D21-F9CA-7412-DE7B876E9CF0}"/>
                </a:ext>
              </a:extLst>
            </p:cNvPr>
            <p:cNvPicPr/>
            <p:nvPr/>
          </p:nvPicPr>
          <p:blipFill>
            <a:blip r:embed="rId2" cstate="print"/>
            <a:stretch>
              <a:fillRect/>
            </a:stretch>
          </p:blipFill>
          <p:spPr>
            <a:xfrm>
              <a:off x="8305064" y="7694889"/>
              <a:ext cx="180314" cy="180212"/>
            </a:xfrm>
            <a:prstGeom prst="rect">
              <a:avLst/>
            </a:prstGeom>
          </p:spPr>
        </p:pic>
        <p:sp>
          <p:nvSpPr>
            <p:cNvPr id="5" name="object 5">
              <a:extLst>
                <a:ext uri="{FF2B5EF4-FFF2-40B4-BE49-F238E27FC236}">
                  <a16:creationId xmlns:a16="http://schemas.microsoft.com/office/drawing/2014/main" id="{86D7B842-3489-8020-5E2C-6F2ECC1F3285}"/>
                </a:ext>
              </a:extLst>
            </p:cNvPr>
            <p:cNvSpPr/>
            <p:nvPr/>
          </p:nvSpPr>
          <p:spPr>
            <a:xfrm>
              <a:off x="7121601" y="7576248"/>
              <a:ext cx="2012950" cy="415290"/>
            </a:xfrm>
            <a:custGeom>
              <a:avLst/>
              <a:gdLst/>
              <a:ahLst/>
              <a:cxnLst/>
              <a:rect l="l" t="t" r="r" b="b"/>
              <a:pathLst>
                <a:path w="2012950" h="415290">
                  <a:moveTo>
                    <a:pt x="412432" y="206413"/>
                  </a:moveTo>
                  <a:lnTo>
                    <a:pt x="406984" y="159169"/>
                  </a:lnTo>
                  <a:lnTo>
                    <a:pt x="391477" y="115760"/>
                  </a:lnTo>
                  <a:lnTo>
                    <a:pt x="369062" y="80479"/>
                  </a:lnTo>
                  <a:lnTo>
                    <a:pt x="335165" y="45427"/>
                  </a:lnTo>
                  <a:lnTo>
                    <a:pt x="296837" y="21031"/>
                  </a:lnTo>
                  <a:lnTo>
                    <a:pt x="263067" y="8940"/>
                  </a:lnTo>
                  <a:lnTo>
                    <a:pt x="263067" y="80479"/>
                  </a:lnTo>
                  <a:lnTo>
                    <a:pt x="263067" y="126492"/>
                  </a:lnTo>
                  <a:lnTo>
                    <a:pt x="228346" y="126492"/>
                  </a:lnTo>
                  <a:lnTo>
                    <a:pt x="221627" y="129349"/>
                  </a:lnTo>
                  <a:lnTo>
                    <a:pt x="221627" y="167068"/>
                  </a:lnTo>
                  <a:lnTo>
                    <a:pt x="263029" y="167068"/>
                  </a:lnTo>
                  <a:lnTo>
                    <a:pt x="258254" y="214198"/>
                  </a:lnTo>
                  <a:lnTo>
                    <a:pt x="221627" y="214198"/>
                  </a:lnTo>
                  <a:lnTo>
                    <a:pt x="221627" y="349415"/>
                  </a:lnTo>
                  <a:lnTo>
                    <a:pt x="165468" y="349415"/>
                  </a:lnTo>
                  <a:lnTo>
                    <a:pt x="165468" y="214198"/>
                  </a:lnTo>
                  <a:lnTo>
                    <a:pt x="139141" y="214198"/>
                  </a:lnTo>
                  <a:lnTo>
                    <a:pt x="139141" y="167068"/>
                  </a:lnTo>
                  <a:lnTo>
                    <a:pt x="165468" y="167068"/>
                  </a:lnTo>
                  <a:lnTo>
                    <a:pt x="165468" y="136093"/>
                  </a:lnTo>
                  <a:lnTo>
                    <a:pt x="167805" y="118338"/>
                  </a:lnTo>
                  <a:lnTo>
                    <a:pt x="176390" y="100190"/>
                  </a:lnTo>
                  <a:lnTo>
                    <a:pt x="193611" y="86067"/>
                  </a:lnTo>
                  <a:lnTo>
                    <a:pt x="221373" y="80479"/>
                  </a:lnTo>
                  <a:lnTo>
                    <a:pt x="263067" y="80479"/>
                  </a:lnTo>
                  <a:lnTo>
                    <a:pt x="263067" y="8940"/>
                  </a:lnTo>
                  <a:lnTo>
                    <a:pt x="253365" y="5461"/>
                  </a:lnTo>
                  <a:lnTo>
                    <a:pt x="205981" y="0"/>
                  </a:lnTo>
                  <a:lnTo>
                    <a:pt x="158750" y="5461"/>
                  </a:lnTo>
                  <a:lnTo>
                    <a:pt x="115404" y="21031"/>
                  </a:lnTo>
                  <a:lnTo>
                    <a:pt x="77152" y="45427"/>
                  </a:lnTo>
                  <a:lnTo>
                    <a:pt x="45250" y="77431"/>
                  </a:lnTo>
                  <a:lnTo>
                    <a:pt x="20942" y="115760"/>
                  </a:lnTo>
                  <a:lnTo>
                    <a:pt x="5435" y="159169"/>
                  </a:lnTo>
                  <a:lnTo>
                    <a:pt x="0" y="206413"/>
                  </a:lnTo>
                  <a:lnTo>
                    <a:pt x="5435" y="253695"/>
                  </a:lnTo>
                  <a:lnTo>
                    <a:pt x="20942" y="297129"/>
                  </a:lnTo>
                  <a:lnTo>
                    <a:pt x="45250" y="335483"/>
                  </a:lnTo>
                  <a:lnTo>
                    <a:pt x="77152" y="367487"/>
                  </a:lnTo>
                  <a:lnTo>
                    <a:pt x="115404" y="391909"/>
                  </a:lnTo>
                  <a:lnTo>
                    <a:pt x="158750" y="407466"/>
                  </a:lnTo>
                  <a:lnTo>
                    <a:pt x="205981" y="412940"/>
                  </a:lnTo>
                  <a:lnTo>
                    <a:pt x="253365" y="407466"/>
                  </a:lnTo>
                  <a:lnTo>
                    <a:pt x="296837" y="391909"/>
                  </a:lnTo>
                  <a:lnTo>
                    <a:pt x="335165" y="367487"/>
                  </a:lnTo>
                  <a:lnTo>
                    <a:pt x="367118" y="335483"/>
                  </a:lnTo>
                  <a:lnTo>
                    <a:pt x="391477" y="297129"/>
                  </a:lnTo>
                  <a:lnTo>
                    <a:pt x="406984" y="253695"/>
                  </a:lnTo>
                  <a:lnTo>
                    <a:pt x="412432" y="206413"/>
                  </a:lnTo>
                  <a:close/>
                </a:path>
                <a:path w="2012950" h="415290">
                  <a:moveTo>
                    <a:pt x="946061" y="207568"/>
                  </a:moveTo>
                  <a:lnTo>
                    <a:pt x="941146" y="165061"/>
                  </a:lnTo>
                  <a:lnTo>
                    <a:pt x="940803" y="161988"/>
                  </a:lnTo>
                  <a:lnTo>
                    <a:pt x="940777" y="161823"/>
                  </a:lnTo>
                  <a:lnTo>
                    <a:pt x="940689" y="160947"/>
                  </a:lnTo>
                  <a:lnTo>
                    <a:pt x="940612" y="160324"/>
                  </a:lnTo>
                  <a:lnTo>
                    <a:pt x="935659" y="146456"/>
                  </a:lnTo>
                  <a:lnTo>
                    <a:pt x="935037" y="144741"/>
                  </a:lnTo>
                  <a:lnTo>
                    <a:pt x="928814" y="127279"/>
                  </a:lnTo>
                  <a:lnTo>
                    <a:pt x="927544" y="123723"/>
                  </a:lnTo>
                  <a:lnTo>
                    <a:pt x="925118" y="116903"/>
                  </a:lnTo>
                  <a:lnTo>
                    <a:pt x="908062" y="90043"/>
                  </a:lnTo>
                  <a:lnTo>
                    <a:pt x="900798" y="78574"/>
                  </a:lnTo>
                  <a:lnTo>
                    <a:pt x="868883" y="46583"/>
                  </a:lnTo>
                  <a:lnTo>
                    <a:pt x="857554" y="39357"/>
                  </a:lnTo>
                  <a:lnTo>
                    <a:pt x="857554" y="147764"/>
                  </a:lnTo>
                  <a:lnTo>
                    <a:pt x="857554" y="151612"/>
                  </a:lnTo>
                  <a:lnTo>
                    <a:pt x="854036" y="156133"/>
                  </a:lnTo>
                  <a:lnTo>
                    <a:pt x="846658" y="163791"/>
                  </a:lnTo>
                  <a:lnTo>
                    <a:pt x="842899" y="166751"/>
                  </a:lnTo>
                  <a:lnTo>
                    <a:pt x="838123" y="170713"/>
                  </a:lnTo>
                  <a:lnTo>
                    <a:pt x="837717" y="171627"/>
                  </a:lnTo>
                  <a:lnTo>
                    <a:pt x="837628" y="174701"/>
                  </a:lnTo>
                  <a:lnTo>
                    <a:pt x="836282" y="196392"/>
                  </a:lnTo>
                  <a:lnTo>
                    <a:pt x="821321" y="242531"/>
                  </a:lnTo>
                  <a:lnTo>
                    <a:pt x="791324" y="281203"/>
                  </a:lnTo>
                  <a:lnTo>
                    <a:pt x="750760" y="305828"/>
                  </a:lnTo>
                  <a:lnTo>
                    <a:pt x="708126" y="314528"/>
                  </a:lnTo>
                  <a:lnTo>
                    <a:pt x="689483" y="314261"/>
                  </a:lnTo>
                  <a:lnTo>
                    <a:pt x="646214" y="303466"/>
                  </a:lnTo>
                  <a:lnTo>
                    <a:pt x="627468" y="293306"/>
                  </a:lnTo>
                  <a:lnTo>
                    <a:pt x="646353" y="293306"/>
                  </a:lnTo>
                  <a:lnTo>
                    <a:pt x="664337" y="290017"/>
                  </a:lnTo>
                  <a:lnTo>
                    <a:pt x="681443" y="283337"/>
                  </a:lnTo>
                  <a:lnTo>
                    <a:pt x="697699" y="273177"/>
                  </a:lnTo>
                  <a:lnTo>
                    <a:pt x="682510" y="270052"/>
                  </a:lnTo>
                  <a:lnTo>
                    <a:pt x="670001" y="263436"/>
                  </a:lnTo>
                  <a:lnTo>
                    <a:pt x="660095" y="253288"/>
                  </a:lnTo>
                  <a:lnTo>
                    <a:pt x="652729" y="239572"/>
                  </a:lnTo>
                  <a:lnTo>
                    <a:pt x="660717" y="240626"/>
                  </a:lnTo>
                  <a:lnTo>
                    <a:pt x="667029" y="240626"/>
                  </a:lnTo>
                  <a:lnTo>
                    <a:pt x="670775" y="239572"/>
                  </a:lnTo>
                  <a:lnTo>
                    <a:pt x="674027" y="238658"/>
                  </a:lnTo>
                  <a:lnTo>
                    <a:pt x="656374" y="230720"/>
                  </a:lnTo>
                  <a:lnTo>
                    <a:pt x="644410" y="218516"/>
                  </a:lnTo>
                  <a:lnTo>
                    <a:pt x="637794" y="204444"/>
                  </a:lnTo>
                  <a:lnTo>
                    <a:pt x="636143" y="190906"/>
                  </a:lnTo>
                  <a:lnTo>
                    <a:pt x="642747" y="194094"/>
                  </a:lnTo>
                  <a:lnTo>
                    <a:pt x="649503" y="196392"/>
                  </a:lnTo>
                  <a:lnTo>
                    <a:pt x="657555" y="196583"/>
                  </a:lnTo>
                  <a:lnTo>
                    <a:pt x="651052" y="190906"/>
                  </a:lnTo>
                  <a:lnTo>
                    <a:pt x="649376" y="189445"/>
                  </a:lnTo>
                  <a:lnTo>
                    <a:pt x="643166" y="181330"/>
                  </a:lnTo>
                  <a:lnTo>
                    <a:pt x="638924" y="172186"/>
                  </a:lnTo>
                  <a:lnTo>
                    <a:pt x="636689" y="161988"/>
                  </a:lnTo>
                  <a:lnTo>
                    <a:pt x="636460" y="156133"/>
                  </a:lnTo>
                  <a:lnTo>
                    <a:pt x="636549" y="152958"/>
                  </a:lnTo>
                  <a:lnTo>
                    <a:pt x="637222" y="147472"/>
                  </a:lnTo>
                  <a:lnTo>
                    <a:pt x="637298" y="146824"/>
                  </a:lnTo>
                  <a:lnTo>
                    <a:pt x="639445" y="139534"/>
                  </a:lnTo>
                  <a:lnTo>
                    <a:pt x="642810" y="132562"/>
                  </a:lnTo>
                  <a:lnTo>
                    <a:pt x="643001" y="132562"/>
                  </a:lnTo>
                  <a:lnTo>
                    <a:pt x="663409" y="152539"/>
                  </a:lnTo>
                  <a:lnTo>
                    <a:pt x="663905" y="152958"/>
                  </a:lnTo>
                  <a:lnTo>
                    <a:pt x="687184" y="168046"/>
                  </a:lnTo>
                  <a:lnTo>
                    <a:pt x="713320" y="178028"/>
                  </a:lnTo>
                  <a:lnTo>
                    <a:pt x="742162" y="182778"/>
                  </a:lnTo>
                  <a:lnTo>
                    <a:pt x="741870" y="179933"/>
                  </a:lnTo>
                  <a:lnTo>
                    <a:pt x="741553" y="178028"/>
                  </a:lnTo>
                  <a:lnTo>
                    <a:pt x="741629" y="170713"/>
                  </a:lnTo>
                  <a:lnTo>
                    <a:pt x="742302" y="161988"/>
                  </a:lnTo>
                  <a:lnTo>
                    <a:pt x="742378" y="160947"/>
                  </a:lnTo>
                  <a:lnTo>
                    <a:pt x="746709" y="148920"/>
                  </a:lnTo>
                  <a:lnTo>
                    <a:pt x="779310" y="124434"/>
                  </a:lnTo>
                  <a:lnTo>
                    <a:pt x="794575" y="123723"/>
                  </a:lnTo>
                  <a:lnTo>
                    <a:pt x="809345" y="127736"/>
                  </a:lnTo>
                  <a:lnTo>
                    <a:pt x="822071" y="136321"/>
                  </a:lnTo>
                  <a:lnTo>
                    <a:pt x="823950" y="138137"/>
                  </a:lnTo>
                  <a:lnTo>
                    <a:pt x="825512" y="138518"/>
                  </a:lnTo>
                  <a:lnTo>
                    <a:pt x="854633" y="127279"/>
                  </a:lnTo>
                  <a:lnTo>
                    <a:pt x="853186" y="132562"/>
                  </a:lnTo>
                  <a:lnTo>
                    <a:pt x="849172" y="139090"/>
                  </a:lnTo>
                  <a:lnTo>
                    <a:pt x="843076" y="146253"/>
                  </a:lnTo>
                  <a:lnTo>
                    <a:pt x="835418" y="153466"/>
                  </a:lnTo>
                  <a:lnTo>
                    <a:pt x="838238" y="152958"/>
                  </a:lnTo>
                  <a:lnTo>
                    <a:pt x="857554" y="147764"/>
                  </a:lnTo>
                  <a:lnTo>
                    <a:pt x="857554" y="39357"/>
                  </a:lnTo>
                  <a:lnTo>
                    <a:pt x="830618" y="22174"/>
                  </a:lnTo>
                  <a:lnTo>
                    <a:pt x="787234" y="6616"/>
                  </a:lnTo>
                  <a:lnTo>
                    <a:pt x="744867" y="1714"/>
                  </a:lnTo>
                  <a:lnTo>
                    <a:pt x="739978" y="1143"/>
                  </a:lnTo>
                  <a:lnTo>
                    <a:pt x="692734" y="6604"/>
                  </a:lnTo>
                  <a:lnTo>
                    <a:pt x="649363" y="22174"/>
                  </a:lnTo>
                  <a:lnTo>
                    <a:pt x="611060" y="46583"/>
                  </a:lnTo>
                  <a:lnTo>
                    <a:pt x="579107" y="78574"/>
                  </a:lnTo>
                  <a:lnTo>
                    <a:pt x="554736" y="116903"/>
                  </a:lnTo>
                  <a:lnTo>
                    <a:pt x="539203" y="160324"/>
                  </a:lnTo>
                  <a:lnTo>
                    <a:pt x="533742" y="207568"/>
                  </a:lnTo>
                  <a:lnTo>
                    <a:pt x="539203" y="254850"/>
                  </a:lnTo>
                  <a:lnTo>
                    <a:pt x="554736" y="298284"/>
                  </a:lnTo>
                  <a:lnTo>
                    <a:pt x="579107" y="336638"/>
                  </a:lnTo>
                  <a:lnTo>
                    <a:pt x="611060" y="368642"/>
                  </a:lnTo>
                  <a:lnTo>
                    <a:pt x="649351" y="393052"/>
                  </a:lnTo>
                  <a:lnTo>
                    <a:pt x="692734" y="408622"/>
                  </a:lnTo>
                  <a:lnTo>
                    <a:pt x="739965" y="414083"/>
                  </a:lnTo>
                  <a:lnTo>
                    <a:pt x="787234" y="408622"/>
                  </a:lnTo>
                  <a:lnTo>
                    <a:pt x="830618" y="393052"/>
                  </a:lnTo>
                  <a:lnTo>
                    <a:pt x="868883" y="368642"/>
                  </a:lnTo>
                  <a:lnTo>
                    <a:pt x="900798" y="336638"/>
                  </a:lnTo>
                  <a:lnTo>
                    <a:pt x="925118" y="298284"/>
                  </a:lnTo>
                  <a:lnTo>
                    <a:pt x="940612" y="254850"/>
                  </a:lnTo>
                  <a:lnTo>
                    <a:pt x="946061" y="207568"/>
                  </a:lnTo>
                  <a:close/>
                </a:path>
                <a:path w="2012950" h="415290">
                  <a:moveTo>
                    <a:pt x="1479677" y="208711"/>
                  </a:moveTo>
                  <a:lnTo>
                    <a:pt x="1474228" y="161467"/>
                  </a:lnTo>
                  <a:lnTo>
                    <a:pt x="1458734" y="118059"/>
                  </a:lnTo>
                  <a:lnTo>
                    <a:pt x="1441678" y="91186"/>
                  </a:lnTo>
                  <a:lnTo>
                    <a:pt x="1434414" y="79717"/>
                  </a:lnTo>
                  <a:lnTo>
                    <a:pt x="1402499" y="47726"/>
                  </a:lnTo>
                  <a:lnTo>
                    <a:pt x="1391183" y="40513"/>
                  </a:lnTo>
                  <a:lnTo>
                    <a:pt x="1391183" y="141338"/>
                  </a:lnTo>
                  <a:lnTo>
                    <a:pt x="1391183" y="275666"/>
                  </a:lnTo>
                  <a:lnTo>
                    <a:pt x="1387208" y="295389"/>
                  </a:lnTo>
                  <a:lnTo>
                    <a:pt x="1376375" y="311492"/>
                  </a:lnTo>
                  <a:lnTo>
                    <a:pt x="1360347" y="322326"/>
                  </a:lnTo>
                  <a:lnTo>
                    <a:pt x="1340764" y="326301"/>
                  </a:lnTo>
                  <a:lnTo>
                    <a:pt x="1206385" y="326301"/>
                  </a:lnTo>
                  <a:lnTo>
                    <a:pt x="1186840" y="322326"/>
                  </a:lnTo>
                  <a:lnTo>
                    <a:pt x="1170863" y="311492"/>
                  </a:lnTo>
                  <a:lnTo>
                    <a:pt x="1160081" y="295389"/>
                  </a:lnTo>
                  <a:lnTo>
                    <a:pt x="1156131" y="275666"/>
                  </a:lnTo>
                  <a:lnTo>
                    <a:pt x="1156131" y="141338"/>
                  </a:lnTo>
                  <a:lnTo>
                    <a:pt x="1160081" y="121881"/>
                  </a:lnTo>
                  <a:lnTo>
                    <a:pt x="1170863" y="105930"/>
                  </a:lnTo>
                  <a:lnTo>
                    <a:pt x="1186840" y="95148"/>
                  </a:lnTo>
                  <a:lnTo>
                    <a:pt x="1206385" y="91186"/>
                  </a:lnTo>
                  <a:lnTo>
                    <a:pt x="1340764" y="91186"/>
                  </a:lnTo>
                  <a:lnTo>
                    <a:pt x="1360347" y="95148"/>
                  </a:lnTo>
                  <a:lnTo>
                    <a:pt x="1376375" y="105930"/>
                  </a:lnTo>
                  <a:lnTo>
                    <a:pt x="1387208" y="121881"/>
                  </a:lnTo>
                  <a:lnTo>
                    <a:pt x="1391183" y="141338"/>
                  </a:lnTo>
                  <a:lnTo>
                    <a:pt x="1391183" y="40513"/>
                  </a:lnTo>
                  <a:lnTo>
                    <a:pt x="1364234" y="23317"/>
                  </a:lnTo>
                  <a:lnTo>
                    <a:pt x="1320850" y="7759"/>
                  </a:lnTo>
                  <a:lnTo>
                    <a:pt x="1273594" y="2286"/>
                  </a:lnTo>
                  <a:lnTo>
                    <a:pt x="1226362" y="7759"/>
                  </a:lnTo>
                  <a:lnTo>
                    <a:pt x="1182979" y="23317"/>
                  </a:lnTo>
                  <a:lnTo>
                    <a:pt x="1144676" y="47726"/>
                  </a:lnTo>
                  <a:lnTo>
                    <a:pt x="1112723" y="79717"/>
                  </a:lnTo>
                  <a:lnTo>
                    <a:pt x="1088351" y="118059"/>
                  </a:lnTo>
                  <a:lnTo>
                    <a:pt x="1072819" y="161467"/>
                  </a:lnTo>
                  <a:lnTo>
                    <a:pt x="1067371" y="208711"/>
                  </a:lnTo>
                  <a:lnTo>
                    <a:pt x="1072819" y="255993"/>
                  </a:lnTo>
                  <a:lnTo>
                    <a:pt x="1088351" y="299427"/>
                  </a:lnTo>
                  <a:lnTo>
                    <a:pt x="1112723" y="337781"/>
                  </a:lnTo>
                  <a:lnTo>
                    <a:pt x="1144676" y="369785"/>
                  </a:lnTo>
                  <a:lnTo>
                    <a:pt x="1182979" y="394195"/>
                  </a:lnTo>
                  <a:lnTo>
                    <a:pt x="1226362" y="409765"/>
                  </a:lnTo>
                  <a:lnTo>
                    <a:pt x="1273594" y="415226"/>
                  </a:lnTo>
                  <a:lnTo>
                    <a:pt x="1320850" y="409765"/>
                  </a:lnTo>
                  <a:lnTo>
                    <a:pt x="1364234" y="394195"/>
                  </a:lnTo>
                  <a:lnTo>
                    <a:pt x="1402499" y="369785"/>
                  </a:lnTo>
                  <a:lnTo>
                    <a:pt x="1434414" y="337781"/>
                  </a:lnTo>
                  <a:lnTo>
                    <a:pt x="1441691" y="326301"/>
                  </a:lnTo>
                  <a:lnTo>
                    <a:pt x="1458734" y="299427"/>
                  </a:lnTo>
                  <a:lnTo>
                    <a:pt x="1474228" y="255993"/>
                  </a:lnTo>
                  <a:lnTo>
                    <a:pt x="1479677" y="208711"/>
                  </a:lnTo>
                  <a:close/>
                </a:path>
                <a:path w="2012950" h="415290">
                  <a:moveTo>
                    <a:pt x="1861870" y="206133"/>
                  </a:moveTo>
                  <a:lnTo>
                    <a:pt x="1776615" y="163499"/>
                  </a:lnTo>
                  <a:lnTo>
                    <a:pt x="1776615" y="248767"/>
                  </a:lnTo>
                  <a:lnTo>
                    <a:pt x="1861870" y="206133"/>
                  </a:lnTo>
                  <a:close/>
                </a:path>
                <a:path w="2012950" h="415290">
                  <a:moveTo>
                    <a:pt x="2012784" y="208762"/>
                  </a:moveTo>
                  <a:lnTo>
                    <a:pt x="2007387" y="161925"/>
                  </a:lnTo>
                  <a:lnTo>
                    <a:pt x="2007323" y="161417"/>
                  </a:lnTo>
                  <a:lnTo>
                    <a:pt x="1991791" y="117957"/>
                  </a:lnTo>
                  <a:lnTo>
                    <a:pt x="1985708" y="108394"/>
                  </a:lnTo>
                  <a:lnTo>
                    <a:pt x="1967420" y="79629"/>
                  </a:lnTo>
                  <a:lnTo>
                    <a:pt x="1950021" y="62230"/>
                  </a:lnTo>
                  <a:lnTo>
                    <a:pt x="1950021" y="212242"/>
                  </a:lnTo>
                  <a:lnTo>
                    <a:pt x="1949742" y="216522"/>
                  </a:lnTo>
                  <a:lnTo>
                    <a:pt x="1949704" y="217131"/>
                  </a:lnTo>
                  <a:lnTo>
                    <a:pt x="1949259" y="228206"/>
                  </a:lnTo>
                  <a:lnTo>
                    <a:pt x="1948980" y="234403"/>
                  </a:lnTo>
                  <a:lnTo>
                    <a:pt x="1944395" y="274967"/>
                  </a:lnTo>
                  <a:lnTo>
                    <a:pt x="1914055" y="304660"/>
                  </a:lnTo>
                  <a:lnTo>
                    <a:pt x="1872805" y="307924"/>
                  </a:lnTo>
                  <a:lnTo>
                    <a:pt x="1808480" y="309270"/>
                  </a:lnTo>
                  <a:lnTo>
                    <a:pt x="1805165" y="309270"/>
                  </a:lnTo>
                  <a:lnTo>
                    <a:pt x="1745449" y="308152"/>
                  </a:lnTo>
                  <a:lnTo>
                    <a:pt x="1740179" y="307924"/>
                  </a:lnTo>
                  <a:lnTo>
                    <a:pt x="1739493" y="307924"/>
                  </a:lnTo>
                  <a:lnTo>
                    <a:pt x="1701406" y="305168"/>
                  </a:lnTo>
                  <a:lnTo>
                    <a:pt x="1670507" y="282270"/>
                  </a:lnTo>
                  <a:lnTo>
                    <a:pt x="1663954" y="239610"/>
                  </a:lnTo>
                  <a:lnTo>
                    <a:pt x="1663230" y="223799"/>
                  </a:lnTo>
                  <a:lnTo>
                    <a:pt x="1662912" y="217131"/>
                  </a:lnTo>
                  <a:lnTo>
                    <a:pt x="1662798" y="212242"/>
                  </a:lnTo>
                  <a:lnTo>
                    <a:pt x="1662696" y="207378"/>
                  </a:lnTo>
                  <a:lnTo>
                    <a:pt x="1662658" y="205155"/>
                  </a:lnTo>
                  <a:lnTo>
                    <a:pt x="1662874" y="201079"/>
                  </a:lnTo>
                  <a:lnTo>
                    <a:pt x="1663573" y="184150"/>
                  </a:lnTo>
                  <a:lnTo>
                    <a:pt x="1667408" y="146240"/>
                  </a:lnTo>
                  <a:lnTo>
                    <a:pt x="1691944" y="114795"/>
                  </a:lnTo>
                  <a:lnTo>
                    <a:pt x="1736420" y="109689"/>
                  </a:lnTo>
                  <a:lnTo>
                    <a:pt x="1780527" y="108699"/>
                  </a:lnTo>
                  <a:lnTo>
                    <a:pt x="1781098" y="108699"/>
                  </a:lnTo>
                  <a:lnTo>
                    <a:pt x="1793659" y="108394"/>
                  </a:lnTo>
                  <a:lnTo>
                    <a:pt x="1818398" y="108394"/>
                  </a:lnTo>
                  <a:lnTo>
                    <a:pt x="1838845" y="108699"/>
                  </a:lnTo>
                  <a:lnTo>
                    <a:pt x="1840699" y="108699"/>
                  </a:lnTo>
                  <a:lnTo>
                    <a:pt x="1848624" y="108851"/>
                  </a:lnTo>
                  <a:lnTo>
                    <a:pt x="1867522" y="109410"/>
                  </a:lnTo>
                  <a:lnTo>
                    <a:pt x="1866811" y="109410"/>
                  </a:lnTo>
                  <a:lnTo>
                    <a:pt x="1873084" y="109689"/>
                  </a:lnTo>
                  <a:lnTo>
                    <a:pt x="1913267" y="112661"/>
                  </a:lnTo>
                  <a:lnTo>
                    <a:pt x="1943404" y="137744"/>
                  </a:lnTo>
                  <a:lnTo>
                    <a:pt x="1948751" y="181813"/>
                  </a:lnTo>
                  <a:lnTo>
                    <a:pt x="1949767" y="205155"/>
                  </a:lnTo>
                  <a:lnTo>
                    <a:pt x="1949856" y="207378"/>
                  </a:lnTo>
                  <a:lnTo>
                    <a:pt x="1950021" y="62230"/>
                  </a:lnTo>
                  <a:lnTo>
                    <a:pt x="1897113" y="23279"/>
                  </a:lnTo>
                  <a:lnTo>
                    <a:pt x="1853653" y="7734"/>
                  </a:lnTo>
                  <a:lnTo>
                    <a:pt x="1806308" y="2286"/>
                  </a:lnTo>
                  <a:lnTo>
                    <a:pt x="1758962" y="7734"/>
                  </a:lnTo>
                  <a:lnTo>
                    <a:pt x="1715503" y="23279"/>
                  </a:lnTo>
                  <a:lnTo>
                    <a:pt x="1677174" y="47650"/>
                  </a:lnTo>
                  <a:lnTo>
                    <a:pt x="1645196" y="79629"/>
                  </a:lnTo>
                  <a:lnTo>
                    <a:pt x="1620824" y="117957"/>
                  </a:lnTo>
                  <a:lnTo>
                    <a:pt x="1605292" y="161417"/>
                  </a:lnTo>
                  <a:lnTo>
                    <a:pt x="1599996" y="207378"/>
                  </a:lnTo>
                  <a:lnTo>
                    <a:pt x="1599895" y="209232"/>
                  </a:lnTo>
                  <a:lnTo>
                    <a:pt x="1605292" y="256108"/>
                  </a:lnTo>
                  <a:lnTo>
                    <a:pt x="1620774" y="299427"/>
                  </a:lnTo>
                  <a:lnTo>
                    <a:pt x="1645196" y="337908"/>
                  </a:lnTo>
                  <a:lnTo>
                    <a:pt x="1677174" y="369874"/>
                  </a:lnTo>
                  <a:lnTo>
                    <a:pt x="1715503" y="394258"/>
                  </a:lnTo>
                  <a:lnTo>
                    <a:pt x="1758962" y="409790"/>
                  </a:lnTo>
                  <a:lnTo>
                    <a:pt x="1806308" y="415239"/>
                  </a:lnTo>
                  <a:lnTo>
                    <a:pt x="1853653" y="409790"/>
                  </a:lnTo>
                  <a:lnTo>
                    <a:pt x="1897113" y="394258"/>
                  </a:lnTo>
                  <a:lnTo>
                    <a:pt x="1935441" y="369874"/>
                  </a:lnTo>
                  <a:lnTo>
                    <a:pt x="1967420" y="337908"/>
                  </a:lnTo>
                  <a:lnTo>
                    <a:pt x="1985619" y="309270"/>
                  </a:lnTo>
                  <a:lnTo>
                    <a:pt x="1991791" y="299567"/>
                  </a:lnTo>
                  <a:lnTo>
                    <a:pt x="2007323" y="256108"/>
                  </a:lnTo>
                  <a:lnTo>
                    <a:pt x="2012734" y="209232"/>
                  </a:lnTo>
                  <a:lnTo>
                    <a:pt x="2012784" y="208762"/>
                  </a:lnTo>
                  <a:close/>
                </a:path>
              </a:pathLst>
            </a:custGeom>
            <a:solidFill>
              <a:srgbClr val="FFCB1F"/>
            </a:solidFill>
          </p:spPr>
          <p:txBody>
            <a:bodyPr wrap="square" lIns="0" tIns="0" rIns="0" bIns="0" rtlCol="0"/>
            <a:lstStyle/>
            <a:p>
              <a:endParaRPr/>
            </a:p>
          </p:txBody>
        </p:sp>
      </p:grpSp>
    </p:spTree>
    <p:extLst>
      <p:ext uri="{BB962C8B-B14F-4D97-AF65-F5344CB8AC3E}">
        <p14:creationId xmlns:p14="http://schemas.microsoft.com/office/powerpoint/2010/main" val="1794491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FFC36-0E30-ECA2-B07E-54F3E27A7EB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49B637A-8EED-34A0-4C20-0F0504829E62}"/>
              </a:ext>
            </a:extLst>
          </p:cNvPr>
          <p:cNvSpPr txBox="1"/>
          <p:nvPr/>
        </p:nvSpPr>
        <p:spPr>
          <a:xfrm>
            <a:off x="571501" y="2339339"/>
            <a:ext cx="15024100" cy="3834896"/>
          </a:xfrm>
          <a:prstGeom prst="rect">
            <a:avLst/>
          </a:prstGeom>
        </p:spPr>
        <p:txBody>
          <a:bodyPr vert="horz" wrap="square" lIns="0" tIns="12700" rIns="0" bIns="0" rtlCol="0">
            <a:spAutoFit/>
          </a:bodyPr>
          <a:lstStyle/>
          <a:p>
            <a:pPr marL="457200" indent="-457200" algn="just">
              <a:lnSpc>
                <a:spcPct val="150000"/>
              </a:lnSpc>
              <a:buClr>
                <a:srgbClr val="FFB61A"/>
              </a:buClr>
              <a:buFont typeface="Arial" panose="020B0604020202020204" pitchFamily="34" charset="0"/>
              <a:buChar char="•"/>
            </a:pPr>
            <a:r>
              <a:rPr lang="en-US" sz="2800" b="1" dirty="0">
                <a:latin typeface="Avenir Book" panose="02000503020000020003" pitchFamily="2" charset="0"/>
              </a:rPr>
              <a:t>What role do social workers play in responding to disasters and pandemics?</a:t>
            </a:r>
          </a:p>
          <a:p>
            <a:pPr marL="457200" indent="-457200" algn="just">
              <a:lnSpc>
                <a:spcPct val="150000"/>
              </a:lnSpc>
              <a:buClr>
                <a:srgbClr val="FFB61A"/>
              </a:buClr>
              <a:buFont typeface="Arial" panose="020B0604020202020204" pitchFamily="34" charset="0"/>
              <a:buChar char="•"/>
            </a:pPr>
            <a:endParaRPr lang="en-US" sz="2800" b="1" dirty="0">
              <a:latin typeface="Avenir Book" panose="02000503020000020003" pitchFamily="2" charset="0"/>
            </a:endParaRPr>
          </a:p>
          <a:p>
            <a:pPr marL="457200" indent="-457200" algn="just">
              <a:lnSpc>
                <a:spcPct val="150000"/>
              </a:lnSpc>
              <a:buClr>
                <a:srgbClr val="FFB61A"/>
              </a:buClr>
              <a:buFont typeface="Arial" panose="020B0604020202020204" pitchFamily="34" charset="0"/>
              <a:buChar char="•"/>
            </a:pPr>
            <a:r>
              <a:rPr lang="en-US" sz="2800" b="1" dirty="0">
                <a:latin typeface="Avenir Book" panose="02000503020000020003" pitchFamily="2" charset="0"/>
              </a:rPr>
              <a:t>To what extent are social workers prepared to address environmental issues that shape individual and community well-being?</a:t>
            </a:r>
          </a:p>
          <a:p>
            <a:pPr marL="457200" indent="-457200" algn="just">
              <a:lnSpc>
                <a:spcPct val="150000"/>
              </a:lnSpc>
              <a:buClr>
                <a:srgbClr val="FFB61A"/>
              </a:buClr>
              <a:buFont typeface="Arial" panose="020B0604020202020204" pitchFamily="34" charset="0"/>
              <a:buChar char="•"/>
            </a:pPr>
            <a:endParaRPr lang="en-US" sz="2800" dirty="0">
              <a:latin typeface="Avenir Book" panose="02000503020000020003" pitchFamily="2" charset="0"/>
            </a:endParaRPr>
          </a:p>
          <a:p>
            <a:pPr marL="457200" indent="-457200" algn="just">
              <a:lnSpc>
                <a:spcPct val="150000"/>
              </a:lnSpc>
              <a:buClr>
                <a:srgbClr val="FFB61A"/>
              </a:buClr>
              <a:buFont typeface="Arial" panose="020B0604020202020204" pitchFamily="34" charset="0"/>
              <a:buChar char="•"/>
            </a:pPr>
            <a:endParaRPr lang="en-US" sz="2800" dirty="0">
              <a:latin typeface="Avenir Book" panose="02000503020000020003" pitchFamily="2" charset="0"/>
            </a:endParaRPr>
          </a:p>
        </p:txBody>
      </p:sp>
      <p:sp>
        <p:nvSpPr>
          <p:cNvPr id="8" name="object 3">
            <a:extLst>
              <a:ext uri="{FF2B5EF4-FFF2-40B4-BE49-F238E27FC236}">
                <a16:creationId xmlns:a16="http://schemas.microsoft.com/office/drawing/2014/main" id="{7C261C9C-539F-B12C-737D-DC9413D55B06}"/>
              </a:ext>
            </a:extLst>
          </p:cNvPr>
          <p:cNvSpPr/>
          <p:nvPr/>
        </p:nvSpPr>
        <p:spPr>
          <a:xfrm>
            <a:off x="571500" y="1524000"/>
            <a:ext cx="3746500" cy="0"/>
          </a:xfrm>
          <a:custGeom>
            <a:avLst/>
            <a:gdLst/>
            <a:ahLst/>
            <a:cxnLst/>
            <a:rect l="l" t="t" r="r" b="b"/>
            <a:pathLst>
              <a:path w="3746500">
                <a:moveTo>
                  <a:pt x="0" y="0"/>
                </a:moveTo>
                <a:lnTo>
                  <a:pt x="3746500" y="0"/>
                </a:lnTo>
              </a:path>
            </a:pathLst>
          </a:custGeom>
          <a:ln w="50800">
            <a:solidFill>
              <a:srgbClr val="D1CCC9"/>
            </a:solidFill>
          </a:ln>
        </p:spPr>
        <p:txBody>
          <a:bodyPr wrap="square" lIns="0" tIns="0" rIns="0" bIns="0" rtlCol="0"/>
          <a:lstStyle/>
          <a:p>
            <a:endParaRPr/>
          </a:p>
        </p:txBody>
      </p:sp>
      <p:sp>
        <p:nvSpPr>
          <p:cNvPr id="9" name="object 4">
            <a:extLst>
              <a:ext uri="{FF2B5EF4-FFF2-40B4-BE49-F238E27FC236}">
                <a16:creationId xmlns:a16="http://schemas.microsoft.com/office/drawing/2014/main" id="{1B82DA43-D78E-A6F8-3D52-568D1C49CB88}"/>
              </a:ext>
            </a:extLst>
          </p:cNvPr>
          <p:cNvSpPr txBox="1">
            <a:spLocks noGrp="1"/>
          </p:cNvSpPr>
          <p:nvPr>
            <p:ph type="title"/>
          </p:nvPr>
        </p:nvSpPr>
        <p:spPr>
          <a:xfrm>
            <a:off x="571500" y="571500"/>
            <a:ext cx="15024100" cy="802640"/>
          </a:xfrm>
          <a:prstGeom prst="rect">
            <a:avLst/>
          </a:prstGeom>
        </p:spPr>
        <p:txBody>
          <a:bodyPr vert="horz" wrap="square" lIns="0" tIns="12700" rIns="0" bIns="0" rtlCol="0">
            <a:spAutoFit/>
          </a:bodyPr>
          <a:lstStyle/>
          <a:p>
            <a:pPr marL="12700">
              <a:lnSpc>
                <a:spcPct val="100000"/>
              </a:lnSpc>
              <a:spcBef>
                <a:spcPts val="100"/>
              </a:spcBef>
            </a:pPr>
            <a:r>
              <a:rPr lang="en-US" dirty="0"/>
              <a:t>Introduction </a:t>
            </a:r>
            <a:endParaRPr spc="-60" dirty="0"/>
          </a:p>
        </p:txBody>
      </p:sp>
    </p:spTree>
    <p:extLst>
      <p:ext uri="{BB962C8B-B14F-4D97-AF65-F5344CB8AC3E}">
        <p14:creationId xmlns:p14="http://schemas.microsoft.com/office/powerpoint/2010/main" val="4158232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93A7E-750B-C07B-A047-25AC76B6AFD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7075CE8-B15D-E9F7-A0CF-F29F1617A39F}"/>
              </a:ext>
            </a:extLst>
          </p:cNvPr>
          <p:cNvSpPr txBox="1"/>
          <p:nvPr/>
        </p:nvSpPr>
        <p:spPr>
          <a:xfrm>
            <a:off x="541336" y="2057400"/>
            <a:ext cx="7358063" cy="5512856"/>
          </a:xfrm>
          <a:prstGeom prst="rect">
            <a:avLst/>
          </a:prstGeom>
        </p:spPr>
        <p:txBody>
          <a:bodyPr vert="horz" wrap="square" lIns="0" tIns="12700" rIns="0" bIns="0" rtlCol="0">
            <a:spAutoFit/>
          </a:bodyPr>
          <a:lstStyle/>
          <a:p>
            <a:pPr marL="342900" indent="-342900" algn="just">
              <a:lnSpc>
                <a:spcPct val="150000"/>
              </a:lnSpc>
              <a:buClr>
                <a:srgbClr val="FFB61A"/>
              </a:buClr>
              <a:buFont typeface="Arial" panose="020B0604020202020204" pitchFamily="34" charset="0"/>
              <a:buChar char="•"/>
            </a:pPr>
            <a:r>
              <a:rPr lang="en-ZA" sz="2000" dirty="0">
                <a:latin typeface="Avenir Book" panose="02000503020000020003" pitchFamily="2" charset="0"/>
              </a:rPr>
              <a:t>Environmental justice is rooted in the principle that all people deserve equal protection from environmental hazards and equal access to decision-making processes concerning environmental health (Bullard, 1996). </a:t>
            </a:r>
          </a:p>
          <a:p>
            <a:pPr marL="342900" indent="-342900" algn="just">
              <a:lnSpc>
                <a:spcPct val="150000"/>
              </a:lnSpc>
              <a:buClr>
                <a:srgbClr val="FFB61A"/>
              </a:buClr>
              <a:buFont typeface="Arial" panose="020B0604020202020204" pitchFamily="34" charset="0"/>
              <a:buChar char="•"/>
            </a:pPr>
            <a:r>
              <a:rPr lang="en-ZA" sz="2000" dirty="0">
                <a:latin typeface="Avenir Book" panose="02000503020000020003" pitchFamily="2" charset="0"/>
              </a:rPr>
              <a:t>Yet, environmental injustice continues to manifest as the unequal and disproportionate distribution of risks and hazards. </a:t>
            </a:r>
          </a:p>
          <a:p>
            <a:pPr marL="342900" indent="-342900" algn="just">
              <a:lnSpc>
                <a:spcPct val="150000"/>
              </a:lnSpc>
              <a:buClr>
                <a:srgbClr val="FFB61A"/>
              </a:buClr>
              <a:buFont typeface="Arial" panose="020B0604020202020204" pitchFamily="34" charset="0"/>
              <a:buChar char="•"/>
            </a:pPr>
            <a:r>
              <a:rPr lang="en-ZA" sz="2000" dirty="0">
                <a:latin typeface="Avenir Book" panose="02000503020000020003" pitchFamily="2" charset="0"/>
              </a:rPr>
              <a:t>Marginalized communities, particularly in the Global South, experience a double burden: suffering the consequences of environmental degradation while also, out of necessity, contributing to it due to inadequate services and infrastructure (Lombard, 2019).</a:t>
            </a:r>
          </a:p>
        </p:txBody>
      </p:sp>
      <p:sp>
        <p:nvSpPr>
          <p:cNvPr id="3" name="object 3">
            <a:extLst>
              <a:ext uri="{FF2B5EF4-FFF2-40B4-BE49-F238E27FC236}">
                <a16:creationId xmlns:a16="http://schemas.microsoft.com/office/drawing/2014/main" id="{3840A625-221F-4661-FCAB-87C0A1C0C194}"/>
              </a:ext>
            </a:extLst>
          </p:cNvPr>
          <p:cNvSpPr/>
          <p:nvPr/>
        </p:nvSpPr>
        <p:spPr>
          <a:xfrm>
            <a:off x="571500" y="1524000"/>
            <a:ext cx="3746500" cy="0"/>
          </a:xfrm>
          <a:custGeom>
            <a:avLst/>
            <a:gdLst/>
            <a:ahLst/>
            <a:cxnLst/>
            <a:rect l="l" t="t" r="r" b="b"/>
            <a:pathLst>
              <a:path w="3746500">
                <a:moveTo>
                  <a:pt x="0" y="0"/>
                </a:moveTo>
                <a:lnTo>
                  <a:pt x="3746500" y="0"/>
                </a:lnTo>
              </a:path>
            </a:pathLst>
          </a:custGeom>
          <a:ln w="50800">
            <a:solidFill>
              <a:srgbClr val="D1CCC9"/>
            </a:solidFill>
          </a:ln>
        </p:spPr>
        <p:txBody>
          <a:bodyPr wrap="square" lIns="0" tIns="0" rIns="0" bIns="0" rtlCol="0"/>
          <a:lstStyle/>
          <a:p>
            <a:endParaRPr/>
          </a:p>
        </p:txBody>
      </p:sp>
      <p:sp>
        <p:nvSpPr>
          <p:cNvPr id="4" name="object 4">
            <a:extLst>
              <a:ext uri="{FF2B5EF4-FFF2-40B4-BE49-F238E27FC236}">
                <a16:creationId xmlns:a16="http://schemas.microsoft.com/office/drawing/2014/main" id="{5E336B2E-63A2-F3BC-37C3-1424421B78F2}"/>
              </a:ext>
            </a:extLst>
          </p:cNvPr>
          <p:cNvSpPr txBox="1">
            <a:spLocks noGrp="1"/>
          </p:cNvSpPr>
          <p:nvPr>
            <p:ph type="title"/>
          </p:nvPr>
        </p:nvSpPr>
        <p:spPr>
          <a:xfrm>
            <a:off x="571500" y="571500"/>
            <a:ext cx="3898265" cy="802640"/>
          </a:xfrm>
          <a:prstGeom prst="rect">
            <a:avLst/>
          </a:prstGeom>
        </p:spPr>
        <p:txBody>
          <a:bodyPr vert="horz" wrap="square" lIns="0" tIns="12700" rIns="0" bIns="0" rtlCol="0">
            <a:spAutoFit/>
          </a:bodyPr>
          <a:lstStyle/>
          <a:p>
            <a:pPr marL="12700">
              <a:lnSpc>
                <a:spcPct val="100000"/>
              </a:lnSpc>
              <a:spcBef>
                <a:spcPts val="100"/>
              </a:spcBef>
            </a:pPr>
            <a:r>
              <a:rPr spc="-60" dirty="0"/>
              <a:t>Introduction</a:t>
            </a:r>
          </a:p>
        </p:txBody>
      </p:sp>
      <p:sp>
        <p:nvSpPr>
          <p:cNvPr id="5" name="object 2">
            <a:extLst>
              <a:ext uri="{FF2B5EF4-FFF2-40B4-BE49-F238E27FC236}">
                <a16:creationId xmlns:a16="http://schemas.microsoft.com/office/drawing/2014/main" id="{7617D366-045C-DCEA-30CB-07142910D66D}"/>
              </a:ext>
            </a:extLst>
          </p:cNvPr>
          <p:cNvSpPr txBox="1"/>
          <p:nvPr/>
        </p:nvSpPr>
        <p:spPr>
          <a:xfrm>
            <a:off x="8783637" y="2057400"/>
            <a:ext cx="6870700" cy="2281202"/>
          </a:xfrm>
          <a:prstGeom prst="rect">
            <a:avLst/>
          </a:prstGeom>
        </p:spPr>
        <p:txBody>
          <a:bodyPr vert="horz" wrap="square" lIns="0" tIns="12700" rIns="0" bIns="0" rtlCol="0">
            <a:spAutoFit/>
          </a:bodyPr>
          <a:lstStyle/>
          <a:p>
            <a:pPr marL="342900" indent="-342900" algn="just">
              <a:lnSpc>
                <a:spcPct val="150000"/>
              </a:lnSpc>
              <a:buClr>
                <a:srgbClr val="FFB61A"/>
              </a:buClr>
              <a:buFont typeface="Arial" panose="020B0604020202020204" pitchFamily="34" charset="0"/>
              <a:buChar char="•"/>
            </a:pPr>
            <a:r>
              <a:rPr lang="en-ZA" sz="2000" dirty="0">
                <a:latin typeface="Avenir Book" panose="02000503020000020003" pitchFamily="2" charset="0"/>
              </a:rPr>
              <a:t>Social workers, traditionally concerned with the promotion of human rights and social justice, are primed to be strong partners in responding to environmental injustice and supporting environmental justice movements (Kemp, 2011: Teixeira &amp; Krings, 2015)</a:t>
            </a:r>
          </a:p>
        </p:txBody>
      </p:sp>
      <p:pic>
        <p:nvPicPr>
          <p:cNvPr id="8" name="Picture 7" descr="A blue line drawing of a balance scale with different objects on it&#10;&#10;AI-generated content may be incorrect.">
            <a:extLst>
              <a:ext uri="{FF2B5EF4-FFF2-40B4-BE49-F238E27FC236}">
                <a16:creationId xmlns:a16="http://schemas.microsoft.com/office/drawing/2014/main" id="{843555B2-CDA1-6DDA-DA86-9F4CE734A842}"/>
              </a:ext>
            </a:extLst>
          </p:cNvPr>
          <p:cNvPicPr>
            <a:picLocks noChangeAspect="1"/>
          </p:cNvPicPr>
          <p:nvPr/>
        </p:nvPicPr>
        <p:blipFill>
          <a:blip r:embed="rId3">
            <a:extLst>
              <a:ext uri="{28A0092B-C50C-407E-A947-70E740481C1C}">
                <a14:useLocalDpi xmlns:a14="http://schemas.microsoft.com/office/drawing/2010/main" val="0"/>
              </a:ext>
            </a:extLst>
          </a:blip>
          <a:srcRect t="7115" b="10430"/>
          <a:stretch>
            <a:fillRect/>
          </a:stretch>
        </p:blipFill>
        <p:spPr>
          <a:xfrm>
            <a:off x="10047287" y="4953000"/>
            <a:ext cx="4343400" cy="3581400"/>
          </a:xfrm>
          <a:prstGeom prst="rect">
            <a:avLst/>
          </a:prstGeom>
        </p:spPr>
      </p:pic>
    </p:spTree>
    <p:extLst>
      <p:ext uri="{BB962C8B-B14F-4D97-AF65-F5344CB8AC3E}">
        <p14:creationId xmlns:p14="http://schemas.microsoft.com/office/powerpoint/2010/main" val="2923830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93A5F-8B73-B915-19FA-5FC73BAE13F0}"/>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DD448EE6-CFBF-3DC8-47A3-9B6D9A5044D4}"/>
              </a:ext>
            </a:extLst>
          </p:cNvPr>
          <p:cNvSpPr/>
          <p:nvPr/>
        </p:nvSpPr>
        <p:spPr>
          <a:xfrm>
            <a:off x="571500" y="1524000"/>
            <a:ext cx="3746500" cy="0"/>
          </a:xfrm>
          <a:custGeom>
            <a:avLst/>
            <a:gdLst/>
            <a:ahLst/>
            <a:cxnLst/>
            <a:rect l="l" t="t" r="r" b="b"/>
            <a:pathLst>
              <a:path w="3746500">
                <a:moveTo>
                  <a:pt x="0" y="0"/>
                </a:moveTo>
                <a:lnTo>
                  <a:pt x="3746500" y="0"/>
                </a:lnTo>
              </a:path>
            </a:pathLst>
          </a:custGeom>
          <a:ln w="50800">
            <a:solidFill>
              <a:srgbClr val="D1CCC9"/>
            </a:solidFill>
          </a:ln>
        </p:spPr>
        <p:txBody>
          <a:bodyPr wrap="square" lIns="0" tIns="0" rIns="0" bIns="0" rtlCol="0"/>
          <a:lstStyle/>
          <a:p>
            <a:endParaRPr/>
          </a:p>
        </p:txBody>
      </p:sp>
      <p:sp>
        <p:nvSpPr>
          <p:cNvPr id="4" name="object 4">
            <a:extLst>
              <a:ext uri="{FF2B5EF4-FFF2-40B4-BE49-F238E27FC236}">
                <a16:creationId xmlns:a16="http://schemas.microsoft.com/office/drawing/2014/main" id="{86CDEA97-E3F9-E1CD-D963-EF860C1BBE41}"/>
              </a:ext>
            </a:extLst>
          </p:cNvPr>
          <p:cNvSpPr txBox="1">
            <a:spLocks noGrp="1"/>
          </p:cNvSpPr>
          <p:nvPr>
            <p:ph type="title"/>
          </p:nvPr>
        </p:nvSpPr>
        <p:spPr>
          <a:xfrm>
            <a:off x="571500" y="571500"/>
            <a:ext cx="14532633" cy="797654"/>
          </a:xfrm>
          <a:prstGeom prst="rect">
            <a:avLst/>
          </a:prstGeom>
        </p:spPr>
        <p:txBody>
          <a:bodyPr vert="horz" wrap="square" lIns="0" tIns="12700" rIns="0" bIns="0" rtlCol="0">
            <a:spAutoFit/>
          </a:bodyPr>
          <a:lstStyle/>
          <a:p>
            <a:pPr marL="12700">
              <a:lnSpc>
                <a:spcPct val="100000"/>
              </a:lnSpc>
              <a:spcBef>
                <a:spcPts val="100"/>
              </a:spcBef>
            </a:pPr>
            <a:r>
              <a:rPr lang="en-US" spc="-60" dirty="0"/>
              <a:t>Background: Climate Change &amp; Marginalization</a:t>
            </a:r>
            <a:endParaRPr spc="-60" dirty="0"/>
          </a:p>
        </p:txBody>
      </p:sp>
      <p:sp>
        <p:nvSpPr>
          <p:cNvPr id="5" name="object 5">
            <a:extLst>
              <a:ext uri="{FF2B5EF4-FFF2-40B4-BE49-F238E27FC236}">
                <a16:creationId xmlns:a16="http://schemas.microsoft.com/office/drawing/2014/main" id="{C514A791-D0A9-8846-6FB4-4B961D8C5C9F}"/>
              </a:ext>
            </a:extLst>
          </p:cNvPr>
          <p:cNvSpPr/>
          <p:nvPr/>
        </p:nvSpPr>
        <p:spPr>
          <a:xfrm>
            <a:off x="5747860" y="2717800"/>
            <a:ext cx="4775200" cy="4775200"/>
          </a:xfrm>
          <a:custGeom>
            <a:avLst/>
            <a:gdLst/>
            <a:ahLst/>
            <a:cxnLst/>
            <a:rect l="l" t="t" r="r" b="b"/>
            <a:pathLst>
              <a:path w="4775200" h="4775200">
                <a:moveTo>
                  <a:pt x="4559236" y="0"/>
                </a:moveTo>
                <a:lnTo>
                  <a:pt x="215900" y="0"/>
                </a:lnTo>
                <a:lnTo>
                  <a:pt x="166395" y="5701"/>
                </a:lnTo>
                <a:lnTo>
                  <a:pt x="120951" y="21943"/>
                </a:lnTo>
                <a:lnTo>
                  <a:pt x="80864" y="47430"/>
                </a:lnTo>
                <a:lnTo>
                  <a:pt x="47430" y="80864"/>
                </a:lnTo>
                <a:lnTo>
                  <a:pt x="21943" y="120951"/>
                </a:lnTo>
                <a:lnTo>
                  <a:pt x="5701" y="166395"/>
                </a:lnTo>
                <a:lnTo>
                  <a:pt x="0" y="215900"/>
                </a:lnTo>
                <a:lnTo>
                  <a:pt x="0" y="4559300"/>
                </a:lnTo>
                <a:lnTo>
                  <a:pt x="5701" y="4608804"/>
                </a:lnTo>
                <a:lnTo>
                  <a:pt x="21943" y="4654248"/>
                </a:lnTo>
                <a:lnTo>
                  <a:pt x="47430" y="4694335"/>
                </a:lnTo>
                <a:lnTo>
                  <a:pt x="80864" y="4727769"/>
                </a:lnTo>
                <a:lnTo>
                  <a:pt x="120951" y="4753256"/>
                </a:lnTo>
                <a:lnTo>
                  <a:pt x="166395" y="4769498"/>
                </a:lnTo>
                <a:lnTo>
                  <a:pt x="215900" y="4775200"/>
                </a:lnTo>
                <a:lnTo>
                  <a:pt x="4559236" y="4775200"/>
                </a:lnTo>
                <a:lnTo>
                  <a:pt x="4608737" y="4769498"/>
                </a:lnTo>
                <a:lnTo>
                  <a:pt x="4654179" y="4753256"/>
                </a:lnTo>
                <a:lnTo>
                  <a:pt x="4694266" y="4727769"/>
                </a:lnTo>
                <a:lnTo>
                  <a:pt x="4727702" y="4694335"/>
                </a:lnTo>
                <a:lnTo>
                  <a:pt x="4753190" y="4654248"/>
                </a:lnTo>
                <a:lnTo>
                  <a:pt x="4769433" y="4608804"/>
                </a:lnTo>
                <a:lnTo>
                  <a:pt x="4775136" y="4559300"/>
                </a:lnTo>
                <a:lnTo>
                  <a:pt x="4775136" y="215900"/>
                </a:lnTo>
                <a:lnTo>
                  <a:pt x="4769433" y="166395"/>
                </a:lnTo>
                <a:lnTo>
                  <a:pt x="4753190" y="120951"/>
                </a:lnTo>
                <a:lnTo>
                  <a:pt x="4727702" y="80864"/>
                </a:lnTo>
                <a:lnTo>
                  <a:pt x="4694266" y="47430"/>
                </a:lnTo>
                <a:lnTo>
                  <a:pt x="4654179" y="21943"/>
                </a:lnTo>
                <a:lnTo>
                  <a:pt x="4608737" y="5701"/>
                </a:lnTo>
                <a:lnTo>
                  <a:pt x="4559236" y="0"/>
                </a:lnTo>
                <a:close/>
              </a:path>
            </a:pathLst>
          </a:custGeom>
          <a:solidFill>
            <a:srgbClr val="17314B"/>
          </a:solidFill>
        </p:spPr>
        <p:txBody>
          <a:bodyPr wrap="square" lIns="0" tIns="0" rIns="0" bIns="0" rtlCol="0"/>
          <a:lstStyle/>
          <a:p>
            <a:endParaRPr/>
          </a:p>
        </p:txBody>
      </p:sp>
      <p:sp>
        <p:nvSpPr>
          <p:cNvPr id="10" name="object 10">
            <a:extLst>
              <a:ext uri="{FF2B5EF4-FFF2-40B4-BE49-F238E27FC236}">
                <a16:creationId xmlns:a16="http://schemas.microsoft.com/office/drawing/2014/main" id="{487EDCE8-81B2-761F-CC79-E67788F23AC8}"/>
              </a:ext>
            </a:extLst>
          </p:cNvPr>
          <p:cNvSpPr/>
          <p:nvPr/>
        </p:nvSpPr>
        <p:spPr>
          <a:xfrm>
            <a:off x="620191" y="2717799"/>
            <a:ext cx="4775200" cy="4775200"/>
          </a:xfrm>
          <a:custGeom>
            <a:avLst/>
            <a:gdLst/>
            <a:ahLst/>
            <a:cxnLst/>
            <a:rect l="l" t="t" r="r" b="b"/>
            <a:pathLst>
              <a:path w="4775200" h="4775200">
                <a:moveTo>
                  <a:pt x="4775124" y="215900"/>
                </a:moveTo>
                <a:lnTo>
                  <a:pt x="4769421" y="166408"/>
                </a:lnTo>
                <a:lnTo>
                  <a:pt x="4753178" y="120954"/>
                </a:lnTo>
                <a:lnTo>
                  <a:pt x="4727702" y="80873"/>
                </a:lnTo>
                <a:lnTo>
                  <a:pt x="4694263" y="47434"/>
                </a:lnTo>
                <a:lnTo>
                  <a:pt x="4654169" y="21945"/>
                </a:lnTo>
                <a:lnTo>
                  <a:pt x="4608728" y="5702"/>
                </a:lnTo>
                <a:lnTo>
                  <a:pt x="4559224" y="0"/>
                </a:lnTo>
                <a:lnTo>
                  <a:pt x="215900" y="0"/>
                </a:lnTo>
                <a:lnTo>
                  <a:pt x="166395" y="5702"/>
                </a:lnTo>
                <a:lnTo>
                  <a:pt x="120954" y="21945"/>
                </a:lnTo>
                <a:lnTo>
                  <a:pt x="80873" y="47434"/>
                </a:lnTo>
                <a:lnTo>
                  <a:pt x="47434" y="80873"/>
                </a:lnTo>
                <a:lnTo>
                  <a:pt x="21945" y="120954"/>
                </a:lnTo>
                <a:lnTo>
                  <a:pt x="5702" y="166408"/>
                </a:lnTo>
                <a:lnTo>
                  <a:pt x="0" y="215900"/>
                </a:lnTo>
                <a:lnTo>
                  <a:pt x="0" y="4559300"/>
                </a:lnTo>
                <a:lnTo>
                  <a:pt x="5702" y="4608804"/>
                </a:lnTo>
                <a:lnTo>
                  <a:pt x="21945" y="4654258"/>
                </a:lnTo>
                <a:lnTo>
                  <a:pt x="47434" y="4694339"/>
                </a:lnTo>
                <a:lnTo>
                  <a:pt x="80873" y="4727778"/>
                </a:lnTo>
                <a:lnTo>
                  <a:pt x="120954" y="4753267"/>
                </a:lnTo>
                <a:lnTo>
                  <a:pt x="166395" y="4769510"/>
                </a:lnTo>
                <a:lnTo>
                  <a:pt x="215900" y="4775200"/>
                </a:lnTo>
                <a:lnTo>
                  <a:pt x="4559224" y="4775200"/>
                </a:lnTo>
                <a:lnTo>
                  <a:pt x="4608728" y="4769510"/>
                </a:lnTo>
                <a:lnTo>
                  <a:pt x="4654169" y="4753267"/>
                </a:lnTo>
                <a:lnTo>
                  <a:pt x="4694263" y="4727778"/>
                </a:lnTo>
                <a:lnTo>
                  <a:pt x="4727702" y="4694339"/>
                </a:lnTo>
                <a:lnTo>
                  <a:pt x="4753178" y="4654258"/>
                </a:lnTo>
                <a:lnTo>
                  <a:pt x="4769421" y="4608804"/>
                </a:lnTo>
                <a:lnTo>
                  <a:pt x="4773727" y="4571454"/>
                </a:lnTo>
                <a:lnTo>
                  <a:pt x="4775124" y="4559300"/>
                </a:lnTo>
                <a:lnTo>
                  <a:pt x="4775124" y="215900"/>
                </a:lnTo>
                <a:close/>
              </a:path>
            </a:pathLst>
          </a:custGeom>
          <a:solidFill>
            <a:srgbClr val="FFCE00"/>
          </a:solidFill>
        </p:spPr>
        <p:txBody>
          <a:bodyPr wrap="square" lIns="0" tIns="0" rIns="0" bIns="0" rtlCol="0"/>
          <a:lstStyle/>
          <a:p>
            <a:endParaRPr/>
          </a:p>
        </p:txBody>
      </p:sp>
      <p:sp>
        <p:nvSpPr>
          <p:cNvPr id="13" name="object 13">
            <a:extLst>
              <a:ext uri="{FF2B5EF4-FFF2-40B4-BE49-F238E27FC236}">
                <a16:creationId xmlns:a16="http://schemas.microsoft.com/office/drawing/2014/main" id="{3DF4B5EE-F06D-9B32-A646-46038FD5ADC1}"/>
              </a:ext>
            </a:extLst>
          </p:cNvPr>
          <p:cNvSpPr txBox="1"/>
          <p:nvPr/>
        </p:nvSpPr>
        <p:spPr>
          <a:xfrm>
            <a:off x="1166608" y="4078190"/>
            <a:ext cx="3682365" cy="2054409"/>
          </a:xfrm>
          <a:prstGeom prst="rect">
            <a:avLst/>
          </a:prstGeom>
        </p:spPr>
        <p:txBody>
          <a:bodyPr vert="horz" wrap="square" lIns="0" tIns="12700" rIns="0" bIns="0" rtlCol="0">
            <a:spAutoFit/>
          </a:bodyPr>
          <a:lstStyle/>
          <a:p>
            <a:pPr algn="ctr">
              <a:lnSpc>
                <a:spcPct val="150000"/>
              </a:lnSpc>
            </a:pPr>
            <a:r>
              <a:rPr lang="en-ZA" dirty="0">
                <a:solidFill>
                  <a:schemeClr val="tx1"/>
                </a:solidFill>
                <a:latin typeface="Avenir Book" panose="02000503020000020003" pitchFamily="2" charset="0"/>
              </a:rPr>
              <a:t>Climate change exacerbates existing inequalities, disproportionately affecting vulnerable populations (Ahmed et al., 2009; World Bank, 2022). </a:t>
            </a:r>
          </a:p>
        </p:txBody>
      </p:sp>
      <p:sp>
        <p:nvSpPr>
          <p:cNvPr id="16" name="object 16">
            <a:extLst>
              <a:ext uri="{FF2B5EF4-FFF2-40B4-BE49-F238E27FC236}">
                <a16:creationId xmlns:a16="http://schemas.microsoft.com/office/drawing/2014/main" id="{D38A0E89-98BE-2577-936D-E254676EDE22}"/>
              </a:ext>
            </a:extLst>
          </p:cNvPr>
          <p:cNvSpPr/>
          <p:nvPr/>
        </p:nvSpPr>
        <p:spPr>
          <a:xfrm>
            <a:off x="10875521" y="2717800"/>
            <a:ext cx="4775200" cy="4775200"/>
          </a:xfrm>
          <a:custGeom>
            <a:avLst/>
            <a:gdLst/>
            <a:ahLst/>
            <a:cxnLst/>
            <a:rect l="l" t="t" r="r" b="b"/>
            <a:pathLst>
              <a:path w="4775200" h="4775200">
                <a:moveTo>
                  <a:pt x="4559223" y="0"/>
                </a:moveTo>
                <a:lnTo>
                  <a:pt x="215900" y="0"/>
                </a:lnTo>
                <a:lnTo>
                  <a:pt x="166395" y="5701"/>
                </a:lnTo>
                <a:lnTo>
                  <a:pt x="120951" y="21943"/>
                </a:lnTo>
                <a:lnTo>
                  <a:pt x="80864" y="47430"/>
                </a:lnTo>
                <a:lnTo>
                  <a:pt x="47430" y="80864"/>
                </a:lnTo>
                <a:lnTo>
                  <a:pt x="21943" y="120951"/>
                </a:lnTo>
                <a:lnTo>
                  <a:pt x="5701" y="166395"/>
                </a:lnTo>
                <a:lnTo>
                  <a:pt x="0" y="215900"/>
                </a:lnTo>
                <a:lnTo>
                  <a:pt x="0" y="4559300"/>
                </a:lnTo>
                <a:lnTo>
                  <a:pt x="5701" y="4608804"/>
                </a:lnTo>
                <a:lnTo>
                  <a:pt x="21943" y="4654248"/>
                </a:lnTo>
                <a:lnTo>
                  <a:pt x="47430" y="4694335"/>
                </a:lnTo>
                <a:lnTo>
                  <a:pt x="80864" y="4727769"/>
                </a:lnTo>
                <a:lnTo>
                  <a:pt x="120951" y="4753256"/>
                </a:lnTo>
                <a:lnTo>
                  <a:pt x="166395" y="4769498"/>
                </a:lnTo>
                <a:lnTo>
                  <a:pt x="215900" y="4775200"/>
                </a:lnTo>
                <a:lnTo>
                  <a:pt x="4559223" y="4775200"/>
                </a:lnTo>
                <a:lnTo>
                  <a:pt x="4608728" y="4769498"/>
                </a:lnTo>
                <a:lnTo>
                  <a:pt x="4654172" y="4753256"/>
                </a:lnTo>
                <a:lnTo>
                  <a:pt x="4694259" y="4727769"/>
                </a:lnTo>
                <a:lnTo>
                  <a:pt x="4727693" y="4694335"/>
                </a:lnTo>
                <a:lnTo>
                  <a:pt x="4753179" y="4654248"/>
                </a:lnTo>
                <a:lnTo>
                  <a:pt x="4769421" y="4608804"/>
                </a:lnTo>
                <a:lnTo>
                  <a:pt x="4775123" y="4559300"/>
                </a:lnTo>
                <a:lnTo>
                  <a:pt x="4775123" y="215900"/>
                </a:lnTo>
                <a:lnTo>
                  <a:pt x="4769421" y="166395"/>
                </a:lnTo>
                <a:lnTo>
                  <a:pt x="4753179" y="120951"/>
                </a:lnTo>
                <a:lnTo>
                  <a:pt x="4727693" y="80864"/>
                </a:lnTo>
                <a:lnTo>
                  <a:pt x="4694259" y="47430"/>
                </a:lnTo>
                <a:lnTo>
                  <a:pt x="4654172" y="21943"/>
                </a:lnTo>
                <a:lnTo>
                  <a:pt x="4608728" y="5701"/>
                </a:lnTo>
                <a:lnTo>
                  <a:pt x="4559223" y="0"/>
                </a:lnTo>
                <a:close/>
              </a:path>
            </a:pathLst>
          </a:custGeom>
          <a:solidFill>
            <a:srgbClr val="FFB61A"/>
          </a:solidFill>
        </p:spPr>
        <p:txBody>
          <a:bodyPr wrap="square" lIns="0" tIns="0" rIns="0" bIns="0" rtlCol="0"/>
          <a:lstStyle/>
          <a:p>
            <a:endParaRPr/>
          </a:p>
        </p:txBody>
      </p:sp>
      <p:sp>
        <p:nvSpPr>
          <p:cNvPr id="21" name="object 13">
            <a:extLst>
              <a:ext uri="{FF2B5EF4-FFF2-40B4-BE49-F238E27FC236}">
                <a16:creationId xmlns:a16="http://schemas.microsoft.com/office/drawing/2014/main" id="{27FBD6EA-5245-3BB7-D590-FD9EFFACA99B}"/>
              </a:ext>
            </a:extLst>
          </p:cNvPr>
          <p:cNvSpPr txBox="1"/>
          <p:nvPr/>
        </p:nvSpPr>
        <p:spPr>
          <a:xfrm>
            <a:off x="6294277" y="3247194"/>
            <a:ext cx="3682365" cy="3716402"/>
          </a:xfrm>
          <a:prstGeom prst="rect">
            <a:avLst/>
          </a:prstGeom>
        </p:spPr>
        <p:txBody>
          <a:bodyPr vert="horz" wrap="square" lIns="0" tIns="12700" rIns="0" bIns="0" rtlCol="0">
            <a:spAutoFit/>
          </a:bodyPr>
          <a:lstStyle/>
          <a:p>
            <a:pPr algn="ctr">
              <a:lnSpc>
                <a:spcPct val="150000"/>
              </a:lnSpc>
            </a:pPr>
            <a:r>
              <a:rPr lang="en-ZA" dirty="0">
                <a:solidFill>
                  <a:schemeClr val="bg1"/>
                </a:solidFill>
                <a:latin typeface="Avenir Book" panose="02000503020000020003" pitchFamily="2" charset="0"/>
              </a:rPr>
              <a:t>South Africa’s floods in KwaZulu-Natal and the Eastern Cape revealed infrastructural weaknesses, historical injustices, and long-term trauma. Without integrating ecological realities, social workers risk missing critical dimensions in assessment, intervention, and policy influence.</a:t>
            </a:r>
          </a:p>
        </p:txBody>
      </p:sp>
      <p:sp>
        <p:nvSpPr>
          <p:cNvPr id="22" name="object 13">
            <a:extLst>
              <a:ext uri="{FF2B5EF4-FFF2-40B4-BE49-F238E27FC236}">
                <a16:creationId xmlns:a16="http://schemas.microsoft.com/office/drawing/2014/main" id="{6A54B32F-EB8A-5197-9338-D560FC9C17B5}"/>
              </a:ext>
            </a:extLst>
          </p:cNvPr>
          <p:cNvSpPr txBox="1"/>
          <p:nvPr/>
        </p:nvSpPr>
        <p:spPr>
          <a:xfrm>
            <a:off x="11421768" y="3454942"/>
            <a:ext cx="3682365" cy="3300904"/>
          </a:xfrm>
          <a:prstGeom prst="rect">
            <a:avLst/>
          </a:prstGeom>
        </p:spPr>
        <p:txBody>
          <a:bodyPr vert="horz" wrap="square" lIns="0" tIns="12700" rIns="0" bIns="0" rtlCol="0">
            <a:spAutoFit/>
          </a:bodyPr>
          <a:lstStyle/>
          <a:p>
            <a:pPr algn="ctr">
              <a:lnSpc>
                <a:spcPct val="150000"/>
              </a:lnSpc>
            </a:pPr>
            <a:r>
              <a:rPr lang="en-ZA" dirty="0">
                <a:solidFill>
                  <a:schemeClr val="tx1"/>
                </a:solidFill>
                <a:latin typeface="Avenir Book" panose="02000503020000020003" pitchFamily="2" charset="0"/>
              </a:rPr>
              <a:t>Rothery (2016) identifies the omission of natural environments from EST as a disciplinary blind spot. Continuing to teach EST as a purely social construct overlooks how environmental degradation interacts with poverty, inequality, and trauma.</a:t>
            </a:r>
          </a:p>
        </p:txBody>
      </p:sp>
    </p:spTree>
    <p:extLst>
      <p:ext uri="{BB962C8B-B14F-4D97-AF65-F5344CB8AC3E}">
        <p14:creationId xmlns:p14="http://schemas.microsoft.com/office/powerpoint/2010/main" val="1626331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EB7B4-7718-BB4B-2979-8B9384240F1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58B5B7B-9726-254C-44B0-A7536F9B55C2}"/>
              </a:ext>
            </a:extLst>
          </p:cNvPr>
          <p:cNvSpPr txBox="1"/>
          <p:nvPr/>
        </p:nvSpPr>
        <p:spPr>
          <a:xfrm>
            <a:off x="564971" y="2184603"/>
            <a:ext cx="14991443" cy="443711"/>
          </a:xfrm>
          <a:prstGeom prst="rect">
            <a:avLst/>
          </a:prstGeom>
          <a:noFill/>
        </p:spPr>
        <p:txBody>
          <a:bodyPr vert="horz" wrap="square" lIns="0" tIns="12700" rIns="0" bIns="0" rtlCol="0">
            <a:spAutoFit/>
          </a:bodyPr>
          <a:lstStyle/>
          <a:p>
            <a:r>
              <a:rPr lang="en-ZA" sz="2800" dirty="0">
                <a:latin typeface="Avenir Medium" panose="02000503020000020003" pitchFamily="2" charset="0"/>
              </a:rPr>
              <a:t>Without integrating ecological realities, EST risks:</a:t>
            </a:r>
          </a:p>
        </p:txBody>
      </p:sp>
      <p:sp>
        <p:nvSpPr>
          <p:cNvPr id="8" name="object 3">
            <a:extLst>
              <a:ext uri="{FF2B5EF4-FFF2-40B4-BE49-F238E27FC236}">
                <a16:creationId xmlns:a16="http://schemas.microsoft.com/office/drawing/2014/main" id="{4964B654-6A79-87DB-C798-4C36DD16BE14}"/>
              </a:ext>
            </a:extLst>
          </p:cNvPr>
          <p:cNvSpPr/>
          <p:nvPr/>
        </p:nvSpPr>
        <p:spPr>
          <a:xfrm>
            <a:off x="571500" y="1524000"/>
            <a:ext cx="3746500" cy="0"/>
          </a:xfrm>
          <a:custGeom>
            <a:avLst/>
            <a:gdLst/>
            <a:ahLst/>
            <a:cxnLst/>
            <a:rect l="l" t="t" r="r" b="b"/>
            <a:pathLst>
              <a:path w="3746500">
                <a:moveTo>
                  <a:pt x="0" y="0"/>
                </a:moveTo>
                <a:lnTo>
                  <a:pt x="3746500" y="0"/>
                </a:lnTo>
              </a:path>
            </a:pathLst>
          </a:custGeom>
          <a:ln w="50800">
            <a:solidFill>
              <a:srgbClr val="D1CCC9"/>
            </a:solidFill>
          </a:ln>
        </p:spPr>
        <p:txBody>
          <a:bodyPr wrap="square" lIns="0" tIns="0" rIns="0" bIns="0" rtlCol="0"/>
          <a:lstStyle/>
          <a:p>
            <a:endParaRPr/>
          </a:p>
        </p:txBody>
      </p:sp>
      <p:sp>
        <p:nvSpPr>
          <p:cNvPr id="9" name="object 4">
            <a:extLst>
              <a:ext uri="{FF2B5EF4-FFF2-40B4-BE49-F238E27FC236}">
                <a16:creationId xmlns:a16="http://schemas.microsoft.com/office/drawing/2014/main" id="{FE112F2A-1219-3556-14FF-B1F386DBA83E}"/>
              </a:ext>
            </a:extLst>
          </p:cNvPr>
          <p:cNvSpPr txBox="1">
            <a:spLocks noGrp="1"/>
          </p:cNvSpPr>
          <p:nvPr>
            <p:ph type="title"/>
          </p:nvPr>
        </p:nvSpPr>
        <p:spPr>
          <a:xfrm>
            <a:off x="571500" y="571500"/>
            <a:ext cx="15024100" cy="802640"/>
          </a:xfrm>
          <a:prstGeom prst="rect">
            <a:avLst/>
          </a:prstGeom>
        </p:spPr>
        <p:txBody>
          <a:bodyPr vert="horz" wrap="square" lIns="0" tIns="12700" rIns="0" bIns="0" rtlCol="0">
            <a:spAutoFit/>
          </a:bodyPr>
          <a:lstStyle/>
          <a:p>
            <a:pPr marL="12700">
              <a:lnSpc>
                <a:spcPct val="100000"/>
              </a:lnSpc>
              <a:spcBef>
                <a:spcPts val="100"/>
              </a:spcBef>
            </a:pPr>
            <a:r>
              <a:rPr lang="en-US" spc="-60" dirty="0"/>
              <a:t>Why this Gap?</a:t>
            </a:r>
            <a:endParaRPr spc="-60" dirty="0"/>
          </a:p>
        </p:txBody>
      </p:sp>
      <p:sp>
        <p:nvSpPr>
          <p:cNvPr id="23" name="Rectangle 22">
            <a:extLst>
              <a:ext uri="{FF2B5EF4-FFF2-40B4-BE49-F238E27FC236}">
                <a16:creationId xmlns:a16="http://schemas.microsoft.com/office/drawing/2014/main" id="{5FA2C233-1C13-851C-9145-22511BDF23B6}"/>
              </a:ext>
            </a:extLst>
          </p:cNvPr>
          <p:cNvSpPr/>
          <p:nvPr/>
        </p:nvSpPr>
        <p:spPr>
          <a:xfrm>
            <a:off x="1231153" y="3088729"/>
            <a:ext cx="14364443" cy="970772"/>
          </a:xfrm>
          <a:prstGeom prst="rect">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DFE12871-DDD9-C8CF-89FC-AD7F72E1425E}"/>
              </a:ext>
            </a:extLst>
          </p:cNvPr>
          <p:cNvSpPr/>
          <p:nvPr/>
        </p:nvSpPr>
        <p:spPr>
          <a:xfrm>
            <a:off x="571500" y="3088728"/>
            <a:ext cx="1036641" cy="970772"/>
          </a:xfrm>
          <a:prstGeom prst="rect">
            <a:avLst/>
          </a:prstGeom>
          <a:solidFill>
            <a:srgbClr val="1731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bject 6">
            <a:extLst>
              <a:ext uri="{FF2B5EF4-FFF2-40B4-BE49-F238E27FC236}">
                <a16:creationId xmlns:a16="http://schemas.microsoft.com/office/drawing/2014/main" id="{850A0CA7-31ED-3023-9D24-7A42A0B5E526}"/>
              </a:ext>
            </a:extLst>
          </p:cNvPr>
          <p:cNvSpPr txBox="1"/>
          <p:nvPr/>
        </p:nvSpPr>
        <p:spPr>
          <a:xfrm>
            <a:off x="827882" y="3283404"/>
            <a:ext cx="523875" cy="574040"/>
          </a:xfrm>
          <a:prstGeom prst="rect">
            <a:avLst/>
          </a:prstGeom>
        </p:spPr>
        <p:txBody>
          <a:bodyPr vert="horz" wrap="square" lIns="0" tIns="12700" rIns="0" bIns="0" rtlCol="0">
            <a:spAutoFit/>
          </a:bodyPr>
          <a:lstStyle/>
          <a:p>
            <a:pPr marL="12700">
              <a:lnSpc>
                <a:spcPct val="100000"/>
              </a:lnSpc>
              <a:spcBef>
                <a:spcPts val="100"/>
              </a:spcBef>
            </a:pPr>
            <a:r>
              <a:rPr sz="3600" b="1" spc="-25" dirty="0">
                <a:solidFill>
                  <a:srgbClr val="FFFFFF"/>
                </a:solidFill>
                <a:latin typeface="Montserrat Black"/>
                <a:cs typeface="Montserrat Black"/>
              </a:rPr>
              <a:t>01</a:t>
            </a:r>
            <a:endParaRPr sz="3600" dirty="0">
              <a:latin typeface="Montserrat Black"/>
              <a:cs typeface="Montserrat Black"/>
            </a:endParaRPr>
          </a:p>
        </p:txBody>
      </p:sp>
      <p:sp>
        <p:nvSpPr>
          <p:cNvPr id="13" name="object 16">
            <a:extLst>
              <a:ext uri="{FF2B5EF4-FFF2-40B4-BE49-F238E27FC236}">
                <a16:creationId xmlns:a16="http://schemas.microsoft.com/office/drawing/2014/main" id="{3090C177-7CA6-16EA-76C8-FED0980D1A4F}"/>
              </a:ext>
            </a:extLst>
          </p:cNvPr>
          <p:cNvSpPr txBox="1"/>
          <p:nvPr/>
        </p:nvSpPr>
        <p:spPr>
          <a:xfrm>
            <a:off x="2020646" y="3353435"/>
            <a:ext cx="13535768" cy="371897"/>
          </a:xfrm>
          <a:prstGeom prst="rect">
            <a:avLst/>
          </a:prstGeom>
        </p:spPr>
        <p:txBody>
          <a:bodyPr vert="horz" wrap="square" lIns="0" tIns="63500" rIns="0" bIns="0" rtlCol="0">
            <a:spAutoFit/>
          </a:bodyPr>
          <a:lstStyle/>
          <a:p>
            <a:pPr algn="l"/>
            <a:r>
              <a:rPr lang="en-ZA" sz="2000" dirty="0">
                <a:latin typeface="Avenir Book" panose="02000503020000020003" pitchFamily="2" charset="0"/>
              </a:rPr>
              <a:t>Missing environmental justice issues in assessments (Mason et al., n.d.).</a:t>
            </a:r>
          </a:p>
        </p:txBody>
      </p:sp>
      <p:sp>
        <p:nvSpPr>
          <p:cNvPr id="3" name="Rectangle 2">
            <a:extLst>
              <a:ext uri="{FF2B5EF4-FFF2-40B4-BE49-F238E27FC236}">
                <a16:creationId xmlns:a16="http://schemas.microsoft.com/office/drawing/2014/main" id="{CACF8BBA-4C55-EA02-6486-F0A04FE08387}"/>
              </a:ext>
            </a:extLst>
          </p:cNvPr>
          <p:cNvSpPr/>
          <p:nvPr/>
        </p:nvSpPr>
        <p:spPr>
          <a:xfrm>
            <a:off x="1231153" y="4318941"/>
            <a:ext cx="14364443" cy="970772"/>
          </a:xfrm>
          <a:prstGeom prst="rect">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6B86A1C-6DEE-B86A-471D-D2814D4EAD00}"/>
              </a:ext>
            </a:extLst>
          </p:cNvPr>
          <p:cNvSpPr/>
          <p:nvPr/>
        </p:nvSpPr>
        <p:spPr>
          <a:xfrm>
            <a:off x="571500" y="4318940"/>
            <a:ext cx="1036641" cy="970772"/>
          </a:xfrm>
          <a:prstGeom prst="rect">
            <a:avLst/>
          </a:prstGeom>
          <a:solidFill>
            <a:srgbClr val="1731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bject 6">
            <a:extLst>
              <a:ext uri="{FF2B5EF4-FFF2-40B4-BE49-F238E27FC236}">
                <a16:creationId xmlns:a16="http://schemas.microsoft.com/office/drawing/2014/main" id="{92798E8F-F31E-3E56-9640-C06A9E33CAEB}"/>
              </a:ext>
            </a:extLst>
          </p:cNvPr>
          <p:cNvSpPr txBox="1"/>
          <p:nvPr/>
        </p:nvSpPr>
        <p:spPr>
          <a:xfrm>
            <a:off x="754460" y="4520915"/>
            <a:ext cx="670718" cy="566822"/>
          </a:xfrm>
          <a:prstGeom prst="rect">
            <a:avLst/>
          </a:prstGeom>
        </p:spPr>
        <p:txBody>
          <a:bodyPr vert="horz" wrap="square" lIns="0" tIns="12700" rIns="0" bIns="0" rtlCol="0">
            <a:spAutoFit/>
          </a:bodyPr>
          <a:lstStyle/>
          <a:p>
            <a:pPr marL="12700">
              <a:lnSpc>
                <a:spcPct val="100000"/>
              </a:lnSpc>
              <a:spcBef>
                <a:spcPts val="100"/>
              </a:spcBef>
            </a:pPr>
            <a:r>
              <a:rPr sz="3600" b="1" spc="-25" dirty="0">
                <a:solidFill>
                  <a:srgbClr val="FFFFFF"/>
                </a:solidFill>
                <a:latin typeface="Montserrat Black"/>
                <a:cs typeface="Montserrat Black"/>
              </a:rPr>
              <a:t>0</a:t>
            </a:r>
            <a:r>
              <a:rPr lang="en-US" sz="3600" b="1" spc="-25" dirty="0">
                <a:solidFill>
                  <a:srgbClr val="FFFFFF"/>
                </a:solidFill>
                <a:latin typeface="Montserrat Black"/>
                <a:cs typeface="Montserrat Black"/>
              </a:rPr>
              <a:t>2</a:t>
            </a:r>
            <a:endParaRPr sz="3600" dirty="0">
              <a:latin typeface="Montserrat Black"/>
              <a:cs typeface="Montserrat Black"/>
            </a:endParaRPr>
          </a:p>
        </p:txBody>
      </p:sp>
      <p:sp>
        <p:nvSpPr>
          <p:cNvPr id="7" name="object 16">
            <a:extLst>
              <a:ext uri="{FF2B5EF4-FFF2-40B4-BE49-F238E27FC236}">
                <a16:creationId xmlns:a16="http://schemas.microsoft.com/office/drawing/2014/main" id="{D5075103-DA39-C5B2-B78A-9260EFD967C8}"/>
              </a:ext>
            </a:extLst>
          </p:cNvPr>
          <p:cNvSpPr txBox="1"/>
          <p:nvPr/>
        </p:nvSpPr>
        <p:spPr>
          <a:xfrm>
            <a:off x="2020646" y="4583647"/>
            <a:ext cx="13535768" cy="371897"/>
          </a:xfrm>
          <a:prstGeom prst="rect">
            <a:avLst/>
          </a:prstGeom>
        </p:spPr>
        <p:txBody>
          <a:bodyPr vert="horz" wrap="square" lIns="0" tIns="63500" rIns="0" bIns="0" rtlCol="0">
            <a:spAutoFit/>
          </a:bodyPr>
          <a:lstStyle/>
          <a:p>
            <a:pPr algn="l"/>
            <a:r>
              <a:rPr lang="en-ZA" sz="2000" dirty="0">
                <a:latin typeface="Avenir Book" panose="02000503020000020003" pitchFamily="2" charset="0"/>
              </a:rPr>
              <a:t>Overlooking how environmental hazards intersect with poverty and inequality- which affects ones development. </a:t>
            </a:r>
          </a:p>
        </p:txBody>
      </p:sp>
      <p:sp>
        <p:nvSpPr>
          <p:cNvPr id="10" name="Rectangle 9">
            <a:extLst>
              <a:ext uri="{FF2B5EF4-FFF2-40B4-BE49-F238E27FC236}">
                <a16:creationId xmlns:a16="http://schemas.microsoft.com/office/drawing/2014/main" id="{29599508-D319-B4DA-B583-C8B543720571}"/>
              </a:ext>
            </a:extLst>
          </p:cNvPr>
          <p:cNvSpPr/>
          <p:nvPr/>
        </p:nvSpPr>
        <p:spPr>
          <a:xfrm>
            <a:off x="1231153" y="5549151"/>
            <a:ext cx="14364443" cy="970772"/>
          </a:xfrm>
          <a:prstGeom prst="rect">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ABC5849-799A-9A2D-407C-2F084E6249D8}"/>
              </a:ext>
            </a:extLst>
          </p:cNvPr>
          <p:cNvSpPr/>
          <p:nvPr/>
        </p:nvSpPr>
        <p:spPr>
          <a:xfrm>
            <a:off x="571500" y="5549150"/>
            <a:ext cx="1036641" cy="970772"/>
          </a:xfrm>
          <a:prstGeom prst="rect">
            <a:avLst/>
          </a:prstGeom>
          <a:solidFill>
            <a:srgbClr val="1731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bject 6">
            <a:extLst>
              <a:ext uri="{FF2B5EF4-FFF2-40B4-BE49-F238E27FC236}">
                <a16:creationId xmlns:a16="http://schemas.microsoft.com/office/drawing/2014/main" id="{5C6786D7-ACA2-FB55-48E7-81938CC7CEB2}"/>
              </a:ext>
            </a:extLst>
          </p:cNvPr>
          <p:cNvSpPr txBox="1"/>
          <p:nvPr/>
        </p:nvSpPr>
        <p:spPr>
          <a:xfrm>
            <a:off x="754460" y="5751125"/>
            <a:ext cx="670718" cy="566822"/>
          </a:xfrm>
          <a:prstGeom prst="rect">
            <a:avLst/>
          </a:prstGeom>
        </p:spPr>
        <p:txBody>
          <a:bodyPr vert="horz" wrap="square" lIns="0" tIns="12700" rIns="0" bIns="0" rtlCol="0">
            <a:spAutoFit/>
          </a:bodyPr>
          <a:lstStyle/>
          <a:p>
            <a:pPr marL="12700">
              <a:lnSpc>
                <a:spcPct val="100000"/>
              </a:lnSpc>
              <a:spcBef>
                <a:spcPts val="100"/>
              </a:spcBef>
            </a:pPr>
            <a:r>
              <a:rPr sz="3600" b="1" spc="-25" dirty="0">
                <a:solidFill>
                  <a:srgbClr val="FFFFFF"/>
                </a:solidFill>
                <a:latin typeface="Montserrat Black"/>
                <a:cs typeface="Montserrat Black"/>
              </a:rPr>
              <a:t>0</a:t>
            </a:r>
            <a:r>
              <a:rPr lang="en-US" sz="3600" b="1" spc="-25" dirty="0">
                <a:solidFill>
                  <a:srgbClr val="FFFFFF"/>
                </a:solidFill>
                <a:latin typeface="Montserrat Black"/>
                <a:cs typeface="Montserrat Black"/>
              </a:rPr>
              <a:t>3</a:t>
            </a:r>
            <a:endParaRPr sz="3600" dirty="0">
              <a:latin typeface="Montserrat Black"/>
              <a:cs typeface="Montserrat Black"/>
            </a:endParaRPr>
          </a:p>
        </p:txBody>
      </p:sp>
      <p:sp>
        <p:nvSpPr>
          <p:cNvPr id="14" name="object 16">
            <a:extLst>
              <a:ext uri="{FF2B5EF4-FFF2-40B4-BE49-F238E27FC236}">
                <a16:creationId xmlns:a16="http://schemas.microsoft.com/office/drawing/2014/main" id="{6466B9FF-6F4C-CEB9-E9F8-472D1255C045}"/>
              </a:ext>
            </a:extLst>
          </p:cNvPr>
          <p:cNvSpPr txBox="1"/>
          <p:nvPr/>
        </p:nvSpPr>
        <p:spPr>
          <a:xfrm>
            <a:off x="2020646" y="5813857"/>
            <a:ext cx="13535768" cy="371897"/>
          </a:xfrm>
          <a:prstGeom prst="rect">
            <a:avLst/>
          </a:prstGeom>
        </p:spPr>
        <p:txBody>
          <a:bodyPr vert="horz" wrap="square" lIns="0" tIns="63500" rIns="0" bIns="0" rtlCol="0">
            <a:spAutoFit/>
          </a:bodyPr>
          <a:lstStyle/>
          <a:p>
            <a:pPr algn="l"/>
            <a:r>
              <a:rPr lang="en-ZA" sz="2000" dirty="0">
                <a:latin typeface="Avenir Book" panose="02000503020000020003" pitchFamily="2" charset="0"/>
              </a:rPr>
              <a:t>Limiting social workers’ preparedness to respond to climate-induced disasters.</a:t>
            </a:r>
          </a:p>
        </p:txBody>
      </p:sp>
      <p:sp>
        <p:nvSpPr>
          <p:cNvPr id="19" name="Rectangle 18">
            <a:extLst>
              <a:ext uri="{FF2B5EF4-FFF2-40B4-BE49-F238E27FC236}">
                <a16:creationId xmlns:a16="http://schemas.microsoft.com/office/drawing/2014/main" id="{291E3D50-5BE6-4AB4-8948-D4B09BF4A790}"/>
              </a:ext>
            </a:extLst>
          </p:cNvPr>
          <p:cNvSpPr/>
          <p:nvPr/>
        </p:nvSpPr>
        <p:spPr>
          <a:xfrm>
            <a:off x="1231153" y="6779359"/>
            <a:ext cx="14364443" cy="970772"/>
          </a:xfrm>
          <a:prstGeom prst="rect">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B992CC55-CD20-D833-6EB2-8A91F06D2268}"/>
              </a:ext>
            </a:extLst>
          </p:cNvPr>
          <p:cNvSpPr/>
          <p:nvPr/>
        </p:nvSpPr>
        <p:spPr>
          <a:xfrm>
            <a:off x="571500" y="6779358"/>
            <a:ext cx="1036641" cy="970772"/>
          </a:xfrm>
          <a:prstGeom prst="rect">
            <a:avLst/>
          </a:prstGeom>
          <a:solidFill>
            <a:srgbClr val="1731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bject 6">
            <a:extLst>
              <a:ext uri="{FF2B5EF4-FFF2-40B4-BE49-F238E27FC236}">
                <a16:creationId xmlns:a16="http://schemas.microsoft.com/office/drawing/2014/main" id="{390C8E8E-B1F8-225D-B1C3-15C2C1453980}"/>
              </a:ext>
            </a:extLst>
          </p:cNvPr>
          <p:cNvSpPr txBox="1"/>
          <p:nvPr/>
        </p:nvSpPr>
        <p:spPr>
          <a:xfrm>
            <a:off x="754460" y="6981333"/>
            <a:ext cx="670718" cy="566822"/>
          </a:xfrm>
          <a:prstGeom prst="rect">
            <a:avLst/>
          </a:prstGeom>
        </p:spPr>
        <p:txBody>
          <a:bodyPr vert="horz" wrap="square" lIns="0" tIns="12700" rIns="0" bIns="0" rtlCol="0">
            <a:spAutoFit/>
          </a:bodyPr>
          <a:lstStyle/>
          <a:p>
            <a:pPr marL="12700">
              <a:lnSpc>
                <a:spcPct val="100000"/>
              </a:lnSpc>
              <a:spcBef>
                <a:spcPts val="100"/>
              </a:spcBef>
            </a:pPr>
            <a:r>
              <a:rPr sz="3600" b="1" spc="-25" dirty="0">
                <a:solidFill>
                  <a:srgbClr val="FFFFFF"/>
                </a:solidFill>
                <a:latin typeface="Montserrat Black"/>
                <a:cs typeface="Montserrat Black"/>
              </a:rPr>
              <a:t>0</a:t>
            </a:r>
            <a:r>
              <a:rPr lang="en-US" sz="3600" b="1" spc="-25" dirty="0">
                <a:solidFill>
                  <a:srgbClr val="FFFFFF"/>
                </a:solidFill>
                <a:latin typeface="Montserrat Black"/>
                <a:cs typeface="Montserrat Black"/>
              </a:rPr>
              <a:t>4</a:t>
            </a:r>
            <a:endParaRPr sz="3600" dirty="0">
              <a:latin typeface="Montserrat Black"/>
              <a:cs typeface="Montserrat Black"/>
            </a:endParaRPr>
          </a:p>
        </p:txBody>
      </p:sp>
      <p:sp>
        <p:nvSpPr>
          <p:cNvPr id="22" name="object 16">
            <a:extLst>
              <a:ext uri="{FF2B5EF4-FFF2-40B4-BE49-F238E27FC236}">
                <a16:creationId xmlns:a16="http://schemas.microsoft.com/office/drawing/2014/main" id="{0750DE7B-2EF7-CEFB-E7A5-9F731F89B593}"/>
              </a:ext>
            </a:extLst>
          </p:cNvPr>
          <p:cNvSpPr txBox="1"/>
          <p:nvPr/>
        </p:nvSpPr>
        <p:spPr>
          <a:xfrm>
            <a:off x="2020646" y="7044065"/>
            <a:ext cx="13535768" cy="371897"/>
          </a:xfrm>
          <a:prstGeom prst="rect">
            <a:avLst/>
          </a:prstGeom>
        </p:spPr>
        <p:txBody>
          <a:bodyPr vert="horz" wrap="square" lIns="0" tIns="63500" rIns="0" bIns="0" rtlCol="0">
            <a:spAutoFit/>
          </a:bodyPr>
          <a:lstStyle/>
          <a:p>
            <a:pPr algn="l"/>
            <a:r>
              <a:rPr lang="en-ZA" sz="2000" dirty="0">
                <a:latin typeface="Avenir Book" panose="02000503020000020003" pitchFamily="2" charset="0"/>
              </a:rPr>
              <a:t>This omission is a </a:t>
            </a:r>
            <a:r>
              <a:rPr lang="en-ZA" sz="2000" b="1" dirty="0">
                <a:latin typeface="Avenir Heavy" panose="02000503020000020003" pitchFamily="2" charset="0"/>
              </a:rPr>
              <a:t>disciplinary blind spot </a:t>
            </a:r>
            <a:r>
              <a:rPr lang="en-ZA" sz="2000" dirty="0">
                <a:latin typeface="Avenir Book" panose="02000503020000020003" pitchFamily="2" charset="0"/>
              </a:rPr>
              <a:t>(Kemp, 2011; Teixeira &amp; Krings, 2015).</a:t>
            </a:r>
          </a:p>
        </p:txBody>
      </p:sp>
    </p:spTree>
    <p:extLst>
      <p:ext uri="{BB962C8B-B14F-4D97-AF65-F5344CB8AC3E}">
        <p14:creationId xmlns:p14="http://schemas.microsoft.com/office/powerpoint/2010/main" val="2996076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5FD8C-2C1B-6638-FACB-4365ACC4FAFE}"/>
            </a:ext>
          </a:extLst>
        </p:cNvPr>
        <p:cNvGrpSpPr/>
        <p:nvPr/>
      </p:nvGrpSpPr>
      <p:grpSpPr>
        <a:xfrm>
          <a:off x="0" y="0"/>
          <a:ext cx="0" cy="0"/>
          <a:chOff x="0" y="0"/>
          <a:chExt cx="0" cy="0"/>
        </a:xfrm>
      </p:grpSpPr>
      <p:sp>
        <p:nvSpPr>
          <p:cNvPr id="8" name="object 3">
            <a:extLst>
              <a:ext uri="{FF2B5EF4-FFF2-40B4-BE49-F238E27FC236}">
                <a16:creationId xmlns:a16="http://schemas.microsoft.com/office/drawing/2014/main" id="{7A6A385D-BBC2-0E54-7C81-0F06F85F4088}"/>
              </a:ext>
            </a:extLst>
          </p:cNvPr>
          <p:cNvSpPr/>
          <p:nvPr/>
        </p:nvSpPr>
        <p:spPr>
          <a:xfrm>
            <a:off x="571500" y="1524000"/>
            <a:ext cx="3746500" cy="0"/>
          </a:xfrm>
          <a:custGeom>
            <a:avLst/>
            <a:gdLst/>
            <a:ahLst/>
            <a:cxnLst/>
            <a:rect l="l" t="t" r="r" b="b"/>
            <a:pathLst>
              <a:path w="3746500">
                <a:moveTo>
                  <a:pt x="0" y="0"/>
                </a:moveTo>
                <a:lnTo>
                  <a:pt x="3746500" y="0"/>
                </a:lnTo>
              </a:path>
            </a:pathLst>
          </a:custGeom>
          <a:ln w="50800">
            <a:solidFill>
              <a:srgbClr val="D1CCC9"/>
            </a:solidFill>
          </a:ln>
        </p:spPr>
        <p:txBody>
          <a:bodyPr wrap="square" lIns="0" tIns="0" rIns="0" bIns="0" rtlCol="0"/>
          <a:lstStyle/>
          <a:p>
            <a:endParaRPr/>
          </a:p>
        </p:txBody>
      </p:sp>
      <p:sp>
        <p:nvSpPr>
          <p:cNvPr id="9" name="object 4">
            <a:extLst>
              <a:ext uri="{FF2B5EF4-FFF2-40B4-BE49-F238E27FC236}">
                <a16:creationId xmlns:a16="http://schemas.microsoft.com/office/drawing/2014/main" id="{2E1DB221-B45E-D658-6935-9838CB21FD90}"/>
              </a:ext>
            </a:extLst>
          </p:cNvPr>
          <p:cNvSpPr txBox="1">
            <a:spLocks noGrp="1"/>
          </p:cNvSpPr>
          <p:nvPr>
            <p:ph type="title"/>
          </p:nvPr>
        </p:nvSpPr>
        <p:spPr>
          <a:xfrm>
            <a:off x="571500" y="571500"/>
            <a:ext cx="15024100" cy="802640"/>
          </a:xfrm>
          <a:prstGeom prst="rect">
            <a:avLst/>
          </a:prstGeom>
        </p:spPr>
        <p:txBody>
          <a:bodyPr vert="horz" wrap="square" lIns="0" tIns="12700" rIns="0" bIns="0" rtlCol="0">
            <a:spAutoFit/>
          </a:bodyPr>
          <a:lstStyle/>
          <a:p>
            <a:pPr marL="12700">
              <a:lnSpc>
                <a:spcPct val="100000"/>
              </a:lnSpc>
              <a:spcBef>
                <a:spcPts val="100"/>
              </a:spcBef>
            </a:pPr>
            <a:r>
              <a:rPr lang="en-US" spc="-60" dirty="0"/>
              <a:t>Theoretical Framework</a:t>
            </a:r>
            <a:endParaRPr spc="-60" dirty="0"/>
          </a:p>
        </p:txBody>
      </p:sp>
      <p:sp>
        <p:nvSpPr>
          <p:cNvPr id="23" name="Rectangle 22">
            <a:extLst>
              <a:ext uri="{FF2B5EF4-FFF2-40B4-BE49-F238E27FC236}">
                <a16:creationId xmlns:a16="http://schemas.microsoft.com/office/drawing/2014/main" id="{398FC6D1-F2C0-7EE8-242F-01FBB78AF724}"/>
              </a:ext>
            </a:extLst>
          </p:cNvPr>
          <p:cNvSpPr/>
          <p:nvPr/>
        </p:nvSpPr>
        <p:spPr>
          <a:xfrm>
            <a:off x="1231157" y="2362200"/>
            <a:ext cx="14364443" cy="970772"/>
          </a:xfrm>
          <a:prstGeom prst="rect">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38C82E63-D246-0238-DB77-970B89080C69}"/>
              </a:ext>
            </a:extLst>
          </p:cNvPr>
          <p:cNvSpPr/>
          <p:nvPr/>
        </p:nvSpPr>
        <p:spPr>
          <a:xfrm>
            <a:off x="571504" y="2362199"/>
            <a:ext cx="1036641" cy="970772"/>
          </a:xfrm>
          <a:prstGeom prst="rect">
            <a:avLst/>
          </a:prstGeom>
          <a:solidFill>
            <a:srgbClr val="1731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bject 6">
            <a:extLst>
              <a:ext uri="{FF2B5EF4-FFF2-40B4-BE49-F238E27FC236}">
                <a16:creationId xmlns:a16="http://schemas.microsoft.com/office/drawing/2014/main" id="{422E6866-E000-87DD-2F69-AB9C8E9F95D1}"/>
              </a:ext>
            </a:extLst>
          </p:cNvPr>
          <p:cNvSpPr txBox="1"/>
          <p:nvPr/>
        </p:nvSpPr>
        <p:spPr>
          <a:xfrm>
            <a:off x="827886" y="2556875"/>
            <a:ext cx="523875" cy="574040"/>
          </a:xfrm>
          <a:prstGeom prst="rect">
            <a:avLst/>
          </a:prstGeom>
        </p:spPr>
        <p:txBody>
          <a:bodyPr vert="horz" wrap="square" lIns="0" tIns="12700" rIns="0" bIns="0" rtlCol="0">
            <a:spAutoFit/>
          </a:bodyPr>
          <a:lstStyle/>
          <a:p>
            <a:pPr marL="12700">
              <a:lnSpc>
                <a:spcPct val="100000"/>
              </a:lnSpc>
              <a:spcBef>
                <a:spcPts val="100"/>
              </a:spcBef>
            </a:pPr>
            <a:r>
              <a:rPr sz="3600" b="1" spc="-25" dirty="0">
                <a:solidFill>
                  <a:srgbClr val="FFFFFF"/>
                </a:solidFill>
                <a:latin typeface="Montserrat Black"/>
                <a:cs typeface="Montserrat Black"/>
              </a:rPr>
              <a:t>01</a:t>
            </a:r>
            <a:endParaRPr sz="3600" dirty="0">
              <a:latin typeface="Montserrat Black"/>
              <a:cs typeface="Montserrat Black"/>
            </a:endParaRPr>
          </a:p>
        </p:txBody>
      </p:sp>
      <p:sp>
        <p:nvSpPr>
          <p:cNvPr id="13" name="object 16">
            <a:extLst>
              <a:ext uri="{FF2B5EF4-FFF2-40B4-BE49-F238E27FC236}">
                <a16:creationId xmlns:a16="http://schemas.microsoft.com/office/drawing/2014/main" id="{724F9EB4-E7E7-10BE-10A9-3B3C35EAA54E}"/>
              </a:ext>
            </a:extLst>
          </p:cNvPr>
          <p:cNvSpPr txBox="1"/>
          <p:nvPr/>
        </p:nvSpPr>
        <p:spPr>
          <a:xfrm>
            <a:off x="2020650" y="2512061"/>
            <a:ext cx="13535768" cy="679673"/>
          </a:xfrm>
          <a:prstGeom prst="rect">
            <a:avLst/>
          </a:prstGeom>
        </p:spPr>
        <p:txBody>
          <a:bodyPr vert="horz" wrap="square" lIns="0" tIns="63500" rIns="0" bIns="0" rtlCol="0">
            <a:spAutoFit/>
          </a:bodyPr>
          <a:lstStyle/>
          <a:p>
            <a:pPr algn="l"/>
            <a:r>
              <a:rPr lang="en-ZA" sz="2000" b="1" dirty="0">
                <a:latin typeface="Avenir Heavy" panose="02000503020000020003" pitchFamily="2" charset="0"/>
              </a:rPr>
              <a:t>Critical Ecological Systems Theory: emphasizing the interconnectedness of human and natural systems </a:t>
            </a:r>
            <a:r>
              <a:rPr lang="en-ZA" sz="2000" b="1" dirty="0">
                <a:latin typeface="Avenir Book" panose="02000503020000020003" pitchFamily="2" charset="0"/>
              </a:rPr>
              <a:t>(Rothery</a:t>
            </a:r>
            <a:r>
              <a:rPr lang="en-ZA" sz="2000" dirty="0">
                <a:latin typeface="Avenir Book" panose="02000503020000020003" pitchFamily="2" charset="0"/>
              </a:rPr>
              <a:t>, 2016).</a:t>
            </a:r>
          </a:p>
        </p:txBody>
      </p:sp>
      <p:sp>
        <p:nvSpPr>
          <p:cNvPr id="3" name="Rectangle 2">
            <a:extLst>
              <a:ext uri="{FF2B5EF4-FFF2-40B4-BE49-F238E27FC236}">
                <a16:creationId xmlns:a16="http://schemas.microsoft.com/office/drawing/2014/main" id="{BF5E2008-8D7B-20B1-D739-74E18204942A}"/>
              </a:ext>
            </a:extLst>
          </p:cNvPr>
          <p:cNvSpPr/>
          <p:nvPr/>
        </p:nvSpPr>
        <p:spPr>
          <a:xfrm>
            <a:off x="1231157" y="3592412"/>
            <a:ext cx="14364443" cy="970772"/>
          </a:xfrm>
          <a:prstGeom prst="rect">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82011F2D-4E51-7E79-E87E-EE3CA41BFF76}"/>
              </a:ext>
            </a:extLst>
          </p:cNvPr>
          <p:cNvSpPr/>
          <p:nvPr/>
        </p:nvSpPr>
        <p:spPr>
          <a:xfrm>
            <a:off x="571504" y="3592411"/>
            <a:ext cx="1036641" cy="970772"/>
          </a:xfrm>
          <a:prstGeom prst="rect">
            <a:avLst/>
          </a:prstGeom>
          <a:solidFill>
            <a:srgbClr val="1731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bject 6">
            <a:extLst>
              <a:ext uri="{FF2B5EF4-FFF2-40B4-BE49-F238E27FC236}">
                <a16:creationId xmlns:a16="http://schemas.microsoft.com/office/drawing/2014/main" id="{60A2C2E3-6449-B1A5-5BB5-D97C6C66F9D0}"/>
              </a:ext>
            </a:extLst>
          </p:cNvPr>
          <p:cNvSpPr txBox="1"/>
          <p:nvPr/>
        </p:nvSpPr>
        <p:spPr>
          <a:xfrm>
            <a:off x="754464" y="3794386"/>
            <a:ext cx="670718" cy="566822"/>
          </a:xfrm>
          <a:prstGeom prst="rect">
            <a:avLst/>
          </a:prstGeom>
        </p:spPr>
        <p:txBody>
          <a:bodyPr vert="horz" wrap="square" lIns="0" tIns="12700" rIns="0" bIns="0" rtlCol="0">
            <a:spAutoFit/>
          </a:bodyPr>
          <a:lstStyle/>
          <a:p>
            <a:pPr marL="12700">
              <a:lnSpc>
                <a:spcPct val="100000"/>
              </a:lnSpc>
              <a:spcBef>
                <a:spcPts val="100"/>
              </a:spcBef>
            </a:pPr>
            <a:r>
              <a:rPr sz="3600" b="1" spc="-25" dirty="0">
                <a:solidFill>
                  <a:srgbClr val="FFFFFF"/>
                </a:solidFill>
                <a:latin typeface="Montserrat Black"/>
                <a:cs typeface="Montserrat Black"/>
              </a:rPr>
              <a:t>0</a:t>
            </a:r>
            <a:r>
              <a:rPr lang="en-US" sz="3600" b="1" spc="-25" dirty="0">
                <a:solidFill>
                  <a:srgbClr val="FFFFFF"/>
                </a:solidFill>
                <a:latin typeface="Montserrat Black"/>
                <a:cs typeface="Montserrat Black"/>
              </a:rPr>
              <a:t>2</a:t>
            </a:r>
            <a:endParaRPr sz="3600" dirty="0">
              <a:latin typeface="Montserrat Black"/>
              <a:cs typeface="Montserrat Black"/>
            </a:endParaRPr>
          </a:p>
        </p:txBody>
      </p:sp>
      <p:sp>
        <p:nvSpPr>
          <p:cNvPr id="7" name="object 16">
            <a:extLst>
              <a:ext uri="{FF2B5EF4-FFF2-40B4-BE49-F238E27FC236}">
                <a16:creationId xmlns:a16="http://schemas.microsoft.com/office/drawing/2014/main" id="{D8933C0B-8C20-1999-A9DC-0AADE7F0EBBA}"/>
              </a:ext>
            </a:extLst>
          </p:cNvPr>
          <p:cNvSpPr txBox="1"/>
          <p:nvPr/>
        </p:nvSpPr>
        <p:spPr>
          <a:xfrm>
            <a:off x="2020650" y="3716060"/>
            <a:ext cx="13535768" cy="679673"/>
          </a:xfrm>
          <a:prstGeom prst="rect">
            <a:avLst/>
          </a:prstGeom>
        </p:spPr>
        <p:txBody>
          <a:bodyPr vert="horz" wrap="square" lIns="0" tIns="63500" rIns="0" bIns="0" rtlCol="0">
            <a:spAutoFit/>
          </a:bodyPr>
          <a:lstStyle/>
          <a:p>
            <a:pPr algn="l"/>
            <a:r>
              <a:rPr lang="en-ZA" sz="2000" b="1" dirty="0">
                <a:latin typeface="Avenir Heavy" panose="02000503020000020003" pitchFamily="2" charset="0"/>
              </a:rPr>
              <a:t>Environmental Justice Theory: highlights structural inequalities and power dynamics that shape environmental exposure and risk </a:t>
            </a:r>
            <a:r>
              <a:rPr lang="en-ZA" sz="2000" dirty="0">
                <a:latin typeface="Avenir Book" panose="02000503020000020003" pitchFamily="2" charset="0"/>
              </a:rPr>
              <a:t>(Bullard, 1996).</a:t>
            </a:r>
          </a:p>
        </p:txBody>
      </p:sp>
      <p:sp>
        <p:nvSpPr>
          <p:cNvPr id="10" name="Rectangle 9">
            <a:extLst>
              <a:ext uri="{FF2B5EF4-FFF2-40B4-BE49-F238E27FC236}">
                <a16:creationId xmlns:a16="http://schemas.microsoft.com/office/drawing/2014/main" id="{55D26046-39E0-18AD-48AE-E4A7CA7F6F9D}"/>
              </a:ext>
            </a:extLst>
          </p:cNvPr>
          <p:cNvSpPr/>
          <p:nvPr/>
        </p:nvSpPr>
        <p:spPr>
          <a:xfrm>
            <a:off x="1231157" y="4822622"/>
            <a:ext cx="14364443" cy="970772"/>
          </a:xfrm>
          <a:prstGeom prst="rect">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A1D7D47-2D9F-4344-CC98-D705EC67325C}"/>
              </a:ext>
            </a:extLst>
          </p:cNvPr>
          <p:cNvSpPr/>
          <p:nvPr/>
        </p:nvSpPr>
        <p:spPr>
          <a:xfrm>
            <a:off x="571504" y="4822621"/>
            <a:ext cx="1036641" cy="970772"/>
          </a:xfrm>
          <a:prstGeom prst="rect">
            <a:avLst/>
          </a:prstGeom>
          <a:solidFill>
            <a:srgbClr val="1731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bject 6">
            <a:extLst>
              <a:ext uri="{FF2B5EF4-FFF2-40B4-BE49-F238E27FC236}">
                <a16:creationId xmlns:a16="http://schemas.microsoft.com/office/drawing/2014/main" id="{D1D07B80-3CC7-F181-7110-7E38D5416464}"/>
              </a:ext>
            </a:extLst>
          </p:cNvPr>
          <p:cNvSpPr txBox="1"/>
          <p:nvPr/>
        </p:nvSpPr>
        <p:spPr>
          <a:xfrm>
            <a:off x="754464" y="5024596"/>
            <a:ext cx="670718" cy="566822"/>
          </a:xfrm>
          <a:prstGeom prst="rect">
            <a:avLst/>
          </a:prstGeom>
        </p:spPr>
        <p:txBody>
          <a:bodyPr vert="horz" wrap="square" lIns="0" tIns="12700" rIns="0" bIns="0" rtlCol="0">
            <a:spAutoFit/>
          </a:bodyPr>
          <a:lstStyle/>
          <a:p>
            <a:pPr marL="12700">
              <a:lnSpc>
                <a:spcPct val="100000"/>
              </a:lnSpc>
              <a:spcBef>
                <a:spcPts val="100"/>
              </a:spcBef>
            </a:pPr>
            <a:r>
              <a:rPr sz="3600" b="1" spc="-25" dirty="0">
                <a:solidFill>
                  <a:srgbClr val="FFFFFF"/>
                </a:solidFill>
                <a:latin typeface="Montserrat Black"/>
                <a:cs typeface="Montserrat Black"/>
              </a:rPr>
              <a:t>0</a:t>
            </a:r>
            <a:r>
              <a:rPr lang="en-US" sz="3600" b="1" spc="-25" dirty="0">
                <a:solidFill>
                  <a:srgbClr val="FFFFFF"/>
                </a:solidFill>
                <a:latin typeface="Montserrat Black"/>
                <a:cs typeface="Montserrat Black"/>
              </a:rPr>
              <a:t>3</a:t>
            </a:r>
            <a:endParaRPr sz="3600" dirty="0">
              <a:latin typeface="Montserrat Black"/>
              <a:cs typeface="Montserrat Black"/>
            </a:endParaRPr>
          </a:p>
        </p:txBody>
      </p:sp>
      <p:sp>
        <p:nvSpPr>
          <p:cNvPr id="14" name="object 16">
            <a:extLst>
              <a:ext uri="{FF2B5EF4-FFF2-40B4-BE49-F238E27FC236}">
                <a16:creationId xmlns:a16="http://schemas.microsoft.com/office/drawing/2014/main" id="{5C57D643-6CA8-6BF1-D8A5-FBBDB713C8F6}"/>
              </a:ext>
            </a:extLst>
          </p:cNvPr>
          <p:cNvSpPr txBox="1"/>
          <p:nvPr/>
        </p:nvSpPr>
        <p:spPr>
          <a:xfrm>
            <a:off x="2020650" y="5087328"/>
            <a:ext cx="13535768" cy="371897"/>
          </a:xfrm>
          <a:prstGeom prst="rect">
            <a:avLst/>
          </a:prstGeom>
        </p:spPr>
        <p:txBody>
          <a:bodyPr vert="horz" wrap="square" lIns="0" tIns="63500" rIns="0" bIns="0" rtlCol="0">
            <a:spAutoFit/>
          </a:bodyPr>
          <a:lstStyle/>
          <a:p>
            <a:pPr algn="l"/>
            <a:r>
              <a:rPr lang="en-ZA" sz="2000" b="1" dirty="0">
                <a:latin typeface="Avenir Heavy" panose="02000503020000020003" pitchFamily="2" charset="0"/>
              </a:rPr>
              <a:t>Eco-social work: </a:t>
            </a:r>
            <a:r>
              <a:rPr lang="en-ZA" sz="2000" dirty="0">
                <a:latin typeface="Avenir Book" panose="02000503020000020003" pitchFamily="2" charset="0"/>
              </a:rPr>
              <a:t>human–nature interdependence (Wang &amp; Altanbulag, 2022).</a:t>
            </a:r>
          </a:p>
        </p:txBody>
      </p:sp>
    </p:spTree>
    <p:extLst>
      <p:ext uri="{BB962C8B-B14F-4D97-AF65-F5344CB8AC3E}">
        <p14:creationId xmlns:p14="http://schemas.microsoft.com/office/powerpoint/2010/main" val="2446917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AA10D-E5A5-285B-62BC-98642D3C0116}"/>
              </a:ext>
            </a:extLst>
          </p:cNvPr>
          <p:cNvSpPr>
            <a:spLocks noGrp="1"/>
          </p:cNvSpPr>
          <p:nvPr>
            <p:ph type="title"/>
          </p:nvPr>
        </p:nvSpPr>
        <p:spPr>
          <a:xfrm>
            <a:off x="571499" y="571500"/>
            <a:ext cx="15100299" cy="1569660"/>
          </a:xfrm>
        </p:spPr>
        <p:txBody>
          <a:bodyPr/>
          <a:lstStyle/>
          <a:p>
            <a:r>
              <a:rPr lang="en-GB" dirty="0"/>
              <a:t>Case studies: Floods in SA </a:t>
            </a:r>
            <a:br>
              <a:rPr lang="en-GB" dirty="0"/>
            </a:br>
            <a:r>
              <a:rPr lang="en-GB" dirty="0"/>
              <a:t>(KwaZulu-Natal Floods (April–May 2022)</a:t>
            </a:r>
          </a:p>
        </p:txBody>
      </p:sp>
      <p:sp>
        <p:nvSpPr>
          <p:cNvPr id="3" name="Text Placeholder 2">
            <a:extLst>
              <a:ext uri="{FF2B5EF4-FFF2-40B4-BE49-F238E27FC236}">
                <a16:creationId xmlns:a16="http://schemas.microsoft.com/office/drawing/2014/main" id="{68F1F0E5-C5FC-9299-1003-4284123AF8D7}"/>
              </a:ext>
            </a:extLst>
          </p:cNvPr>
          <p:cNvSpPr>
            <a:spLocks noGrp="1"/>
          </p:cNvSpPr>
          <p:nvPr>
            <p:ph type="body" idx="1"/>
          </p:nvPr>
        </p:nvSpPr>
        <p:spPr>
          <a:xfrm>
            <a:off x="554135" y="2515535"/>
            <a:ext cx="15103149" cy="6046079"/>
          </a:xfrm>
        </p:spPr>
        <p:txBody>
          <a:bodyPr/>
          <a:lstStyle/>
          <a:p>
            <a:r>
              <a:rPr lang="en-GB" sz="2400" dirty="0"/>
              <a:t>One of South Africa’s deadliest natural disasters.</a:t>
            </a:r>
          </a:p>
          <a:p>
            <a:r>
              <a:rPr lang="en-GB" sz="2400" u="sng" dirty="0"/>
              <a:t>Impact:</a:t>
            </a:r>
          </a:p>
          <a:p>
            <a:pPr marL="457200" indent="-457200">
              <a:buFont typeface="Arial" panose="020B0604020202020204" pitchFamily="34" charset="0"/>
              <a:buChar char="•"/>
            </a:pPr>
            <a:r>
              <a:rPr lang="en-GB" sz="2400" dirty="0"/>
              <a:t>443 lives lost (Government of South Africa, 2022).</a:t>
            </a:r>
          </a:p>
          <a:p>
            <a:pPr marL="457200" indent="-457200">
              <a:buFont typeface="Arial" panose="020B0604020202020204" pitchFamily="34" charset="0"/>
              <a:buChar char="•"/>
            </a:pPr>
            <a:r>
              <a:rPr lang="en-GB" sz="2400" dirty="0"/>
              <a:t>40,000+ displaced; 128,000 people affected (Presidential Climate Commission, 2022).</a:t>
            </a:r>
          </a:p>
          <a:p>
            <a:pPr marL="457200" indent="-457200">
              <a:buFont typeface="Arial" panose="020B0604020202020204" pitchFamily="34" charset="0"/>
              <a:buChar char="•"/>
            </a:pPr>
            <a:r>
              <a:rPr lang="en-GB" sz="2400" dirty="0"/>
              <a:t>4,000 homes destroyed; 8,300 damaged (Wikipedia, 2022).</a:t>
            </a:r>
          </a:p>
          <a:p>
            <a:pPr marL="457200" indent="-457200">
              <a:buFont typeface="Arial" panose="020B0604020202020204" pitchFamily="34" charset="0"/>
              <a:buChar char="•"/>
            </a:pPr>
            <a:r>
              <a:rPr lang="en-GB" sz="2400" dirty="0"/>
              <a:t>R17 billion in infrastructure losses.</a:t>
            </a:r>
          </a:p>
          <a:p>
            <a:pPr marL="457200" indent="-457200">
              <a:buFont typeface="Arial" panose="020B0604020202020204" pitchFamily="34" charset="0"/>
              <a:buChar char="•"/>
            </a:pPr>
            <a:r>
              <a:rPr lang="en-GB" sz="2400" dirty="0"/>
              <a:t>300 schools disrupted across rural and urban areas.</a:t>
            </a:r>
          </a:p>
          <a:p>
            <a:endParaRPr lang="en-GB" sz="2400" dirty="0"/>
          </a:p>
          <a:p>
            <a:r>
              <a:rPr lang="en-GB" sz="2400" dirty="0"/>
              <a:t>Highlights how fragile infrastructure, historical marginalisation, and environmental vulnerability converge, exposing the limits of ecological systems theory when natural systems are overlooked.</a:t>
            </a:r>
          </a:p>
          <a:p>
            <a:pPr algn="just"/>
            <a:endParaRPr lang="en-GB" sz="2400" dirty="0"/>
          </a:p>
        </p:txBody>
      </p:sp>
      <p:sp>
        <p:nvSpPr>
          <p:cNvPr id="4" name="object 3">
            <a:extLst>
              <a:ext uri="{FF2B5EF4-FFF2-40B4-BE49-F238E27FC236}">
                <a16:creationId xmlns:a16="http://schemas.microsoft.com/office/drawing/2014/main" id="{3CFE1B76-189B-2BF7-4525-A6CB4ED9794B}"/>
              </a:ext>
            </a:extLst>
          </p:cNvPr>
          <p:cNvSpPr/>
          <p:nvPr/>
        </p:nvSpPr>
        <p:spPr>
          <a:xfrm>
            <a:off x="571500" y="2362200"/>
            <a:ext cx="3746500" cy="0"/>
          </a:xfrm>
          <a:custGeom>
            <a:avLst/>
            <a:gdLst/>
            <a:ahLst/>
            <a:cxnLst/>
            <a:rect l="l" t="t" r="r" b="b"/>
            <a:pathLst>
              <a:path w="3746500">
                <a:moveTo>
                  <a:pt x="0" y="0"/>
                </a:moveTo>
                <a:lnTo>
                  <a:pt x="3746500" y="0"/>
                </a:lnTo>
              </a:path>
            </a:pathLst>
          </a:custGeom>
          <a:ln w="50800">
            <a:solidFill>
              <a:srgbClr val="D1CCC9"/>
            </a:solidFill>
          </a:ln>
        </p:spPr>
        <p:txBody>
          <a:bodyPr wrap="square" lIns="0" tIns="0" rIns="0" bIns="0" rtlCol="0"/>
          <a:lstStyle/>
          <a:p>
            <a:endParaRPr/>
          </a:p>
        </p:txBody>
      </p:sp>
    </p:spTree>
    <p:extLst>
      <p:ext uri="{BB962C8B-B14F-4D97-AF65-F5344CB8AC3E}">
        <p14:creationId xmlns:p14="http://schemas.microsoft.com/office/powerpoint/2010/main" val="1216501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6CA7D-86EF-68DD-B870-ADEB2631D0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577BE2-6D86-4F60-FF98-BE8E8D36FA86}"/>
              </a:ext>
            </a:extLst>
          </p:cNvPr>
          <p:cNvSpPr>
            <a:spLocks noGrp="1"/>
          </p:cNvSpPr>
          <p:nvPr>
            <p:ph type="title"/>
          </p:nvPr>
        </p:nvSpPr>
        <p:spPr>
          <a:xfrm>
            <a:off x="571499" y="571500"/>
            <a:ext cx="15100299" cy="1569660"/>
          </a:xfrm>
        </p:spPr>
        <p:txBody>
          <a:bodyPr/>
          <a:lstStyle/>
          <a:p>
            <a:r>
              <a:rPr lang="en-GB" dirty="0"/>
              <a:t>Case studies: Floods in SA </a:t>
            </a:r>
            <a:br>
              <a:rPr lang="en-GB" dirty="0"/>
            </a:br>
            <a:r>
              <a:rPr lang="en-GB" dirty="0"/>
              <a:t>(Eastern Cape Floods-Umtata (June 2025)</a:t>
            </a:r>
          </a:p>
        </p:txBody>
      </p:sp>
      <p:sp>
        <p:nvSpPr>
          <p:cNvPr id="3" name="Text Placeholder 2">
            <a:extLst>
              <a:ext uri="{FF2B5EF4-FFF2-40B4-BE49-F238E27FC236}">
                <a16:creationId xmlns:a16="http://schemas.microsoft.com/office/drawing/2014/main" id="{4B6CB228-A7C1-DD48-F2AB-512C64677037}"/>
              </a:ext>
            </a:extLst>
          </p:cNvPr>
          <p:cNvSpPr>
            <a:spLocks noGrp="1"/>
          </p:cNvSpPr>
          <p:nvPr>
            <p:ph type="body" idx="1"/>
          </p:nvPr>
        </p:nvSpPr>
        <p:spPr>
          <a:xfrm>
            <a:off x="554135" y="2526421"/>
            <a:ext cx="15103149" cy="6046079"/>
          </a:xfrm>
        </p:spPr>
        <p:txBody>
          <a:bodyPr/>
          <a:lstStyle/>
          <a:p>
            <a:r>
              <a:rPr lang="en-GB" sz="2400" dirty="0"/>
              <a:t>Severe flooding caused by a cold front.</a:t>
            </a:r>
          </a:p>
          <a:p>
            <a:r>
              <a:rPr lang="en-GB" sz="2400" b="1" i="1" u="sng" dirty="0"/>
              <a:t>Impact:</a:t>
            </a:r>
          </a:p>
          <a:p>
            <a:pPr marL="457200" indent="-457200">
              <a:buFont typeface="Arial" panose="020B0604020202020204" pitchFamily="34" charset="0"/>
              <a:buChar char="•"/>
            </a:pPr>
            <a:r>
              <a:rPr lang="en-GB" sz="2400" dirty="0"/>
              <a:t>75–92 fatalities (News24, 2025; Associated Press, 2025).</a:t>
            </a:r>
          </a:p>
          <a:p>
            <a:pPr marL="457200" indent="-457200">
              <a:buFont typeface="Arial" panose="020B0604020202020204" pitchFamily="34" charset="0"/>
              <a:buChar char="•"/>
            </a:pPr>
            <a:r>
              <a:rPr lang="en-GB" sz="2400" dirty="0"/>
              <a:t>1,000 residents displaced into emergency shelters.</a:t>
            </a:r>
          </a:p>
          <a:p>
            <a:pPr marL="457200" indent="-457200">
              <a:buFont typeface="Arial" panose="020B0604020202020204" pitchFamily="34" charset="0"/>
              <a:buChar char="•"/>
            </a:pPr>
            <a:r>
              <a:rPr lang="en-GB" sz="2400" dirty="0"/>
              <a:t>127 schools and 20 health facilities damaged.</a:t>
            </a:r>
          </a:p>
          <a:p>
            <a:pPr marL="457200" indent="-457200">
              <a:buFont typeface="Arial" panose="020B0604020202020204" pitchFamily="34" charset="0"/>
              <a:buChar char="•"/>
            </a:pPr>
            <a:r>
              <a:rPr lang="en-GB" sz="2400" dirty="0"/>
              <a:t>A school bus tragedy killed eight children, three survived (Reuters, 2025).</a:t>
            </a:r>
          </a:p>
          <a:p>
            <a:r>
              <a:rPr lang="en-GB" sz="2400" dirty="0"/>
              <a:t>Government Response: Initiated phased resettlement; 25 families relocated to Temporary Residential Units (Government of South Africa, 2025).</a:t>
            </a:r>
          </a:p>
          <a:p>
            <a:r>
              <a:rPr lang="en-GB" sz="2400" dirty="0"/>
              <a:t>Demonstrates how climate shocks intersect with inequality and under-resourced governance, reinforcing the need to embed ecological considerations in social work practice.</a:t>
            </a:r>
          </a:p>
          <a:p>
            <a:pPr algn="just"/>
            <a:endParaRPr lang="en-GB" sz="2400" dirty="0"/>
          </a:p>
        </p:txBody>
      </p:sp>
      <p:sp>
        <p:nvSpPr>
          <p:cNvPr id="4" name="object 3">
            <a:extLst>
              <a:ext uri="{FF2B5EF4-FFF2-40B4-BE49-F238E27FC236}">
                <a16:creationId xmlns:a16="http://schemas.microsoft.com/office/drawing/2014/main" id="{3A3E451A-AF21-A12E-6DF3-ED8E1C23D124}"/>
              </a:ext>
            </a:extLst>
          </p:cNvPr>
          <p:cNvSpPr/>
          <p:nvPr/>
        </p:nvSpPr>
        <p:spPr>
          <a:xfrm>
            <a:off x="571500" y="2362200"/>
            <a:ext cx="3746500" cy="0"/>
          </a:xfrm>
          <a:custGeom>
            <a:avLst/>
            <a:gdLst/>
            <a:ahLst/>
            <a:cxnLst/>
            <a:rect l="l" t="t" r="r" b="b"/>
            <a:pathLst>
              <a:path w="3746500">
                <a:moveTo>
                  <a:pt x="0" y="0"/>
                </a:moveTo>
                <a:lnTo>
                  <a:pt x="3746500" y="0"/>
                </a:lnTo>
              </a:path>
            </a:pathLst>
          </a:custGeom>
          <a:ln w="50800">
            <a:solidFill>
              <a:srgbClr val="D1CCC9"/>
            </a:solidFill>
          </a:ln>
        </p:spPr>
        <p:txBody>
          <a:bodyPr wrap="square" lIns="0" tIns="0" rIns="0" bIns="0" rtlCol="0"/>
          <a:lstStyle/>
          <a:p>
            <a:endParaRPr/>
          </a:p>
        </p:txBody>
      </p:sp>
    </p:spTree>
    <p:extLst>
      <p:ext uri="{BB962C8B-B14F-4D97-AF65-F5344CB8AC3E}">
        <p14:creationId xmlns:p14="http://schemas.microsoft.com/office/powerpoint/2010/main" val="2614073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1DAC3-4B65-2AB2-81A4-2B5FCB83AD14}"/>
            </a:ext>
          </a:extLst>
        </p:cNvPr>
        <p:cNvGrpSpPr/>
        <p:nvPr/>
      </p:nvGrpSpPr>
      <p:grpSpPr>
        <a:xfrm>
          <a:off x="0" y="0"/>
          <a:ext cx="0" cy="0"/>
          <a:chOff x="0" y="0"/>
          <a:chExt cx="0" cy="0"/>
        </a:xfrm>
      </p:grpSpPr>
      <p:sp>
        <p:nvSpPr>
          <p:cNvPr id="8" name="object 3">
            <a:extLst>
              <a:ext uri="{FF2B5EF4-FFF2-40B4-BE49-F238E27FC236}">
                <a16:creationId xmlns:a16="http://schemas.microsoft.com/office/drawing/2014/main" id="{09977D96-E840-AE50-69C9-65CBB4AE5A4E}"/>
              </a:ext>
            </a:extLst>
          </p:cNvPr>
          <p:cNvSpPr/>
          <p:nvPr/>
        </p:nvSpPr>
        <p:spPr>
          <a:xfrm>
            <a:off x="571500" y="1524000"/>
            <a:ext cx="3746500" cy="0"/>
          </a:xfrm>
          <a:custGeom>
            <a:avLst/>
            <a:gdLst/>
            <a:ahLst/>
            <a:cxnLst/>
            <a:rect l="l" t="t" r="r" b="b"/>
            <a:pathLst>
              <a:path w="3746500">
                <a:moveTo>
                  <a:pt x="0" y="0"/>
                </a:moveTo>
                <a:lnTo>
                  <a:pt x="3746500" y="0"/>
                </a:lnTo>
              </a:path>
            </a:pathLst>
          </a:custGeom>
          <a:ln w="50800">
            <a:solidFill>
              <a:srgbClr val="D1CCC9"/>
            </a:solidFill>
          </a:ln>
        </p:spPr>
        <p:txBody>
          <a:bodyPr wrap="square" lIns="0" tIns="0" rIns="0" bIns="0" rtlCol="0"/>
          <a:lstStyle/>
          <a:p>
            <a:endParaRPr/>
          </a:p>
        </p:txBody>
      </p:sp>
      <p:sp>
        <p:nvSpPr>
          <p:cNvPr id="9" name="object 4">
            <a:extLst>
              <a:ext uri="{FF2B5EF4-FFF2-40B4-BE49-F238E27FC236}">
                <a16:creationId xmlns:a16="http://schemas.microsoft.com/office/drawing/2014/main" id="{65B3B8AE-00D2-D403-2C49-E211CD9A9113}"/>
              </a:ext>
            </a:extLst>
          </p:cNvPr>
          <p:cNvSpPr txBox="1">
            <a:spLocks noGrp="1"/>
          </p:cNvSpPr>
          <p:nvPr>
            <p:ph type="title"/>
          </p:nvPr>
        </p:nvSpPr>
        <p:spPr>
          <a:xfrm>
            <a:off x="571500" y="571500"/>
            <a:ext cx="15024100" cy="802640"/>
          </a:xfrm>
          <a:prstGeom prst="rect">
            <a:avLst/>
          </a:prstGeom>
        </p:spPr>
        <p:txBody>
          <a:bodyPr vert="horz" wrap="square" lIns="0" tIns="12700" rIns="0" bIns="0" rtlCol="0">
            <a:spAutoFit/>
          </a:bodyPr>
          <a:lstStyle/>
          <a:p>
            <a:pPr marL="12700">
              <a:lnSpc>
                <a:spcPct val="100000"/>
              </a:lnSpc>
              <a:spcBef>
                <a:spcPts val="100"/>
              </a:spcBef>
            </a:pPr>
            <a:r>
              <a:rPr lang="en-US" dirty="0"/>
              <a:t>Bronfenbrenner’s Ecological Systems </a:t>
            </a:r>
            <a:endParaRPr spc="-60" dirty="0"/>
          </a:p>
        </p:txBody>
      </p:sp>
      <p:grpSp>
        <p:nvGrpSpPr>
          <p:cNvPr id="2" name="Group 1">
            <a:extLst>
              <a:ext uri="{FF2B5EF4-FFF2-40B4-BE49-F238E27FC236}">
                <a16:creationId xmlns:a16="http://schemas.microsoft.com/office/drawing/2014/main" id="{AF0B03BD-EA61-7AED-E985-90F17820FA57}"/>
              </a:ext>
            </a:extLst>
          </p:cNvPr>
          <p:cNvGrpSpPr/>
          <p:nvPr/>
        </p:nvGrpSpPr>
        <p:grpSpPr>
          <a:xfrm>
            <a:off x="1270000" y="3720214"/>
            <a:ext cx="9677400" cy="3899786"/>
            <a:chOff x="603250" y="2362200"/>
            <a:chExt cx="6710579" cy="3899786"/>
          </a:xfrm>
        </p:grpSpPr>
        <p:sp>
          <p:nvSpPr>
            <p:cNvPr id="5" name="object 32">
              <a:extLst>
                <a:ext uri="{FF2B5EF4-FFF2-40B4-BE49-F238E27FC236}">
                  <a16:creationId xmlns:a16="http://schemas.microsoft.com/office/drawing/2014/main" id="{3EEE4E00-FB18-C3C3-BF91-FEC7A01FBCCC}"/>
                </a:ext>
              </a:extLst>
            </p:cNvPr>
            <p:cNvSpPr/>
            <p:nvPr/>
          </p:nvSpPr>
          <p:spPr>
            <a:xfrm>
              <a:off x="603250" y="2608056"/>
              <a:ext cx="254000" cy="254000"/>
            </a:xfrm>
            <a:custGeom>
              <a:avLst/>
              <a:gdLst/>
              <a:ahLst/>
              <a:cxnLst/>
              <a:rect l="l" t="t" r="r" b="b"/>
              <a:pathLst>
                <a:path w="254000" h="254000">
                  <a:moveTo>
                    <a:pt x="254000" y="0"/>
                  </a:moveTo>
                  <a:lnTo>
                    <a:pt x="0" y="0"/>
                  </a:lnTo>
                  <a:lnTo>
                    <a:pt x="0" y="254000"/>
                  </a:lnTo>
                  <a:lnTo>
                    <a:pt x="254000" y="254000"/>
                  </a:lnTo>
                  <a:lnTo>
                    <a:pt x="254000" y="0"/>
                  </a:lnTo>
                  <a:close/>
                </a:path>
              </a:pathLst>
            </a:custGeom>
            <a:solidFill>
              <a:srgbClr val="FEF0CA"/>
            </a:solidFill>
          </p:spPr>
          <p:txBody>
            <a:bodyPr wrap="square" lIns="0" tIns="0" rIns="0" bIns="0" rtlCol="0"/>
            <a:lstStyle/>
            <a:p>
              <a:endParaRPr/>
            </a:p>
          </p:txBody>
        </p:sp>
        <p:sp>
          <p:nvSpPr>
            <p:cNvPr id="6" name="object 33">
              <a:extLst>
                <a:ext uri="{FF2B5EF4-FFF2-40B4-BE49-F238E27FC236}">
                  <a16:creationId xmlns:a16="http://schemas.microsoft.com/office/drawing/2014/main" id="{11E4BE8E-296E-FA4A-BFD8-D49E46872659}"/>
                </a:ext>
              </a:extLst>
            </p:cNvPr>
            <p:cNvSpPr/>
            <p:nvPr/>
          </p:nvSpPr>
          <p:spPr>
            <a:xfrm>
              <a:off x="603250" y="3149347"/>
              <a:ext cx="254000" cy="254000"/>
            </a:xfrm>
            <a:custGeom>
              <a:avLst/>
              <a:gdLst/>
              <a:ahLst/>
              <a:cxnLst/>
              <a:rect l="l" t="t" r="r" b="b"/>
              <a:pathLst>
                <a:path w="254000" h="254000">
                  <a:moveTo>
                    <a:pt x="254000" y="0"/>
                  </a:moveTo>
                  <a:lnTo>
                    <a:pt x="0" y="0"/>
                  </a:lnTo>
                  <a:lnTo>
                    <a:pt x="0" y="254000"/>
                  </a:lnTo>
                  <a:lnTo>
                    <a:pt x="254000" y="254000"/>
                  </a:lnTo>
                  <a:lnTo>
                    <a:pt x="254000" y="0"/>
                  </a:lnTo>
                  <a:close/>
                </a:path>
              </a:pathLst>
            </a:custGeom>
            <a:solidFill>
              <a:srgbClr val="FFCE00"/>
            </a:solidFill>
          </p:spPr>
          <p:txBody>
            <a:bodyPr wrap="square" lIns="0" tIns="0" rIns="0" bIns="0" rtlCol="0"/>
            <a:lstStyle/>
            <a:p>
              <a:endParaRPr/>
            </a:p>
          </p:txBody>
        </p:sp>
        <p:sp>
          <p:nvSpPr>
            <p:cNvPr id="7" name="object 34">
              <a:extLst>
                <a:ext uri="{FF2B5EF4-FFF2-40B4-BE49-F238E27FC236}">
                  <a16:creationId xmlns:a16="http://schemas.microsoft.com/office/drawing/2014/main" id="{2B3C52B6-5A37-5D65-A235-6ACA54126838}"/>
                </a:ext>
              </a:extLst>
            </p:cNvPr>
            <p:cNvSpPr/>
            <p:nvPr/>
          </p:nvSpPr>
          <p:spPr>
            <a:xfrm>
              <a:off x="603250" y="3708273"/>
              <a:ext cx="254000" cy="254000"/>
            </a:xfrm>
            <a:custGeom>
              <a:avLst/>
              <a:gdLst/>
              <a:ahLst/>
              <a:cxnLst/>
              <a:rect l="l" t="t" r="r" b="b"/>
              <a:pathLst>
                <a:path w="254000" h="254000">
                  <a:moveTo>
                    <a:pt x="254000" y="0"/>
                  </a:moveTo>
                  <a:lnTo>
                    <a:pt x="0" y="0"/>
                  </a:lnTo>
                  <a:lnTo>
                    <a:pt x="0" y="254000"/>
                  </a:lnTo>
                  <a:lnTo>
                    <a:pt x="254000" y="254000"/>
                  </a:lnTo>
                  <a:lnTo>
                    <a:pt x="254000" y="0"/>
                  </a:lnTo>
                  <a:close/>
                </a:path>
              </a:pathLst>
            </a:custGeom>
            <a:solidFill>
              <a:srgbClr val="17314B"/>
            </a:solidFill>
          </p:spPr>
          <p:txBody>
            <a:bodyPr wrap="square" lIns="0" tIns="0" rIns="0" bIns="0" rtlCol="0"/>
            <a:lstStyle/>
            <a:p>
              <a:endParaRPr/>
            </a:p>
          </p:txBody>
        </p:sp>
        <p:sp>
          <p:nvSpPr>
            <p:cNvPr id="10" name="object 35">
              <a:extLst>
                <a:ext uri="{FF2B5EF4-FFF2-40B4-BE49-F238E27FC236}">
                  <a16:creationId xmlns:a16="http://schemas.microsoft.com/office/drawing/2014/main" id="{769C1772-17B1-95C2-FD8D-1F030E569D2B}"/>
                </a:ext>
              </a:extLst>
            </p:cNvPr>
            <p:cNvSpPr/>
            <p:nvPr/>
          </p:nvSpPr>
          <p:spPr>
            <a:xfrm>
              <a:off x="603250" y="4267199"/>
              <a:ext cx="254000" cy="254000"/>
            </a:xfrm>
            <a:custGeom>
              <a:avLst/>
              <a:gdLst/>
              <a:ahLst/>
              <a:cxnLst/>
              <a:rect l="l" t="t" r="r" b="b"/>
              <a:pathLst>
                <a:path w="254000" h="254000">
                  <a:moveTo>
                    <a:pt x="254000" y="0"/>
                  </a:moveTo>
                  <a:lnTo>
                    <a:pt x="0" y="0"/>
                  </a:lnTo>
                  <a:lnTo>
                    <a:pt x="0" y="254000"/>
                  </a:lnTo>
                  <a:lnTo>
                    <a:pt x="254000" y="254000"/>
                  </a:lnTo>
                  <a:lnTo>
                    <a:pt x="254000" y="0"/>
                  </a:lnTo>
                  <a:close/>
                </a:path>
              </a:pathLst>
            </a:custGeom>
            <a:solidFill>
              <a:srgbClr val="314965"/>
            </a:solidFill>
          </p:spPr>
          <p:txBody>
            <a:bodyPr wrap="square" lIns="0" tIns="0" rIns="0" bIns="0" rtlCol="0"/>
            <a:lstStyle/>
            <a:p>
              <a:endParaRPr/>
            </a:p>
          </p:txBody>
        </p:sp>
        <p:sp>
          <p:nvSpPr>
            <p:cNvPr id="11" name="object 36">
              <a:extLst>
                <a:ext uri="{FF2B5EF4-FFF2-40B4-BE49-F238E27FC236}">
                  <a16:creationId xmlns:a16="http://schemas.microsoft.com/office/drawing/2014/main" id="{B7A82534-CFC1-768D-F16C-ACC32D5C68E8}"/>
                </a:ext>
              </a:extLst>
            </p:cNvPr>
            <p:cNvSpPr/>
            <p:nvPr/>
          </p:nvSpPr>
          <p:spPr>
            <a:xfrm>
              <a:off x="603250" y="4826125"/>
              <a:ext cx="254000" cy="254000"/>
            </a:xfrm>
            <a:custGeom>
              <a:avLst/>
              <a:gdLst/>
              <a:ahLst/>
              <a:cxnLst/>
              <a:rect l="l" t="t" r="r" b="b"/>
              <a:pathLst>
                <a:path w="254000" h="254000">
                  <a:moveTo>
                    <a:pt x="254000" y="0"/>
                  </a:moveTo>
                  <a:lnTo>
                    <a:pt x="0" y="0"/>
                  </a:lnTo>
                  <a:lnTo>
                    <a:pt x="0" y="254000"/>
                  </a:lnTo>
                  <a:lnTo>
                    <a:pt x="254000" y="254000"/>
                  </a:lnTo>
                  <a:lnTo>
                    <a:pt x="254000" y="0"/>
                  </a:lnTo>
                  <a:close/>
                </a:path>
              </a:pathLst>
            </a:custGeom>
            <a:solidFill>
              <a:srgbClr val="3365A1"/>
            </a:solidFill>
          </p:spPr>
          <p:txBody>
            <a:bodyPr wrap="square" lIns="0" tIns="0" rIns="0" bIns="0" rtlCol="0"/>
            <a:lstStyle/>
            <a:p>
              <a:endParaRPr/>
            </a:p>
          </p:txBody>
        </p:sp>
        <p:sp>
          <p:nvSpPr>
            <p:cNvPr id="12" name="object 37">
              <a:extLst>
                <a:ext uri="{FF2B5EF4-FFF2-40B4-BE49-F238E27FC236}">
                  <a16:creationId xmlns:a16="http://schemas.microsoft.com/office/drawing/2014/main" id="{9A19041C-68F8-34CE-6FE7-BD804FFD3694}"/>
                </a:ext>
              </a:extLst>
            </p:cNvPr>
            <p:cNvSpPr/>
            <p:nvPr/>
          </p:nvSpPr>
          <p:spPr>
            <a:xfrm>
              <a:off x="603250" y="5385051"/>
              <a:ext cx="254000" cy="254000"/>
            </a:xfrm>
            <a:custGeom>
              <a:avLst/>
              <a:gdLst/>
              <a:ahLst/>
              <a:cxnLst/>
              <a:rect l="l" t="t" r="r" b="b"/>
              <a:pathLst>
                <a:path w="254000" h="254000">
                  <a:moveTo>
                    <a:pt x="254000" y="0"/>
                  </a:moveTo>
                  <a:lnTo>
                    <a:pt x="0" y="0"/>
                  </a:lnTo>
                  <a:lnTo>
                    <a:pt x="0" y="254000"/>
                  </a:lnTo>
                  <a:lnTo>
                    <a:pt x="254000" y="254000"/>
                  </a:lnTo>
                  <a:lnTo>
                    <a:pt x="254000" y="0"/>
                  </a:lnTo>
                  <a:close/>
                </a:path>
              </a:pathLst>
            </a:custGeom>
            <a:solidFill>
              <a:srgbClr val="A8AEB6"/>
            </a:solidFill>
          </p:spPr>
          <p:txBody>
            <a:bodyPr wrap="square" lIns="0" tIns="0" rIns="0" bIns="0" rtlCol="0"/>
            <a:lstStyle/>
            <a:p>
              <a:endParaRPr/>
            </a:p>
          </p:txBody>
        </p:sp>
        <p:sp>
          <p:nvSpPr>
            <p:cNvPr id="13" name="TextBox 12">
              <a:extLst>
                <a:ext uri="{FF2B5EF4-FFF2-40B4-BE49-F238E27FC236}">
                  <a16:creationId xmlns:a16="http://schemas.microsoft.com/office/drawing/2014/main" id="{55654954-08D1-30A1-1370-05A75B87AB27}"/>
                </a:ext>
              </a:extLst>
            </p:cNvPr>
            <p:cNvSpPr txBox="1"/>
            <p:nvPr/>
          </p:nvSpPr>
          <p:spPr>
            <a:xfrm>
              <a:off x="970864" y="2362200"/>
              <a:ext cx="6342965" cy="3899786"/>
            </a:xfrm>
            <a:prstGeom prst="rect">
              <a:avLst/>
            </a:prstGeom>
            <a:noFill/>
          </p:spPr>
          <p:txBody>
            <a:bodyPr wrap="square" rtlCol="0">
              <a:spAutoFit/>
            </a:bodyPr>
            <a:lstStyle/>
            <a:p>
              <a:pPr algn="just">
                <a:lnSpc>
                  <a:spcPct val="200000"/>
                </a:lnSpc>
              </a:pPr>
              <a:r>
                <a:rPr lang="en-GB" b="1" dirty="0">
                  <a:latin typeface="Avenir Heavy" panose="02000503020000020003" pitchFamily="2" charset="0"/>
                </a:rPr>
                <a:t>Micro: </a:t>
              </a:r>
              <a:r>
                <a:rPr lang="en-GB" dirty="0">
                  <a:latin typeface="Avenir Book" panose="02000503020000020003" pitchFamily="2" charset="0"/>
                </a:rPr>
                <a:t>Family, peers, school.</a:t>
              </a:r>
            </a:p>
            <a:p>
              <a:pPr algn="just">
                <a:lnSpc>
                  <a:spcPct val="200000"/>
                </a:lnSpc>
              </a:pPr>
              <a:r>
                <a:rPr lang="en-GB" b="1" dirty="0">
                  <a:latin typeface="Avenir Heavy" panose="02000503020000020003" pitchFamily="2" charset="0"/>
                </a:rPr>
                <a:t>Meso: </a:t>
              </a:r>
              <a:r>
                <a:rPr lang="en-GB" dirty="0">
                  <a:latin typeface="Avenir Book" panose="02000503020000020003" pitchFamily="2" charset="0"/>
                </a:rPr>
                <a:t>Interactions between the microsystems.</a:t>
              </a:r>
            </a:p>
            <a:p>
              <a:pPr algn="just">
                <a:lnSpc>
                  <a:spcPct val="200000"/>
                </a:lnSpc>
              </a:pPr>
              <a:r>
                <a:rPr lang="en-GB" b="1" dirty="0">
                  <a:latin typeface="Avenir Heavy" panose="02000503020000020003" pitchFamily="2" charset="0"/>
                </a:rPr>
                <a:t>Exo: </a:t>
              </a:r>
              <a:r>
                <a:rPr lang="en-GB" dirty="0">
                  <a:latin typeface="Avenir Book" panose="02000503020000020003" pitchFamily="2" charset="0"/>
                </a:rPr>
                <a:t>External environments (e.g., parent workplace).</a:t>
              </a:r>
            </a:p>
            <a:p>
              <a:pPr algn="just">
                <a:lnSpc>
                  <a:spcPct val="200000"/>
                </a:lnSpc>
              </a:pPr>
              <a:r>
                <a:rPr lang="en-GB" b="1" dirty="0">
                  <a:latin typeface="Avenir Heavy" panose="02000503020000020003" pitchFamily="2" charset="0"/>
                </a:rPr>
                <a:t>Macro: </a:t>
              </a:r>
              <a:r>
                <a:rPr lang="en-GB" dirty="0">
                  <a:latin typeface="Avenir Book" panose="02000503020000020003" pitchFamily="2" charset="0"/>
                </a:rPr>
                <a:t>Culture, policies, values.</a:t>
              </a:r>
            </a:p>
            <a:p>
              <a:pPr algn="just">
                <a:lnSpc>
                  <a:spcPct val="200000"/>
                </a:lnSpc>
              </a:pPr>
              <a:r>
                <a:rPr lang="en-GB" b="1" dirty="0">
                  <a:latin typeface="Avenir Heavy" panose="02000503020000020003" pitchFamily="2" charset="0"/>
                </a:rPr>
                <a:t>Chrono: </a:t>
              </a:r>
              <a:r>
                <a:rPr lang="en-GB" dirty="0">
                  <a:latin typeface="Avenir Book" panose="02000503020000020003" pitchFamily="2" charset="0"/>
                </a:rPr>
                <a:t>Time and life-course events.</a:t>
              </a:r>
            </a:p>
            <a:p>
              <a:pPr algn="just">
                <a:lnSpc>
                  <a:spcPct val="200000"/>
                </a:lnSpc>
              </a:pPr>
              <a:r>
                <a:rPr lang="en-GB" b="1" i="1" dirty="0">
                  <a:latin typeface="Avenir Heavy Oblique" panose="02000503020000020003" pitchFamily="2" charset="0"/>
                </a:rPr>
                <a:t>Critique: </a:t>
              </a:r>
              <a:r>
                <a:rPr lang="en-GB" dirty="0">
                  <a:latin typeface="Avenir Book" panose="02000503020000020003" pitchFamily="2" charset="0"/>
                </a:rPr>
                <a:t>The natural environments is only implicit, not explicitly considered.</a:t>
              </a:r>
            </a:p>
          </p:txBody>
        </p:sp>
      </p:grpSp>
      <p:sp>
        <p:nvSpPr>
          <p:cNvPr id="14" name="TextBox 13">
            <a:extLst>
              <a:ext uri="{FF2B5EF4-FFF2-40B4-BE49-F238E27FC236}">
                <a16:creationId xmlns:a16="http://schemas.microsoft.com/office/drawing/2014/main" id="{94EC87B7-932D-DCFE-A203-5112A8507F24}"/>
              </a:ext>
            </a:extLst>
          </p:cNvPr>
          <p:cNvSpPr txBox="1"/>
          <p:nvPr/>
        </p:nvSpPr>
        <p:spPr>
          <a:xfrm>
            <a:off x="571500" y="1942725"/>
            <a:ext cx="14185900" cy="975716"/>
          </a:xfrm>
          <a:prstGeom prst="rect">
            <a:avLst/>
          </a:prstGeom>
          <a:noFill/>
        </p:spPr>
        <p:txBody>
          <a:bodyPr wrap="square">
            <a:spAutoFit/>
          </a:bodyPr>
          <a:lstStyle/>
          <a:p>
            <a:pPr marL="457200" indent="-457200" algn="just">
              <a:lnSpc>
                <a:spcPct val="150000"/>
              </a:lnSpc>
              <a:buClr>
                <a:srgbClr val="FFB61A"/>
              </a:buClr>
              <a:buFont typeface="Arial" panose="020B0604020202020204" pitchFamily="34" charset="0"/>
              <a:buChar char="•"/>
            </a:pPr>
            <a:r>
              <a:rPr lang="en-US" sz="2000" dirty="0">
                <a:latin typeface="Avenir Book" panose="02000503020000020003" pitchFamily="2" charset="0"/>
              </a:rPr>
              <a:t>Bronfenbrenner’s ecological systems theory explains that an </a:t>
            </a:r>
            <a:r>
              <a:rPr lang="en-US" sz="2000" b="1" dirty="0">
                <a:latin typeface="Avenir Heavy" panose="02000503020000020003" pitchFamily="2" charset="0"/>
              </a:rPr>
              <a:t>individual’s development is shaped by interconnected environmental systems</a:t>
            </a:r>
            <a:r>
              <a:rPr lang="en-US" sz="2000" dirty="0">
                <a:latin typeface="Avenir Book" panose="02000503020000020003" pitchFamily="2" charset="0"/>
              </a:rPr>
              <a:t>, from immediate surroundings like family to broader societal structures like culture.</a:t>
            </a:r>
          </a:p>
        </p:txBody>
      </p:sp>
    </p:spTree>
    <p:extLst>
      <p:ext uri="{BB962C8B-B14F-4D97-AF65-F5344CB8AC3E}">
        <p14:creationId xmlns:p14="http://schemas.microsoft.com/office/powerpoint/2010/main" val="3901352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1840</TotalTime>
  <Words>1590</Words>
  <Application>Microsoft Macintosh PowerPoint</Application>
  <PresentationFormat>Custom</PresentationFormat>
  <Paragraphs>121</Paragraphs>
  <Slides>18</Slides>
  <Notes>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18</vt:i4>
      </vt:variant>
    </vt:vector>
  </HeadingPairs>
  <TitlesOfParts>
    <vt:vector size="32" baseType="lpstr">
      <vt:lpstr>Aptos</vt:lpstr>
      <vt:lpstr>Arial</vt:lpstr>
      <vt:lpstr>Avenir</vt:lpstr>
      <vt:lpstr>Avenir Black</vt:lpstr>
      <vt:lpstr>Avenir Black Oblique</vt:lpstr>
      <vt:lpstr>Avenir Book</vt:lpstr>
      <vt:lpstr>Avenir Heavy</vt:lpstr>
      <vt:lpstr>Avenir Heavy Oblique</vt:lpstr>
      <vt:lpstr>Avenir Medium</vt:lpstr>
      <vt:lpstr>AVENIR MEDIUM OBLIQUE</vt:lpstr>
      <vt:lpstr>Montserrat</vt:lpstr>
      <vt:lpstr>Montserrat Black</vt:lpstr>
      <vt:lpstr>Montserrat Medium</vt:lpstr>
      <vt:lpstr>Office Theme</vt:lpstr>
      <vt:lpstr>Reimagining Ecological Systems Theory for Environmental Justice:</vt:lpstr>
      <vt:lpstr>Introduction </vt:lpstr>
      <vt:lpstr>Introduction</vt:lpstr>
      <vt:lpstr>Background: Climate Change &amp; Marginalization</vt:lpstr>
      <vt:lpstr>Why this Gap?</vt:lpstr>
      <vt:lpstr>Theoretical Framework</vt:lpstr>
      <vt:lpstr>Case studies: Floods in SA  (KwaZulu-Natal Floods (April–May 2022)</vt:lpstr>
      <vt:lpstr>Case studies: Floods in SA  (Eastern Cape Floods-Umtata (June 2025)</vt:lpstr>
      <vt:lpstr>Bronfenbrenner’s Ecological Systems </vt:lpstr>
      <vt:lpstr>Ecological Systems (Reimagined)</vt:lpstr>
      <vt:lpstr>Ecological Systems (Reimagined)</vt:lpstr>
      <vt:lpstr>Implications for Social Work Education</vt:lpstr>
      <vt:lpstr>Practice Applications</vt:lpstr>
      <vt:lpstr>Conclusion</vt:lpstr>
      <vt:lpstr>Reference list</vt:lpstr>
      <vt:lpstr>Reference list</vt:lpstr>
      <vt:lpstr>Comments and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Pezisa, Anelisa, (Miss) (s214206610)</cp:lastModifiedBy>
  <cp:revision>28</cp:revision>
  <dcterms:created xsi:type="dcterms:W3CDTF">2024-10-18T13:48:18Z</dcterms:created>
  <dcterms:modified xsi:type="dcterms:W3CDTF">2025-09-09T19:24:40Z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2024-10-18T00:00:00Z</vt:filetime>
  </property>
  <property fmtid="{D5CDD505-2E9C-101B-9397-08002B2CF9AE}" pid="3" name="Creator">
    <vt:lpwstr>Adobe InDesign 20.0 (Macintosh)</vt:lpwstr>
  </property>
  <property fmtid="{D5CDD505-2E9C-101B-9397-08002B2CF9AE}" pid="4" name="LastSaved">
    <vt:filetime>2024-10-18T00:00:00Z</vt:filetime>
  </property>
  <property fmtid="{D5CDD505-2E9C-101B-9397-08002B2CF9AE}" pid="5" name="Producer">
    <vt:lpwstr>Adobe PDF Library 17.0</vt:lpwstr>
  </property>
</Properties>
</file>