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74" r:id="rId7"/>
    <p:sldId id="275" r:id="rId8"/>
    <p:sldId id="277" r:id="rId9"/>
    <p:sldId id="265" r:id="rId10"/>
    <p:sldId id="267" r:id="rId11"/>
    <p:sldId id="27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875763"/>
            <a:ext cx="9280816" cy="2691685"/>
          </a:xfrm>
        </p:spPr>
        <p:txBody>
          <a:bodyPr/>
          <a:lstStyle/>
          <a:p>
            <a:r>
              <a:rPr lang="en-ZA" sz="2800" b="1" u="sng" dirty="0" smtClean="0"/>
              <a:t>GREEN SOCIAL WORK AND CLIMATE RESILIENCE: SUPPORTING VULNERABLE COMMUNITIES IN THE FACE OF ENVIRONMENTAL CRISES</a:t>
            </a:r>
            <a:r>
              <a:rPr lang="en-ZA" sz="2000" b="1" u="sng" dirty="0" smtClean="0"/>
              <a:t>.</a:t>
            </a:r>
            <a:br>
              <a:rPr lang="en-ZA" sz="2000" b="1" u="sng" dirty="0" smtClean="0"/>
            </a:br>
            <a:endParaRPr lang="en-ZA" sz="1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567449"/>
            <a:ext cx="9280816" cy="2704562"/>
          </a:xfrm>
        </p:spPr>
        <p:txBody>
          <a:bodyPr/>
          <a:lstStyle/>
          <a:p>
            <a:pPr algn="ctr"/>
            <a:r>
              <a:rPr lang="en-ZA" b="1" u="sng" dirty="0" smtClean="0"/>
              <a:t>TOPIC: ThE ROLE OF SOCIAL WORKERS IN SUPPORTING THE RESILIENCE, ADAPTATION AND RECOVERY IN AFFECTED COMMUNITIES.</a:t>
            </a:r>
          </a:p>
          <a:p>
            <a:pPr algn="ctr"/>
            <a:endParaRPr lang="en-ZA" b="1" i="1" u="sng" dirty="0" smtClean="0"/>
          </a:p>
          <a:p>
            <a:pPr algn="ctr"/>
            <a:r>
              <a:rPr lang="en-ZA" sz="1800" b="1" i="1" u="sng" dirty="0" smtClean="0"/>
              <a:t>PRESENTER: MS k.S LEGEGERU</a:t>
            </a:r>
          </a:p>
          <a:p>
            <a:pPr algn="ctr"/>
            <a:r>
              <a:rPr lang="en-ZA" sz="1800" b="1" i="1" u="sng" dirty="0" smtClean="0"/>
              <a:t>DATE: 10- 12 SEPTEMBER 2025</a:t>
            </a:r>
          </a:p>
          <a:p>
            <a:pPr algn="ctr"/>
            <a:r>
              <a:rPr lang="en-ZA" sz="1800" b="1" i="1" u="sng" dirty="0" smtClean="0"/>
              <a:t>2025 asaswei international conference</a:t>
            </a:r>
          </a:p>
          <a:p>
            <a:endParaRPr lang="en-ZA" b="1" u="sng" dirty="0"/>
          </a:p>
        </p:txBody>
      </p:sp>
    </p:spTree>
    <p:extLst>
      <p:ext uri="{BB962C8B-B14F-4D97-AF65-F5344CB8AC3E}">
        <p14:creationId xmlns:p14="http://schemas.microsoft.com/office/powerpoint/2010/main" val="28668422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671" y="452719"/>
            <a:ext cx="9484164" cy="796532"/>
          </a:xfrm>
        </p:spPr>
        <p:txBody>
          <a:bodyPr/>
          <a:lstStyle/>
          <a:p>
            <a:r>
              <a:rPr lang="en-ZA" b="1" u="sng" dirty="0" smtClean="0"/>
              <a:t>RECOMMENDATIONS</a:t>
            </a:r>
            <a:endParaRPr lang="en-ZA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183" y="1350499"/>
            <a:ext cx="11665882" cy="532075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Mainstreaming of GSW &amp; Climate Resilience Building to Social Work Curricula in Academic institution &amp; Continuous Professional Development Efforts.</a:t>
            </a:r>
          </a:p>
          <a:p>
            <a:pPr marL="0" indent="0">
              <a:buNone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Integration of GSW and Climate Resilience needs to gain momentum in SW Education, Policy </a:t>
            </a:r>
            <a:r>
              <a:rPr lang="en-ZA" dirty="0"/>
              <a:t>M</a:t>
            </a:r>
            <a:r>
              <a:rPr lang="en-ZA" dirty="0" smtClean="0"/>
              <a:t>aking, Practice &amp; Research.</a:t>
            </a:r>
          </a:p>
          <a:p>
            <a:pPr>
              <a:buFont typeface="Wingdings" panose="05000000000000000000" pitchFamily="2" charset="2"/>
              <a:buChar char="q"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GSW Practice to be located within the generic domain rather than on the peripherals of the profession. &amp; such to be incorporated in to SWs Work Plans.</a:t>
            </a:r>
          </a:p>
          <a:p>
            <a:pPr>
              <a:buFont typeface="Wingdings" panose="05000000000000000000" pitchFamily="2" charset="2"/>
              <a:buChar char="q"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To </a:t>
            </a:r>
            <a:r>
              <a:rPr lang="en-ZA" dirty="0"/>
              <a:t>maximise their impact, it is NB that SWs are well- supported, adequately trained and timeously involved in the Prevention, </a:t>
            </a:r>
            <a:r>
              <a:rPr lang="en-ZA" dirty="0" smtClean="0"/>
              <a:t>Planning </a:t>
            </a:r>
            <a:r>
              <a:rPr lang="en-ZA" dirty="0"/>
              <a:t>&amp; R</a:t>
            </a:r>
            <a:r>
              <a:rPr lang="en-ZA" dirty="0" smtClean="0"/>
              <a:t>esponse to E-C.</a:t>
            </a:r>
          </a:p>
          <a:p>
            <a:pPr>
              <a:buFont typeface="Wingdings" panose="05000000000000000000" pitchFamily="2" charset="2"/>
              <a:buChar char="q"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For adequate staffing to amplify the Capacity of SWs in supporting the Resilience, Adaptation &amp; Recovery of Affected Communities.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751529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35169"/>
          </a:xfrm>
        </p:spPr>
        <p:txBody>
          <a:bodyPr/>
          <a:lstStyle/>
          <a:p>
            <a:pPr algn="ctr"/>
            <a:r>
              <a:rPr lang="en-ZA" sz="4000" b="1" u="sng" dirty="0" smtClean="0"/>
              <a:t>LESSONS LEARNT</a:t>
            </a:r>
            <a:endParaRPr lang="en-ZA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972" y="1287887"/>
            <a:ext cx="11500833" cy="54224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ZA" dirty="0" smtClean="0"/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endParaRPr lang="en-ZA" dirty="0" smtClean="0"/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endParaRPr lang="en-ZA" dirty="0" smtClean="0"/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endParaRPr lang="en-ZA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ZA" dirty="0" smtClean="0"/>
              <a:t>The delay of the Profession to engage in Ecological SW has contributed to the Social &amp; Environmental Injustice to the Most Vulnerable Populations. SW remains the only Discipline/ Profession    Where Immediate Crisis Response &amp; inter-Professional Efforts ends.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ZA" dirty="0" smtClean="0"/>
              <a:t>SW prevails not as the </a:t>
            </a:r>
            <a:r>
              <a:rPr lang="en-ZA" u="sng" dirty="0" smtClean="0"/>
              <a:t>frontline</a:t>
            </a:r>
            <a:r>
              <a:rPr lang="en-ZA" dirty="0" smtClean="0"/>
              <a:t>, nor </a:t>
            </a:r>
            <a:r>
              <a:rPr lang="en-ZA" u="sng" dirty="0" smtClean="0"/>
              <a:t>backline</a:t>
            </a:r>
            <a:r>
              <a:rPr lang="en-ZA" dirty="0" smtClean="0"/>
              <a:t> But a </a:t>
            </a:r>
            <a:r>
              <a:rPr lang="en-ZA" b="1" u="sng" dirty="0" smtClean="0"/>
              <a:t>Lifeline</a:t>
            </a:r>
          </a:p>
          <a:p>
            <a:pPr marL="0" indent="0" algn="ctr">
              <a:buNone/>
            </a:pPr>
            <a:endParaRPr lang="en-ZA" dirty="0" smtClean="0"/>
          </a:p>
          <a:p>
            <a:pPr marL="0" indent="0" algn="ctr">
              <a:buNone/>
            </a:pPr>
            <a:endParaRPr lang="en-ZA" dirty="0"/>
          </a:p>
        </p:txBody>
      </p:sp>
      <p:sp>
        <p:nvSpPr>
          <p:cNvPr id="4" name="Equal 3"/>
          <p:cNvSpPr/>
          <p:nvPr/>
        </p:nvSpPr>
        <p:spPr>
          <a:xfrm flipV="1">
            <a:off x="2591799" y="5401413"/>
            <a:ext cx="193607" cy="315025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687" y="1493950"/>
            <a:ext cx="4919729" cy="256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5675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02595"/>
          </a:xfrm>
        </p:spPr>
        <p:txBody>
          <a:bodyPr/>
          <a:lstStyle/>
          <a:p>
            <a:r>
              <a:rPr lang="en-ZA" b="1" u="sng" dirty="0" smtClean="0"/>
              <a:t>INTRODUCTION</a:t>
            </a:r>
            <a:endParaRPr lang="en-ZA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015" y="1280989"/>
            <a:ext cx="11806813" cy="545364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The world, SA and QwaQwa grappling with Environmental crises, climate impacts &amp; disasters.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Increase in frequency &amp; intensity.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QwaQwa (Study location) also not immune from these E-Crises</a:t>
            </a:r>
          </a:p>
          <a:p>
            <a:pPr marL="0" indent="0">
              <a:buNone/>
            </a:pPr>
            <a:endParaRPr lang="en-ZA" dirty="0" smtClean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11" y="2931885"/>
            <a:ext cx="5646229" cy="380274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055" y="2931885"/>
            <a:ext cx="5771773" cy="3802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2257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68082"/>
          </a:xfrm>
        </p:spPr>
        <p:txBody>
          <a:bodyPr/>
          <a:lstStyle/>
          <a:p>
            <a:r>
              <a:rPr lang="en-ZA" b="1" u="sng" dirty="0" smtClean="0"/>
              <a:t>BACKGROUND</a:t>
            </a:r>
            <a:endParaRPr lang="en-ZA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218" y="1320800"/>
            <a:ext cx="11662117" cy="492759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Literature Review </a:t>
            </a:r>
            <a:r>
              <a:rPr lang="en-ZA" dirty="0"/>
              <a:t>done </a:t>
            </a:r>
            <a:r>
              <a:rPr lang="en-ZA" dirty="0" smtClean="0"/>
              <a:t>on the Study to </a:t>
            </a:r>
            <a:r>
              <a:rPr lang="en-ZA" dirty="0"/>
              <a:t>understand the resilience &amp; risks to climate-related impacts in the </a:t>
            </a:r>
            <a:r>
              <a:rPr lang="en-ZA" dirty="0" smtClean="0"/>
              <a:t>QwaQwa( </a:t>
            </a:r>
            <a:r>
              <a:rPr lang="en-ZA" dirty="0"/>
              <a:t>Muyambo et al,2025</a:t>
            </a:r>
            <a:r>
              <a:rPr lang="en-ZA" dirty="0" smtClean="0"/>
              <a:t>).</a:t>
            </a:r>
          </a:p>
          <a:p>
            <a:pPr marL="0" indent="0">
              <a:buNone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Multiple </a:t>
            </a:r>
            <a:r>
              <a:rPr lang="en-ZA" dirty="0"/>
              <a:t>Factors contributing to high vulnerability and low resilience </a:t>
            </a:r>
            <a:r>
              <a:rPr lang="en-ZA" dirty="0" smtClean="0"/>
              <a:t>rates.</a:t>
            </a:r>
          </a:p>
          <a:p>
            <a:pPr marL="0" indent="0">
              <a:buNone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The area is more likely to suffer long-term impacts        resulting in adaptation &amp; recovery struggle.</a:t>
            </a:r>
          </a:p>
          <a:p>
            <a:pPr marL="0" indent="0">
              <a:buNone/>
            </a:pPr>
            <a:endParaRPr lang="en-ZA" sz="800" dirty="0"/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Social </a:t>
            </a:r>
            <a:r>
              <a:rPr lang="en-ZA" dirty="0"/>
              <a:t>Work       </a:t>
            </a:r>
            <a:r>
              <a:rPr lang="en-ZA" dirty="0" smtClean="0"/>
              <a:t>with declared </a:t>
            </a:r>
            <a:r>
              <a:rPr lang="en-ZA" dirty="0"/>
              <a:t>dedication to supporting the most </a:t>
            </a:r>
            <a:r>
              <a:rPr lang="en-ZA" dirty="0" smtClean="0"/>
              <a:t>vulnerable; remains best </a:t>
            </a:r>
            <a:r>
              <a:rPr lang="en-ZA" dirty="0"/>
              <a:t>suited to ensure Social Response, Resilience Building, &amp; Recovery initiatives</a:t>
            </a:r>
            <a:r>
              <a:rPr lang="en-ZA" dirty="0" smtClean="0"/>
              <a:t>.</a:t>
            </a:r>
          </a:p>
          <a:p>
            <a:pPr marL="0" indent="0" algn="ctr">
              <a:buNone/>
            </a:pPr>
            <a:endParaRPr lang="en-ZA" u="sng" dirty="0" smtClean="0"/>
          </a:p>
          <a:p>
            <a:pPr marL="0" indent="0" algn="ctr">
              <a:buNone/>
            </a:pPr>
            <a:r>
              <a:rPr lang="en-ZA" u="sng" dirty="0" smtClean="0"/>
              <a:t>HENCE THE GOAL OF THIS STUDY</a:t>
            </a:r>
          </a:p>
          <a:p>
            <a:endParaRPr lang="en-ZA" dirty="0"/>
          </a:p>
        </p:txBody>
      </p:sp>
      <p:sp>
        <p:nvSpPr>
          <p:cNvPr id="4" name="Right Arrow 3"/>
          <p:cNvSpPr/>
          <p:nvPr/>
        </p:nvSpPr>
        <p:spPr>
          <a:xfrm>
            <a:off x="2217782" y="4075845"/>
            <a:ext cx="319314" cy="203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6" name="Right Arrow 5"/>
          <p:cNvSpPr/>
          <p:nvPr/>
        </p:nvSpPr>
        <p:spPr>
          <a:xfrm>
            <a:off x="6819742" y="3114038"/>
            <a:ext cx="319314" cy="203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83954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9"/>
            <a:ext cx="9404723" cy="899564"/>
          </a:xfrm>
        </p:spPr>
        <p:txBody>
          <a:bodyPr/>
          <a:lstStyle/>
          <a:p>
            <a:r>
              <a:rPr lang="en-ZA" b="1" u="sng" dirty="0" smtClean="0"/>
              <a:t>METHODOLOGY</a:t>
            </a:r>
            <a:endParaRPr lang="en-ZA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489" y="1352284"/>
            <a:ext cx="11563643" cy="51047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ZA" dirty="0" smtClean="0"/>
              <a:t>Qualitative research approach &amp; descriptive design.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ZA" dirty="0" smtClean="0"/>
              <a:t>Non- Probability purposive sampling method to select participants.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ZA" dirty="0" smtClean="0"/>
              <a:t>Data collection through semi-structured interviews.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ZA" dirty="0" smtClean="0"/>
              <a:t>Data analysed thematically by developing themes from research findings</a:t>
            </a:r>
            <a:endParaRPr lang="en-ZA" sz="8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ZA" sz="800" u="sng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ZA" u="sng" dirty="0" smtClean="0"/>
              <a:t>Ethical considerations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ZA" dirty="0" smtClean="0"/>
              <a:t>Permission  to conduct the study.</a:t>
            </a:r>
            <a:endParaRPr lang="en-ZA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ZA" u="sng" dirty="0" smtClean="0"/>
              <a:t>Principles to promote integrity of the study</a:t>
            </a:r>
            <a:r>
              <a:rPr lang="en-ZA" dirty="0" smtClean="0"/>
              <a:t>.</a:t>
            </a:r>
          </a:p>
          <a:p>
            <a:endParaRPr lang="en-ZA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882783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17089" cy="899564"/>
          </a:xfrm>
        </p:spPr>
        <p:txBody>
          <a:bodyPr/>
          <a:lstStyle/>
          <a:p>
            <a:r>
              <a:rPr lang="en-ZA" sz="2800" b="1" u="sng" dirty="0" smtClean="0"/>
              <a:t>PRE-DETERMINED QUESTIONS GUIDING THE RESEARCHER</a:t>
            </a:r>
            <a:endParaRPr lang="en-ZA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1352282"/>
            <a:ext cx="10860258" cy="4896117"/>
          </a:xfrm>
        </p:spPr>
        <p:txBody>
          <a:bodyPr/>
          <a:lstStyle/>
          <a:p>
            <a:pPr marL="457200" lvl="1" indent="0">
              <a:buNone/>
            </a:pPr>
            <a:endParaRPr lang="en-ZA" dirty="0" smtClean="0"/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ZA" dirty="0" smtClean="0"/>
              <a:t>What is your understanding of Environmental Crises &amp; possible impacts?</a:t>
            </a:r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ZA" dirty="0" smtClean="0"/>
              <a:t>Which environmental crises are prevalent in the communities you serve?</a:t>
            </a:r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ZA" dirty="0" smtClean="0"/>
              <a:t>Capacity to provide services in response to these environmental crises?</a:t>
            </a:r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ZA" dirty="0" smtClean="0"/>
              <a:t>What challenges do Social Workers encounter in response efforts?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479763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96533"/>
          </a:xfrm>
        </p:spPr>
        <p:txBody>
          <a:bodyPr/>
          <a:lstStyle/>
          <a:p>
            <a:r>
              <a:rPr lang="en-ZA" sz="4400" b="1" u="sng" dirty="0"/>
              <a:t>FINDINGS &amp; DISCUSSIONS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851" y="1403797"/>
            <a:ext cx="11694017" cy="516442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ZA" b="1" u="sng" dirty="0" smtClean="0"/>
              <a:t>PARTICIPANTS AWARENESS &amp; UNDERSTANDING OF E- CRISES &amp; POSSIBLE IMPACTS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A" dirty="0" smtClean="0"/>
              <a:t>Shown awareness of prevalent E-Crises and </a:t>
            </a:r>
            <a:r>
              <a:rPr lang="en-ZA" dirty="0"/>
              <a:t>impacts </a:t>
            </a:r>
            <a:r>
              <a:rPr lang="en-ZA" dirty="0" smtClean="0"/>
              <a:t>thereof. </a:t>
            </a:r>
          </a:p>
          <a:p>
            <a:pPr marL="0" indent="0">
              <a:buNone/>
            </a:pPr>
            <a:endParaRPr lang="en-ZA" sz="800" b="1" u="sng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ZA" dirty="0" smtClean="0"/>
              <a:t>Partial understanding of effects on vulnerable &amp; at-risk populations; </a:t>
            </a:r>
            <a:r>
              <a:rPr lang="en-ZA" u="sng" dirty="0" smtClean="0"/>
              <a:t>often attributed to low involvement in Climate-related contexts.</a:t>
            </a:r>
            <a:r>
              <a:rPr lang="en-ZA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A" dirty="0" smtClean="0"/>
              <a:t>Limited insights </a:t>
            </a:r>
            <a:r>
              <a:rPr lang="en-ZA" dirty="0"/>
              <a:t>on how Pre-existing </a:t>
            </a:r>
            <a:r>
              <a:rPr lang="en-ZA" dirty="0" smtClean="0"/>
              <a:t>vulnerabilities influence adaptation &amp; Recovery prospects.</a:t>
            </a:r>
          </a:p>
          <a:p>
            <a:pPr marL="0" indent="0">
              <a:buNone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b="1" u="sng" dirty="0" smtClean="0"/>
              <a:t>ROLES &amp; SERVICES PROVIDED BY SWs IN THE FACE OF E-CRISES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A" dirty="0" smtClean="0"/>
              <a:t>Under-developed competencies in climate-related contexts resulted in:       lack of recognition as role players.</a:t>
            </a:r>
          </a:p>
          <a:p>
            <a:pPr marL="0" indent="0">
              <a:buNone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ZA" dirty="0"/>
              <a:t>Late involvement in inter-professional response efforts result in SWs being solely involved in the reactive mitigation of E-Crises impacts, rather than the overall proactive </a:t>
            </a:r>
            <a:r>
              <a:rPr lang="en-ZA" dirty="0" smtClean="0"/>
              <a:t>risk identification, reduction &amp; recovery efforts</a:t>
            </a:r>
            <a:r>
              <a:rPr lang="en-ZA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ZA" dirty="0" smtClean="0"/>
          </a:p>
          <a:p>
            <a:pPr marL="0" indent="0">
              <a:buNone/>
            </a:pPr>
            <a:endParaRPr lang="en-ZA" dirty="0" smtClean="0"/>
          </a:p>
          <a:p>
            <a:pPr marL="0" indent="0">
              <a:buNone/>
            </a:pPr>
            <a:endParaRPr lang="en-ZA" dirty="0"/>
          </a:p>
          <a:p>
            <a:endParaRPr lang="en-ZA" dirty="0"/>
          </a:p>
        </p:txBody>
      </p:sp>
      <p:sp>
        <p:nvSpPr>
          <p:cNvPr id="5" name="Right Arrow 4"/>
          <p:cNvSpPr/>
          <p:nvPr/>
        </p:nvSpPr>
        <p:spPr>
          <a:xfrm>
            <a:off x="9632447" y="4501166"/>
            <a:ext cx="306216" cy="1973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634320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60927"/>
          </a:xfrm>
        </p:spPr>
        <p:txBody>
          <a:bodyPr/>
          <a:lstStyle/>
          <a:p>
            <a:r>
              <a:rPr lang="en-ZA" sz="4000" b="1" u="sng" dirty="0"/>
              <a:t>FINDINGS &amp; </a:t>
            </a:r>
            <a:r>
              <a:rPr lang="en-ZA" sz="4000" b="1" u="sng" dirty="0" smtClean="0"/>
              <a:t>DISCUSSIONS con….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093" y="1313646"/>
            <a:ext cx="11578107" cy="4934754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ZA" dirty="0"/>
              <a:t>Limited roles as second responders       not key contributors </a:t>
            </a:r>
            <a:r>
              <a:rPr lang="en-ZA" dirty="0" smtClean="0"/>
              <a:t>to </a:t>
            </a:r>
            <a:r>
              <a:rPr lang="en-ZA" dirty="0"/>
              <a:t>risk identification, reduction</a:t>
            </a:r>
            <a:r>
              <a:rPr lang="en-ZA" dirty="0" smtClean="0"/>
              <a:t>, </a:t>
            </a:r>
            <a:r>
              <a:rPr lang="en-ZA" dirty="0"/>
              <a:t>recovery &amp; reconstruction as well</a:t>
            </a:r>
            <a:r>
              <a:rPr lang="en-ZA" dirty="0" smtClean="0"/>
              <a:t>.</a:t>
            </a:r>
          </a:p>
          <a:p>
            <a:pPr marL="0" indent="0">
              <a:buNone/>
            </a:pPr>
            <a:endParaRPr lang="en-ZA" sz="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ZA" dirty="0"/>
              <a:t>An expressed high sense of role ambiguity as there are no clearly defined frameworks &amp; guidelines guiding the role of SW in the face of E-C</a:t>
            </a:r>
            <a:r>
              <a:rPr lang="en-ZA" dirty="0" smtClean="0"/>
              <a:t>.</a:t>
            </a:r>
          </a:p>
          <a:p>
            <a:pPr marL="0" indent="0">
              <a:buNone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ZA" dirty="0" smtClean="0"/>
              <a:t>While </a:t>
            </a:r>
            <a:r>
              <a:rPr lang="en-ZA" dirty="0"/>
              <a:t>their role in preliminary </a:t>
            </a:r>
            <a:r>
              <a:rPr lang="en-ZA" dirty="0" smtClean="0"/>
              <a:t>humanitarian, </a:t>
            </a:r>
            <a:r>
              <a:rPr lang="en-ZA" dirty="0"/>
              <a:t>Social Assistance Programmes </a:t>
            </a:r>
            <a:r>
              <a:rPr lang="en-ZA" dirty="0" smtClean="0"/>
              <a:t>&amp; PSS </a:t>
            </a:r>
            <a:r>
              <a:rPr lang="en-ZA" dirty="0"/>
              <a:t>have been helpful        </a:t>
            </a:r>
            <a:r>
              <a:rPr lang="en-ZA" dirty="0" smtClean="0"/>
              <a:t>No long-term Reconstruction </a:t>
            </a:r>
            <a:r>
              <a:rPr lang="en-ZA" dirty="0"/>
              <a:t>&amp; Developmental </a:t>
            </a:r>
            <a:r>
              <a:rPr lang="en-ZA" dirty="0" smtClean="0"/>
              <a:t>Programmes to build Adaptation &amp; recovery.</a:t>
            </a:r>
          </a:p>
          <a:p>
            <a:pPr marL="0" indent="0">
              <a:buNone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ZA" dirty="0" smtClean="0"/>
              <a:t>Plans, Programmes &amp;</a:t>
            </a:r>
            <a:r>
              <a:rPr lang="en-ZA" dirty="0"/>
              <a:t> </a:t>
            </a:r>
            <a:r>
              <a:rPr lang="en-ZA" dirty="0" smtClean="0"/>
              <a:t>services not incorporated into SWs Work Plans       but on the peripheries of practice. Hence Role in Climate Resilience is negated.</a:t>
            </a:r>
          </a:p>
          <a:p>
            <a:pPr>
              <a:buFont typeface="Wingdings" panose="05000000000000000000" pitchFamily="2" charset="2"/>
              <a:buChar char="§"/>
            </a:pPr>
            <a:endParaRPr lang="en-ZA" dirty="0" smtClean="0"/>
          </a:p>
          <a:p>
            <a:pPr>
              <a:buFont typeface="Wingdings" panose="05000000000000000000" pitchFamily="2" charset="2"/>
              <a:buChar char="§"/>
            </a:pPr>
            <a:endParaRPr lang="en-ZA" dirty="0" smtClean="0"/>
          </a:p>
          <a:p>
            <a:pPr marL="0" indent="0">
              <a:buNone/>
            </a:pPr>
            <a:endParaRPr lang="en-ZA" sz="800" dirty="0" smtClean="0"/>
          </a:p>
          <a:p>
            <a:pPr marL="0" indent="0">
              <a:buNone/>
            </a:pPr>
            <a:endParaRPr lang="en-ZA" dirty="0" smtClean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</p:txBody>
      </p:sp>
      <p:sp>
        <p:nvSpPr>
          <p:cNvPr id="4" name="Right Arrow 3"/>
          <p:cNvSpPr/>
          <p:nvPr/>
        </p:nvSpPr>
        <p:spPr>
          <a:xfrm>
            <a:off x="5042256" y="1465244"/>
            <a:ext cx="306216" cy="1973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Right Arrow 4"/>
          <p:cNvSpPr/>
          <p:nvPr/>
        </p:nvSpPr>
        <p:spPr>
          <a:xfrm>
            <a:off x="2440705" y="3682362"/>
            <a:ext cx="306216" cy="1973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6" name="Right Arrow 5"/>
          <p:cNvSpPr/>
          <p:nvPr/>
        </p:nvSpPr>
        <p:spPr>
          <a:xfrm>
            <a:off x="9101797" y="4694506"/>
            <a:ext cx="261298" cy="201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077163452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12443"/>
          </a:xfrm>
        </p:spPr>
        <p:txBody>
          <a:bodyPr/>
          <a:lstStyle/>
          <a:p>
            <a:r>
              <a:rPr lang="en-ZA" sz="4400" b="1" u="sng" dirty="0"/>
              <a:t>FINDINGS &amp; DISCUSSIONS con….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577" y="1365161"/>
            <a:ext cx="11616744" cy="526745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ZA" b="1" u="sng" dirty="0"/>
              <a:t>CHALLENGES IN GSW IMPLEMENTATION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ZA" dirty="0"/>
              <a:t>Lack of </a:t>
            </a:r>
            <a:r>
              <a:rPr lang="en-ZA" dirty="0" smtClean="0"/>
              <a:t>training &amp; CPD in Climate-related contexts </a:t>
            </a:r>
            <a:r>
              <a:rPr lang="en-ZA" dirty="0"/>
              <a:t>to enable SWs prevention, response &amp; re-construction </a:t>
            </a:r>
            <a:r>
              <a:rPr lang="en-ZA" dirty="0" smtClean="0"/>
              <a:t>services.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ZA" dirty="0" smtClean="0"/>
              <a:t>Sub-sequent under-developed Competencies       efficiency compromised.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ZA" dirty="0"/>
              <a:t>L</a:t>
            </a:r>
            <a:r>
              <a:rPr lang="en-ZA" dirty="0" smtClean="0"/>
              <a:t>ack of recognition in Climate-related contexts.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ZA" dirty="0" smtClean="0"/>
              <a:t>Lack of Professional guidelines for SW in this emerging field.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ZA" dirty="0" smtClean="0"/>
              <a:t>Lack of recognition of GSW like other Advanced SW Practice.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ZA" dirty="0" smtClean="0"/>
              <a:t>Staff </a:t>
            </a:r>
            <a:r>
              <a:rPr lang="en-ZA" dirty="0"/>
              <a:t>shortage &amp; high generic </a:t>
            </a:r>
            <a:r>
              <a:rPr lang="en-ZA" dirty="0" smtClean="0"/>
              <a:t>workloads. ( Other generic incidents are focal points).</a:t>
            </a:r>
            <a:endParaRPr lang="en-ZA" dirty="0"/>
          </a:p>
        </p:txBody>
      </p:sp>
      <p:sp>
        <p:nvSpPr>
          <p:cNvPr id="4" name="Right Arrow 3"/>
          <p:cNvSpPr/>
          <p:nvPr/>
        </p:nvSpPr>
        <p:spPr>
          <a:xfrm>
            <a:off x="6521464" y="3220338"/>
            <a:ext cx="246999" cy="197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970056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8425"/>
          </a:xfrm>
        </p:spPr>
        <p:txBody>
          <a:bodyPr/>
          <a:lstStyle/>
          <a:p>
            <a:r>
              <a:rPr lang="en-ZA" b="1" u="sng" dirty="0" smtClean="0"/>
              <a:t>CONCLUSION</a:t>
            </a:r>
            <a:endParaRPr lang="en-ZA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314" y="1287887"/>
            <a:ext cx="11524343" cy="527256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The threats &amp; effects of E-Crises are too dire to ignore.</a:t>
            </a:r>
          </a:p>
          <a:p>
            <a:pPr marL="0" indent="0">
              <a:buNone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Human consequences of these,       are a Social Justice &amp; Human Rights issues.</a:t>
            </a:r>
          </a:p>
          <a:p>
            <a:pPr marL="0" indent="0">
              <a:buNone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dirty="0"/>
              <a:t>there’s an emergent need for SWs to join inter-disciplinary efforts to tackle E threats &amp; impacts</a:t>
            </a:r>
            <a:r>
              <a:rPr lang="en-ZA" dirty="0" smtClean="0"/>
              <a:t>. </a:t>
            </a:r>
          </a:p>
          <a:p>
            <a:pPr marL="0" indent="0">
              <a:buNone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dirty="0"/>
              <a:t>With Vulnerable populations hardly hit       Lack of involvement in response efforts may be perpetuating social injustices &amp; harmful to the very vulnerable population the profession so seeks to </a:t>
            </a:r>
            <a:r>
              <a:rPr lang="en-ZA" dirty="0" smtClean="0"/>
              <a:t>protect.</a:t>
            </a:r>
          </a:p>
          <a:p>
            <a:pPr marL="0" indent="0">
              <a:buNone/>
            </a:pPr>
            <a:endParaRPr lang="en-ZA" sz="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If long-term resilience, adaptation &amp; recovery is to be achieved        SW (with its rich Skill Sets, Perspectives &amp; theories)     remains the missing Key- Discipline in Climate-related contexts.</a:t>
            </a:r>
          </a:p>
          <a:p>
            <a:pPr marL="0" indent="0">
              <a:buNone/>
            </a:pPr>
            <a:r>
              <a:rPr lang="en-ZA" dirty="0" smtClean="0"/>
              <a:t>				</a:t>
            </a:r>
          </a:p>
          <a:p>
            <a:pPr marL="0" indent="0">
              <a:buNone/>
            </a:pPr>
            <a:r>
              <a:rPr lang="en-ZA" dirty="0"/>
              <a:t>	</a:t>
            </a:r>
            <a:r>
              <a:rPr lang="en-ZA" dirty="0" smtClean="0"/>
              <a:t>				</a:t>
            </a:r>
            <a:r>
              <a:rPr lang="en-ZA" i="1" dirty="0" smtClean="0">
                <a:solidFill>
                  <a:srgbClr val="92D050"/>
                </a:solidFill>
                <a:latin typeface="Lucida Handwriting" panose="03010101010101010101" pitchFamily="66" charset="0"/>
              </a:rPr>
              <a:t>GO GREEN &amp; ENSURE CLIMATE RESILIENCE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5542671" y="3526125"/>
            <a:ext cx="301358" cy="2158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7" name="Right Arrow 6"/>
          <p:cNvSpPr/>
          <p:nvPr/>
        </p:nvSpPr>
        <p:spPr>
          <a:xfrm>
            <a:off x="4811151" y="2037947"/>
            <a:ext cx="246309" cy="156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ight Arrow 7"/>
          <p:cNvSpPr/>
          <p:nvPr/>
        </p:nvSpPr>
        <p:spPr>
          <a:xfrm>
            <a:off x="8665698" y="4708925"/>
            <a:ext cx="234224" cy="200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4" name="Equal 3"/>
          <p:cNvSpPr/>
          <p:nvPr/>
        </p:nvSpPr>
        <p:spPr>
          <a:xfrm flipV="1">
            <a:off x="4329255" y="5036233"/>
            <a:ext cx="158339" cy="19667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3209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2180</TotalTime>
  <Words>839</Words>
  <Application>Microsoft Office PowerPoint</Application>
  <PresentationFormat>Widescreen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Lucida Handwriting</vt:lpstr>
      <vt:lpstr>Wingdings</vt:lpstr>
      <vt:lpstr>Wingdings 3</vt:lpstr>
      <vt:lpstr>Ion</vt:lpstr>
      <vt:lpstr>GREEN SOCIAL WORK AND CLIMATE RESILIENCE: SUPPORTING VULNERABLE COMMUNITIES IN THE FACE OF ENVIRONMENTAL CRISES. </vt:lpstr>
      <vt:lpstr>INTRODUCTION</vt:lpstr>
      <vt:lpstr>BACKGROUND</vt:lpstr>
      <vt:lpstr>METHODOLOGY</vt:lpstr>
      <vt:lpstr>PRE-DETERMINED QUESTIONS GUIDING THE RESEARCHER</vt:lpstr>
      <vt:lpstr>FINDINGS &amp; DISCUSSIONS</vt:lpstr>
      <vt:lpstr>FINDINGS &amp; DISCUSSIONS con….</vt:lpstr>
      <vt:lpstr>FINDINGS &amp; DISCUSSIONS con….</vt:lpstr>
      <vt:lpstr>CONCLUSION</vt:lpstr>
      <vt:lpstr>RECOMMENDATIONS</vt:lpstr>
      <vt:lpstr>LESSONS LEARNT</vt:lpstr>
    </vt:vector>
  </TitlesOfParts>
  <Company>Deftones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SOCIAL WORK AND CLIMATE RESILIENCE: SUPPORTING VULNERABLE COMMUNITIES IN THE FACE OF ENVIRONMENTAL CRISES.</dc:title>
  <dc:creator>Microsoft account</dc:creator>
  <cp:lastModifiedBy>Microsoft account</cp:lastModifiedBy>
  <cp:revision>116</cp:revision>
  <dcterms:created xsi:type="dcterms:W3CDTF">2025-09-04T18:56:23Z</dcterms:created>
  <dcterms:modified xsi:type="dcterms:W3CDTF">2025-09-09T18:35:04Z</dcterms:modified>
</cp:coreProperties>
</file>