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1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51B9BA-8CC0-4419-BD26-F91C8057BD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F411B7E2-B32F-45A0-BFE9-751F4D5F79E3}">
          <p14:sldIdLst>
            <p14:sldId id="272"/>
            <p14:sldId id="275"/>
            <p14:sldId id="27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0099-98B1-4312-A1E4-D6F7193F7338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E859D-499C-4573-8432-3605DD96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3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E859D-499C-4573-8432-3605DD961A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2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8230858" y="3269400"/>
            <a:ext cx="8161648" cy="455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Discourse of Climate Change Disasters and the Implications for Green Social Work: The Lived Experience of Flood Survivors in KwaZulu-Natal and Eastern Cape, South Africa</a:t>
            </a:r>
          </a:p>
        </p:txBody>
      </p:sp>
      <p:pic>
        <p:nvPicPr>
          <p:cNvPr id="1026" name="Picture 2" descr="Scientists say the April 2022 floods in KZN are the most catastrophic ...">
            <a:extLst>
              <a:ext uri="{FF2B5EF4-FFF2-40B4-BE49-F238E27FC236}">
                <a16:creationId xmlns:a16="http://schemas.microsoft.com/office/drawing/2014/main" id="{52E3B041-4936-B2DC-71E8-720184D1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751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Agency &amp; Resilience: Community Coping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Community Solidarity as a Lifeline: In the absence of formal aid, survivors relied heavily on mutual support and collective action.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"Our resilience comes from unity. When one person is struggling, others step in to help." (Participant G,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Power of Social Networks (Ubuntu): Relational support was a primary coping mechanism, with neighbors helping with clean-ups, shelter, and sharing resources.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723900"/>
            <a:ext cx="18288000" cy="56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endParaRPr dirty="0"/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Culturally-Rooted Coping: Communities engaged in symbolic rituals (e.g., "pot-hitting") to ward off future disasters.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"We hit the tins and shout to scare the danger away." 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(Participant Z,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These practices represent an attempt to reclaim a sense of agency and psychological control in a threatening environment.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875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Role of Social Work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Call for Proactive Intervention: Survivors expressed a clear need for social work support that was largely unmet.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"We need people to talk to us about the trauma." (Participant N, EC)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Support Perceived as Absent or Inadequate: Participants reported that social workers were not visible or were focused on other issues.</a:t>
            </a:r>
          </a:p>
          <a:p>
            <a:pPr algn="l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"There’s no social worker support here, and when we try to reach out, no one listens. People are struggling mentally, but we have no one to turn to." (Participant B,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882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Recommendations for the Profession: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4200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Integrate Climate Change into Social Work Education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Curriculums must include environmental justice, disaster risk reduction, and green social work principles.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Develop Trauma-Informed, Community-Based Interventions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Train social workers in culturally sensitive mental health support for disaster contexts.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Promote Community Resilience: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Collaborate with communities to build on their existing strengths, local knowledge, and cultural coping strategies.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endParaRPr lang="en-US" sz="41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451859" y="2185987"/>
            <a:ext cx="17355440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Promote Community Resilience</a:t>
            </a:r>
            <a:r>
              <a:rPr lang="en-US" sz="41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Collaborate with communities to build on their existing strengths, local knowledge, and cultural coping strategies.</a:t>
            </a:r>
          </a:p>
          <a:p>
            <a:pPr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Advocate for Policy Reform</a:t>
            </a:r>
            <a:r>
              <a:rPr lang="en-US" sz="41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Engage in advocacy to improve infrastructure, ensure equitable disaster response, and hold government accountable.</a:t>
            </a:r>
          </a:p>
          <a:p>
            <a:pPr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Strengthen Institutional Presence</a:t>
            </a:r>
            <a:r>
              <a:rPr lang="en-US" sz="41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Ensure social workers are resourced and embedded within official emergency response teams.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301170" y="304800"/>
            <a:ext cx="30447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1776419"/>
            <a:ext cx="17754600" cy="101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profound impacts on survivors, coupled with their resilience, reveal a critical need for a paradigm shift in social work. We must move toward a socially and ecologically responsive practice that actively builds disaster resilience and promotes environmental justice.</a:t>
            </a: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7CC4-8EBB-9CFC-36A7-08DA293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485900"/>
            <a:ext cx="10210800" cy="7620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Dissemination of Findings: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4934-C030-4C0D-9F3A-54BF8F01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47900"/>
            <a:ext cx="14015156" cy="6781800"/>
          </a:xfrm>
        </p:spPr>
        <p:txBody>
          <a:bodyPr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Article submitted to the British Journal of Social Work</a:t>
            </a:r>
          </a:p>
          <a:p>
            <a:pPr marR="0" lvl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46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Article submitted to the Feminist Inquiry in Social Work Journal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R="0" lvl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Call for Book Chapters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: Climate Change Disasters:  </a:t>
            </a:r>
            <a:r>
              <a:rPr kumimoji="0" lang="en-US" sz="46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Indigenous Practices for Enhancing Sustainable Community Resilience and Interventions</a:t>
            </a:r>
            <a:r>
              <a:rPr kumimoji="0" lang="en-US" sz="4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. To be published by the </a:t>
            </a:r>
            <a:r>
              <a:rPr kumimoji="0" lang="en-US" sz="46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International Federation of Social Workers (IFSW). </a:t>
            </a:r>
            <a:r>
              <a:rPr kumimoji="0" lang="en-US" sz="4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Editors: Thembelihle B. Makhanya (University of Mpumalanga), Ndwakhulu S. Tshishonga (University of KwaZulu-Natal), and Santham Ajodhia (University of Fort Hare).</a:t>
            </a:r>
            <a:r>
              <a:rPr lang="en-US" sz="46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Abstracts closing date: </a:t>
            </a:r>
            <a:r>
              <a:rPr lang="en-US" sz="4600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30 September 2025. </a:t>
            </a:r>
            <a:r>
              <a:rPr lang="en-US" sz="46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Submission email: </a:t>
            </a:r>
            <a:r>
              <a:rPr lang="en-US" sz="4600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climatedisastersresiliences@gmail.com.</a:t>
            </a:r>
            <a:endParaRPr kumimoji="0" lang="en-US" sz="46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endParaRPr lang="en-ZA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BB52ACC-1635-87DB-ABF8-19D36D1874C3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8E699-045C-2A9C-FB65-FCB4F1D33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4FB8-B7E8-8F8C-7202-40D5D91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66700"/>
            <a:ext cx="10210800" cy="9906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B0F4-A6F9-DE94-EF86-34934C8C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76300"/>
            <a:ext cx="15081956" cy="845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Ajodhia, S., and Makhanya, T. B. (2024). The lived experiences of displaced African single mothers in the aftermath of floods in Kwazulu-Natal,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Social Work/Maatskaplike Werk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60(3), pp. 602-621.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Alston, M. (2015). Social work, climate change and global cooperation,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social work,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58(3), pp. 355-363. 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Arkert, L. and Jacobs, I. (2021) ‘Ecological social work in South Africa and the way forward’, in </a:t>
            </a:r>
            <a:r>
              <a:rPr lang="en-ZA" sz="3100" i="1" dirty="0">
                <a:latin typeface="Arial" panose="020B0604020202020204" pitchFamily="34" charset="0"/>
                <a:cs typeface="Arial" panose="020B0604020202020204" pitchFamily="34" charset="0"/>
              </a:rPr>
              <a:t>Practical and Political Approaches to Recontextualizing Social Work</a:t>
            </a: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, pp. 151–174. IGI Global. doi:10.4018/978-1-7998-6784-5.ch008. 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Babbie, E. R. and Mouton, J. (2011) </a:t>
            </a:r>
            <a:r>
              <a:rPr lang="en-ZA" sz="3100" i="1" dirty="0">
                <a:latin typeface="Arial" panose="020B0604020202020204" pitchFamily="34" charset="0"/>
                <a:cs typeface="Arial" panose="020B0604020202020204" pitchFamily="34" charset="0"/>
              </a:rPr>
              <a:t>The Practice of Social Research</a:t>
            </a: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 (South African edn). Cape Town: Oxford University Press Southern Africa.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Bradshaw, S. (2015). Engendering development and disasters, in E. Enarson and P.G. Dhar Chakrabarti (eds.),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Women, Gender and Disaster,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Global Issues and Initiatives, SAGE.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Chiwara, P. and Lombard, A. (2020) ‘Multidimensional poverty in informal settlements in Windhoek, Namibia, and Orange Farm, South Africa’,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Social Development Issues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42(1), pp. 31–43. doi:10.3998/sdi.17872073.0042.104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ZA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9EC7D65-35C2-EAFD-540E-8AC6BE3A205E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F3FC8-5962-FEE7-DB2B-797DF256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1597-0C4B-CA7C-EDD2-D4232D77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485900"/>
            <a:ext cx="10210800" cy="7620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E21F-BC08-5886-B7D3-608F60E7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3100"/>
            <a:ext cx="15310556" cy="7086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Dominelli, L. (2018) The role of social workers in climate change adaptation.</a:t>
            </a:r>
            <a:r>
              <a:rPr lang="en-ZA" sz="26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Social Work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, 61(4), pp. 488–494.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Lombard, A., and Viviers, A. (2020). Green social work practice in South Africa: A framework for a climate-just profession, </a:t>
            </a:r>
            <a:r>
              <a:rPr lang="en-ZA" sz="28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Social Work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, 63(2), pp. 213–228.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Makhanya, T. B., and Mzinyane, B. M. (2024). Mazibuyele emasisweni: the nexus of Ubuntu philosophy, climate change and green social work,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Critical and Radical Social Work,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1(aop), pp. 1-18.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Mudefi, E. (2023), Disaster management ‘deeds’ in the context of April 2022 KwaZulu-Natal floods: A scoping review.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Journal of Disaster Risk Reductio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n, 98, pp. 104122.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Shokane, A. L. (2019) Social work assessment of climate change: Case of disasters in greater Tzaneen municipality,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Jàmbá: Journal of Disaster Risk Studies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11(3),pp. 1-7.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7D94048-0BD5-3F32-83C4-579FEEEBD991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5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47057" y="1200160"/>
            <a:ext cx="8251428" cy="7886680"/>
          </a:xfrm>
          <a:custGeom>
            <a:avLst/>
            <a:gdLst/>
            <a:ahLst/>
            <a:cxnLst/>
            <a:rect l="l" t="t" r="r" b="b"/>
            <a:pathLst>
              <a:path w="8251428" h="7886680">
                <a:moveTo>
                  <a:pt x="0" y="0"/>
                </a:moveTo>
                <a:lnTo>
                  <a:pt x="8251428" y="0"/>
                </a:lnTo>
                <a:lnTo>
                  <a:pt x="8251428" y="7886680"/>
                </a:lnTo>
                <a:lnTo>
                  <a:pt x="0" y="7886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96" t="-5108" r="-49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C3540BB-7458-5F0A-C3E3-5F3731A14579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34600" y="4144858"/>
            <a:ext cx="6477000" cy="5189642"/>
          </a:xfrm>
          <a:custGeom>
            <a:avLst/>
            <a:gdLst/>
            <a:ahLst/>
            <a:cxnLst/>
            <a:rect l="l" t="t" r="r" b="b"/>
            <a:pathLst>
              <a:path w="5902310" h="5713366">
                <a:moveTo>
                  <a:pt x="0" y="0"/>
                </a:moveTo>
                <a:lnTo>
                  <a:pt x="5902310" y="0"/>
                </a:lnTo>
                <a:lnTo>
                  <a:pt x="5902310" y="5713366"/>
                </a:lnTo>
                <a:lnTo>
                  <a:pt x="0" y="5713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5" b="-13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676400" y="5143500"/>
            <a:ext cx="5562599" cy="3274349"/>
          </a:xfrm>
          <a:custGeom>
            <a:avLst/>
            <a:gdLst/>
            <a:ahLst/>
            <a:cxnLst/>
            <a:rect l="l" t="t" r="r" b="b"/>
            <a:pathLst>
              <a:path w="5792026" h="3274349">
                <a:moveTo>
                  <a:pt x="0" y="0"/>
                </a:moveTo>
                <a:lnTo>
                  <a:pt x="5792025" y="0"/>
                </a:lnTo>
                <a:lnTo>
                  <a:pt x="5792025" y="3274349"/>
                </a:lnTo>
                <a:lnTo>
                  <a:pt x="0" y="3274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9" b="-1129"/>
            </a:stretch>
          </a:blipFill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371600" y="3485415"/>
            <a:ext cx="6363204" cy="1146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Thembelihle Makhanya   </a:t>
            </a:r>
          </a:p>
          <a:p>
            <a:pPr marL="0" lvl="0" indent="0" algn="ctr">
              <a:lnSpc>
                <a:spcPts val="4919"/>
              </a:lnSpc>
            </a:pPr>
            <a:r>
              <a:rPr lang="en-US" sz="1600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Thembelihle.Makanya@ump.ac.za </a:t>
            </a: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72799" y="3485415"/>
            <a:ext cx="4648201" cy="1774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19"/>
              </a:lnSpc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Santham Ajodhia</a:t>
            </a:r>
          </a:p>
          <a:p>
            <a:pPr marL="0" lvl="0" indent="0" algn="ctr">
              <a:lnSpc>
                <a:spcPts val="4919"/>
              </a:lnSpc>
            </a:pPr>
            <a:r>
              <a:rPr lang="en-US" sz="1600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Sajodhia@ufh.ac.za</a:t>
            </a:r>
          </a:p>
          <a:p>
            <a:pPr marL="0" lvl="0" indent="0" algn="l">
              <a:lnSpc>
                <a:spcPts val="4919"/>
              </a:lnSpc>
            </a:pPr>
            <a:endParaRPr lang="en-US" sz="1600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27762" y="1227950"/>
            <a:ext cx="1223068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Facilitators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72FE1AD-A012-45A3-4B8C-98E21380243C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488" y="353344"/>
            <a:ext cx="8607104" cy="9133131"/>
          </a:xfrm>
          <a:custGeom>
            <a:avLst/>
            <a:gdLst/>
            <a:ahLst/>
            <a:cxnLst/>
            <a:rect l="l" t="t" r="r" b="b"/>
            <a:pathLst>
              <a:path w="8607104" h="9133131">
                <a:moveTo>
                  <a:pt x="0" y="0"/>
                </a:moveTo>
                <a:lnTo>
                  <a:pt x="8607104" y="0"/>
                </a:lnTo>
                <a:lnTo>
                  <a:pt x="8607104" y="9133131"/>
                </a:lnTo>
                <a:lnTo>
                  <a:pt x="0" y="9133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529" r="-150800" b="-2144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8821592" y="267619"/>
            <a:ext cx="9128404" cy="1006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199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Introduction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199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Climate-related disasters are increasing in frequency and severity, with water-related events causing 90% of all disasters (Ngcamu, 2023).</a:t>
            </a:r>
          </a:p>
          <a:p>
            <a:pPr algn="just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April 2022 floods in KwaZulu-Natal alone resulted in:</a:t>
            </a:r>
          </a:p>
          <a:p>
            <a:pPr marL="442593" lvl="1" algn="just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Over 500 fatalities</a:t>
            </a: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40,000+ people displaced</a:t>
            </a: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12,000+ homes annihilated</a:t>
            </a:r>
          </a:p>
          <a:p>
            <a:pPr marL="442593" lvl="1" algn="just">
              <a:lnSpc>
                <a:spcPts val="4919"/>
              </a:lnSpc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(Mudefi, 2023)</a:t>
            </a:r>
          </a:p>
          <a:p>
            <a:pPr algn="just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15D9989-E1B5-DF9B-FF89-2003910BF6E6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09381" y="1053431"/>
            <a:ext cx="10708286" cy="832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core problem: 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These disasters disproportionately impact impoverished communities in vulnerable areas, while the social work response has yet to fully integrate an environmental justice framework (Shokane, 2019).</a:t>
            </a:r>
          </a:p>
          <a:p>
            <a:pPr algn="l">
              <a:lnSpc>
                <a:spcPts val="5050"/>
              </a:lnSpc>
              <a:spcBef>
                <a:spcPct val="0"/>
              </a:spcBef>
            </a:pPr>
            <a:endParaRPr lang="en-US" sz="41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8710" lvl="1" indent="-454355" algn="l">
              <a:lnSpc>
                <a:spcPts val="5050"/>
              </a:lnSpc>
              <a:buFont typeface="Arial"/>
              <a:buChar char="•"/>
            </a:pPr>
            <a:r>
              <a:rPr lang="en-US" sz="4208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Purpose of the study: </a:t>
            </a:r>
            <a:r>
              <a:rPr lang="en-US" sz="4208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To explore the lived experiences of flood survivors and advocate for a reorientation of social work towards a “green” climate - sensitive practice. </a:t>
            </a:r>
          </a:p>
          <a:p>
            <a:pPr algn="l">
              <a:lnSpc>
                <a:spcPts val="4930"/>
              </a:lnSpc>
              <a:spcBef>
                <a:spcPct val="0"/>
              </a:spcBef>
            </a:pPr>
            <a:endParaRPr lang="en-US" sz="4208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3429" y="1139156"/>
            <a:ext cx="6750513" cy="8119144"/>
          </a:xfrm>
          <a:custGeom>
            <a:avLst/>
            <a:gdLst/>
            <a:ahLst/>
            <a:cxnLst/>
            <a:rect l="l" t="t" r="r" b="b"/>
            <a:pathLst>
              <a:path w="6750513" h="8119144">
                <a:moveTo>
                  <a:pt x="0" y="0"/>
                </a:moveTo>
                <a:lnTo>
                  <a:pt x="6750513" y="0"/>
                </a:lnTo>
                <a:lnTo>
                  <a:pt x="6750513" y="8119144"/>
                </a:lnTo>
                <a:lnTo>
                  <a:pt x="0" y="8119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46" r="-4354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0FDFD4-FF02-28FA-C2C3-A526BF0E4B73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-5524500"/>
            <a:ext cx="15495568" cy="15354699"/>
          </a:xfrm>
          <a:custGeom>
            <a:avLst/>
            <a:gdLst/>
            <a:ahLst/>
            <a:cxnLst/>
            <a:rect l="l" t="t" r="r" b="b"/>
            <a:pathLst>
              <a:path w="15495568" h="15354699">
                <a:moveTo>
                  <a:pt x="0" y="0"/>
                </a:moveTo>
                <a:lnTo>
                  <a:pt x="15495568" y="0"/>
                </a:lnTo>
                <a:lnTo>
                  <a:pt x="15495568" y="15354699"/>
                </a:lnTo>
                <a:lnTo>
                  <a:pt x="0" y="15354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611514">
            <a:off x="3256725" y="4947521"/>
            <a:ext cx="4254023" cy="4114800"/>
          </a:xfrm>
          <a:custGeom>
            <a:avLst/>
            <a:gdLst/>
            <a:ahLst/>
            <a:cxnLst/>
            <a:rect l="l" t="t" r="r" b="b"/>
            <a:pathLst>
              <a:path w="4254023" h="4114800">
                <a:moveTo>
                  <a:pt x="0" y="0"/>
                </a:moveTo>
                <a:lnTo>
                  <a:pt x="4254023" y="0"/>
                </a:lnTo>
                <a:lnTo>
                  <a:pt x="4254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137222" y="1453794"/>
            <a:ext cx="5738041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Background: The Need for Green Social Work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44000" y="964406"/>
            <a:ext cx="7104378" cy="3133106"/>
            <a:chOff x="0" y="-85725"/>
            <a:chExt cx="9472504" cy="4177474"/>
          </a:xfrm>
        </p:grpSpPr>
        <p:sp>
          <p:nvSpPr>
            <p:cNvPr id="6" name="TextBox 6"/>
            <p:cNvSpPr txBox="1"/>
            <p:nvPr/>
          </p:nvSpPr>
          <p:spPr>
            <a:xfrm>
              <a:off x="0" y="881640"/>
              <a:ext cx="9472504" cy="321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 emerging framework that integrates environmental justice, sustainability, and human rights</a:t>
              </a:r>
            </a:p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endParaRPr lang="en-US" sz="33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47250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4099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 paradigm shift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3716338"/>
            <a:ext cx="7315200" cy="1855068"/>
            <a:chOff x="0" y="-85725"/>
            <a:chExt cx="9472504" cy="2644487"/>
          </a:xfrm>
        </p:grpSpPr>
        <p:sp>
          <p:nvSpPr>
            <p:cNvPr id="9" name="TextBox 9"/>
            <p:cNvSpPr txBox="1"/>
            <p:nvPr/>
          </p:nvSpPr>
          <p:spPr>
            <a:xfrm>
              <a:off x="0" y="881640"/>
              <a:ext cx="9472504" cy="1677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Green social work:</a:t>
              </a: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Environmental justice and community resilience.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947250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4099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Key theoretical lenses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5883085"/>
            <a:ext cx="7104378" cy="3158527"/>
            <a:chOff x="0" y="-85725"/>
            <a:chExt cx="9472504" cy="42113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07140"/>
              <a:ext cx="9472504" cy="2418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Communities using their assets (social, human, natural) to survive and recover from shocks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9472504" cy="159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3400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Sustainable livelihoods framework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6668" y="248872"/>
            <a:ext cx="7000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 Methodology</a:t>
            </a:r>
          </a:p>
          <a:p>
            <a:pPr algn="ctr">
              <a:lnSpc>
                <a:spcPts val="5040"/>
              </a:lnSpc>
            </a:pPr>
            <a:endParaRPr lang="en-US" sz="4200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845689"/>
            <a:ext cx="18288000" cy="942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Project: </a:t>
            </a:r>
            <a:r>
              <a:rPr lang="en-US" sz="24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Comparative Study on the Lived Experiences of Floods Survivors in KwaZulu-Natal and Eastern Cape Province: Exploring the Discourse of Climate Change Disasters and the Implications for Green Social work. </a:t>
            </a:r>
          </a:p>
          <a:p>
            <a:pPr marL="442596" lvl="1" algn="l">
              <a:lnSpc>
                <a:spcPts val="4920"/>
              </a:lnSpc>
            </a:pPr>
            <a:endParaRPr lang="en-US" sz="24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 Design: A qualitative, exploratory design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Participants: 23 Participants </a:t>
            </a:r>
          </a:p>
          <a:p>
            <a:pPr marL="442596" lvl="1" algn="l">
              <a:lnSpc>
                <a:spcPts val="4920"/>
              </a:lnSpc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(11 from KwaZulu- Natal and 12 from Eastern Cape)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Collection: In-depth, semi structured interviews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Analysis: Thematic analysis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Ethics: Ethical clearance from the University of Mpumalanga 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Informed consent, anonymity and confidentiality 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745399" y="323850"/>
            <a:ext cx="573804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Findings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9446" y="1508635"/>
            <a:ext cx="14702964" cy="753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2"/>
              </a:lnSpc>
              <a:spcBef>
                <a:spcPct val="0"/>
              </a:spcBef>
            </a:pPr>
            <a:r>
              <a:rPr lang="en-US" sz="411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Immediate Impact: Loss &amp; Systemic Failure</a:t>
            </a:r>
          </a:p>
          <a:p>
            <a:pPr algn="l">
              <a:lnSpc>
                <a:spcPts val="4932"/>
              </a:lnSpc>
              <a:spcBef>
                <a:spcPct val="0"/>
              </a:spcBef>
            </a:pPr>
            <a:endParaRPr lang="en-US" sz="411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7510" lvl="1" indent="-443755" algn="just">
              <a:lnSpc>
                <a:spcPts val="4932"/>
              </a:lnSpc>
              <a:buFont typeface="Arial"/>
              <a:buChar char="•"/>
            </a:pPr>
            <a:r>
              <a:rPr lang="en-US" sz="411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Overwhelming Loss: Survivors reported the sudden and shocking loss of homes, property, and essential documents.</a:t>
            </a:r>
          </a:p>
          <a:p>
            <a:pPr algn="l">
              <a:lnSpc>
                <a:spcPts val="4932"/>
              </a:lnSpc>
            </a:pPr>
            <a:endParaRPr lang="en-US" sz="411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watched as my home was swept away." </a:t>
            </a: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(Participant G, KZN)</a:t>
            </a:r>
          </a:p>
          <a:p>
            <a:pPr algn="ctr">
              <a:lnSpc>
                <a:spcPts val="4932"/>
              </a:lnSpc>
              <a:spcBef>
                <a:spcPct val="0"/>
              </a:spcBef>
            </a:pPr>
            <a:endParaRPr lang="en-US" sz="4110" i="1" spc="41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lost all my personal belongings, including my identity card and my children’s birth certificates…everything was swept away." (Participant H, EC)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78493" y="942975"/>
            <a:ext cx="16879131" cy="937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5"/>
              </a:lnSpc>
              <a:spcBef>
                <a:spcPct val="0"/>
              </a:spcBef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Inadequate Infrastructure</a:t>
            </a:r>
          </a:p>
          <a:p>
            <a:pPr marL="886099" lvl="1" indent="-443049" algn="l">
              <a:lnSpc>
                <a:spcPts val="4925"/>
              </a:lnSpc>
              <a:buFont typeface="Arial"/>
              <a:buChar char="•"/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Homes were poorly built and located in flood-prone areas, with no proper drainage, leading to recurring damage.</a:t>
            </a:r>
          </a:p>
          <a:p>
            <a:pPr algn="l">
              <a:lnSpc>
                <a:spcPts val="4925"/>
              </a:lnSpc>
              <a:spcBef>
                <a:spcPct val="0"/>
              </a:spcBef>
            </a:pPr>
            <a:endParaRPr lang="en-US" sz="4104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 infrastructure here is poor. The roads are always flooded, and there’s no proper drainage." (Participant C, KZN)</a:t>
            </a:r>
          </a:p>
          <a:p>
            <a:pPr algn="just">
              <a:lnSpc>
                <a:spcPts val="4925"/>
              </a:lnSpc>
              <a:spcBef>
                <a:spcPct val="0"/>
              </a:spcBef>
            </a:pPr>
            <a:endParaRPr lang="en-US" sz="4104" b="1" i="1" spc="41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6099" lvl="1" indent="-443049" algn="just">
              <a:lnSpc>
                <a:spcPts val="4925"/>
              </a:lnSpc>
              <a:buFont typeface="Arial"/>
              <a:buChar char="•"/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Slow &amp; Insufficient Response: Participants expressed feelings of neglect and abandonment due to slow and uncoordinated government aid.</a:t>
            </a:r>
          </a:p>
          <a:p>
            <a:pPr algn="ctr">
              <a:lnSpc>
                <a:spcPts val="4925"/>
              </a:lnSpc>
              <a:spcBef>
                <a:spcPct val="0"/>
              </a:spcBef>
            </a:pPr>
            <a:endParaRPr lang="en-US" sz="4104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 government is very slow to respond. We need assistance fast, but instead, we are left waiting, and then the damage is done." </a:t>
            </a: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(Participant B, KZN)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8100" y="295275"/>
            <a:ext cx="18249900" cy="1005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Trauma &amp; Mental Health 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Pervasive Psychological Distress: Survivors experienced severe anxiety, shock, and cognitive disturbance. The trauma persisted long after the floods.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"After the flood, I couldn’t sleep for days… Every time it rains now, I’m filled with anxiety." (Participant C, KZN)</a:t>
            </a:r>
          </a:p>
          <a:p>
            <a:pPr algn="just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Constant State of Threat: The emotional toll of loss and poor living conditions created a feeling of helplessness and constant stress.</a:t>
            </a:r>
          </a:p>
          <a:p>
            <a:pPr algn="just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feel helpless… every time it rains, I just want to leave the house because the house is always damaged… its draining mentally and physically." (Participant N,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1550</Words>
  <Application>Microsoft Office PowerPoint</Application>
  <PresentationFormat>Custom</PresentationFormat>
  <Paragraphs>133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Arial Bold</vt:lpstr>
      <vt:lpstr>Arial Bold Italics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Dissemination of Findings:  </vt:lpstr>
      <vt:lpstr>References:  </vt:lpstr>
      <vt:lpstr>References: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Climate Change Discourse</dc:title>
  <dc:creator>Ajodhia, Santham</dc:creator>
  <dc:description>Presentation - Climate Change Discourse</dc:description>
  <cp:lastModifiedBy>Ajodhia, Santham</cp:lastModifiedBy>
  <cp:revision>16</cp:revision>
  <dcterms:created xsi:type="dcterms:W3CDTF">2006-08-16T00:00:00Z</dcterms:created>
  <dcterms:modified xsi:type="dcterms:W3CDTF">2025-09-09T17:46:36Z</dcterms:modified>
  <dc:identifier>DAGxjT3CDUc</dc:identifier>
</cp:coreProperties>
</file>