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58" r:id="rId7"/>
    <p:sldId id="259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6" autoAdjust="0"/>
    <p:restoredTop sz="94673"/>
  </p:normalViewPr>
  <p:slideViewPr>
    <p:cSldViewPr snapToGrid="0">
      <p:cViewPr varScale="1">
        <p:scale>
          <a:sx n="72" d="100"/>
          <a:sy n="72" d="100"/>
        </p:scale>
        <p:origin x="21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BC08-E79F-7040-8CD7-D268FC77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C8C9-99D9-903D-CE6E-DBBD5E993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D387-1BA8-9074-AF7A-AFC937A7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87864-6017-99C9-D994-0EEEA1A2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1324-82A9-53C8-45EF-CED24C3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5DE-9AB3-3792-2A2B-F0FEA950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564B1-18FF-BB19-9B40-76A62803E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B277-24A9-6259-3B9C-873CC062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150F-B42C-7F72-163C-1024DFA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1D55-221F-11DD-E535-9ABCD47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19572-B251-3B55-BDFF-5A4C4BCD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3B1C-3D52-773B-2BC9-7CAF8521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7C81-BBC4-12F2-4C69-371781F3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973A-A739-5D01-18CD-77EA8086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5F69-913C-121A-5966-DFE44F83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B43-D14B-4843-9B76-A82E1BB7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DC29-78C2-0A1D-3ED7-91EB9F80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B6E4-F0A6-ACAC-C0BD-84B01C1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76E1-1CF8-19E0-A1BC-093BEED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3F3D-FDA2-88DE-1521-369D6629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B91E-719A-7A87-755C-9BD5D84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143A-A9ED-6267-246E-D57FC0AC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9E1C-822B-45B4-8D55-D910A052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7498-D67B-3C6A-6C2F-7A3B3CA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EBA-B7CE-1FE5-714E-E0AC9F7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845B-00D3-86C3-A83D-DD0E4A8F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BEC6-C4E4-B2BE-1B8E-4F5BC81C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034F-85C0-F2F7-B6C3-81787945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4C82D-CFF1-FEEC-88E1-D829B77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B3A4-CA03-1344-6ECC-76A48C66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3E8E-01FE-EFB4-3EBC-E6D9648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36D0-FF12-66A5-8D1E-3F851118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D6AB-B92D-33A9-EB86-D23A4267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2AB5F-819F-836E-2107-961FA06C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8996-99C7-BA1D-3722-CE3AFDB0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8B816-6A4D-B432-3763-465301B64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9120-386C-E7C6-2422-29C07064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B9E5-F780-748E-A4B4-C6426D8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29619-C47A-6E28-690D-573DFD1B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60B4-53A7-8A5E-81B4-F1FB79D1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1918C-E9B7-EBFA-BEC0-CAFFF9B2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7FE0-E94F-8718-4641-50EB277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A0CD1-0E05-CBD8-D7F8-84D5BFDA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738A3-534C-E327-546D-296D3E06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C59B8-2111-125D-9E4B-71DDAF8E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AC02-681C-AAB4-A3DC-00ABE8FA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650-2894-1352-8A55-0C123546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DE14-2C37-6EEC-01D2-51CA2385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77555-CD7D-7D54-9586-E2B27972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9366-C4F7-0F80-96C9-C337F79E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F07B-3ECB-0BDC-370C-A25485D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014D-B500-2A8D-025F-E8A5D17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A881-6D96-61B9-96AD-70118D3F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48AD0-AF13-3E5A-EABA-F8F1F4ACC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730E-9437-89A7-58A8-1AAF9F5C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682F-63F3-A2CD-78A0-01856CEC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FCEFE-9AED-C52A-51E1-90A2CE3A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7724-378C-1763-684D-B1174953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2127D-5057-8E18-F077-6C4F9102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6024-E2D4-7197-43DB-056A0DAC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91EA-DE72-D3B7-7B8E-3449D1BD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966A4-F9E1-4082-9BF6-427132D10FA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575-6B96-8A47-35F3-66CAA1053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ED54-49D8-6C4D-4EBA-D237BC79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7525C2-4DE5-614D-8D40-AD7458CC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34" y="487362"/>
            <a:ext cx="5915780" cy="2722003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6F2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ASASWEI CONFERENCE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17CA6AE-5AD8-4817-66D3-6C09DFD23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79" y="5522258"/>
            <a:ext cx="6657290" cy="117110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F2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1: Socia, economic,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427367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49BE9-751C-1B9C-8A9D-5062A688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D76C-EA2F-8CA8-69DA-F1270FE6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Discussion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3009-163F-68FE-AF6D-A52FEFD2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3600" dirty="0"/>
              <a:t>Farmers face interconnected economic and psychological stressors</a:t>
            </a:r>
          </a:p>
          <a:p>
            <a:r>
              <a:rPr lang="en-ZA" sz="3600" dirty="0"/>
              <a:t>Mental health support is missing in climate adaptation policies</a:t>
            </a:r>
          </a:p>
          <a:p>
            <a:r>
              <a:rPr lang="en-ZA" sz="3600" dirty="0"/>
              <a:t>Resilience improved by:</a:t>
            </a:r>
          </a:p>
          <a:p>
            <a:pPr marL="0" indent="0">
              <a:buNone/>
            </a:pPr>
            <a:r>
              <a:rPr lang="en-ZA" sz="3600" dirty="0"/>
              <a:t> - Indigenous knowledge</a:t>
            </a:r>
          </a:p>
          <a:p>
            <a:pPr marL="0" indent="0">
              <a:buNone/>
            </a:pPr>
            <a:r>
              <a:rPr lang="en-ZA" sz="3600" dirty="0"/>
              <a:t> - Interprofessional collaboration</a:t>
            </a:r>
          </a:p>
          <a:p>
            <a:pPr marL="0" indent="0">
              <a:buNone/>
            </a:pPr>
            <a:r>
              <a:rPr lang="en-ZA" sz="3600" dirty="0"/>
              <a:t> - Community-driven strategies</a:t>
            </a:r>
          </a:p>
        </p:txBody>
      </p:sp>
    </p:spTree>
    <p:extLst>
      <p:ext uri="{BB962C8B-B14F-4D97-AF65-F5344CB8AC3E}">
        <p14:creationId xmlns:p14="http://schemas.microsoft.com/office/powerpoint/2010/main" val="346356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D753A-DC46-FD0D-5843-9F687723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4BC1-3DBC-BAF8-887D-8024D9BA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Implications for Practice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42F1-243A-AD1C-6C40-546C5991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z="3600" dirty="0"/>
              <a:t>Integrate mental health into climate resilience &amp; disaster management</a:t>
            </a:r>
          </a:p>
          <a:p>
            <a:r>
              <a:rPr lang="en-ZA" sz="3600" dirty="0"/>
              <a:t>Develop culturally relevant, community-driven policies</a:t>
            </a:r>
          </a:p>
          <a:p>
            <a:r>
              <a:rPr lang="en-ZA" sz="3600" dirty="0"/>
              <a:t>Strengthen adaptive capacity in agriculture</a:t>
            </a:r>
          </a:p>
          <a:p>
            <a:r>
              <a:rPr lang="en-ZA" sz="3600" dirty="0"/>
              <a:t>Foster multi-sectoral collaboration (health, social work, agriculture, disaster management)</a:t>
            </a:r>
          </a:p>
          <a:p>
            <a:r>
              <a:rPr lang="en-ZA" sz="3600" dirty="0"/>
              <a:t>Address intersectional vulnerabilities and intergenerational trauma</a:t>
            </a:r>
          </a:p>
        </p:txBody>
      </p:sp>
    </p:spTree>
    <p:extLst>
      <p:ext uri="{BB962C8B-B14F-4D97-AF65-F5344CB8AC3E}">
        <p14:creationId xmlns:p14="http://schemas.microsoft.com/office/powerpoint/2010/main" val="86394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C1191-9A99-4D15-B035-3BE7249B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8C33-D673-C14A-B8F9-745CF489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E54F-6CBD-BB76-E68E-CF7C6934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3600" dirty="0"/>
              <a:t>Natural hazards threaten farmers’ livelihoods and mental health in SADC</a:t>
            </a:r>
          </a:p>
          <a:p>
            <a:r>
              <a:rPr lang="en-ZA" sz="3600" dirty="0"/>
              <a:t>Evidence shows long-term psychological and socioeconomic consequences</a:t>
            </a:r>
          </a:p>
          <a:p>
            <a:r>
              <a:rPr lang="en-ZA" sz="3600" dirty="0"/>
              <a:t>Need for holistic, interdisciplinary, and community-driven resilience frameworks</a:t>
            </a:r>
          </a:p>
          <a:p>
            <a:r>
              <a:rPr lang="en-ZA" sz="3600" dirty="0"/>
              <a:t>Mental health integration is critical to sustainable adaptation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139397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5940C29-6AE0-1EC0-4548-A27C4485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5C45C5-3408-3B11-1199-5156712B6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42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FF0A8D-3ED9-5C7A-3FD9-BA94DBAD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744D-855A-5060-13C4-B6E904E8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9604"/>
          </a:xfrm>
        </p:spPr>
        <p:txBody>
          <a:bodyPr>
            <a:normAutofit/>
          </a:bodyPr>
          <a:lstStyle/>
          <a:p>
            <a:pPr algn="ctr"/>
            <a:r>
              <a:rPr lang="en-ZA" sz="6000" dirty="0"/>
              <a:t>Influence of Natural Hazards on Farmers’ Livelihoods and Mental Health in the SADC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6FA1-EC29-380C-DD61-CB61A5AA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7594"/>
            <a:ext cx="10515600" cy="1452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dirty="0"/>
              <a:t>By: FK Matlakala, NB </a:t>
            </a:r>
            <a:r>
              <a:rPr lang="en-ZA" sz="2400" dirty="0" err="1"/>
              <a:t>Chilwalo</a:t>
            </a:r>
            <a:r>
              <a:rPr lang="en-ZA" sz="2400" dirty="0"/>
              <a:t> &amp; KM Rantho</a:t>
            </a:r>
          </a:p>
          <a:p>
            <a:pPr marL="0" indent="0" algn="ctr">
              <a:buNone/>
            </a:pPr>
            <a:r>
              <a:rPr lang="en-ZA" sz="2400" dirty="0" err="1"/>
              <a:t>Koketso.Matlakala@nwu.ac.za</a:t>
            </a:r>
            <a:endParaRPr lang="en-ZA" sz="2400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E5B0419-CF05-7169-DAFF-D910825D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024"/>
            <a:ext cx="4483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4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E416-87AD-24D6-8EAA-67D01701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F298C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80BD-2805-3312-CE5C-B394C667F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Natural hazards disrupt livelihoods, social support, and food security</a:t>
            </a:r>
          </a:p>
          <a:p>
            <a:r>
              <a:rPr lang="en-ZA" dirty="0"/>
              <a:t>Psychological effects include anxiety, depression, trauma, and eco-anxiety</a:t>
            </a:r>
          </a:p>
          <a:p>
            <a:r>
              <a:rPr lang="en-ZA" dirty="0"/>
              <a:t>Farmers in the Southern African Development Community (SADC) are highly vulnerable</a:t>
            </a:r>
          </a:p>
        </p:txBody>
      </p:sp>
    </p:spTree>
    <p:extLst>
      <p:ext uri="{BB962C8B-B14F-4D97-AF65-F5344CB8AC3E}">
        <p14:creationId xmlns:p14="http://schemas.microsoft.com/office/powerpoint/2010/main" val="187559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4E06D-8781-0D34-A084-630B835A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55A8-A0FC-D048-3A7B-A8D5921F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F298C"/>
                </a:solidFill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D3F3-CC20-0A37-9B62-C274C589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Farmers in SADC are at high risk due to droughts, floods, bushfires, and extreme climate events</a:t>
            </a:r>
          </a:p>
          <a:p>
            <a:r>
              <a:rPr lang="en-ZA" dirty="0"/>
              <a:t>Past studies emphasised economic/environmental impact but overlooked mental health</a:t>
            </a:r>
          </a:p>
          <a:p>
            <a:r>
              <a:rPr lang="en-ZA" dirty="0"/>
              <a:t>Limited access to resources and mental health services worsens vulnerability</a:t>
            </a:r>
          </a:p>
          <a:p>
            <a:r>
              <a:rPr lang="en-ZA" dirty="0"/>
              <a:t>There is a knowledge gap cumulative psychological impact of hazards on rural farmers</a:t>
            </a:r>
          </a:p>
        </p:txBody>
      </p:sp>
    </p:spTree>
    <p:extLst>
      <p:ext uri="{BB962C8B-B14F-4D97-AF65-F5344CB8AC3E}">
        <p14:creationId xmlns:p14="http://schemas.microsoft.com/office/powerpoint/2010/main" val="404298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7D37C-011B-18E2-2380-93E20CDC1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35B6-2C73-C094-54E9-C04537DB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F298C"/>
                </a:solidFill>
              </a:rPr>
              <a:t>Why social workers and farmers?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1698-17FB-67F5-FC47-C6DA5F28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Provide psychosocial support for anxiety, depression, trauma, and ecological grief</a:t>
            </a:r>
          </a:p>
          <a:p>
            <a:r>
              <a:rPr lang="en-ZA" sz="3200" dirty="0"/>
              <a:t>Strengthen family and community support networks disrupted by hazards</a:t>
            </a:r>
          </a:p>
          <a:p>
            <a:r>
              <a:rPr lang="en-ZA" sz="3200" dirty="0"/>
              <a:t>Advocate for farmers’ voices in policy and integrate mental health in climate frameworks</a:t>
            </a:r>
          </a:p>
          <a:p>
            <a:r>
              <a:rPr lang="en-ZA" sz="3200" dirty="0"/>
              <a:t>Facilitate resilience through indigenous knowledge and community-driven strategies</a:t>
            </a:r>
          </a:p>
        </p:txBody>
      </p:sp>
    </p:spTree>
    <p:extLst>
      <p:ext uri="{BB962C8B-B14F-4D97-AF65-F5344CB8AC3E}">
        <p14:creationId xmlns:p14="http://schemas.microsoft.com/office/powerpoint/2010/main" val="167173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AF3843-1413-D14F-FA47-E04754DE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4687-F6F8-C125-A373-67840AB3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F298C"/>
                </a:solidFill>
              </a:rPr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A0F0-677F-11B1-9692-8617AC834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dirty="0"/>
              <a:t>Aim</a:t>
            </a:r>
          </a:p>
          <a:p>
            <a:r>
              <a:rPr lang="en-ZA" dirty="0"/>
              <a:t>The aim was to scope literature on the influence of natural hazards on farmers’ livelihoods and mental health (2014–2024)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Objectives</a:t>
            </a:r>
          </a:p>
          <a:p>
            <a:r>
              <a:rPr lang="en-ZA" dirty="0"/>
              <a:t>1. Map methodologies on the psychological and socioeconomic challenges of farmers</a:t>
            </a:r>
          </a:p>
          <a:p>
            <a:r>
              <a:rPr lang="en-ZA" dirty="0"/>
              <a:t>2. Identify psychological and socioeconomic challenges during natural hazards</a:t>
            </a:r>
          </a:p>
          <a:p>
            <a:r>
              <a:rPr lang="en-ZA" dirty="0"/>
              <a:t>3. Determine coping strategies used by farmers when faced with natural hazards</a:t>
            </a:r>
          </a:p>
        </p:txBody>
      </p:sp>
    </p:spTree>
    <p:extLst>
      <p:ext uri="{BB962C8B-B14F-4D97-AF65-F5344CB8AC3E}">
        <p14:creationId xmlns:p14="http://schemas.microsoft.com/office/powerpoint/2010/main" val="44782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7E07B-0C0F-B240-6A2B-772E5ED9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F11A-1858-8B61-0C3C-F9BBD856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F1BF4-BE25-B46C-258A-5DA2E3DE1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Guided by Arksey &amp; O’Malley (2005) framework for scoping reviews</a:t>
            </a:r>
          </a:p>
          <a:p>
            <a:r>
              <a:rPr lang="en-ZA" dirty="0"/>
              <a:t>Databases: PubMed, EBSCOhost, ProQuest, Science Direct, Sabinet</a:t>
            </a:r>
          </a:p>
          <a:p>
            <a:r>
              <a:rPr lang="en-ZA" dirty="0"/>
              <a:t>Timeframe: 2014–2024</a:t>
            </a:r>
          </a:p>
          <a:p>
            <a:r>
              <a:rPr lang="en-ZA" dirty="0"/>
              <a:t>PRISMA-</a:t>
            </a:r>
            <a:r>
              <a:rPr lang="en-ZA" dirty="0" err="1"/>
              <a:t>ScR</a:t>
            </a:r>
            <a:r>
              <a:rPr lang="en-ZA" dirty="0"/>
              <a:t> guidelines applied</a:t>
            </a:r>
          </a:p>
          <a:p>
            <a:r>
              <a:rPr lang="en-ZA" dirty="0"/>
              <a:t>706 articles screened → 8 studies included</a:t>
            </a:r>
          </a:p>
          <a:p>
            <a:r>
              <a:rPr lang="en-ZA" dirty="0"/>
              <a:t>Analysis: 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409775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94756-3129-1CDE-D1F2-2AE759B0E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F45E-6F52-64D5-2235-9308E6C2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Findings - Challenges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EAA6-0103-A017-97BB-FC7E967F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Theme 1: Psychosocial challenges</a:t>
            </a:r>
          </a:p>
          <a:p>
            <a:r>
              <a:rPr lang="en-ZA" dirty="0"/>
              <a:t>Anxiety, shock, depression, trauma</a:t>
            </a:r>
          </a:p>
          <a:p>
            <a:r>
              <a:rPr lang="en-ZA" dirty="0"/>
              <a:t>Family disruption, migration, weakened social networks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Theme 2: Limited Resources and Economic Challenges</a:t>
            </a:r>
          </a:p>
          <a:p>
            <a:r>
              <a:rPr lang="en-ZA" dirty="0"/>
              <a:t>Reduced yields, livestock losses, and food insecurity</a:t>
            </a:r>
          </a:p>
          <a:p>
            <a:r>
              <a:rPr lang="en-ZA" dirty="0"/>
              <a:t>Shortages: water, seeds, fertilisers, labour</a:t>
            </a:r>
          </a:p>
        </p:txBody>
      </p:sp>
    </p:spTree>
    <p:extLst>
      <p:ext uri="{BB962C8B-B14F-4D97-AF65-F5344CB8AC3E}">
        <p14:creationId xmlns:p14="http://schemas.microsoft.com/office/powerpoint/2010/main" val="312649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B9B48-8CC0-6189-E496-3180AE16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A79A-FBD0-CEAB-9A3A-CB608575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Findings – Coping strategies</a:t>
            </a:r>
            <a:endParaRPr lang="en-US" dirty="0">
              <a:solidFill>
                <a:srgbClr val="6F298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D8CC-E209-AED7-0563-DD619640D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Indigenous knowledge + innovative practices</a:t>
            </a:r>
          </a:p>
          <a:p>
            <a:r>
              <a:rPr lang="en-ZA" sz="3600" dirty="0"/>
              <a:t>Crop diversification and drought-resistant varieties</a:t>
            </a:r>
          </a:p>
          <a:p>
            <a:r>
              <a:rPr lang="en-ZA" sz="3600" dirty="0"/>
              <a:t>Migration </a:t>
            </a:r>
          </a:p>
          <a:p>
            <a:r>
              <a:rPr lang="en-ZA" sz="3600" dirty="0"/>
              <a:t>Social and spiritual support (prayer)</a:t>
            </a:r>
          </a:p>
          <a:p>
            <a:r>
              <a:rPr lang="en-ZA" sz="3600" dirty="0"/>
              <a:t>Community resilience frameworks are more effective than expert-driven models</a:t>
            </a:r>
          </a:p>
        </p:txBody>
      </p:sp>
    </p:spTree>
    <p:extLst>
      <p:ext uri="{BB962C8B-B14F-4D97-AF65-F5344CB8AC3E}">
        <p14:creationId xmlns:p14="http://schemas.microsoft.com/office/powerpoint/2010/main" val="210483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U colors">
      <a:dk1>
        <a:srgbClr val="6C3D91"/>
      </a:dk1>
      <a:lt1>
        <a:sysClr val="window" lastClr="FFFFFF"/>
      </a:lt1>
      <a:dk2>
        <a:srgbClr val="00889C"/>
      </a:dk2>
      <a:lt2>
        <a:srgbClr val="78848E"/>
      </a:lt2>
      <a:accent1>
        <a:srgbClr val="5F439A"/>
      </a:accent1>
      <a:accent2>
        <a:srgbClr val="036F77"/>
      </a:accent2>
      <a:accent3>
        <a:srgbClr val="78848E"/>
      </a:accent3>
      <a:accent4>
        <a:srgbClr val="C9CDD1"/>
      </a:accent4>
      <a:accent5>
        <a:srgbClr val="B8F5FF"/>
      </a:accent5>
      <a:accent6>
        <a:srgbClr val="525A60"/>
      </a:accent6>
      <a:hlink>
        <a:srgbClr val="00889C"/>
      </a:hlink>
      <a:folHlink>
        <a:srgbClr val="5F439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+NWU_PPT_02" id="{9FE4A3F5-8735-46C4-9F17-8CE76A725FD3}" vid="{B7FAC55C-78F0-47B2-9EEE-CA2CF5E0C0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792943EBFAF46BAF68C89307A2CB8" ma:contentTypeVersion="4" ma:contentTypeDescription="Create a new document." ma:contentTypeScope="" ma:versionID="5ee5e69732fd458cb027bacbffb65ee9">
  <xsd:schema xmlns:xsd="http://www.w3.org/2001/XMLSchema" xmlns:xs="http://www.w3.org/2001/XMLSchema" xmlns:p="http://schemas.microsoft.com/office/2006/metadata/properties" xmlns:ns2="9f01d782-6d68-40f4-a413-83e9a70aa72b" targetNamespace="http://schemas.microsoft.com/office/2006/metadata/properties" ma:root="true" ma:fieldsID="25ad0b24cff3cf512b0fe94a29bce015" ns2:_="">
    <xsd:import namespace="9f01d782-6d68-40f4-a413-83e9a70a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1d782-6d68-40f4-a413-83e9a70aa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C48A0E-F040-4D63-B1F7-47E9373106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6D84B2-13B8-4DDF-914A-040751AA4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BA1D2C-6809-4A46-8ACC-4B5D8CDC8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1d782-6d68-40f4-a413-83e9a70a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14d86f1-83ba-4b13-a702-b5c0231b9337}" enabled="0" method="" siteId="{b14d86f1-83ba-4b13-a702-b5c0231b93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489</Words>
  <Application>Microsoft Macintosh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ASASWEI CONFERENCE</vt:lpstr>
      <vt:lpstr>Influence of Natural Hazards on Farmers’ Livelihoods and Mental Health in the SADC Region</vt:lpstr>
      <vt:lpstr>Introduction</vt:lpstr>
      <vt:lpstr>Problem statement</vt:lpstr>
      <vt:lpstr>Why social workers and farmers?</vt:lpstr>
      <vt:lpstr>Aim and objectives</vt:lpstr>
      <vt:lpstr>Methodology</vt:lpstr>
      <vt:lpstr>Findings - Challenges</vt:lpstr>
      <vt:lpstr>Findings – Coping strategies</vt:lpstr>
      <vt:lpstr>Discussion</vt:lpstr>
      <vt:lpstr>Implications for Practice</vt:lpstr>
      <vt:lpstr>Conclusion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word</dc:creator>
  <cp:lastModifiedBy>Microsoft word</cp:lastModifiedBy>
  <cp:revision>1</cp:revision>
  <dcterms:created xsi:type="dcterms:W3CDTF">2025-09-07T20:21:50Z</dcterms:created>
  <dcterms:modified xsi:type="dcterms:W3CDTF">2025-09-07T20:49:10Z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0x010100E48792943EBFAF46BAF68C89307A2CB8</vt:lpwstr>
  </property>
</Properties>
</file>