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2" r:id="rId5"/>
    <p:sldId id="258" r:id="rId6"/>
    <p:sldId id="259" r:id="rId7"/>
    <p:sldId id="270" r:id="rId8"/>
    <p:sldId id="266" r:id="rId9"/>
    <p:sldId id="260" r:id="rId10"/>
    <p:sldId id="261" r:id="rId11"/>
    <p:sldId id="263" r:id="rId12"/>
    <p:sldId id="267" r:id="rId13"/>
    <p:sldId id="271" r:id="rId14"/>
    <p:sldId id="264" r:id="rId15"/>
    <p:sldId id="265" r:id="rId16"/>
    <p:sldId id="269" r:id="rId17"/>
    <p:sldId id="268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02A-FE39-4B85-A0D0-38F9C4FF3930}" type="datetimeFigureOut">
              <a:rPr lang="en-ZA" smtClean="0"/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67ED-ACFB-4FC5-8CF4-D80957534864}" type="slidenum">
              <a:rPr lang="en-ZA" smtClean="0"/>
            </a:fld>
            <a:endParaRPr lang="en-ZA"/>
          </a:p>
        </p:txBody>
      </p:sp>
    </p:spTree>
  </p:cSld>
  <p:clrMapOvr>
    <a:masterClrMapping/>
  </p:clrMapOvr>
  <p:transition spd="slow" advTm="10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02A-FE39-4B85-A0D0-38F9C4FF3930}" type="datetimeFigureOut">
              <a:rPr lang="en-ZA" smtClean="0"/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67ED-ACFB-4FC5-8CF4-D80957534864}" type="slidenum">
              <a:rPr lang="en-ZA" smtClean="0"/>
            </a:fld>
            <a:endParaRPr lang="en-ZA"/>
          </a:p>
        </p:txBody>
      </p:sp>
    </p:spTree>
  </p:cSld>
  <p:clrMapOvr>
    <a:masterClrMapping/>
  </p:clrMapOvr>
  <p:transition spd="slow" advTm="10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02A-FE39-4B85-A0D0-38F9C4FF3930}" type="datetimeFigureOut">
              <a:rPr lang="en-ZA" smtClean="0"/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67ED-ACFB-4FC5-8CF4-D80957534864}" type="slidenum">
              <a:rPr lang="en-ZA" smtClean="0"/>
            </a:fld>
            <a:endParaRPr lang="en-ZA"/>
          </a:p>
        </p:txBody>
      </p:sp>
    </p:spTree>
  </p:cSld>
  <p:clrMapOvr>
    <a:masterClrMapping/>
  </p:clrMapOvr>
  <p:transition spd="slow" advTm="1000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02A-FE39-4B85-A0D0-38F9C4FF3930}" type="datetimeFigureOut">
              <a:rPr lang="en-ZA" smtClean="0"/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67ED-ACFB-4FC5-8CF4-D80957534864}" type="slidenum">
              <a:rPr lang="en-ZA" smtClean="0"/>
            </a:fld>
            <a:endParaRPr lang="en-ZA"/>
          </a:p>
        </p:txBody>
      </p:sp>
    </p:spTree>
  </p:cSld>
  <p:clrMapOvr>
    <a:masterClrMapping/>
  </p:clrMapOvr>
  <p:transition spd="slow" advTm="1000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02A-FE39-4B85-A0D0-38F9C4FF3930}" type="datetimeFigureOut">
              <a:rPr lang="en-ZA" smtClean="0"/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67ED-ACFB-4FC5-8CF4-D80957534864}" type="slidenum">
              <a:rPr lang="en-ZA" smtClean="0"/>
            </a:fld>
            <a:endParaRPr lang="en-ZA"/>
          </a:p>
        </p:txBody>
      </p:sp>
    </p:spTree>
  </p:cSld>
  <p:clrMapOvr>
    <a:masterClrMapping/>
  </p:clrMapOvr>
  <p:transition spd="slow" advTm="1000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02A-FE39-4B85-A0D0-38F9C4FF3930}" type="datetimeFigureOut">
              <a:rPr lang="en-ZA" smtClean="0"/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67ED-ACFB-4FC5-8CF4-D80957534864}" type="slidenum">
              <a:rPr lang="en-ZA" smtClean="0"/>
            </a:fld>
            <a:endParaRPr lang="en-ZA"/>
          </a:p>
        </p:txBody>
      </p:sp>
    </p:spTree>
  </p:cSld>
  <p:clrMapOvr>
    <a:masterClrMapping/>
  </p:clrMapOvr>
  <p:transition spd="slow" advTm="1000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02A-FE39-4B85-A0D0-38F9C4FF3930}" type="datetimeFigureOut">
              <a:rPr lang="en-ZA" smtClean="0"/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67ED-ACFB-4FC5-8CF4-D80957534864}" type="slidenum">
              <a:rPr lang="en-ZA" smtClean="0"/>
            </a:fld>
            <a:endParaRPr lang="en-ZA"/>
          </a:p>
        </p:txBody>
      </p:sp>
    </p:spTree>
  </p:cSld>
  <p:clrMapOvr>
    <a:masterClrMapping/>
  </p:clrMapOvr>
  <p:transition spd="slow" advTm="10000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02A-FE39-4B85-A0D0-38F9C4FF3930}" type="datetimeFigureOut">
              <a:rPr lang="en-ZA" smtClean="0"/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67ED-ACFB-4FC5-8CF4-D80957534864}" type="slidenum">
              <a:rPr lang="en-ZA" smtClean="0"/>
            </a:fld>
            <a:endParaRPr lang="en-ZA"/>
          </a:p>
        </p:txBody>
      </p:sp>
    </p:spTree>
  </p:cSld>
  <p:clrMapOvr>
    <a:masterClrMapping/>
  </p:clrMapOvr>
  <p:transition spd="slow" advTm="10000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02A-FE39-4B85-A0D0-38F9C4FF3930}" type="datetimeFigureOut">
              <a:rPr lang="en-ZA" smtClean="0"/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67ED-ACFB-4FC5-8CF4-D80957534864}" type="slidenum">
              <a:rPr lang="en-ZA" smtClean="0"/>
            </a:fld>
            <a:endParaRPr lang="en-ZA"/>
          </a:p>
        </p:txBody>
      </p:sp>
    </p:spTree>
  </p:cSld>
  <p:clrMapOvr>
    <a:masterClrMapping/>
  </p:clrMapOvr>
  <p:transition spd="slow" advTm="10000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02A-FE39-4B85-A0D0-38F9C4FF3930}" type="datetimeFigureOut">
              <a:rPr lang="en-ZA" smtClean="0"/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67ED-ACFB-4FC5-8CF4-D80957534864}" type="slidenum">
              <a:rPr lang="en-ZA" smtClean="0"/>
            </a:fld>
            <a:endParaRPr lang="en-ZA"/>
          </a:p>
        </p:txBody>
      </p:sp>
    </p:spTree>
  </p:cSld>
  <p:clrMapOvr>
    <a:masterClrMapping/>
  </p:clrMapOvr>
  <p:transition spd="slow" advTm="10000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02A-FE39-4B85-A0D0-38F9C4FF3930}" type="datetimeFigureOut">
              <a:rPr lang="en-ZA" smtClean="0"/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67ED-ACFB-4FC5-8CF4-D80957534864}" type="slidenum">
              <a:rPr lang="en-ZA" smtClean="0"/>
            </a:fld>
            <a:endParaRPr lang="en-ZA"/>
          </a:p>
        </p:txBody>
      </p:sp>
    </p:spTree>
  </p:cSld>
  <p:clrMapOvr>
    <a:masterClrMapping/>
  </p:clrMapOvr>
  <p:transition spd="slow" advTm="10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02A-FE39-4B85-A0D0-38F9C4FF3930}" type="datetimeFigureOut">
              <a:rPr lang="en-ZA" smtClean="0"/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67ED-ACFB-4FC5-8CF4-D80957534864}" type="slidenum">
              <a:rPr lang="en-ZA" smtClean="0"/>
            </a:fld>
            <a:endParaRPr lang="en-ZA"/>
          </a:p>
        </p:txBody>
      </p:sp>
    </p:spTree>
  </p:cSld>
  <p:clrMapOvr>
    <a:masterClrMapping/>
  </p:clrMapOvr>
  <p:transition spd="slow" advTm="10000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02A-FE39-4B85-A0D0-38F9C4FF3930}" type="datetimeFigureOut">
              <a:rPr lang="en-ZA" smtClean="0"/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67ED-ACFB-4FC5-8CF4-D80957534864}" type="slidenum">
              <a:rPr lang="en-ZA" smtClean="0"/>
            </a:fld>
            <a:endParaRPr lang="en-ZA"/>
          </a:p>
        </p:txBody>
      </p:sp>
    </p:spTree>
  </p:cSld>
  <p:clrMapOvr>
    <a:masterClrMapping/>
  </p:clrMapOvr>
  <p:transition spd="slow" advTm="10000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02A-FE39-4B85-A0D0-38F9C4FF3930}" type="datetimeFigureOut">
              <a:rPr lang="en-ZA" smtClean="0"/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67ED-ACFB-4FC5-8CF4-D80957534864}" type="slidenum">
              <a:rPr lang="en-ZA" smtClean="0"/>
            </a:fld>
            <a:endParaRPr lang="en-ZA"/>
          </a:p>
        </p:txBody>
      </p:sp>
    </p:spTree>
  </p:cSld>
  <p:clrMapOvr>
    <a:masterClrMapping/>
  </p:clrMapOvr>
  <p:transition spd="slow" advTm="10000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02A-FE39-4B85-A0D0-38F9C4FF3930}" type="datetimeFigureOut">
              <a:rPr lang="en-ZA" smtClean="0"/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67ED-ACFB-4FC5-8CF4-D80957534864}" type="slidenum">
              <a:rPr lang="en-ZA" smtClean="0"/>
            </a:fld>
            <a:endParaRPr lang="en-ZA"/>
          </a:p>
        </p:txBody>
      </p:sp>
    </p:spTree>
  </p:cSld>
  <p:clrMapOvr>
    <a:masterClrMapping/>
  </p:clrMapOvr>
  <p:transition spd="slow" advTm="10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02A-FE39-4B85-A0D0-38F9C4FF3930}" type="datetimeFigureOut">
              <a:rPr lang="en-ZA" smtClean="0"/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67ED-ACFB-4FC5-8CF4-D80957534864}" type="slidenum">
              <a:rPr lang="en-ZA" smtClean="0"/>
            </a:fld>
            <a:endParaRPr lang="en-ZA"/>
          </a:p>
        </p:txBody>
      </p:sp>
    </p:spTree>
  </p:cSld>
  <p:clrMapOvr>
    <a:masterClrMapping/>
  </p:clrMapOvr>
  <p:transition spd="slow" advTm="10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02A-FE39-4B85-A0D0-38F9C4FF3930}" type="datetimeFigureOut">
              <a:rPr lang="en-ZA" smtClean="0"/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67ED-ACFB-4FC5-8CF4-D80957534864}" type="slidenum">
              <a:rPr lang="en-ZA" smtClean="0"/>
            </a:fld>
            <a:endParaRPr lang="en-ZA"/>
          </a:p>
        </p:txBody>
      </p:sp>
    </p:spTree>
  </p:cSld>
  <p:clrMapOvr>
    <a:masterClrMapping/>
  </p:clrMapOvr>
  <p:transition spd="slow" advTm="10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02A-FE39-4B85-A0D0-38F9C4FF3930}" type="datetimeFigureOut">
              <a:rPr lang="en-ZA" smtClean="0"/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67ED-ACFB-4FC5-8CF4-D80957534864}" type="slidenum">
              <a:rPr lang="en-ZA" smtClean="0"/>
            </a:fld>
            <a:endParaRPr lang="en-ZA"/>
          </a:p>
        </p:txBody>
      </p:sp>
    </p:spTree>
  </p:cSld>
  <p:clrMapOvr>
    <a:masterClrMapping/>
  </p:clrMapOvr>
  <p:transition spd="slow" advTm="10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02A-FE39-4B85-A0D0-38F9C4FF3930}" type="datetimeFigureOut">
              <a:rPr lang="en-ZA" smtClean="0"/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67ED-ACFB-4FC5-8CF4-D80957534864}" type="slidenum">
              <a:rPr lang="en-ZA" smtClean="0"/>
            </a:fld>
            <a:endParaRPr lang="en-ZA"/>
          </a:p>
        </p:txBody>
      </p:sp>
    </p:spTree>
  </p:cSld>
  <p:clrMapOvr>
    <a:masterClrMapping/>
  </p:clrMapOvr>
  <p:transition spd="slow" advTm="10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02A-FE39-4B85-A0D0-38F9C4FF3930}" type="datetimeFigureOut">
              <a:rPr lang="en-ZA" smtClean="0"/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67ED-ACFB-4FC5-8CF4-D80957534864}" type="slidenum">
              <a:rPr lang="en-ZA" smtClean="0"/>
            </a:fld>
            <a:endParaRPr lang="en-ZA"/>
          </a:p>
        </p:txBody>
      </p:sp>
    </p:spTree>
  </p:cSld>
  <p:clrMapOvr>
    <a:masterClrMapping/>
  </p:clrMapOvr>
  <p:transition spd="slow" advTm="10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02A-FE39-4B85-A0D0-38F9C4FF3930}" type="datetimeFigureOut">
              <a:rPr lang="en-ZA" smtClean="0"/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67ED-ACFB-4FC5-8CF4-D80957534864}" type="slidenum">
              <a:rPr lang="en-ZA" smtClean="0"/>
            </a:fld>
            <a:endParaRPr lang="en-ZA"/>
          </a:p>
        </p:txBody>
      </p:sp>
    </p:spTree>
  </p:cSld>
  <p:clrMapOvr>
    <a:masterClrMapping/>
  </p:clrMapOvr>
  <p:transition spd="slow" advTm="10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202A-FE39-4B85-A0D0-38F9C4FF3930}" type="datetimeFigureOut">
              <a:rPr lang="en-ZA" smtClean="0"/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67ED-ACFB-4FC5-8CF4-D80957534864}" type="slidenum">
              <a:rPr lang="en-ZA" smtClean="0"/>
            </a:fld>
            <a:endParaRPr lang="en-ZA"/>
          </a:p>
        </p:txBody>
      </p:sp>
    </p:spTree>
  </p:cSld>
  <p:clrMapOvr>
    <a:masterClrMapping/>
  </p:clrMapOvr>
  <p:transition spd="slow" advTm="10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5202A-FE39-4B85-A0D0-38F9C4FF3930}" type="datetimeFigureOut">
              <a:rPr lang="en-ZA" smtClean="0"/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467ED-ACFB-4FC5-8CF4-D80957534864}" type="slidenum">
              <a:rPr lang="en-ZA" smtClean="0"/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0000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5202A-FE39-4B85-A0D0-38F9C4FF3930}" type="datetimeFigureOut">
              <a:rPr lang="en-ZA" smtClean="0"/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467ED-ACFB-4FC5-8CF4-D80957534864}" type="slidenum">
              <a:rPr lang="en-ZA" smtClean="0"/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10000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509963"/>
            <a:ext cx="12192000" cy="11223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36588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en-US" sz="4000" b="1" dirty="0">
                <a:solidFill>
                  <a:srgbClr val="C00000"/>
                </a:solidFill>
              </a:rPr>
              <a:t>Engaging </a:t>
            </a:r>
            <a:r>
              <a:rPr lang="en-GB" altLang="en-US" sz="4000" b="1" dirty="0">
                <a:solidFill>
                  <a:srgbClr val="C00000"/>
                </a:solidFill>
              </a:rPr>
              <a:t>M</a:t>
            </a:r>
            <a:r>
              <a:rPr lang="en-US" altLang="en-US" sz="4000" b="1" dirty="0">
                <a:solidFill>
                  <a:srgbClr val="C00000"/>
                </a:solidFill>
              </a:rPr>
              <a:t>en to </a:t>
            </a:r>
            <a:r>
              <a:rPr lang="en-GB" altLang="en-US" sz="4000" b="1" dirty="0">
                <a:solidFill>
                  <a:srgbClr val="C00000"/>
                </a:solidFill>
              </a:rPr>
              <a:t>P</a:t>
            </a:r>
            <a:r>
              <a:rPr lang="en-US" altLang="en-US" sz="4000" b="1" dirty="0">
                <a:solidFill>
                  <a:srgbClr val="C00000"/>
                </a:solidFill>
              </a:rPr>
              <a:t>ioneer the </a:t>
            </a:r>
            <a:r>
              <a:rPr lang="en-GB" altLang="en-US" sz="4000" b="1" dirty="0">
                <a:solidFill>
                  <a:srgbClr val="C00000"/>
                </a:solidFill>
              </a:rPr>
              <a:t>P</a:t>
            </a:r>
            <a:r>
              <a:rPr lang="en-US" altLang="en-US" sz="4000" b="1" dirty="0">
                <a:solidFill>
                  <a:srgbClr val="C00000"/>
                </a:solidFill>
              </a:rPr>
              <a:t>revention of Gender Based Violence and Femicide as well as HIV through Social and Behaviour Change Programme - Men Championing Change</a:t>
            </a:r>
            <a:endParaRPr lang="en-US" alt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A" sz="3600" dirty="0">
                <a:solidFill>
                  <a:schemeClr val="bg1"/>
                </a:solidFill>
              </a:rPr>
              <a:t>ASASWEI CONFERENCE </a:t>
            </a:r>
            <a:endParaRPr lang="en-ZA" sz="3600" dirty="0">
              <a:solidFill>
                <a:schemeClr val="bg1"/>
              </a:solidFill>
            </a:endParaRPr>
          </a:p>
          <a:p>
            <a:r>
              <a:rPr lang="en-ZA" sz="3600" dirty="0">
                <a:solidFill>
                  <a:schemeClr val="bg1"/>
                </a:solidFill>
              </a:rPr>
              <a:t>10-12 SEPTEMBER 2025</a:t>
            </a:r>
            <a:endParaRPr lang="en-ZA" sz="3600" dirty="0">
              <a:solidFill>
                <a:schemeClr val="bg1"/>
              </a:solidFill>
            </a:endParaRPr>
          </a:p>
          <a:p>
            <a:r>
              <a:rPr lang="en-ZA" sz="3600" dirty="0"/>
              <a:t>Ms. Mookho Shikwambana</a:t>
            </a:r>
            <a:endParaRPr lang="en-ZA" sz="3600" dirty="0"/>
          </a:p>
        </p:txBody>
      </p:sp>
      <p:pic>
        <p:nvPicPr>
          <p:cNvPr id="4" name="Picture 3" descr="curve + logo sociol dev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245" y="5257800"/>
            <a:ext cx="4419600" cy="1200785"/>
          </a:xfrm>
          <a:prstGeom prst="rect">
            <a:avLst/>
          </a:prstGeom>
        </p:spPr>
      </p:pic>
      <p:pic>
        <p:nvPicPr>
          <p:cNvPr id="5" name="Picture 4" descr="NDP LOG 2030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8085" y="5257800"/>
            <a:ext cx="1641475" cy="1384300"/>
          </a:xfrm>
          <a:prstGeom prst="rect">
            <a:avLst/>
          </a:prstGeom>
        </p:spPr>
      </p:pic>
      <p:sp>
        <p:nvSpPr>
          <p:cNvPr id="7" name="Diamond 6"/>
          <p:cNvSpPr/>
          <p:nvPr/>
        </p:nvSpPr>
        <p:spPr>
          <a:xfrm>
            <a:off x="10956608" y="2658268"/>
            <a:ext cx="1262062" cy="1195387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amond 10"/>
          <p:cNvSpPr/>
          <p:nvPr/>
        </p:nvSpPr>
        <p:spPr>
          <a:xfrm>
            <a:off x="9958387" y="3182143"/>
            <a:ext cx="1262062" cy="1195387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amond 11"/>
          <p:cNvSpPr/>
          <p:nvPr/>
        </p:nvSpPr>
        <p:spPr>
          <a:xfrm>
            <a:off x="10694669" y="3928267"/>
            <a:ext cx="1262062" cy="1195387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81793"/>
            <a:ext cx="12191999" cy="1801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Tm="10000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285"/>
            <a:ext cx="10515600" cy="1228725"/>
          </a:xfrm>
        </p:spPr>
        <p:txBody>
          <a:bodyPr>
            <a:normAutofit/>
          </a:bodyPr>
          <a:lstStyle/>
          <a:p>
            <a:pPr algn="ctr"/>
            <a:r>
              <a:rPr lang="en-ZA" sz="4000" b="1" dirty="0">
                <a:solidFill>
                  <a:schemeClr val="accent2"/>
                </a:solidFill>
              </a:rPr>
              <a:t>MCC IMPLEMENTATION AND OUTCOME</a:t>
            </a:r>
            <a:br>
              <a:rPr lang="en-ZA" sz="4000" b="1" dirty="0">
                <a:solidFill>
                  <a:schemeClr val="accent2"/>
                </a:solidFill>
              </a:rPr>
            </a:br>
            <a:r>
              <a:rPr lang="en-ZA" sz="4000" b="1" dirty="0">
                <a:solidFill>
                  <a:schemeClr val="accent2"/>
                </a:solidFill>
              </a:rPr>
              <a:t>(FINDINGS )</a:t>
            </a:r>
            <a:endParaRPr lang="en-ZA" sz="40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760" y="1280795"/>
            <a:ext cx="11774170" cy="489648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charset="0"/>
              <a:buChar char="q"/>
            </a:pPr>
            <a:r>
              <a:rPr lang="en-GB" altLang="en-ZA" sz="3100"/>
              <a:t> </a:t>
            </a:r>
            <a:r>
              <a:rPr lang="en-ZA" altLang="en-GB" sz="3100"/>
              <a:t>Most </a:t>
            </a:r>
            <a:r>
              <a:rPr lang="en-GB" altLang="en-ZA" sz="3100"/>
              <a:t>of the men </a:t>
            </a:r>
            <a:r>
              <a:rPr lang="en-ZA" altLang="en-GB" sz="3100"/>
              <a:t>who attended the Programme </a:t>
            </a:r>
            <a:r>
              <a:rPr lang="en-GB" altLang="en-ZA" sz="3100"/>
              <a:t>reported to have received sense of belonging and relief by just being part of the discussions with other men.</a:t>
            </a:r>
            <a:endParaRPr lang="en-GB" altLang="en-ZA" sz="3100"/>
          </a:p>
          <a:p>
            <a:pPr algn="just">
              <a:lnSpc>
                <a:spcPct val="100000"/>
              </a:lnSpc>
              <a:buFont typeface="Wingdings" panose="05000000000000000000" charset="0"/>
              <a:buChar char="q"/>
            </a:pPr>
            <a:r>
              <a:rPr lang="en-ZA" altLang="en-GB" sz="3100"/>
              <a:t>More than 90</a:t>
            </a:r>
            <a:r>
              <a:rPr lang="en-GB" altLang="en-ZA" sz="3100"/>
              <a:t>% (</a:t>
            </a:r>
            <a:r>
              <a:rPr lang="en-ZA" altLang="en-GB" sz="3100"/>
              <a:t>36</a:t>
            </a:r>
            <a:r>
              <a:rPr lang="en-GB" altLang="en-ZA" sz="3100"/>
              <a:t>) of the men experienced the topics discussed as being relevant matters of what men go through.</a:t>
            </a:r>
            <a:endParaRPr lang="en-GB" altLang="en-ZA" sz="3100"/>
          </a:p>
          <a:p>
            <a:pPr algn="just">
              <a:lnSpc>
                <a:spcPct val="100000"/>
              </a:lnSpc>
              <a:buFont typeface="Wingdings" panose="05000000000000000000" charset="0"/>
              <a:buChar char="q"/>
            </a:pPr>
            <a:r>
              <a:rPr lang="en-ZA" altLang="en-GB" sz="3100"/>
              <a:t>While </a:t>
            </a:r>
            <a:r>
              <a:rPr lang="en-GB" altLang="en-ZA" sz="3100"/>
              <a:t>40% (16) felt that their approach in dealing with conflict will change wherein they will consider hearing their partner’s side of the story before taking their own decisions.</a:t>
            </a:r>
            <a:endParaRPr lang="en-GB" altLang="en-ZA" sz="3100"/>
          </a:p>
          <a:p>
            <a:pPr algn="just">
              <a:lnSpc>
                <a:spcPct val="100000"/>
              </a:lnSpc>
              <a:buFont typeface="Wingdings" panose="05000000000000000000" charset="0"/>
              <a:buChar char="q"/>
            </a:pPr>
            <a:r>
              <a:rPr lang="en-GB" altLang="en-ZA" sz="3100"/>
              <a:t> More than 97.5% was relieved to find out that there are commonalities amongst all men of the things they go through.</a:t>
            </a:r>
            <a:endParaRPr lang="en-GB" altLang="en-ZA" sz="3100"/>
          </a:p>
        </p:txBody>
      </p:sp>
    </p:spTree>
  </p:cSld>
  <p:clrMapOvr>
    <a:masterClrMapping/>
  </p:clrMapOvr>
  <p:transition spd="slow" advTm="1000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5386"/>
          </a:xfrm>
        </p:spPr>
        <p:txBody>
          <a:bodyPr>
            <a:normAutofit/>
          </a:bodyPr>
          <a:lstStyle/>
          <a:p>
            <a:pPr algn="ctr"/>
            <a:r>
              <a:rPr lang="en-ZA" b="1" dirty="0">
                <a:solidFill>
                  <a:schemeClr val="accent2"/>
                </a:solidFill>
              </a:rPr>
              <a:t>ANALYSIS</a:t>
            </a:r>
            <a:endParaRPr lang="en-ZA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915" y="1224347"/>
            <a:ext cx="11774170" cy="526852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charset="0"/>
              <a:buChar char="q"/>
            </a:pP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000" dirty="0">
                <a:solidFill>
                  <a:schemeClr val="tx1"/>
                </a:solidFill>
              </a:rPr>
              <a:t>Both dialogue-based sessions and workshops, along with questionnaire responses, provided clear evidence that men are capable of openly discussing and expressing their emotions in the company of other men.</a:t>
            </a:r>
            <a:endParaRPr lang="en-GB" sz="3000" dirty="0">
              <a:solidFill>
                <a:srgbClr val="FF0000"/>
              </a:solidFill>
            </a:endParaRPr>
          </a:p>
          <a:p>
            <a:pPr algn="just">
              <a:lnSpc>
                <a:spcPct val="100000"/>
              </a:lnSpc>
              <a:buFont typeface="Wingdings" panose="05000000000000000000" charset="0"/>
              <a:buChar char="q"/>
            </a:pPr>
            <a:r>
              <a:rPr lang="en-ZA" altLang="en-GB" sz="3000" dirty="0"/>
              <a:t> Creating a conducive environment seems to communicate non judgemental atmosphere which inspire men to meaningfully participate in group sessions</a:t>
            </a:r>
            <a:r>
              <a:rPr lang="en-GB" altLang="en-ZA" sz="3000" dirty="0"/>
              <a:t>.</a:t>
            </a:r>
            <a:endParaRPr lang="en-GB" altLang="en-ZA" sz="3000" dirty="0"/>
          </a:p>
          <a:p>
            <a:pPr algn="just">
              <a:lnSpc>
                <a:spcPct val="100000"/>
              </a:lnSpc>
              <a:buFont typeface="Wingdings" panose="05000000000000000000" charset="0"/>
              <a:buChar char="q"/>
            </a:pPr>
            <a:r>
              <a:rPr lang="en-ZA" altLang="en-GB" sz="3000" dirty="0"/>
              <a:t> Responses from the questionnaire indicated that men are prepared to use condoms when engaging in sexual intercourse</a:t>
            </a:r>
            <a:r>
              <a:rPr lang="en-GB" altLang="en-ZA" sz="3000" dirty="0"/>
              <a:t>.</a:t>
            </a:r>
            <a:endParaRPr lang="en-GB" altLang="en-ZA" sz="3000" dirty="0"/>
          </a:p>
          <a:p>
            <a:pPr algn="just">
              <a:lnSpc>
                <a:spcPct val="100000"/>
              </a:lnSpc>
              <a:buFont typeface="Wingdings" panose="05000000000000000000" charset="0"/>
              <a:buChar char="q"/>
            </a:pPr>
            <a:r>
              <a:rPr lang="en-GB" altLang="en-ZA" sz="3000" dirty="0"/>
              <a:t> </a:t>
            </a:r>
            <a:r>
              <a:rPr lang="en-ZA" altLang="en-GB" sz="3000" dirty="0"/>
              <a:t>Men that participated in </a:t>
            </a:r>
            <a:r>
              <a:rPr lang="en-ZA" altLang="en-GB" sz="3000"/>
              <a:t>the evaluation </a:t>
            </a:r>
            <a:r>
              <a:rPr lang="en-ZA" altLang="en-GB" sz="3000" dirty="0"/>
              <a:t>showed willingness to resolve conflict amicably with their partners without being violent</a:t>
            </a:r>
            <a:r>
              <a:rPr lang="en-GB" altLang="en-ZA" sz="3000" dirty="0"/>
              <a:t>.</a:t>
            </a:r>
            <a:endParaRPr lang="en-GB" altLang="en-ZA" sz="3000" dirty="0"/>
          </a:p>
          <a:p>
            <a:pPr marL="0" indent="0" algn="just">
              <a:lnSpc>
                <a:spcPct val="100000"/>
              </a:lnSpc>
              <a:buNone/>
            </a:pPr>
            <a:endParaRPr lang="en-GB" altLang="en-ZA" sz="3100" dirty="0"/>
          </a:p>
        </p:txBody>
      </p:sp>
      <p:sp>
        <p:nvSpPr>
          <p:cNvPr id="4" name="Rectangle 3"/>
          <p:cNvSpPr/>
          <p:nvPr/>
        </p:nvSpPr>
        <p:spPr>
          <a:xfrm>
            <a:off x="485775" y="960436"/>
            <a:ext cx="3286125" cy="13493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504236" y="892966"/>
            <a:ext cx="3286125" cy="13493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Tm="1000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sz="4000" b="1" dirty="0">
                <a:solidFill>
                  <a:schemeClr val="accent2"/>
                </a:solidFill>
              </a:rPr>
              <a:t>CONCLUSION</a:t>
            </a:r>
            <a:endParaRPr lang="en-ZA" sz="40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770" y="1393825"/>
            <a:ext cx="11869420" cy="4783455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Wingdings" panose="05000000000000000000" charset="0"/>
              <a:buChar char="q"/>
            </a:pPr>
            <a:r>
              <a:rPr lang="en-GB" sz="3200" dirty="0"/>
              <a:t> Increasing men’s involvement in addressing HIV and GBVF can be achieved through strategic planning and intentional actions. </a:t>
            </a:r>
            <a:endParaRPr lang="en-GB" sz="3200" dirty="0"/>
          </a:p>
          <a:p>
            <a:pPr algn="just">
              <a:lnSpc>
                <a:spcPct val="100000"/>
              </a:lnSpc>
              <a:buFont typeface="Wingdings" panose="05000000000000000000" charset="0"/>
              <a:buChar char="q"/>
            </a:pPr>
            <a:r>
              <a:rPr lang="en-GB" sz="3200" dirty="0"/>
              <a:t>This approach encourages men to act not just as individuals, but to work collaboratively and to mobilize women as active partners in</a:t>
            </a:r>
            <a:r>
              <a:rPr lang="en-ZA" altLang="en-GB" sz="3200" dirty="0"/>
              <a:t> </a:t>
            </a:r>
            <a:r>
              <a:rPr lang="en-GB" sz="3200" dirty="0"/>
              <a:t> the</a:t>
            </a:r>
            <a:r>
              <a:rPr lang="en-ZA" altLang="en-GB" sz="3200" dirty="0"/>
              <a:t>ir</a:t>
            </a:r>
            <a:r>
              <a:rPr lang="en-GB" sz="3200" dirty="0"/>
              <a:t> effort</a:t>
            </a:r>
            <a:r>
              <a:rPr lang="en-ZA" altLang="en-GB" sz="3200" dirty="0"/>
              <a:t>s i</a:t>
            </a:r>
            <a:r>
              <a:rPr lang="en-GB" altLang="en-ZA" sz="3200" dirty="0"/>
              <a:t>n dealing with HIV and GBVF, </a:t>
            </a:r>
            <a:endParaRPr lang="en-GB" altLang="en-ZA" sz="3200" dirty="0"/>
          </a:p>
          <a:p>
            <a:pPr algn="just">
              <a:lnSpc>
                <a:spcPct val="100000"/>
              </a:lnSpc>
              <a:buFont typeface="Wingdings" panose="05000000000000000000" charset="0"/>
              <a:buChar char="q"/>
            </a:pPr>
            <a:r>
              <a:rPr lang="en-ZA" altLang="en-GB" sz="3200" dirty="0"/>
              <a:t>The approach highly confirms that </a:t>
            </a:r>
            <a:r>
              <a:rPr lang="en-GB" altLang="en-ZA" sz="3200" dirty="0"/>
              <a:t>collaborative effort  work better for men </a:t>
            </a:r>
            <a:r>
              <a:rPr lang="en-ZA" altLang="en-GB" sz="3200" dirty="0"/>
              <a:t>in dealing with the two scourges </a:t>
            </a:r>
            <a:r>
              <a:rPr lang="en-GB" altLang="en-ZA" sz="3200" dirty="0"/>
              <a:t>than working as individuals.</a:t>
            </a:r>
            <a:endParaRPr lang="en-GB" altLang="en-ZA" sz="3200" dirty="0"/>
          </a:p>
        </p:txBody>
      </p:sp>
      <p:pic>
        <p:nvPicPr>
          <p:cNvPr id="4" name="Picture 3" descr="curve + logo sociol dev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7725" y="5586730"/>
            <a:ext cx="3432810" cy="932815"/>
          </a:xfrm>
          <a:prstGeom prst="rect">
            <a:avLst/>
          </a:prstGeom>
        </p:spPr>
      </p:pic>
      <p:pic>
        <p:nvPicPr>
          <p:cNvPr id="5" name="Picture 4" descr="NDP LOG 2030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8085" y="5567045"/>
            <a:ext cx="1274445" cy="10750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5775" y="960436"/>
            <a:ext cx="3286125" cy="13493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504236" y="892966"/>
            <a:ext cx="3286125" cy="13493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Tm="1000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3770"/>
          </a:xfrm>
        </p:spPr>
        <p:txBody>
          <a:bodyPr/>
          <a:lstStyle/>
          <a:p>
            <a:pPr algn="ctr"/>
            <a:r>
              <a:rPr lang="en-ZA" sz="4000" b="1">
                <a:solidFill>
                  <a:schemeClr val="accent2"/>
                </a:solidFill>
              </a:rPr>
              <a:t>RECOMMENDATIONS</a:t>
            </a:r>
            <a:endParaRPr lang="en-ZA" sz="40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70" y="1229360"/>
            <a:ext cx="11697335" cy="4947920"/>
          </a:xfrm>
        </p:spPr>
        <p:txBody>
          <a:bodyPr/>
          <a:lstStyle/>
          <a:p>
            <a:pPr algn="just"/>
            <a:r>
              <a:rPr lang="en-ZA" sz="3200" dirty="0"/>
              <a:t>Men should be invited to be equal partakers in the fight against new HIV infections and the fight against Gender Based Violence and Femicide.</a:t>
            </a:r>
            <a:endParaRPr lang="en-ZA" sz="3200" dirty="0"/>
          </a:p>
          <a:p>
            <a:pPr algn="just"/>
            <a:r>
              <a:rPr lang="en-ZA" sz="3200" dirty="0"/>
              <a:t>Programmes that targets men’s well being should receive precedence.</a:t>
            </a:r>
            <a:endParaRPr lang="en-ZA" sz="3200" dirty="0"/>
          </a:p>
          <a:p>
            <a:pPr algn="just"/>
            <a:r>
              <a:rPr lang="en-ZA" sz="3200" dirty="0"/>
              <a:t>Social and Behaviour Change Programme in particular Men Championing Change Programme be one of the main intervention Programmes meant for services towards men.</a:t>
            </a:r>
            <a:endParaRPr lang="en-ZA" sz="3200" dirty="0"/>
          </a:p>
        </p:txBody>
      </p:sp>
      <p:pic>
        <p:nvPicPr>
          <p:cNvPr id="4" name="Picture 3" descr="curve + logo sociol dev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7725" y="5586730"/>
            <a:ext cx="3432810" cy="932815"/>
          </a:xfrm>
          <a:prstGeom prst="rect">
            <a:avLst/>
          </a:prstGeom>
        </p:spPr>
      </p:pic>
      <p:pic>
        <p:nvPicPr>
          <p:cNvPr id="5" name="Picture 4" descr="NDP LOG 2030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8085" y="5567045"/>
            <a:ext cx="1274445" cy="10750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5775" y="746120"/>
            <a:ext cx="3286125" cy="13493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504236" y="678650"/>
            <a:ext cx="3286125" cy="13493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Tm="10000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065000" cy="6799580"/>
          </a:xfrm>
          <a:prstGeom prst="rect">
            <a:avLst/>
          </a:prstGeom>
        </p:spPr>
      </p:pic>
    </p:spTree>
  </p:cSld>
  <p:clrMapOvr>
    <a:masterClrMapping/>
  </p:clrMapOvr>
  <p:transition spd="slow" advTm="10000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sz="4000" b="1">
                <a:solidFill>
                  <a:schemeClr val="accent2"/>
                </a:solidFill>
              </a:rPr>
              <a:t>REFERENCE LIST</a:t>
            </a:r>
            <a:endParaRPr lang="en-ZA" sz="40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8585"/>
            <a:ext cx="8780780" cy="4798695"/>
          </a:xfrm>
        </p:spPr>
        <p:txBody>
          <a:bodyPr/>
          <a:lstStyle/>
          <a:p>
            <a:pPr algn="just"/>
            <a:r>
              <a:rPr lang="en-ZA">
                <a:sym typeface="+mn-ea"/>
              </a:rPr>
              <a:t>South Africa. Department of Social Development. (2020)A Toolkit for Primary Prevention of Social and Structural Drivers of HIV.</a:t>
            </a:r>
            <a:endParaRPr lang="en-ZA"/>
          </a:p>
          <a:p>
            <a:pPr algn="just"/>
            <a:r>
              <a:rPr lang="en-ZA">
                <a:sym typeface="+mn-ea"/>
              </a:rPr>
              <a:t>South African National AIDS Council. (2016).National Strategic Plan for HIV,TB and STI’s - Let our Actions Count 2017 -2022. Available from http//www.sanac.org.za</a:t>
            </a:r>
            <a:endParaRPr lang="en-ZA"/>
          </a:p>
          <a:p>
            <a:pPr algn="just"/>
            <a:r>
              <a:rPr lang="en-ZA">
                <a:sym typeface="+mn-ea"/>
              </a:rPr>
              <a:t>Zungu,N.P et. al. (2022). The First South African National Gender-Based Violence Study. (Report No. 1). Cape Town. Human Science Research Council</a:t>
            </a:r>
            <a:endParaRPr lang="en-ZA"/>
          </a:p>
        </p:txBody>
      </p:sp>
      <p:pic>
        <p:nvPicPr>
          <p:cNvPr id="4" name="Picture 3" descr="curve + logo sociol dev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7725" y="5486714"/>
            <a:ext cx="3432810" cy="932815"/>
          </a:xfrm>
          <a:prstGeom prst="rect">
            <a:avLst/>
          </a:prstGeom>
        </p:spPr>
      </p:pic>
      <p:pic>
        <p:nvPicPr>
          <p:cNvPr id="5" name="Picture 4" descr="NDP LOG 2030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8085" y="5467029"/>
            <a:ext cx="1274445" cy="10750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5775" y="960436"/>
            <a:ext cx="3286125" cy="13493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504236" y="892966"/>
            <a:ext cx="3286125" cy="13493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 rot="10800000">
            <a:off x="9934573" y="1257140"/>
            <a:ext cx="2260283" cy="4029075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mond 8"/>
          <p:cNvSpPr/>
          <p:nvPr/>
        </p:nvSpPr>
        <p:spPr>
          <a:xfrm>
            <a:off x="10956608" y="2658268"/>
            <a:ext cx="1262062" cy="1195387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amond 9"/>
          <p:cNvSpPr/>
          <p:nvPr/>
        </p:nvSpPr>
        <p:spPr>
          <a:xfrm>
            <a:off x="9958387" y="3182143"/>
            <a:ext cx="1262062" cy="1195387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amond 10"/>
          <p:cNvSpPr/>
          <p:nvPr/>
        </p:nvSpPr>
        <p:spPr>
          <a:xfrm>
            <a:off x="10694669" y="3928267"/>
            <a:ext cx="1262062" cy="1195387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642099"/>
            <a:ext cx="12192000" cy="25114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Tm="10000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020" y="269875"/>
            <a:ext cx="10515600" cy="3731895"/>
          </a:xfrm>
        </p:spPr>
        <p:txBody>
          <a:bodyPr/>
          <a:lstStyle/>
          <a:p>
            <a:pPr algn="ctr"/>
            <a:r>
              <a:rPr lang="en-ZA" altLang="en-US" sz="6600" b="1"/>
              <a:t>HA KHENSA</a:t>
            </a:r>
            <a:br>
              <a:rPr lang="en-ZA" altLang="en-US" sz="6600" b="1"/>
            </a:br>
            <a:endParaRPr lang="en-ZA" altLang="en-US" sz="6600" b="1"/>
          </a:p>
        </p:txBody>
      </p:sp>
      <p:sp>
        <p:nvSpPr>
          <p:cNvPr id="3" name="Rectangle 2"/>
          <p:cNvSpPr/>
          <p:nvPr/>
        </p:nvSpPr>
        <p:spPr>
          <a:xfrm>
            <a:off x="0" y="6029325"/>
            <a:ext cx="12192000" cy="86391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NDP LOG 2030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8597" y="4152579"/>
            <a:ext cx="1274445" cy="10750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745" y="2016760"/>
            <a:ext cx="3669665" cy="1921510"/>
          </a:xfrm>
          <a:prstGeom prst="rect">
            <a:avLst/>
          </a:prstGeom>
        </p:spPr>
      </p:pic>
    </p:spTree>
  </p:cSld>
  <p:clrMapOvr>
    <a:masterClrMapping/>
  </p:clrMapOvr>
  <p:transition spd="slow" advTm="10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 rot="10800000">
            <a:off x="9934573" y="1257140"/>
            <a:ext cx="2260283" cy="4029075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180" y="84455"/>
            <a:ext cx="10515600" cy="1325563"/>
          </a:xfrm>
        </p:spPr>
        <p:txBody>
          <a:bodyPr/>
          <a:lstStyle/>
          <a:p>
            <a:pPr algn="ctr"/>
            <a:r>
              <a:rPr lang="en-ZA" b="1" dirty="0">
                <a:solidFill>
                  <a:schemeClr val="accent2"/>
                </a:solidFill>
              </a:rPr>
              <a:t>PRESENTATION OUTLINE</a:t>
            </a:r>
            <a:endParaRPr lang="en-ZA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033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GB" altLang="en-ZA" dirty="0"/>
              <a:t>INTRODUCTION</a:t>
            </a:r>
            <a:endParaRPr lang="en-ZA" dirty="0"/>
          </a:p>
          <a:p>
            <a:r>
              <a:rPr lang="en-GB" altLang="en-ZA" dirty="0"/>
              <a:t>BACKGROUND</a:t>
            </a:r>
            <a:endParaRPr lang="en-ZA" dirty="0"/>
          </a:p>
          <a:p>
            <a:r>
              <a:rPr lang="en-ZA" dirty="0"/>
              <a:t>RATIONALE </a:t>
            </a:r>
            <a:endParaRPr lang="en-ZA" dirty="0"/>
          </a:p>
          <a:p>
            <a:r>
              <a:rPr lang="en-ZA" dirty="0"/>
              <a:t>MEN CHAMPIONING CHANGE PROGRAMME </a:t>
            </a:r>
            <a:endParaRPr lang="en-ZA" dirty="0"/>
          </a:p>
          <a:p>
            <a:r>
              <a:rPr lang="en-ZA" dirty="0"/>
              <a:t>IMPLEMENTATION OUTCOME (FINDINGS)</a:t>
            </a:r>
            <a:endParaRPr lang="en-ZA" dirty="0"/>
          </a:p>
          <a:p>
            <a:r>
              <a:rPr lang="en-ZA" dirty="0"/>
              <a:t>ANALYSIS</a:t>
            </a:r>
            <a:endParaRPr lang="en-ZA" dirty="0"/>
          </a:p>
          <a:p>
            <a:r>
              <a:rPr lang="en-ZA" dirty="0"/>
              <a:t>CONCLUSION</a:t>
            </a:r>
            <a:endParaRPr lang="en-ZA" dirty="0"/>
          </a:p>
          <a:p>
            <a:r>
              <a:rPr lang="en-ZA" dirty="0"/>
              <a:t>RECOMMENDATIONS</a:t>
            </a:r>
            <a:endParaRPr lang="en-ZA" dirty="0"/>
          </a:p>
          <a:p>
            <a:r>
              <a:rPr lang="en-ZA" dirty="0"/>
              <a:t>REFERENCE LIST</a:t>
            </a:r>
            <a:endParaRPr lang="en-ZA" dirty="0"/>
          </a:p>
        </p:txBody>
      </p:sp>
      <p:pic>
        <p:nvPicPr>
          <p:cNvPr id="4" name="Picture 3" descr="curve + logo sociol dev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245" y="5448300"/>
            <a:ext cx="3717925" cy="1010285"/>
          </a:xfrm>
          <a:prstGeom prst="rect">
            <a:avLst/>
          </a:prstGeom>
        </p:spPr>
      </p:pic>
      <p:pic>
        <p:nvPicPr>
          <p:cNvPr id="5" name="Picture 4" descr="NDP LOG 2030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2560" y="5463540"/>
            <a:ext cx="1397000" cy="1178560"/>
          </a:xfrm>
          <a:prstGeom prst="rect">
            <a:avLst/>
          </a:prstGeom>
        </p:spPr>
      </p:pic>
      <p:sp>
        <p:nvSpPr>
          <p:cNvPr id="6" name="Diamond 5"/>
          <p:cNvSpPr/>
          <p:nvPr/>
        </p:nvSpPr>
        <p:spPr>
          <a:xfrm>
            <a:off x="10956608" y="2658268"/>
            <a:ext cx="1262062" cy="1195387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>
            <a:off x="9958387" y="3182143"/>
            <a:ext cx="1262062" cy="1195387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/>
          <p:cNvSpPr/>
          <p:nvPr/>
        </p:nvSpPr>
        <p:spPr>
          <a:xfrm>
            <a:off x="10694669" y="3928267"/>
            <a:ext cx="1262062" cy="1195387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10347"/>
            <a:ext cx="12191999" cy="18018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2858" y="1093942"/>
            <a:ext cx="12191999" cy="1801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Tm="1000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ZA" sz="4000" b="1" dirty="0">
                <a:solidFill>
                  <a:schemeClr val="accent2"/>
                </a:solidFill>
              </a:rPr>
              <a:t>INTRODUCTION</a:t>
            </a:r>
            <a:endParaRPr lang="en-GB" altLang="en-ZA" sz="40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394460"/>
            <a:ext cx="11546840" cy="478282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charset="0"/>
              <a:buChar char="q"/>
            </a:pPr>
            <a:r>
              <a:rPr lang="en-ZA" altLang="en-GB" sz="3200" dirty="0"/>
              <a:t>According to </a:t>
            </a:r>
            <a:r>
              <a:rPr lang="en-GB" altLang="en-ZA" sz="3200" dirty="0"/>
              <a:t>South African National AIDS Council 2022 Stastics there are 8 million people living with HIV in South Africa.</a:t>
            </a:r>
            <a:endParaRPr lang="en-GB" altLang="en-ZA" sz="3200" dirty="0"/>
          </a:p>
          <a:p>
            <a:pPr algn="just">
              <a:buFont typeface="Wingdings" panose="05000000000000000000" charset="0"/>
              <a:buChar char="q"/>
            </a:pPr>
            <a:r>
              <a:rPr lang="en-GB" altLang="en-ZA" sz="3200" dirty="0"/>
              <a:t> The prevalence of HIV infection among women in South Africa remains significantly higher than among men with an estimation of 5,2 million of the 8 million being women by </a:t>
            </a:r>
            <a:r>
              <a:rPr lang="en-ZA" altLang="en-GB" sz="3200" dirty="0"/>
              <a:t>the end of </a:t>
            </a:r>
            <a:r>
              <a:rPr lang="en-GB" altLang="en-ZA" sz="3200" dirty="0"/>
              <a:t>2024  to early 2025.</a:t>
            </a:r>
            <a:endParaRPr lang="en-GB" altLang="en-ZA" sz="3200" dirty="0"/>
          </a:p>
          <a:p>
            <a:pPr algn="just">
              <a:buFont typeface="Wingdings" panose="05000000000000000000" charset="0"/>
              <a:buChar char="q"/>
            </a:pPr>
            <a:r>
              <a:rPr lang="en-GB" altLang="en-ZA" sz="3200" dirty="0">
                <a:solidFill>
                  <a:schemeClr val="tx1"/>
                </a:solidFill>
              </a:rPr>
              <a:t>While sexual intercourse is a widely recognized a</a:t>
            </a:r>
            <a:r>
              <a:rPr lang="en-ZA" altLang="en-GB" sz="3200" dirty="0">
                <a:solidFill>
                  <a:schemeClr val="tx1"/>
                </a:solidFill>
              </a:rPr>
              <a:t>s a</a:t>
            </a:r>
            <a:r>
              <a:rPr lang="en-GB" altLang="en-ZA" sz="3200" dirty="0">
                <a:solidFill>
                  <a:schemeClr val="tx1"/>
                </a:solidFill>
              </a:rPr>
              <a:t> primary mode of HIV transmission, the discourse often overlooks the social and structural drivers that are the root causes of infection</a:t>
            </a:r>
            <a:r>
              <a:rPr lang="en-ZA" altLang="en-GB" sz="3200" dirty="0">
                <a:solidFill>
                  <a:schemeClr val="tx1"/>
                </a:solidFill>
              </a:rPr>
              <a:t>.</a:t>
            </a:r>
            <a:endParaRPr lang="en-ZA" altLang="en-GB" sz="32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29325"/>
            <a:ext cx="12192000" cy="8286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5775" y="960436"/>
            <a:ext cx="3286125" cy="13493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504236" y="892966"/>
            <a:ext cx="3286125" cy="13493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Tm="1000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sz="4000" b="1" dirty="0">
                <a:solidFill>
                  <a:schemeClr val="accent2"/>
                </a:solidFill>
              </a:rPr>
              <a:t>INTRODUCTION</a:t>
            </a:r>
            <a:endParaRPr lang="en-ZA" sz="40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590" y="1186180"/>
            <a:ext cx="11750040" cy="499110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charset="0"/>
              <a:buChar char="q"/>
            </a:pPr>
            <a:r>
              <a:rPr lang="en-GB" altLang="en-ZA" sz="3200" dirty="0">
                <a:solidFill>
                  <a:schemeClr val="tx1"/>
                </a:solidFill>
              </a:rPr>
              <a:t> Research consistently shows that there is a strong and complex link between Gender-Based Violence and high rates of HIV infection, particularly among women and girls.</a:t>
            </a:r>
            <a:endParaRPr lang="en-GB" altLang="en-ZA" sz="3200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buFont typeface="Wingdings" panose="05000000000000000000" charset="0"/>
              <a:buChar char="q"/>
            </a:pPr>
            <a:r>
              <a:rPr lang="en-GB" altLang="en-ZA" sz="3200" dirty="0">
                <a:solidFill>
                  <a:schemeClr val="tx1"/>
                </a:solidFill>
              </a:rPr>
              <a:t>According to the First South African National Gender-Based Violence Study, 2022, conducted by the Human Sciences Research Council (HSRC), an estimated 2,150,342 women aged 18 and older in South Africa have experienced sexual violence in their lifetime</a:t>
            </a:r>
            <a:endParaRPr lang="en-GB" altLang="en-ZA" sz="3200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buFont typeface="Wingdings" panose="05000000000000000000" charset="0"/>
              <a:buChar char="q"/>
            </a:pPr>
            <a:r>
              <a:rPr lang="en-GB" altLang="en-ZA" sz="3200" dirty="0">
                <a:solidFill>
                  <a:schemeClr val="tx1"/>
                </a:solidFill>
              </a:rPr>
              <a:t> The Sexual Offences and Related Matters Amendment Act </a:t>
            </a:r>
            <a:r>
              <a:rPr lang="en-ZA" altLang="en-GB" sz="3200" dirty="0">
                <a:solidFill>
                  <a:schemeClr val="tx1"/>
                </a:solidFill>
              </a:rPr>
              <a:t>No. </a:t>
            </a:r>
            <a:r>
              <a:rPr lang="en-GB" altLang="en-ZA" sz="3200" dirty="0">
                <a:solidFill>
                  <a:schemeClr val="tx1"/>
                </a:solidFill>
              </a:rPr>
              <a:t>32 of 2007 categorised sexual </a:t>
            </a:r>
            <a:r>
              <a:rPr lang="en-ZA" altLang="en-GB" sz="3200" dirty="0">
                <a:solidFill>
                  <a:schemeClr val="tx1"/>
                </a:solidFill>
              </a:rPr>
              <a:t>violence </a:t>
            </a:r>
            <a:r>
              <a:rPr lang="en-GB" altLang="en-ZA" sz="3200" dirty="0">
                <a:solidFill>
                  <a:schemeClr val="tx1"/>
                </a:solidFill>
              </a:rPr>
              <a:t>offences as rape, sexual assault, compelled sexual acts, sexual grooming, incest and dissemination of child pornography.</a:t>
            </a:r>
            <a:endParaRPr lang="en-GB" altLang="en-ZA" sz="32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n-GB" altLang="en-ZA" sz="32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5775" y="960436"/>
            <a:ext cx="3286125" cy="13493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504236" y="892966"/>
            <a:ext cx="3286125" cy="13493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Tm="10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ZA" sz="4000" b="1" dirty="0">
                <a:solidFill>
                  <a:schemeClr val="accent2"/>
                </a:solidFill>
              </a:rPr>
              <a:t>BACKGROUND</a:t>
            </a:r>
            <a:endParaRPr lang="en-GB" altLang="en-ZA" sz="40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45" y="1485265"/>
            <a:ext cx="11845925" cy="469201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charset="0"/>
              <a:buChar char="q"/>
            </a:pPr>
            <a:r>
              <a:rPr lang="en-GB" sz="2700" dirty="0">
                <a:solidFill>
                  <a:schemeClr val="tx1"/>
                </a:solidFill>
              </a:rPr>
              <a:t>The National Strategic Plan (NSP) on HIV, TB and STIs, 2017-2022, called on social scientists to </a:t>
            </a:r>
            <a:r>
              <a:rPr lang="en-ZA" altLang="en-GB" sz="2700" dirty="0">
                <a:solidFill>
                  <a:schemeClr val="tx1"/>
                </a:solidFill>
              </a:rPr>
              <a:t>conceive a pathway to </a:t>
            </a:r>
            <a:r>
              <a:rPr lang="en-GB" sz="2700" dirty="0">
                <a:solidFill>
                  <a:schemeClr val="tx1"/>
                </a:solidFill>
              </a:rPr>
              <a:t>address the social and structural drivers of the epidemics. These drivers are not individual behaviours but rather the broader societal conditions that create an environment where HIV thrives.</a:t>
            </a:r>
            <a:endParaRPr lang="en-GB" altLang="en-ZA" sz="2700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buFont typeface="Wingdings" panose="05000000000000000000" charset="0"/>
              <a:buChar char="q"/>
            </a:pPr>
            <a:r>
              <a:rPr lang="en-GB" altLang="en-ZA" sz="2700" dirty="0">
                <a:sym typeface="+mn-ea"/>
              </a:rPr>
              <a:t>This </a:t>
            </a:r>
            <a:r>
              <a:rPr lang="en-ZA" altLang="en-GB" sz="2700" dirty="0">
                <a:sym typeface="+mn-ea"/>
              </a:rPr>
              <a:t>amongst many reasons </a:t>
            </a:r>
            <a:r>
              <a:rPr lang="en-GB" altLang="en-ZA" sz="2700" dirty="0">
                <a:sym typeface="+mn-ea"/>
              </a:rPr>
              <a:t>led to the development and later implementation of the</a:t>
            </a:r>
            <a:r>
              <a:rPr lang="en-ZA" altLang="en-GB" sz="2700" dirty="0">
                <a:sym typeface="+mn-ea"/>
              </a:rPr>
              <a:t> Department of Social Development’s </a:t>
            </a:r>
            <a:r>
              <a:rPr lang="en-GB" altLang="en-ZA" sz="2700" dirty="0">
                <a:sym typeface="+mn-ea"/>
              </a:rPr>
              <a:t> Social and Behaviour Change</a:t>
            </a:r>
            <a:r>
              <a:rPr lang="en-ZA" altLang="en-GB" sz="2700" dirty="0">
                <a:sym typeface="+mn-ea"/>
              </a:rPr>
              <a:t> </a:t>
            </a:r>
            <a:r>
              <a:rPr lang="en-GB" altLang="en-ZA" sz="2700" dirty="0">
                <a:sym typeface="+mn-ea"/>
              </a:rPr>
              <a:t>Compendium</a:t>
            </a:r>
            <a:r>
              <a:rPr lang="en-ZA" altLang="en-GB" sz="2700" dirty="0">
                <a:sym typeface="+mn-ea"/>
              </a:rPr>
              <a:t> of Programmes</a:t>
            </a:r>
            <a:r>
              <a:rPr lang="en-GB" altLang="en-ZA" sz="2700" dirty="0">
                <a:sym typeface="+mn-ea"/>
              </a:rPr>
              <a:t>.</a:t>
            </a:r>
            <a:endParaRPr lang="en-GB" altLang="en-ZA" sz="2700" dirty="0"/>
          </a:p>
          <a:p>
            <a:pPr algn="just">
              <a:lnSpc>
                <a:spcPct val="100000"/>
              </a:lnSpc>
              <a:buFont typeface="Wingdings" panose="05000000000000000000" charset="0"/>
              <a:buChar char="q"/>
            </a:pPr>
            <a:r>
              <a:rPr lang="en-GB" altLang="en-ZA" sz="2700" dirty="0">
                <a:sym typeface="+mn-ea"/>
              </a:rPr>
              <a:t>At its core the Compendium aims to challenge behaviour, social norms, cultural practises and beliefs that promote risky behaviours, women demeaning practise</a:t>
            </a:r>
            <a:r>
              <a:rPr lang="en-ZA" altLang="en-GB" sz="2700" dirty="0">
                <a:sym typeface="+mn-ea"/>
              </a:rPr>
              <a:t>s</a:t>
            </a:r>
            <a:r>
              <a:rPr lang="en-GB" altLang="en-ZA" sz="2700" dirty="0">
                <a:sym typeface="+mn-ea"/>
              </a:rPr>
              <a:t> and men isolating ideas thereby </a:t>
            </a:r>
            <a:r>
              <a:rPr lang="en-ZA" altLang="en-GB" sz="2700" dirty="0">
                <a:sym typeface="+mn-ea"/>
              </a:rPr>
              <a:t>promoting positive behaviour.</a:t>
            </a:r>
            <a:r>
              <a:rPr lang="en-GB" altLang="en-ZA" sz="2700" dirty="0">
                <a:sym typeface="+mn-ea"/>
              </a:rPr>
              <a:t>  </a:t>
            </a:r>
            <a:endParaRPr lang="en-GB" altLang="en-ZA" sz="2700" dirty="0"/>
          </a:p>
          <a:p>
            <a:pPr algn="just"/>
            <a:endParaRPr lang="en-GB" altLang="en-ZA" sz="1800" dirty="0"/>
          </a:p>
        </p:txBody>
      </p:sp>
      <p:sp>
        <p:nvSpPr>
          <p:cNvPr id="4" name="Rectangle 3"/>
          <p:cNvSpPr/>
          <p:nvPr/>
        </p:nvSpPr>
        <p:spPr>
          <a:xfrm>
            <a:off x="485775" y="960436"/>
            <a:ext cx="3286125" cy="13493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504236" y="892966"/>
            <a:ext cx="3286125" cy="13493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177280"/>
            <a:ext cx="12192000" cy="6807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Tm="10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ZA" sz="4000" b="1" dirty="0">
                <a:solidFill>
                  <a:schemeClr val="accent2"/>
                </a:solidFill>
              </a:rPr>
              <a:t>BACKGROUND</a:t>
            </a:r>
            <a:endParaRPr lang="en-GB" altLang="en-ZA" sz="40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655" y="1334135"/>
            <a:ext cx="11581765" cy="4843145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Wingdings" panose="05000000000000000000" charset="0"/>
              <a:buChar char="q"/>
            </a:pPr>
            <a:r>
              <a:rPr lang="en-GB" altLang="en-ZA" sz="3200" dirty="0">
                <a:solidFill>
                  <a:schemeClr val="tx1"/>
                </a:solidFill>
              </a:rPr>
              <a:t> The Social and Behaviour Change Programmes are HIV, Gender Based Violence and other social ills prevention and intervention Programme</a:t>
            </a:r>
            <a:r>
              <a:rPr lang="en-ZA" altLang="en-GB" sz="3200" dirty="0">
                <a:solidFill>
                  <a:schemeClr val="tx1"/>
                </a:solidFill>
              </a:rPr>
              <a:t>s</a:t>
            </a:r>
            <a:r>
              <a:rPr lang="en-GB" altLang="en-ZA" sz="3200" dirty="0">
                <a:solidFill>
                  <a:schemeClr val="tx1"/>
                </a:solidFill>
              </a:rPr>
              <a:t> of the Department.</a:t>
            </a:r>
            <a:endParaRPr lang="en-GB" altLang="en-ZA" sz="3200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buFont typeface="Wingdings" panose="05000000000000000000" charset="0"/>
              <a:buChar char="q"/>
            </a:pPr>
            <a:r>
              <a:rPr lang="en-GB" altLang="en-ZA" sz="3200" dirty="0">
                <a:solidFill>
                  <a:schemeClr val="tx1"/>
                </a:solidFill>
              </a:rPr>
              <a:t> Men Championing Change Programme is one of the SBC Programmes which targets men nineteen years upwards.</a:t>
            </a:r>
            <a:endParaRPr lang="en-GB" altLang="en-ZA" sz="3200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buFont typeface="Wingdings" panose="05000000000000000000" charset="0"/>
              <a:buChar char="q"/>
            </a:pPr>
            <a:r>
              <a:rPr lang="en-GB" altLang="en-ZA" sz="3200" dirty="0">
                <a:solidFill>
                  <a:schemeClr val="tx1"/>
                </a:solidFill>
              </a:rPr>
              <a:t>The aim of the Programme</a:t>
            </a:r>
            <a:r>
              <a:rPr lang="en-ZA" altLang="en-ZA" sz="3200" dirty="0">
                <a:solidFill>
                  <a:schemeClr val="tx1"/>
                </a:solidFill>
              </a:rPr>
              <a:t> is to create an enabling environment in which men can dialogue HIV and GBV prevention, and to inspire positive values related to sex and sexuality.</a:t>
            </a:r>
            <a:r>
              <a:rPr lang="en-GB" altLang="en-ZA" sz="3200" dirty="0">
                <a:solidFill>
                  <a:schemeClr val="tx1"/>
                </a:solidFill>
              </a:rPr>
              <a:t> </a:t>
            </a:r>
            <a:endParaRPr lang="en-GB" altLang="en-ZA" sz="3200" dirty="0">
              <a:solidFill>
                <a:schemeClr val="tx1"/>
              </a:solidFill>
            </a:endParaRPr>
          </a:p>
        </p:txBody>
      </p:sp>
      <p:pic>
        <p:nvPicPr>
          <p:cNvPr id="4" name="Picture 3" descr="curve + logo sociol dev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245" y="5419725"/>
            <a:ext cx="3823970" cy="1038860"/>
          </a:xfrm>
          <a:prstGeom prst="rect">
            <a:avLst/>
          </a:prstGeom>
        </p:spPr>
      </p:pic>
      <p:pic>
        <p:nvPicPr>
          <p:cNvPr id="5" name="Picture 4" descr="NDP LOG 2030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8085" y="5586095"/>
            <a:ext cx="1252220" cy="10560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5775" y="960436"/>
            <a:ext cx="3286125" cy="13493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504236" y="892966"/>
            <a:ext cx="3286125" cy="13493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Tm="1000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sz="4000" b="1" dirty="0">
                <a:solidFill>
                  <a:schemeClr val="accent2"/>
                </a:solidFill>
              </a:rPr>
              <a:t>RATIONALE</a:t>
            </a:r>
            <a:endParaRPr lang="en-ZA" sz="40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775" y="1410970"/>
            <a:ext cx="11600815" cy="3989070"/>
          </a:xfrm>
        </p:spPr>
        <p:txBody>
          <a:bodyPr/>
          <a:lstStyle/>
          <a:p>
            <a:pPr algn="just"/>
            <a:r>
              <a:rPr lang="en-ZA" sz="3200" dirty="0"/>
              <a:t>Men </a:t>
            </a:r>
            <a:r>
              <a:rPr lang="en-GB" altLang="en-ZA" sz="3200" dirty="0"/>
              <a:t>as members of society </a:t>
            </a:r>
            <a:r>
              <a:rPr lang="en-ZA" sz="3200" dirty="0"/>
              <a:t>face various challenges which affect their mental well being.</a:t>
            </a:r>
            <a:endParaRPr lang="en-ZA" sz="3200" dirty="0"/>
          </a:p>
          <a:p>
            <a:pPr algn="just"/>
            <a:r>
              <a:rPr lang="en-GB" altLang="en-ZA" sz="3200" dirty="0"/>
              <a:t>When faced with adversity or imme</a:t>
            </a:r>
            <a:r>
              <a:rPr lang="en-ZA" altLang="en-GB" sz="3200" dirty="0"/>
              <a:t>n</a:t>
            </a:r>
            <a:r>
              <a:rPr lang="en-GB" altLang="en-ZA" sz="3200" dirty="0"/>
              <a:t>se pressure some men become violent and harmful to themselves and those around them.</a:t>
            </a:r>
            <a:endParaRPr lang="en-ZA" sz="3200" dirty="0"/>
          </a:p>
          <a:p>
            <a:pPr algn="just"/>
            <a:r>
              <a:rPr lang="en-GB" altLang="en-ZA" sz="3200" dirty="0"/>
              <a:t>Their reaction to pressure and adversity is exarcebated by </a:t>
            </a:r>
            <a:r>
              <a:rPr lang="en-ZA" sz="3200" dirty="0"/>
              <a:t>the socio structural aspects such as traditional gender norms assigned to men and women.</a:t>
            </a:r>
            <a:endParaRPr lang="en-ZA" sz="3200" dirty="0"/>
          </a:p>
        </p:txBody>
      </p:sp>
      <p:pic>
        <p:nvPicPr>
          <p:cNvPr id="4" name="Picture 3" descr="curve + logo sociol dev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7725" y="5586730"/>
            <a:ext cx="3432810" cy="932815"/>
          </a:xfrm>
          <a:prstGeom prst="rect">
            <a:avLst/>
          </a:prstGeom>
        </p:spPr>
      </p:pic>
      <p:pic>
        <p:nvPicPr>
          <p:cNvPr id="5" name="Picture 4" descr="NDP LOG 2030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8085" y="5567045"/>
            <a:ext cx="1274445" cy="10750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5775" y="960436"/>
            <a:ext cx="3286125" cy="13493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504236" y="892966"/>
            <a:ext cx="3286125" cy="13493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Tm="10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dirty="0">
                <a:solidFill>
                  <a:schemeClr val="accent2"/>
                </a:solidFill>
              </a:rPr>
              <a:t>MEN CHAMPIONING CHANGE PROGRAMME</a:t>
            </a:r>
            <a:endParaRPr lang="en-ZA" sz="40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" y="1334135"/>
            <a:ext cx="11640820" cy="4843145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Wingdings" panose="05000000000000000000" charset="0"/>
              <a:buChar char="q"/>
            </a:pPr>
            <a:r>
              <a:rPr lang="en-GB" altLang="en-ZA" sz="3200" dirty="0"/>
              <a:t> </a:t>
            </a:r>
            <a:r>
              <a:rPr lang="en-ZA" sz="3200" dirty="0"/>
              <a:t>Men Championing Change </a:t>
            </a:r>
            <a:r>
              <a:rPr lang="en-GB" altLang="en-ZA" sz="3200" dirty="0"/>
              <a:t>Programme </a:t>
            </a:r>
            <a:r>
              <a:rPr lang="en-ZA" sz="3200" dirty="0"/>
              <a:t>though not a panacea to all men and the challenges they face, </a:t>
            </a:r>
            <a:r>
              <a:rPr lang="en-GB" altLang="en-ZA" sz="3200" dirty="0"/>
              <a:t> it affords </a:t>
            </a:r>
            <a:r>
              <a:rPr lang="en-ZA" sz="3200" dirty="0"/>
              <a:t>men</a:t>
            </a:r>
            <a:r>
              <a:rPr lang="en-GB" altLang="en-ZA" sz="3200" dirty="0"/>
              <a:t> their high need of conducive environment to engage meaningfully with other men,</a:t>
            </a:r>
            <a:r>
              <a:rPr lang="en-ZA" sz="3200" dirty="0"/>
              <a:t> addressing </a:t>
            </a:r>
            <a:r>
              <a:rPr lang="en-GB" altLang="en-ZA" sz="3200" dirty="0"/>
              <a:t>matters such as </a:t>
            </a:r>
            <a:r>
              <a:rPr lang="en-ZA" sz="3200" dirty="0"/>
              <a:t>men’s mental well being</a:t>
            </a:r>
            <a:r>
              <a:rPr lang="en-GB" altLang="en-ZA" sz="3200" dirty="0"/>
              <a:t>.</a:t>
            </a:r>
            <a:endParaRPr lang="en-GB" altLang="en-ZA" sz="3200" dirty="0"/>
          </a:p>
          <a:p>
            <a:pPr algn="just">
              <a:lnSpc>
                <a:spcPct val="100000"/>
              </a:lnSpc>
              <a:buFont typeface="Wingdings" panose="05000000000000000000" charset="0"/>
              <a:buChar char="q"/>
            </a:pPr>
            <a:r>
              <a:rPr lang="en-GB" altLang="en-ZA" sz="3200" dirty="0"/>
              <a:t>Through these engagements men also map out plans to actively tak</a:t>
            </a:r>
            <a:r>
              <a:rPr lang="en-ZA" altLang="en-GB" sz="3200" dirty="0"/>
              <a:t>e</a:t>
            </a:r>
            <a:r>
              <a:rPr lang="en-GB" altLang="en-ZA" sz="3200" dirty="0"/>
              <a:t> responsibility in dealing with social ills (HIV and GBVF) as well as influencing one another towards active citizenry </a:t>
            </a:r>
            <a:r>
              <a:rPr lang="en-ZA" sz="3200" dirty="0"/>
              <a:t>.</a:t>
            </a:r>
            <a:endParaRPr lang="en-ZA" sz="3200" dirty="0"/>
          </a:p>
          <a:p>
            <a:pPr algn="just">
              <a:lnSpc>
                <a:spcPct val="100000"/>
              </a:lnSpc>
              <a:buFont typeface="Wingdings" panose="05000000000000000000" charset="0"/>
              <a:buChar char="q"/>
            </a:pPr>
            <a:r>
              <a:rPr lang="en-ZA" sz="3200" dirty="0"/>
              <a:t>The</a:t>
            </a:r>
            <a:r>
              <a:rPr lang="en-GB" altLang="en-ZA" sz="3200" dirty="0"/>
              <a:t>y share with one another on harnessing their power to mitigate the outcomes of Gender Based Violence and HIV.</a:t>
            </a:r>
            <a:r>
              <a:rPr lang="en-ZA" sz="3200" dirty="0"/>
              <a:t> </a:t>
            </a:r>
            <a:endParaRPr lang="en-ZA" sz="3200" dirty="0"/>
          </a:p>
        </p:txBody>
      </p:sp>
      <p:sp>
        <p:nvSpPr>
          <p:cNvPr id="4" name="Rectangle 3"/>
          <p:cNvSpPr/>
          <p:nvPr/>
        </p:nvSpPr>
        <p:spPr>
          <a:xfrm>
            <a:off x="0" y="6177280"/>
            <a:ext cx="12192000" cy="6807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Tm="1000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235"/>
            <a:ext cx="10515600" cy="1217930"/>
          </a:xfrm>
        </p:spPr>
        <p:txBody>
          <a:bodyPr>
            <a:normAutofit fontScale="90000"/>
          </a:bodyPr>
          <a:lstStyle/>
          <a:p>
            <a:pPr algn="ctr"/>
            <a:r>
              <a:rPr lang="en-ZA" b="1" dirty="0">
                <a:solidFill>
                  <a:schemeClr val="accent2"/>
                </a:solidFill>
              </a:rPr>
              <a:t>MCC IMPLEMENTATION AND OUTCOME</a:t>
            </a:r>
            <a:br>
              <a:rPr lang="en-ZA" b="1" dirty="0">
                <a:solidFill>
                  <a:schemeClr val="accent2"/>
                </a:solidFill>
              </a:rPr>
            </a:br>
            <a:r>
              <a:rPr lang="en-ZA" b="1" dirty="0">
                <a:solidFill>
                  <a:schemeClr val="accent2"/>
                </a:solidFill>
              </a:rPr>
              <a:t>(FINDINGS )</a:t>
            </a:r>
            <a:endParaRPr lang="en-ZA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9225"/>
            <a:ext cx="11235055" cy="4758055"/>
          </a:xfrm>
        </p:spPr>
        <p:txBody>
          <a:bodyPr>
            <a:noAutofit/>
          </a:bodyPr>
          <a:lstStyle/>
          <a:p>
            <a:pPr algn="just">
              <a:buFont typeface="Wingdings" panose="05000000000000000000" charset="0"/>
              <a:buChar char="q"/>
            </a:pPr>
            <a:r>
              <a:rPr lang="en-GB" sz="3200" dirty="0"/>
              <a:t>This presentation outlines the impact of the Men Championing Change (MCC) programme, which has been implemented in South Africa since 201</a:t>
            </a:r>
            <a:r>
              <a:rPr lang="en-ZA" altLang="en-GB" sz="3200" dirty="0"/>
              <a:t>8</a:t>
            </a:r>
            <a:r>
              <a:rPr lang="en-GB" sz="3200" dirty="0"/>
              <a:t>, with a particular focus on the Free State province.</a:t>
            </a:r>
            <a:endParaRPr lang="en-GB" sz="3200" dirty="0"/>
          </a:p>
          <a:p>
            <a:pPr algn="just">
              <a:buFont typeface="Wingdings" panose="05000000000000000000" charset="0"/>
              <a:buChar char="q"/>
            </a:pPr>
            <a:r>
              <a:rPr lang="en-ZA" sz="3200" dirty="0"/>
              <a:t> </a:t>
            </a:r>
            <a:r>
              <a:rPr lang="en-GB" altLang="en-ZA" sz="3200" dirty="0"/>
              <a:t>A survey was conducted to assess the impact of the MCC programme, and this presentation will share the key findings from that study. </a:t>
            </a:r>
            <a:endParaRPr lang="en-GB" altLang="en-ZA" sz="3200" dirty="0"/>
          </a:p>
          <a:p>
            <a:pPr lvl="1" algn="just"/>
            <a:r>
              <a:rPr lang="en-ZA" dirty="0"/>
              <a:t>A sample </a:t>
            </a:r>
            <a:r>
              <a:rPr lang="en-GB" altLang="en-ZA" dirty="0"/>
              <a:t>was deduced from </a:t>
            </a:r>
            <a:r>
              <a:rPr lang="en-ZA" dirty="0"/>
              <a:t>40 men from </a:t>
            </a:r>
            <a:r>
              <a:rPr lang="en-ZA" dirty="0" err="1"/>
              <a:t>Fezile</a:t>
            </a:r>
            <a:r>
              <a:rPr lang="en-ZA" dirty="0"/>
              <a:t> Dabi and Mangaung Metro Districts who have attended either dialogue or workshop </a:t>
            </a:r>
            <a:r>
              <a:rPr lang="en-GB" altLang="en-ZA" dirty="0"/>
              <a:t>on MCC</a:t>
            </a:r>
            <a:r>
              <a:rPr lang="en-ZA" dirty="0"/>
              <a:t>.</a:t>
            </a:r>
            <a:endParaRPr lang="en-ZA" dirty="0"/>
          </a:p>
          <a:p>
            <a:pPr lvl="1" algn="just"/>
            <a:r>
              <a:rPr lang="en-ZA" dirty="0"/>
              <a:t>Random selection was utilized to select participants.</a:t>
            </a:r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0" y="6177280"/>
            <a:ext cx="12192000" cy="6807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Tm="10000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6701</Words>
  <Application>WPS Presentation</Application>
  <PresentationFormat>Widescreen</PresentationFormat>
  <Paragraphs>98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Arial</vt:lpstr>
      <vt:lpstr>SimSun</vt:lpstr>
      <vt:lpstr>Wingdings</vt:lpstr>
      <vt:lpstr>Wingdings</vt:lpstr>
      <vt:lpstr>Calibri</vt:lpstr>
      <vt:lpstr>Calibri Light</vt:lpstr>
      <vt:lpstr>Microsoft YaHei</vt:lpstr>
      <vt:lpstr>Arial Unicode MS</vt:lpstr>
      <vt:lpstr>Office Theme</vt:lpstr>
      <vt:lpstr>1_Office Theme</vt:lpstr>
      <vt:lpstr>Engaging Men to Pioneer the Prevention of Gender Based Violence and Femicide as well as HIV through Social and Behaviour Change Programme - Men Championing Change</vt:lpstr>
      <vt:lpstr>PRESENTATION OUTLINE</vt:lpstr>
      <vt:lpstr>INTRODUCTION</vt:lpstr>
      <vt:lpstr>INTRODUCTION</vt:lpstr>
      <vt:lpstr>BACKGROUND</vt:lpstr>
      <vt:lpstr>BACKGROUND</vt:lpstr>
      <vt:lpstr>RATIONALE</vt:lpstr>
      <vt:lpstr>MEN CHAMPIONING CHANGE PROGRAMME</vt:lpstr>
      <vt:lpstr>MCC IMPLEMENTATION AND OUTCOME (FINDINGS )</vt:lpstr>
      <vt:lpstr>MCC IMPLEMENTATION AND OUTCOME (FINDINGS )</vt:lpstr>
      <vt:lpstr>ANALYSIS</vt:lpstr>
      <vt:lpstr>CONCLUSION</vt:lpstr>
      <vt:lpstr>RECOMMENDATIONS</vt:lpstr>
      <vt:lpstr>PowerPoint 演示文稿</vt:lpstr>
      <vt:lpstr>REFERENCE LIST</vt:lpstr>
      <vt:lpstr>HA KHENSA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 as Pioneers in the Prevention of new HIV infections and Gender Based Violence</dc:title>
  <dc:creator>Mookho Moshe</dc:creator>
  <cp:lastModifiedBy>Mookho.Moshe</cp:lastModifiedBy>
  <cp:revision>17</cp:revision>
  <dcterms:created xsi:type="dcterms:W3CDTF">2025-08-21T12:54:00Z</dcterms:created>
  <dcterms:modified xsi:type="dcterms:W3CDTF">2025-09-09T15:13:42Z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F51BAA4F76F34971A7474ED00F2C07D5_13</vt:lpwstr>
  </property>
  <property fmtid="{D5CDD505-2E9C-101B-9397-08002B2CF9AE}" pid="3" name="KSOProductBuildVer">
    <vt:lpwstr>1033-12.2.0.22530</vt:lpwstr>
  </property>
</Properties>
</file>