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8288000" cy="10287000"/>
  <p:notesSz cx="6858000" cy="9144000"/>
  <p:embeddedFontLst>
    <p:embeddedFont>
      <p:font typeface="Aptos Bold" panose="020B00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719" autoAdjust="0"/>
  </p:normalViewPr>
  <p:slideViewPr>
    <p:cSldViewPr>
      <p:cViewPr varScale="1">
        <p:scale>
          <a:sx n="50" d="100"/>
          <a:sy n="50" d="100"/>
        </p:scale>
        <p:origin x="94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5512B-3A41-4030-A23B-62AC9245268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1FA63-F3BC-41F9-8D82-5AEF2A319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morning, colleagues.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 will be presenting on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Psychosocial Allostatic Load and Intervention Expectations of Registered Professional Nurses in a South African Private Hospital Group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Pieter Boshoff, and I am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affiliated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North-West University Potchefstroom Campus.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be sharing insights from our study, which looked at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nurses experience stress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it affects their psychosocial well-being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they need from psychosocial intervention programmes.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05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 the analysis, we made use of </a:t>
            </a:r>
            <a:r>
              <a:rPr lang="en-GB" b="1" dirty="0"/>
              <a:t>IBM SPSS Statistics version 27.0</a:t>
            </a:r>
            <a:r>
              <a:rPr lang="en-GB" dirty="0"/>
              <a:t>, which provided the platform to manage and interpret the data effectively. 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analysing the data, we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 on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stressors, stress reactions, coping strategies, and experiences of psychosocial programmes.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ensure the measurement tool’s strength, we conducted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reliability analysis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Cronbach’s Alpha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All factors scored between .90 and .94, which is considered very high reliability.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confirmed that the findings are dependable. In addition,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descriptive statistics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such as means, standard deviations, and frequency counts — were used to show how often stressors,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6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looked at how different aspects of </a:t>
            </a:r>
            <a:r>
              <a:rPr lang="en-GB" b="1" dirty="0"/>
              <a:t>stress and coping are connected </a:t>
            </a:r>
            <a:r>
              <a:rPr lang="en-GB" dirty="0"/>
              <a:t>for nurses by using Spearman’s correlation analyses. </a:t>
            </a:r>
          </a:p>
          <a:p>
            <a:endParaRPr lang="en-GB" dirty="0"/>
          </a:p>
          <a:p>
            <a:r>
              <a:rPr lang="en-GB" dirty="0"/>
              <a:t>First, we checked whether </a:t>
            </a:r>
            <a:r>
              <a:rPr lang="en-GB" b="1" dirty="0"/>
              <a:t>different stressors </a:t>
            </a:r>
            <a:r>
              <a:rPr lang="en-GB" dirty="0"/>
              <a:t>led to physical or </a:t>
            </a:r>
            <a:r>
              <a:rPr lang="en-GB" b="1" dirty="0"/>
              <a:t>psychological reactions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Then, we explored if being exposed to </a:t>
            </a:r>
            <a:r>
              <a:rPr lang="en-GB" b="1" dirty="0"/>
              <a:t>more stressors </a:t>
            </a:r>
            <a:r>
              <a:rPr lang="en-GB" dirty="0"/>
              <a:t>actually translated into </a:t>
            </a:r>
            <a:r>
              <a:rPr lang="en-GB" b="1" dirty="0"/>
              <a:t>higher overall stress levels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We also examined whether nurses who </a:t>
            </a:r>
            <a:r>
              <a:rPr lang="en-GB" b="1" dirty="0"/>
              <a:t>felt more stressed </a:t>
            </a:r>
            <a:r>
              <a:rPr lang="en-GB" dirty="0"/>
              <a:t>tended to show </a:t>
            </a:r>
            <a:r>
              <a:rPr lang="en-GB" b="1" dirty="0"/>
              <a:t>stronger stress reactions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Finally, we looked at how these </a:t>
            </a:r>
            <a:r>
              <a:rPr lang="en-GB" b="1" dirty="0"/>
              <a:t>reactions i</a:t>
            </a:r>
            <a:r>
              <a:rPr lang="en-GB" dirty="0"/>
              <a:t>nfluenced the </a:t>
            </a:r>
            <a:r>
              <a:rPr lang="en-GB" b="1" dirty="0"/>
              <a:t>coping strategies </a:t>
            </a:r>
            <a:r>
              <a:rPr lang="en-GB" dirty="0"/>
              <a:t>nurses used. </a:t>
            </a:r>
          </a:p>
          <a:p>
            <a:endParaRPr lang="en-GB" dirty="0"/>
          </a:p>
          <a:p>
            <a:r>
              <a:rPr lang="en-GB" dirty="0"/>
              <a:t>To make sense of the results, we focused on </a:t>
            </a:r>
            <a:r>
              <a:rPr lang="en-GB" b="1" dirty="0"/>
              <a:t>effect sizes—small around 0.1, medium around 0.3, and large around 0.5</a:t>
            </a:r>
            <a:r>
              <a:rPr lang="en-GB" dirty="0"/>
              <a:t>—so we could highlight the relationships that really matter for nurses’ well-being and the support they need.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65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Nurses’ experiences of stress ranged </a:t>
            </a:r>
            <a:r>
              <a:rPr lang="en-GB" b="1" dirty="0"/>
              <a:t>across the continuum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Interestingly, </a:t>
            </a:r>
            <a:r>
              <a:rPr lang="en-GB" b="1" dirty="0"/>
              <a:t>positive stress</a:t>
            </a:r>
            <a:r>
              <a:rPr lang="en-GB" dirty="0"/>
              <a:t> scored highest, suggesting that nurses often face brief challenges but respond with resilience and competence. </a:t>
            </a:r>
          </a:p>
          <a:p>
            <a:endParaRPr lang="en-GB" dirty="0"/>
          </a:p>
          <a:p>
            <a:r>
              <a:rPr lang="en-GB" b="1" dirty="0"/>
              <a:t>Tolerable stress</a:t>
            </a:r>
            <a:r>
              <a:rPr lang="en-GB" dirty="0"/>
              <a:t> was common and typically managed using internal and external resources. </a:t>
            </a:r>
          </a:p>
          <a:p>
            <a:endParaRPr lang="en-GB" dirty="0"/>
          </a:p>
          <a:p>
            <a:r>
              <a:rPr lang="en-GB" b="1" dirty="0"/>
              <a:t>Toxic and traumatic stress</a:t>
            </a:r>
            <a:r>
              <a:rPr lang="en-GB" dirty="0"/>
              <a:t> were least reported, possibly reflecting effective training and experience, though avoidance coping may also play a role.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13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Profession-specific stressors</a:t>
            </a:r>
            <a:r>
              <a:rPr lang="en-GB" dirty="0"/>
              <a:t>, such as multi-tasking, were the most significant contributors to allostatic load. </a:t>
            </a:r>
          </a:p>
          <a:p>
            <a:endParaRPr lang="en-GB" dirty="0"/>
          </a:p>
          <a:p>
            <a:r>
              <a:rPr lang="en-GB" b="1" dirty="0"/>
              <a:t>Personal stressors</a:t>
            </a:r>
            <a:r>
              <a:rPr lang="en-GB" dirty="0"/>
              <a:t>, especially financial difficulties, also impacted stress levels. </a:t>
            </a:r>
          </a:p>
          <a:p>
            <a:endParaRPr lang="en-GB" dirty="0"/>
          </a:p>
          <a:p>
            <a:r>
              <a:rPr lang="en-GB" b="1" dirty="0"/>
              <a:t>Organisational challenges</a:t>
            </a:r>
            <a:r>
              <a:rPr lang="en-GB" dirty="0"/>
              <a:t>, particularly staff shortages, aligned with both local and international research as major stressors for nurses.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45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Nurses primarily used </a:t>
            </a:r>
            <a:r>
              <a:rPr lang="en-GB" b="1" dirty="0"/>
              <a:t>constructive coping strategies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/>
              <a:t>Emotion-focused approaches</a:t>
            </a:r>
            <a:r>
              <a:rPr lang="en-GB" dirty="0"/>
              <a:t>, like solitude and self-reflection, and problem-focused strategies, such as seeking support from colleagues, were common. </a:t>
            </a:r>
          </a:p>
          <a:p>
            <a:endParaRPr lang="en-GB" b="1" dirty="0"/>
          </a:p>
          <a:p>
            <a:r>
              <a:rPr lang="en-GB" b="1" dirty="0"/>
              <a:t>Avoidance coping</a:t>
            </a:r>
            <a:r>
              <a:rPr lang="en-GB" dirty="0"/>
              <a:t> was less frequent but could exacerbate stress over time. </a:t>
            </a:r>
          </a:p>
          <a:p>
            <a:endParaRPr lang="en-GB" dirty="0"/>
          </a:p>
          <a:p>
            <a:r>
              <a:rPr lang="en-GB" dirty="0"/>
              <a:t>Overall, these </a:t>
            </a:r>
            <a:r>
              <a:rPr lang="en-GB" b="1" dirty="0"/>
              <a:t>coping strategies </a:t>
            </a:r>
            <a:r>
              <a:rPr lang="en-GB" dirty="0"/>
              <a:t>may explain why positive stress was most prevalent.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49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Nurses reported </a:t>
            </a:r>
            <a:r>
              <a:rPr lang="en-GB" b="1" dirty="0"/>
              <a:t>varied reactions </a:t>
            </a:r>
            <a:r>
              <a:rPr lang="en-GB" dirty="0"/>
              <a:t>to work stress. </a:t>
            </a:r>
          </a:p>
          <a:p>
            <a:endParaRPr lang="en-GB" b="1" dirty="0"/>
          </a:p>
          <a:p>
            <a:r>
              <a:rPr lang="en-GB" b="1" dirty="0"/>
              <a:t>Psychological reactions</a:t>
            </a:r>
            <a:r>
              <a:rPr lang="en-GB" dirty="0"/>
              <a:t> included frustration and irritability, while </a:t>
            </a:r>
            <a:r>
              <a:rPr lang="en-GB" b="1" dirty="0"/>
              <a:t>physical reactions</a:t>
            </a:r>
            <a:r>
              <a:rPr lang="en-GB" dirty="0"/>
              <a:t> highlighted exhaustion, chronic fatigue, and burnout risk. </a:t>
            </a:r>
          </a:p>
          <a:p>
            <a:endParaRPr lang="en-GB" dirty="0"/>
          </a:p>
          <a:p>
            <a:r>
              <a:rPr lang="en-GB" b="1" dirty="0"/>
              <a:t>Professional reactions</a:t>
            </a:r>
            <a:r>
              <a:rPr lang="en-GB" dirty="0"/>
              <a:t>, such as impaired service delivery, raised concerns for patient safety.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61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Analyses revealed strong links between </a:t>
            </a:r>
            <a:r>
              <a:rPr lang="en-GB" b="1" dirty="0"/>
              <a:t>stress exposure and psychological and professional reactions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/>
              <a:t>Higher stress levels were associated with emotional distress</a:t>
            </a:r>
            <a:r>
              <a:rPr lang="en-GB" dirty="0"/>
              <a:t>, reduced focus, and greater reliance on avoidance coping. </a:t>
            </a:r>
          </a:p>
          <a:p>
            <a:endParaRPr lang="en-GB" dirty="0"/>
          </a:p>
          <a:p>
            <a:r>
              <a:rPr lang="en-GB" dirty="0"/>
              <a:t>Stressors from organisational, professional, and personal domains were strongly correlated with increased </a:t>
            </a:r>
            <a:r>
              <a:rPr lang="en-GB" b="1" dirty="0"/>
              <a:t>risk of depression and toxic stress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79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While most nurses expressed a </a:t>
            </a:r>
            <a:r>
              <a:rPr lang="en-GB" b="1" dirty="0"/>
              <a:t>need for psychosocial support</a:t>
            </a:r>
            <a:r>
              <a:rPr lang="en-GB" dirty="0"/>
              <a:t>, only </a:t>
            </a:r>
            <a:r>
              <a:rPr lang="en-GB" b="1" dirty="0"/>
              <a:t>half were aware </a:t>
            </a:r>
            <a:r>
              <a:rPr lang="en-GB" dirty="0"/>
              <a:t>of available programmes. </a:t>
            </a:r>
          </a:p>
          <a:p>
            <a:endParaRPr lang="en-GB" dirty="0"/>
          </a:p>
          <a:p>
            <a:r>
              <a:rPr lang="en-GB" b="1" dirty="0"/>
              <a:t>Participation was limited</a:t>
            </a:r>
            <a:r>
              <a:rPr lang="en-GB" dirty="0"/>
              <a:t>, often due to time constraints, workload, or preference for family/self-support. </a:t>
            </a:r>
          </a:p>
          <a:p>
            <a:endParaRPr lang="en-GB" dirty="0"/>
          </a:p>
          <a:p>
            <a:r>
              <a:rPr lang="en-GB" dirty="0"/>
              <a:t>Those who accessed programmes generally </a:t>
            </a:r>
            <a:r>
              <a:rPr lang="en-GB" b="1" dirty="0"/>
              <a:t>rated them as satisfactory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46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 level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this study contributes to the growing body of knowledge on psychosocial allostatic load, showing how the bioecological model can help us understand the multiple systems influencing nurses.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practice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findings point to the need for expanded psychosocial programmes that are tailored to nurses’ unique needs and contexts.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workers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their holistic and systemic approach, are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 placed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design and implement these interventions.”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4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Nurses are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frontline providers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means they are constantly working in high-stress environments.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face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pressures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heavy workloads, limited resources, and the emotional demands of patient care.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Globally and in South Africa,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nurses report cumulative stress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often goes unresolved, which contributes to psychosocial allostatic load, also referred to as the “wear and tear” because of chronic stress.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 are serious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chronic stress affects nurses’ physical and psychological health, reduces professional performance, and can even compromise patient care.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 also face high costs due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absenteeism and staff turnover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these realities,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little research in South Africa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examined the psychosocial aspects of allostatic load in nursing.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gap in the research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motivated the study.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8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Psychosocial allostatic load is the </a:t>
            </a:r>
            <a:r>
              <a:rPr lang="en-GB" b="1" dirty="0"/>
              <a:t>“wear and tear” </a:t>
            </a:r>
            <a:r>
              <a:rPr lang="en-GB" dirty="0"/>
              <a:t>caused by ongoing stress, shaped not only by physiological but also by social and psychological pressures. </a:t>
            </a:r>
          </a:p>
          <a:p>
            <a:endParaRPr lang="en-GB" dirty="0"/>
          </a:p>
          <a:p>
            <a:r>
              <a:rPr lang="en-GB" dirty="0"/>
              <a:t>For nurses, this includes </a:t>
            </a:r>
            <a:r>
              <a:rPr lang="en-GB" b="1" dirty="0"/>
              <a:t>professional stressors </a:t>
            </a:r>
            <a:r>
              <a:rPr lang="en-GB" dirty="0"/>
              <a:t>like heavy workloads, personal pressures such as family or financial concerns, and organisational challenges like staff shortages. </a:t>
            </a:r>
          </a:p>
          <a:p>
            <a:endParaRPr lang="en-GB" dirty="0"/>
          </a:p>
          <a:p>
            <a:r>
              <a:rPr lang="en-GB" dirty="0"/>
              <a:t>Over time, these </a:t>
            </a:r>
            <a:r>
              <a:rPr lang="en-GB" b="1" dirty="0"/>
              <a:t>stressors build up</a:t>
            </a:r>
            <a:r>
              <a:rPr lang="en-GB" dirty="0"/>
              <a:t>, leading to physical exhaustion, emotional strain, and reduced focus at work—ultimately placing both nurses’ well-being and patient care at risk.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0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central questions guiding this study were: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 and effect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psychosocial allostatic load on the psychosocial well-being of registered professional nurses,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their specific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 for psychosocial intervention programmes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 private hospital group in South Africa?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guided both the design and the interpretation of the research.”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24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answer this question, we drew on 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revised bioecological model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Bronfenbrenner and Morris.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model focuses on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individuals interact with different systems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personal, professional, and organisational.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nurses, this means their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is shaped not just by individual factors but also by the healthcare system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work in and the relationships they maintain.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was especially useful because it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considers both physiological and psychosocial stress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also aligns with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work perspective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emphasises a holistic, person-in-environment approach.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4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with all research involving human participants,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 approval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obtained from the NWU Health Research Ethics Committee.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Informed consent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obtained from all participants, with clear information provided about the study’s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purpose, potential risks, and the voluntary nature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participation.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and anonymity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carefully protected: no personal identifiers were collected, and distribution was handled by a mediator rather than the researcher.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was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securely stored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will be destroyed after five years.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services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made available to participants should they experience distress.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9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study used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quantitative, cross-sectional, descriptive survey design.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registered professional nurses employed by a private hospital group in South Africa.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included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nurses had to be full-time and have at least two years of work experience.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559 questionnaires distributed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67 were returned, representing a 12%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 rate.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modest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responses provided valuable insights into nurses’ experiences.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2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instrument used was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self-constructed questionnaire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was built on findings from a previous qualitative phase of the research.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questionnaire had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sections with 143 items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covering demographics, causes of work stress, reactions to stress, stress levels, coping strategies, and experiences with intervention programmes.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five nurses to ensure clarity and cultural sensitivity, and then distributed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via Google Forms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made it mobile-friendly and easy for participants to complete.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7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participants in this study were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 registered professional nurses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private hospital group across four provinces.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were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typically in their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thirties or forties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married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working in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intensive care or paediatric units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generally had between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and 19 years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nursing experience, although many had worked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than 10 years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current hospital group.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1FA63-F3BC-41F9-8D82-5AEF2A319B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7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32219" y="0"/>
            <a:ext cx="8964372" cy="10287000"/>
          </a:xfrm>
          <a:custGeom>
            <a:avLst/>
            <a:gdLst/>
            <a:ahLst/>
            <a:cxnLst/>
            <a:rect l="l" t="t" r="r" b="b"/>
            <a:pathLst>
              <a:path w="8964372" h="10287000">
                <a:moveTo>
                  <a:pt x="0" y="0"/>
                </a:moveTo>
                <a:lnTo>
                  <a:pt x="8964372" y="0"/>
                </a:lnTo>
                <a:lnTo>
                  <a:pt x="89643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77" r="-737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0132219" cy="3713716"/>
            <a:chOff x="0" y="0"/>
            <a:chExt cx="2668568" cy="9780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68568" cy="978098"/>
            </a:xfrm>
            <a:custGeom>
              <a:avLst/>
              <a:gdLst/>
              <a:ahLst/>
              <a:cxnLst/>
              <a:rect l="l" t="t" r="r" b="b"/>
              <a:pathLst>
                <a:path w="2668568" h="978098">
                  <a:moveTo>
                    <a:pt x="0" y="0"/>
                  </a:moveTo>
                  <a:lnTo>
                    <a:pt x="2668568" y="0"/>
                  </a:lnTo>
                  <a:lnTo>
                    <a:pt x="2668568" y="978098"/>
                  </a:lnTo>
                  <a:lnTo>
                    <a:pt x="0" y="978098"/>
                  </a:lnTo>
                  <a:close/>
                </a:path>
              </a:pathLst>
            </a:custGeom>
            <a:solidFill>
              <a:srgbClr val="B6B0C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2668568" cy="949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4238" y="145814"/>
            <a:ext cx="9263743" cy="3422088"/>
            <a:chOff x="0" y="0"/>
            <a:chExt cx="12351657" cy="45627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51658" cy="4562784"/>
            </a:xfrm>
            <a:custGeom>
              <a:avLst/>
              <a:gdLst/>
              <a:ahLst/>
              <a:cxnLst/>
              <a:rect l="l" t="t" r="r" b="b"/>
              <a:pathLst>
                <a:path w="12351658" h="4562784">
                  <a:moveTo>
                    <a:pt x="0" y="0"/>
                  </a:moveTo>
                  <a:lnTo>
                    <a:pt x="12351658" y="0"/>
                  </a:lnTo>
                  <a:lnTo>
                    <a:pt x="12351658" y="4562784"/>
                  </a:lnTo>
                  <a:lnTo>
                    <a:pt x="0" y="45627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12351657" cy="449610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156"/>
                </a:lnSpc>
              </a:pPr>
              <a:r>
                <a:rPr lang="en-US" sz="5700" b="1">
                  <a:solidFill>
                    <a:srgbClr val="6C3D91"/>
                  </a:solidFill>
                  <a:latin typeface="Aptos Bold"/>
                  <a:ea typeface="Aptos Bold"/>
                  <a:cs typeface="Aptos Bold"/>
                  <a:sym typeface="Aptos Bold"/>
                </a:rPr>
                <a:t>Psychosocial Allostatic Load and Intervention Expectations of Registered Professional Nurses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434238" y="3934922"/>
            <a:ext cx="9263743" cy="128773"/>
          </a:xfrm>
          <a:custGeom>
            <a:avLst/>
            <a:gdLst/>
            <a:ahLst/>
            <a:cxnLst/>
            <a:rect l="l" t="t" r="r" b="b"/>
            <a:pathLst>
              <a:path w="9263743" h="128773">
                <a:moveTo>
                  <a:pt x="0" y="0"/>
                </a:moveTo>
                <a:lnTo>
                  <a:pt x="9263743" y="0"/>
                </a:lnTo>
                <a:lnTo>
                  <a:pt x="9263743" y="128774"/>
                </a:lnTo>
                <a:lnTo>
                  <a:pt x="0" y="12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1066800" y="4686300"/>
            <a:ext cx="7848225" cy="7399757"/>
            <a:chOff x="0" y="0"/>
            <a:chExt cx="7275690" cy="6859938"/>
          </a:xfrm>
        </p:grpSpPr>
        <p:sp>
          <p:nvSpPr>
            <p:cNvPr id="11" name="Freeform 11" descr="A logo with purple letters  AI-generated content may be incorrect."/>
            <p:cNvSpPr/>
            <p:nvPr/>
          </p:nvSpPr>
          <p:spPr>
            <a:xfrm>
              <a:off x="0" y="0"/>
              <a:ext cx="7275703" cy="6859905"/>
            </a:xfrm>
            <a:custGeom>
              <a:avLst/>
              <a:gdLst/>
              <a:ahLst/>
              <a:cxnLst/>
              <a:rect l="l" t="t" r="r" b="b"/>
              <a:pathLst>
                <a:path w="7275703" h="6859905">
                  <a:moveTo>
                    <a:pt x="0" y="0"/>
                  </a:moveTo>
                  <a:lnTo>
                    <a:pt x="7275703" y="0"/>
                  </a:lnTo>
                  <a:lnTo>
                    <a:pt x="7275703" y="6859905"/>
                  </a:lnTo>
                  <a:lnTo>
                    <a:pt x="0" y="6859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34238" y="4282771"/>
            <a:ext cx="9263743" cy="860729"/>
            <a:chOff x="0" y="0"/>
            <a:chExt cx="2439834" cy="2266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9834" cy="226694"/>
            </a:xfrm>
            <a:custGeom>
              <a:avLst/>
              <a:gdLst/>
              <a:ahLst/>
              <a:cxnLst/>
              <a:rect l="l" t="t" r="r" b="b"/>
              <a:pathLst>
                <a:path w="2439834" h="226694">
                  <a:moveTo>
                    <a:pt x="0" y="0"/>
                  </a:moveTo>
                  <a:lnTo>
                    <a:pt x="2439834" y="0"/>
                  </a:lnTo>
                  <a:lnTo>
                    <a:pt x="2439834" y="226694"/>
                  </a:lnTo>
                  <a:lnTo>
                    <a:pt x="0" y="226694"/>
                  </a:lnTo>
                  <a:close/>
                </a:path>
              </a:pathLst>
            </a:custGeom>
            <a:solidFill>
              <a:srgbClr val="B6B0C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66675"/>
              <a:ext cx="2439834" cy="160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61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59288" y="5432115"/>
            <a:ext cx="6590902" cy="860729"/>
            <a:chOff x="0" y="0"/>
            <a:chExt cx="1735875" cy="2266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35875" cy="226694"/>
            </a:xfrm>
            <a:custGeom>
              <a:avLst/>
              <a:gdLst/>
              <a:ahLst/>
              <a:cxnLst/>
              <a:rect l="l" t="t" r="r" b="b"/>
              <a:pathLst>
                <a:path w="1735875" h="226694">
                  <a:moveTo>
                    <a:pt x="0" y="0"/>
                  </a:moveTo>
                  <a:lnTo>
                    <a:pt x="1735875" y="0"/>
                  </a:lnTo>
                  <a:lnTo>
                    <a:pt x="1735875" y="226694"/>
                  </a:lnTo>
                  <a:lnTo>
                    <a:pt x="0" y="226694"/>
                  </a:lnTo>
                  <a:close/>
                </a:path>
              </a:pathLst>
            </a:custGeom>
            <a:solidFill>
              <a:srgbClr val="B6B0C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6675"/>
              <a:ext cx="1735875" cy="160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61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375078" y="5595398"/>
            <a:ext cx="6159322" cy="534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3"/>
              </a:lnSpc>
              <a:spcBef>
                <a:spcPct val="0"/>
              </a:spcBef>
            </a:pPr>
            <a:r>
              <a:rPr lang="en-US" sz="3799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Presenter: Prof P J Boshoff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3186" y="4448531"/>
            <a:ext cx="8725614" cy="576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7"/>
              </a:lnSpc>
              <a:spcBef>
                <a:spcPct val="0"/>
              </a:spcBef>
            </a:pPr>
            <a:r>
              <a:rPr lang="en-US" sz="4099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South African Private Hospital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r>
                <a:rPr lang="en-ZA" dirty="0"/>
                <a:t>e</a:t>
              </a:r>
              <a:endParaRPr lang="en-GB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Demographical Variables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60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Registered professional nurses (N=67)</a:t>
            </a:r>
          </a:p>
          <a:p>
            <a:pPr algn="l">
              <a:lnSpc>
                <a:spcPts val="3564"/>
              </a:lnSpc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From a Private Hospital Group across 4 	provinces</a:t>
            </a:r>
          </a:p>
          <a:p>
            <a:pPr algn="l">
              <a:lnSpc>
                <a:spcPts val="3564"/>
              </a:lnSpc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The typical participant was a female registered 	nurse in their 30s–40s,</a:t>
            </a:r>
          </a:p>
          <a:p>
            <a:pPr algn="l">
              <a:lnSpc>
                <a:spcPts val="3564"/>
              </a:lnSpc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Often married with children,</a:t>
            </a:r>
          </a:p>
          <a:p>
            <a:pPr algn="l">
              <a:lnSpc>
                <a:spcPts val="3564"/>
              </a:lnSpc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Working in ICU or </a:t>
            </a:r>
            <a:r>
              <a:rPr lang="en-US" sz="3300" dirty="0" err="1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Paediatrics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,</a:t>
            </a:r>
          </a:p>
          <a:p>
            <a:pPr algn="l">
              <a:lnSpc>
                <a:spcPts val="3564"/>
              </a:lnSpc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With 10–19 years’ experience but less than 10 	years in the same hospital group.</a:t>
            </a:r>
          </a:p>
          <a:p>
            <a:pPr algn="l">
              <a:lnSpc>
                <a:spcPts val="3564"/>
              </a:lnSpc>
            </a:pPr>
            <a:endParaRPr lang="en-US" sz="33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 descr="A group of people standing on a pie chart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7246" r="-51694" b="-16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2037040" cy="28116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4860"/>
                </a:lnSpc>
              </a:pPr>
              <a:r>
                <a:rPr lang="en-US" sz="45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Data Analysis</a:t>
              </a:r>
            </a:p>
            <a:p>
              <a:pPr algn="l">
                <a:lnSpc>
                  <a:spcPts val="4860"/>
                </a:lnSpc>
              </a:pPr>
              <a:endParaRPr lang="en-US" sz="45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endParaRPr>
            </a:p>
            <a:p>
              <a:pPr algn="l">
                <a:lnSpc>
                  <a:spcPts val="4860"/>
                </a:lnSpc>
              </a:pPr>
              <a:endParaRPr lang="en-US" sz="45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60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779" lvl="1" indent="-257889" algn="l">
              <a:lnSpc>
                <a:spcPts val="3078"/>
              </a:lnSpc>
              <a:buFont typeface="Arial"/>
              <a:buChar char="•"/>
            </a:pPr>
            <a:r>
              <a:rPr lang="en-US" sz="28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Analysis Approach</a:t>
            </a:r>
          </a:p>
          <a:p>
            <a:pPr marL="515779" lvl="1" indent="-257889" algn="l">
              <a:lnSpc>
                <a:spcPts val="3078"/>
              </a:lnSpc>
              <a:buFont typeface="Arial"/>
              <a:buChar char="•"/>
            </a:pPr>
            <a:r>
              <a:rPr lang="en-US" sz="28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Software: IBM SPSS Statistics, version 27.0</a:t>
            </a:r>
          </a:p>
          <a:p>
            <a:pPr marL="515779" lvl="1" indent="-257889" algn="l">
              <a:lnSpc>
                <a:spcPts val="3078"/>
              </a:lnSpc>
              <a:buFont typeface="Arial"/>
              <a:buChar char="•"/>
            </a:pPr>
            <a:r>
              <a:rPr lang="en-US" sz="28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Focus</a:t>
            </a:r>
            <a:r>
              <a:rPr lang="en-US" sz="28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:</a:t>
            </a:r>
            <a:r>
              <a:rPr lang="en-US" sz="28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Stressors, reactions, coping, and intervention experiences</a:t>
            </a:r>
          </a:p>
          <a:p>
            <a:pPr marL="515779" lvl="1" indent="-257889" algn="l">
              <a:lnSpc>
                <a:spcPts val="3078"/>
              </a:lnSpc>
              <a:buFont typeface="Arial"/>
              <a:buChar char="•"/>
            </a:pPr>
            <a:r>
              <a:rPr lang="en-US" sz="28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Reliability</a:t>
            </a:r>
          </a:p>
          <a:p>
            <a:pPr marL="515779" lvl="1" indent="-257889" algn="l">
              <a:lnSpc>
                <a:spcPts val="3078"/>
              </a:lnSpc>
              <a:buFont typeface="Arial"/>
              <a:buChar char="•"/>
            </a:pPr>
            <a:r>
              <a:rPr lang="en-US" sz="28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Cronbach’s Alpha = </a:t>
            </a:r>
            <a:r>
              <a:rPr lang="en-US" sz="28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.90–.94</a:t>
            </a:r>
            <a:r>
              <a:rPr lang="en-US" sz="28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→ indicates high internal consistency</a:t>
            </a:r>
          </a:p>
          <a:p>
            <a:pPr marL="515779" lvl="1" indent="-257889" algn="l">
              <a:lnSpc>
                <a:spcPts val="3078"/>
              </a:lnSpc>
              <a:buFont typeface="Arial"/>
              <a:buChar char="•"/>
            </a:pPr>
            <a:r>
              <a:rPr lang="en-US" sz="28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Descriptive &amp; Frequency Statistics</a:t>
            </a:r>
          </a:p>
          <a:p>
            <a:pPr marL="515779" lvl="1" indent="-257889" algn="l">
              <a:lnSpc>
                <a:spcPts val="3078"/>
              </a:lnSpc>
              <a:buFont typeface="Arial"/>
              <a:buChar char="•"/>
            </a:pPr>
            <a:r>
              <a:rPr lang="en-US" sz="28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Descriptive: Means and standard deviations to </a:t>
            </a:r>
            <a:r>
              <a:rPr lang="en-US" sz="2850" dirty="0" err="1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summarise</a:t>
            </a:r>
            <a:r>
              <a:rPr lang="en-US" sz="28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data</a:t>
            </a:r>
          </a:p>
          <a:p>
            <a:pPr marL="515779" lvl="1" indent="-257889" algn="l">
              <a:lnSpc>
                <a:spcPts val="3078"/>
              </a:lnSpc>
              <a:buFont typeface="Arial"/>
              <a:buChar char="•"/>
            </a:pPr>
            <a:r>
              <a:rPr lang="en-US" sz="28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Frequency counts: Show how often stressors, reactions, or coping strategies occurred.</a:t>
            </a:r>
          </a:p>
          <a:p>
            <a:pPr marL="515779" lvl="1" indent="-257889" algn="l">
              <a:lnSpc>
                <a:spcPts val="3078"/>
              </a:lnSpc>
            </a:pPr>
            <a:endParaRPr lang="en-US" sz="285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15779" lvl="1" indent="-257889" algn="l">
              <a:lnSpc>
                <a:spcPts val="3078"/>
              </a:lnSpc>
            </a:pPr>
            <a:endParaRPr lang="en-US" sz="285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 descr="A colorful bar graph with a red arrow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2472" r="-59384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Data Analysis cont…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7" name="Freeform 7" descr="An orange and an apple  AI-generated content may be incorrect.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759" r="-20766" b="-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66956" y="3093213"/>
            <a:ext cx="3653892" cy="874834"/>
            <a:chOff x="0" y="0"/>
            <a:chExt cx="4871856" cy="1166446"/>
          </a:xfrm>
        </p:grpSpPr>
        <p:sp>
          <p:nvSpPr>
            <p:cNvPr id="9" name="Freeform 9"/>
            <p:cNvSpPr/>
            <p:nvPr/>
          </p:nvSpPr>
          <p:spPr>
            <a:xfrm>
              <a:off x="19050" y="19050"/>
              <a:ext cx="4833747" cy="1128395"/>
            </a:xfrm>
            <a:custGeom>
              <a:avLst/>
              <a:gdLst/>
              <a:ahLst/>
              <a:cxnLst/>
              <a:rect l="l" t="t" r="r" b="b"/>
              <a:pathLst>
                <a:path w="4833747" h="1128395">
                  <a:moveTo>
                    <a:pt x="0" y="188087"/>
                  </a:moveTo>
                  <a:cubicBezTo>
                    <a:pt x="0" y="84201"/>
                    <a:pt x="86360" y="0"/>
                    <a:pt x="192913" y="0"/>
                  </a:cubicBezTo>
                  <a:lnTo>
                    <a:pt x="4640834" y="0"/>
                  </a:lnTo>
                  <a:cubicBezTo>
                    <a:pt x="4747387" y="0"/>
                    <a:pt x="4833747" y="84201"/>
                    <a:pt x="4833747" y="188087"/>
                  </a:cubicBezTo>
                  <a:lnTo>
                    <a:pt x="4833747" y="940308"/>
                  </a:lnTo>
                  <a:cubicBezTo>
                    <a:pt x="4833747" y="1044194"/>
                    <a:pt x="4747387" y="1128395"/>
                    <a:pt x="4640834" y="1128395"/>
                  </a:cubicBezTo>
                  <a:lnTo>
                    <a:pt x="192913" y="1128395"/>
                  </a:lnTo>
                  <a:cubicBezTo>
                    <a:pt x="86360" y="1128395"/>
                    <a:pt x="0" y="1044194"/>
                    <a:pt x="0" y="940308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4871847" cy="1166495"/>
            </a:xfrm>
            <a:custGeom>
              <a:avLst/>
              <a:gdLst/>
              <a:ahLst/>
              <a:cxnLst/>
              <a:rect l="l" t="t" r="r" b="b"/>
              <a:pathLst>
                <a:path w="4871847" h="1166495">
                  <a:moveTo>
                    <a:pt x="0" y="207137"/>
                  </a:moveTo>
                  <a:cubicBezTo>
                    <a:pt x="0" y="92329"/>
                    <a:pt x="95377" y="0"/>
                    <a:pt x="211963" y="0"/>
                  </a:cubicBezTo>
                  <a:lnTo>
                    <a:pt x="4659884" y="0"/>
                  </a:lnTo>
                  <a:lnTo>
                    <a:pt x="4659884" y="19050"/>
                  </a:lnTo>
                  <a:lnTo>
                    <a:pt x="4659884" y="0"/>
                  </a:lnTo>
                  <a:cubicBezTo>
                    <a:pt x="4776470" y="0"/>
                    <a:pt x="4871847" y="92329"/>
                    <a:pt x="4871847" y="207137"/>
                  </a:cubicBezTo>
                  <a:lnTo>
                    <a:pt x="4852797" y="207137"/>
                  </a:lnTo>
                  <a:lnTo>
                    <a:pt x="4871847" y="207137"/>
                  </a:lnTo>
                  <a:lnTo>
                    <a:pt x="4871847" y="959358"/>
                  </a:lnTo>
                  <a:lnTo>
                    <a:pt x="4852797" y="959358"/>
                  </a:lnTo>
                  <a:lnTo>
                    <a:pt x="4871847" y="959358"/>
                  </a:lnTo>
                  <a:cubicBezTo>
                    <a:pt x="4871847" y="1074166"/>
                    <a:pt x="4776470" y="1166495"/>
                    <a:pt x="4659884" y="1166495"/>
                  </a:cubicBezTo>
                  <a:lnTo>
                    <a:pt x="4659884" y="1147445"/>
                  </a:lnTo>
                  <a:lnTo>
                    <a:pt x="4659884" y="1166495"/>
                  </a:lnTo>
                  <a:lnTo>
                    <a:pt x="211963" y="1166495"/>
                  </a:lnTo>
                  <a:lnTo>
                    <a:pt x="211963" y="1147445"/>
                  </a:lnTo>
                  <a:lnTo>
                    <a:pt x="211963" y="1166495"/>
                  </a:lnTo>
                  <a:cubicBezTo>
                    <a:pt x="95377" y="1166495"/>
                    <a:pt x="0" y="1074166"/>
                    <a:pt x="0" y="959358"/>
                  </a:cubicBezTo>
                  <a:lnTo>
                    <a:pt x="0" y="207137"/>
                  </a:lnTo>
                  <a:lnTo>
                    <a:pt x="19050" y="207137"/>
                  </a:lnTo>
                  <a:lnTo>
                    <a:pt x="0" y="207137"/>
                  </a:lnTo>
                  <a:moveTo>
                    <a:pt x="38100" y="207137"/>
                  </a:moveTo>
                  <a:lnTo>
                    <a:pt x="38100" y="959358"/>
                  </a:lnTo>
                  <a:lnTo>
                    <a:pt x="19050" y="959358"/>
                  </a:lnTo>
                  <a:lnTo>
                    <a:pt x="38100" y="959358"/>
                  </a:lnTo>
                  <a:cubicBezTo>
                    <a:pt x="38100" y="1052195"/>
                    <a:pt x="115443" y="1128395"/>
                    <a:pt x="211963" y="1128395"/>
                  </a:cubicBezTo>
                  <a:lnTo>
                    <a:pt x="4659884" y="1128395"/>
                  </a:lnTo>
                  <a:cubicBezTo>
                    <a:pt x="4756404" y="1128395"/>
                    <a:pt x="4833747" y="1052322"/>
                    <a:pt x="4833747" y="959358"/>
                  </a:cubicBezTo>
                  <a:lnTo>
                    <a:pt x="4833747" y="207137"/>
                  </a:lnTo>
                  <a:cubicBezTo>
                    <a:pt x="4833747" y="114173"/>
                    <a:pt x="4756404" y="38100"/>
                    <a:pt x="4659884" y="38100"/>
                  </a:cubicBezTo>
                  <a:lnTo>
                    <a:pt x="211963" y="38100"/>
                  </a:lnTo>
                  <a:lnTo>
                    <a:pt x="211963" y="19050"/>
                  </a:lnTo>
                  <a:lnTo>
                    <a:pt x="211963" y="38100"/>
                  </a:lnTo>
                  <a:cubicBezTo>
                    <a:pt x="115443" y="38100"/>
                    <a:pt x="38100" y="114173"/>
                    <a:pt x="38100" y="2071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08268" y="3134525"/>
            <a:ext cx="3571269" cy="792211"/>
            <a:chOff x="0" y="0"/>
            <a:chExt cx="4761692" cy="10562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61692" cy="1056282"/>
            </a:xfrm>
            <a:custGeom>
              <a:avLst/>
              <a:gdLst/>
              <a:ahLst/>
              <a:cxnLst/>
              <a:rect l="l" t="t" r="r" b="b"/>
              <a:pathLst>
                <a:path w="4761692" h="1056282">
                  <a:moveTo>
                    <a:pt x="0" y="0"/>
                  </a:moveTo>
                  <a:lnTo>
                    <a:pt x="4761692" y="0"/>
                  </a:lnTo>
                  <a:lnTo>
                    <a:pt x="4761692" y="1056282"/>
                  </a:lnTo>
                  <a:lnTo>
                    <a:pt x="0" y="1056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4761692" cy="1037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6"/>
                </a:lnSpc>
              </a:pPr>
              <a:r>
                <a:rPr lang="en-US" sz="1950" b="1">
                  <a:solidFill>
                    <a:srgbClr val="FFFFFF"/>
                  </a:solidFill>
                  <a:latin typeface="Aptos Bold"/>
                  <a:ea typeface="Aptos Bold"/>
                  <a:cs typeface="Aptos Bold"/>
                  <a:sym typeface="Aptos Bold"/>
                </a:rPr>
                <a:t>Comparisons/Correlations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66956" y="3981788"/>
            <a:ext cx="3653892" cy="874834"/>
            <a:chOff x="0" y="0"/>
            <a:chExt cx="4871856" cy="1166446"/>
          </a:xfrm>
        </p:grpSpPr>
        <p:sp>
          <p:nvSpPr>
            <p:cNvPr id="15" name="Freeform 15"/>
            <p:cNvSpPr/>
            <p:nvPr/>
          </p:nvSpPr>
          <p:spPr>
            <a:xfrm>
              <a:off x="19050" y="19050"/>
              <a:ext cx="4833747" cy="1128395"/>
            </a:xfrm>
            <a:custGeom>
              <a:avLst/>
              <a:gdLst/>
              <a:ahLst/>
              <a:cxnLst/>
              <a:rect l="l" t="t" r="r" b="b"/>
              <a:pathLst>
                <a:path w="4833747" h="1128395">
                  <a:moveTo>
                    <a:pt x="0" y="188087"/>
                  </a:moveTo>
                  <a:cubicBezTo>
                    <a:pt x="0" y="84201"/>
                    <a:pt x="86360" y="0"/>
                    <a:pt x="192913" y="0"/>
                  </a:cubicBezTo>
                  <a:lnTo>
                    <a:pt x="4640834" y="0"/>
                  </a:lnTo>
                  <a:cubicBezTo>
                    <a:pt x="4747387" y="0"/>
                    <a:pt x="4833747" y="84201"/>
                    <a:pt x="4833747" y="188087"/>
                  </a:cubicBezTo>
                  <a:lnTo>
                    <a:pt x="4833747" y="940308"/>
                  </a:lnTo>
                  <a:cubicBezTo>
                    <a:pt x="4833747" y="1044194"/>
                    <a:pt x="4747387" y="1128395"/>
                    <a:pt x="4640834" y="1128395"/>
                  </a:cubicBezTo>
                  <a:lnTo>
                    <a:pt x="192913" y="1128395"/>
                  </a:lnTo>
                  <a:cubicBezTo>
                    <a:pt x="86360" y="1128395"/>
                    <a:pt x="0" y="1044194"/>
                    <a:pt x="0" y="940308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4871847" cy="1166495"/>
            </a:xfrm>
            <a:custGeom>
              <a:avLst/>
              <a:gdLst/>
              <a:ahLst/>
              <a:cxnLst/>
              <a:rect l="l" t="t" r="r" b="b"/>
              <a:pathLst>
                <a:path w="4871847" h="1166495">
                  <a:moveTo>
                    <a:pt x="0" y="207137"/>
                  </a:moveTo>
                  <a:cubicBezTo>
                    <a:pt x="0" y="92329"/>
                    <a:pt x="95377" y="0"/>
                    <a:pt x="211963" y="0"/>
                  </a:cubicBezTo>
                  <a:lnTo>
                    <a:pt x="4659884" y="0"/>
                  </a:lnTo>
                  <a:lnTo>
                    <a:pt x="4659884" y="19050"/>
                  </a:lnTo>
                  <a:lnTo>
                    <a:pt x="4659884" y="0"/>
                  </a:lnTo>
                  <a:cubicBezTo>
                    <a:pt x="4776470" y="0"/>
                    <a:pt x="4871847" y="92329"/>
                    <a:pt x="4871847" y="207137"/>
                  </a:cubicBezTo>
                  <a:lnTo>
                    <a:pt x="4852797" y="207137"/>
                  </a:lnTo>
                  <a:lnTo>
                    <a:pt x="4871847" y="207137"/>
                  </a:lnTo>
                  <a:lnTo>
                    <a:pt x="4871847" y="959358"/>
                  </a:lnTo>
                  <a:lnTo>
                    <a:pt x="4852797" y="959358"/>
                  </a:lnTo>
                  <a:lnTo>
                    <a:pt x="4871847" y="959358"/>
                  </a:lnTo>
                  <a:cubicBezTo>
                    <a:pt x="4871847" y="1074166"/>
                    <a:pt x="4776470" y="1166495"/>
                    <a:pt x="4659884" y="1166495"/>
                  </a:cubicBezTo>
                  <a:lnTo>
                    <a:pt x="4659884" y="1147445"/>
                  </a:lnTo>
                  <a:lnTo>
                    <a:pt x="4659884" y="1166495"/>
                  </a:lnTo>
                  <a:lnTo>
                    <a:pt x="211963" y="1166495"/>
                  </a:lnTo>
                  <a:lnTo>
                    <a:pt x="211963" y="1147445"/>
                  </a:lnTo>
                  <a:lnTo>
                    <a:pt x="211963" y="1166495"/>
                  </a:lnTo>
                  <a:cubicBezTo>
                    <a:pt x="95377" y="1166495"/>
                    <a:pt x="0" y="1074166"/>
                    <a:pt x="0" y="959358"/>
                  </a:cubicBezTo>
                  <a:lnTo>
                    <a:pt x="0" y="207137"/>
                  </a:lnTo>
                  <a:lnTo>
                    <a:pt x="19050" y="207137"/>
                  </a:lnTo>
                  <a:lnTo>
                    <a:pt x="0" y="207137"/>
                  </a:lnTo>
                  <a:moveTo>
                    <a:pt x="38100" y="207137"/>
                  </a:moveTo>
                  <a:lnTo>
                    <a:pt x="38100" y="959358"/>
                  </a:lnTo>
                  <a:lnTo>
                    <a:pt x="19050" y="959358"/>
                  </a:lnTo>
                  <a:lnTo>
                    <a:pt x="38100" y="959358"/>
                  </a:lnTo>
                  <a:cubicBezTo>
                    <a:pt x="38100" y="1052195"/>
                    <a:pt x="115443" y="1128395"/>
                    <a:pt x="211963" y="1128395"/>
                  </a:cubicBezTo>
                  <a:lnTo>
                    <a:pt x="4659884" y="1128395"/>
                  </a:lnTo>
                  <a:cubicBezTo>
                    <a:pt x="4756404" y="1128395"/>
                    <a:pt x="4833747" y="1052322"/>
                    <a:pt x="4833747" y="959358"/>
                  </a:cubicBezTo>
                  <a:lnTo>
                    <a:pt x="4833747" y="207137"/>
                  </a:lnTo>
                  <a:cubicBezTo>
                    <a:pt x="4833747" y="114173"/>
                    <a:pt x="4756404" y="38100"/>
                    <a:pt x="4659884" y="38100"/>
                  </a:cubicBezTo>
                  <a:lnTo>
                    <a:pt x="211963" y="38100"/>
                  </a:lnTo>
                  <a:lnTo>
                    <a:pt x="211963" y="19050"/>
                  </a:lnTo>
                  <a:lnTo>
                    <a:pt x="211963" y="38100"/>
                  </a:lnTo>
                  <a:cubicBezTo>
                    <a:pt x="115443" y="38100"/>
                    <a:pt x="38100" y="114173"/>
                    <a:pt x="38100" y="2071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08268" y="4023099"/>
            <a:ext cx="3571269" cy="792211"/>
            <a:chOff x="0" y="0"/>
            <a:chExt cx="4761692" cy="10562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61692" cy="1056282"/>
            </a:xfrm>
            <a:custGeom>
              <a:avLst/>
              <a:gdLst/>
              <a:ahLst/>
              <a:cxnLst/>
              <a:rect l="l" t="t" r="r" b="b"/>
              <a:pathLst>
                <a:path w="4761692" h="1056282">
                  <a:moveTo>
                    <a:pt x="0" y="0"/>
                  </a:moveTo>
                  <a:lnTo>
                    <a:pt x="4761692" y="0"/>
                  </a:lnTo>
                  <a:lnTo>
                    <a:pt x="4761692" y="1056282"/>
                  </a:lnTo>
                  <a:lnTo>
                    <a:pt x="0" y="1056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61692" cy="1037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6"/>
                </a:lnSpc>
              </a:pPr>
              <a:r>
                <a:rPr lang="en-US" sz="195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Spearman correlations tested: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066956" y="4870361"/>
            <a:ext cx="3653892" cy="874835"/>
            <a:chOff x="0" y="0"/>
            <a:chExt cx="4871856" cy="1166446"/>
          </a:xfrm>
        </p:grpSpPr>
        <p:sp>
          <p:nvSpPr>
            <p:cNvPr id="21" name="Freeform 21"/>
            <p:cNvSpPr/>
            <p:nvPr/>
          </p:nvSpPr>
          <p:spPr>
            <a:xfrm>
              <a:off x="19050" y="19050"/>
              <a:ext cx="4833747" cy="1128395"/>
            </a:xfrm>
            <a:custGeom>
              <a:avLst/>
              <a:gdLst/>
              <a:ahLst/>
              <a:cxnLst/>
              <a:rect l="l" t="t" r="r" b="b"/>
              <a:pathLst>
                <a:path w="4833747" h="1128395">
                  <a:moveTo>
                    <a:pt x="0" y="188087"/>
                  </a:moveTo>
                  <a:cubicBezTo>
                    <a:pt x="0" y="84201"/>
                    <a:pt x="86360" y="0"/>
                    <a:pt x="192913" y="0"/>
                  </a:cubicBezTo>
                  <a:lnTo>
                    <a:pt x="4640834" y="0"/>
                  </a:lnTo>
                  <a:cubicBezTo>
                    <a:pt x="4747387" y="0"/>
                    <a:pt x="4833747" y="84201"/>
                    <a:pt x="4833747" y="188087"/>
                  </a:cubicBezTo>
                  <a:lnTo>
                    <a:pt x="4833747" y="940308"/>
                  </a:lnTo>
                  <a:cubicBezTo>
                    <a:pt x="4833747" y="1044194"/>
                    <a:pt x="4747387" y="1128395"/>
                    <a:pt x="4640834" y="1128395"/>
                  </a:cubicBezTo>
                  <a:lnTo>
                    <a:pt x="192913" y="1128395"/>
                  </a:lnTo>
                  <a:cubicBezTo>
                    <a:pt x="86360" y="1128395"/>
                    <a:pt x="0" y="1044194"/>
                    <a:pt x="0" y="940308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4871847" cy="1166495"/>
            </a:xfrm>
            <a:custGeom>
              <a:avLst/>
              <a:gdLst/>
              <a:ahLst/>
              <a:cxnLst/>
              <a:rect l="l" t="t" r="r" b="b"/>
              <a:pathLst>
                <a:path w="4871847" h="1166495">
                  <a:moveTo>
                    <a:pt x="0" y="207137"/>
                  </a:moveTo>
                  <a:cubicBezTo>
                    <a:pt x="0" y="92329"/>
                    <a:pt x="95377" y="0"/>
                    <a:pt x="211963" y="0"/>
                  </a:cubicBezTo>
                  <a:lnTo>
                    <a:pt x="4659884" y="0"/>
                  </a:lnTo>
                  <a:lnTo>
                    <a:pt x="4659884" y="19050"/>
                  </a:lnTo>
                  <a:lnTo>
                    <a:pt x="4659884" y="0"/>
                  </a:lnTo>
                  <a:cubicBezTo>
                    <a:pt x="4776470" y="0"/>
                    <a:pt x="4871847" y="92329"/>
                    <a:pt x="4871847" y="207137"/>
                  </a:cubicBezTo>
                  <a:lnTo>
                    <a:pt x="4852797" y="207137"/>
                  </a:lnTo>
                  <a:lnTo>
                    <a:pt x="4871847" y="207137"/>
                  </a:lnTo>
                  <a:lnTo>
                    <a:pt x="4871847" y="959358"/>
                  </a:lnTo>
                  <a:lnTo>
                    <a:pt x="4852797" y="959358"/>
                  </a:lnTo>
                  <a:lnTo>
                    <a:pt x="4871847" y="959358"/>
                  </a:lnTo>
                  <a:cubicBezTo>
                    <a:pt x="4871847" y="1074166"/>
                    <a:pt x="4776470" y="1166495"/>
                    <a:pt x="4659884" y="1166495"/>
                  </a:cubicBezTo>
                  <a:lnTo>
                    <a:pt x="4659884" y="1147445"/>
                  </a:lnTo>
                  <a:lnTo>
                    <a:pt x="4659884" y="1166495"/>
                  </a:lnTo>
                  <a:lnTo>
                    <a:pt x="211963" y="1166495"/>
                  </a:lnTo>
                  <a:lnTo>
                    <a:pt x="211963" y="1147445"/>
                  </a:lnTo>
                  <a:lnTo>
                    <a:pt x="211963" y="1166495"/>
                  </a:lnTo>
                  <a:cubicBezTo>
                    <a:pt x="95377" y="1166495"/>
                    <a:pt x="0" y="1074166"/>
                    <a:pt x="0" y="959358"/>
                  </a:cubicBezTo>
                  <a:lnTo>
                    <a:pt x="0" y="207137"/>
                  </a:lnTo>
                  <a:lnTo>
                    <a:pt x="19050" y="207137"/>
                  </a:lnTo>
                  <a:lnTo>
                    <a:pt x="0" y="207137"/>
                  </a:lnTo>
                  <a:moveTo>
                    <a:pt x="38100" y="207137"/>
                  </a:moveTo>
                  <a:lnTo>
                    <a:pt x="38100" y="959358"/>
                  </a:lnTo>
                  <a:lnTo>
                    <a:pt x="19050" y="959358"/>
                  </a:lnTo>
                  <a:lnTo>
                    <a:pt x="38100" y="959358"/>
                  </a:lnTo>
                  <a:cubicBezTo>
                    <a:pt x="38100" y="1052195"/>
                    <a:pt x="115443" y="1128395"/>
                    <a:pt x="211963" y="1128395"/>
                  </a:cubicBezTo>
                  <a:lnTo>
                    <a:pt x="4659884" y="1128395"/>
                  </a:lnTo>
                  <a:cubicBezTo>
                    <a:pt x="4756404" y="1128395"/>
                    <a:pt x="4833747" y="1052322"/>
                    <a:pt x="4833747" y="959358"/>
                  </a:cubicBezTo>
                  <a:lnTo>
                    <a:pt x="4833747" y="207137"/>
                  </a:lnTo>
                  <a:cubicBezTo>
                    <a:pt x="4833747" y="114173"/>
                    <a:pt x="4756404" y="38100"/>
                    <a:pt x="4659884" y="38100"/>
                  </a:cubicBezTo>
                  <a:lnTo>
                    <a:pt x="211963" y="38100"/>
                  </a:lnTo>
                  <a:lnTo>
                    <a:pt x="211963" y="19050"/>
                  </a:lnTo>
                  <a:lnTo>
                    <a:pt x="211963" y="38100"/>
                  </a:lnTo>
                  <a:cubicBezTo>
                    <a:pt x="115443" y="38100"/>
                    <a:pt x="38100" y="114173"/>
                    <a:pt x="38100" y="2071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08268" y="4911672"/>
            <a:ext cx="3571269" cy="792211"/>
            <a:chOff x="0" y="0"/>
            <a:chExt cx="4761692" cy="10562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61692" cy="1056282"/>
            </a:xfrm>
            <a:custGeom>
              <a:avLst/>
              <a:gdLst/>
              <a:ahLst/>
              <a:cxnLst/>
              <a:rect l="l" t="t" r="r" b="b"/>
              <a:pathLst>
                <a:path w="4761692" h="1056282">
                  <a:moveTo>
                    <a:pt x="0" y="0"/>
                  </a:moveTo>
                  <a:lnTo>
                    <a:pt x="4761692" y="0"/>
                  </a:lnTo>
                  <a:lnTo>
                    <a:pt x="4761692" y="1056282"/>
                  </a:lnTo>
                  <a:lnTo>
                    <a:pt x="0" y="1056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050"/>
              <a:ext cx="4761692" cy="1037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6"/>
                </a:lnSpc>
              </a:pPr>
              <a:r>
                <a:rPr lang="en-US" sz="195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Stressors ↔ Reactions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66956" y="5758935"/>
            <a:ext cx="3653892" cy="874835"/>
            <a:chOff x="0" y="0"/>
            <a:chExt cx="4871856" cy="1166446"/>
          </a:xfrm>
        </p:grpSpPr>
        <p:sp>
          <p:nvSpPr>
            <p:cNvPr id="27" name="Freeform 27"/>
            <p:cNvSpPr/>
            <p:nvPr/>
          </p:nvSpPr>
          <p:spPr>
            <a:xfrm>
              <a:off x="19050" y="19050"/>
              <a:ext cx="4833747" cy="1128395"/>
            </a:xfrm>
            <a:custGeom>
              <a:avLst/>
              <a:gdLst/>
              <a:ahLst/>
              <a:cxnLst/>
              <a:rect l="l" t="t" r="r" b="b"/>
              <a:pathLst>
                <a:path w="4833747" h="1128395">
                  <a:moveTo>
                    <a:pt x="0" y="188087"/>
                  </a:moveTo>
                  <a:cubicBezTo>
                    <a:pt x="0" y="84201"/>
                    <a:pt x="86360" y="0"/>
                    <a:pt x="192913" y="0"/>
                  </a:cubicBezTo>
                  <a:lnTo>
                    <a:pt x="4640834" y="0"/>
                  </a:lnTo>
                  <a:cubicBezTo>
                    <a:pt x="4747387" y="0"/>
                    <a:pt x="4833747" y="84201"/>
                    <a:pt x="4833747" y="188087"/>
                  </a:cubicBezTo>
                  <a:lnTo>
                    <a:pt x="4833747" y="940308"/>
                  </a:lnTo>
                  <a:cubicBezTo>
                    <a:pt x="4833747" y="1044194"/>
                    <a:pt x="4747387" y="1128395"/>
                    <a:pt x="4640834" y="1128395"/>
                  </a:cubicBezTo>
                  <a:lnTo>
                    <a:pt x="192913" y="1128395"/>
                  </a:lnTo>
                  <a:cubicBezTo>
                    <a:pt x="86360" y="1128395"/>
                    <a:pt x="0" y="1044194"/>
                    <a:pt x="0" y="940308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4871847" cy="1166495"/>
            </a:xfrm>
            <a:custGeom>
              <a:avLst/>
              <a:gdLst/>
              <a:ahLst/>
              <a:cxnLst/>
              <a:rect l="l" t="t" r="r" b="b"/>
              <a:pathLst>
                <a:path w="4871847" h="1166495">
                  <a:moveTo>
                    <a:pt x="0" y="207137"/>
                  </a:moveTo>
                  <a:cubicBezTo>
                    <a:pt x="0" y="92329"/>
                    <a:pt x="95377" y="0"/>
                    <a:pt x="211963" y="0"/>
                  </a:cubicBezTo>
                  <a:lnTo>
                    <a:pt x="4659884" y="0"/>
                  </a:lnTo>
                  <a:lnTo>
                    <a:pt x="4659884" y="19050"/>
                  </a:lnTo>
                  <a:lnTo>
                    <a:pt x="4659884" y="0"/>
                  </a:lnTo>
                  <a:cubicBezTo>
                    <a:pt x="4776470" y="0"/>
                    <a:pt x="4871847" y="92329"/>
                    <a:pt x="4871847" y="207137"/>
                  </a:cubicBezTo>
                  <a:lnTo>
                    <a:pt x="4852797" y="207137"/>
                  </a:lnTo>
                  <a:lnTo>
                    <a:pt x="4871847" y="207137"/>
                  </a:lnTo>
                  <a:lnTo>
                    <a:pt x="4871847" y="959358"/>
                  </a:lnTo>
                  <a:lnTo>
                    <a:pt x="4852797" y="959358"/>
                  </a:lnTo>
                  <a:lnTo>
                    <a:pt x="4871847" y="959358"/>
                  </a:lnTo>
                  <a:cubicBezTo>
                    <a:pt x="4871847" y="1074166"/>
                    <a:pt x="4776470" y="1166495"/>
                    <a:pt x="4659884" y="1166495"/>
                  </a:cubicBezTo>
                  <a:lnTo>
                    <a:pt x="4659884" y="1147445"/>
                  </a:lnTo>
                  <a:lnTo>
                    <a:pt x="4659884" y="1166495"/>
                  </a:lnTo>
                  <a:lnTo>
                    <a:pt x="211963" y="1166495"/>
                  </a:lnTo>
                  <a:lnTo>
                    <a:pt x="211963" y="1147445"/>
                  </a:lnTo>
                  <a:lnTo>
                    <a:pt x="211963" y="1166495"/>
                  </a:lnTo>
                  <a:cubicBezTo>
                    <a:pt x="95377" y="1166495"/>
                    <a:pt x="0" y="1074166"/>
                    <a:pt x="0" y="959358"/>
                  </a:cubicBezTo>
                  <a:lnTo>
                    <a:pt x="0" y="207137"/>
                  </a:lnTo>
                  <a:lnTo>
                    <a:pt x="19050" y="207137"/>
                  </a:lnTo>
                  <a:lnTo>
                    <a:pt x="0" y="207137"/>
                  </a:lnTo>
                  <a:moveTo>
                    <a:pt x="38100" y="207137"/>
                  </a:moveTo>
                  <a:lnTo>
                    <a:pt x="38100" y="959358"/>
                  </a:lnTo>
                  <a:lnTo>
                    <a:pt x="19050" y="959358"/>
                  </a:lnTo>
                  <a:lnTo>
                    <a:pt x="38100" y="959358"/>
                  </a:lnTo>
                  <a:cubicBezTo>
                    <a:pt x="38100" y="1052195"/>
                    <a:pt x="115443" y="1128395"/>
                    <a:pt x="211963" y="1128395"/>
                  </a:cubicBezTo>
                  <a:lnTo>
                    <a:pt x="4659884" y="1128395"/>
                  </a:lnTo>
                  <a:cubicBezTo>
                    <a:pt x="4756404" y="1128395"/>
                    <a:pt x="4833747" y="1052322"/>
                    <a:pt x="4833747" y="959358"/>
                  </a:cubicBezTo>
                  <a:lnTo>
                    <a:pt x="4833747" y="207137"/>
                  </a:lnTo>
                  <a:cubicBezTo>
                    <a:pt x="4833747" y="114173"/>
                    <a:pt x="4756404" y="38100"/>
                    <a:pt x="4659884" y="38100"/>
                  </a:cubicBezTo>
                  <a:lnTo>
                    <a:pt x="211963" y="38100"/>
                  </a:lnTo>
                  <a:lnTo>
                    <a:pt x="211963" y="19050"/>
                  </a:lnTo>
                  <a:lnTo>
                    <a:pt x="211963" y="38100"/>
                  </a:lnTo>
                  <a:cubicBezTo>
                    <a:pt x="115443" y="38100"/>
                    <a:pt x="38100" y="114173"/>
                    <a:pt x="38100" y="2071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108268" y="5800246"/>
            <a:ext cx="3571269" cy="792211"/>
            <a:chOff x="0" y="0"/>
            <a:chExt cx="4761692" cy="10562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761692" cy="1056282"/>
            </a:xfrm>
            <a:custGeom>
              <a:avLst/>
              <a:gdLst/>
              <a:ahLst/>
              <a:cxnLst/>
              <a:rect l="l" t="t" r="r" b="b"/>
              <a:pathLst>
                <a:path w="4761692" h="1056282">
                  <a:moveTo>
                    <a:pt x="0" y="0"/>
                  </a:moveTo>
                  <a:lnTo>
                    <a:pt x="4761692" y="0"/>
                  </a:lnTo>
                  <a:lnTo>
                    <a:pt x="4761692" y="1056282"/>
                  </a:lnTo>
                  <a:lnTo>
                    <a:pt x="0" y="1056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9050"/>
              <a:ext cx="4761692" cy="1037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6"/>
                </a:lnSpc>
              </a:pPr>
              <a:r>
                <a:rPr lang="en-US" sz="195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Stressors ↔ Stress levels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066956" y="6647508"/>
            <a:ext cx="3653892" cy="874835"/>
            <a:chOff x="0" y="0"/>
            <a:chExt cx="4871856" cy="1166446"/>
          </a:xfrm>
        </p:grpSpPr>
        <p:sp>
          <p:nvSpPr>
            <p:cNvPr id="33" name="Freeform 33"/>
            <p:cNvSpPr/>
            <p:nvPr/>
          </p:nvSpPr>
          <p:spPr>
            <a:xfrm>
              <a:off x="19050" y="19050"/>
              <a:ext cx="4833747" cy="1128395"/>
            </a:xfrm>
            <a:custGeom>
              <a:avLst/>
              <a:gdLst/>
              <a:ahLst/>
              <a:cxnLst/>
              <a:rect l="l" t="t" r="r" b="b"/>
              <a:pathLst>
                <a:path w="4833747" h="1128395">
                  <a:moveTo>
                    <a:pt x="0" y="188087"/>
                  </a:moveTo>
                  <a:cubicBezTo>
                    <a:pt x="0" y="84201"/>
                    <a:pt x="86360" y="0"/>
                    <a:pt x="192913" y="0"/>
                  </a:cubicBezTo>
                  <a:lnTo>
                    <a:pt x="4640834" y="0"/>
                  </a:lnTo>
                  <a:cubicBezTo>
                    <a:pt x="4747387" y="0"/>
                    <a:pt x="4833747" y="84201"/>
                    <a:pt x="4833747" y="188087"/>
                  </a:cubicBezTo>
                  <a:lnTo>
                    <a:pt x="4833747" y="940308"/>
                  </a:lnTo>
                  <a:cubicBezTo>
                    <a:pt x="4833747" y="1044194"/>
                    <a:pt x="4747387" y="1128395"/>
                    <a:pt x="4640834" y="1128395"/>
                  </a:cubicBezTo>
                  <a:lnTo>
                    <a:pt x="192913" y="1128395"/>
                  </a:lnTo>
                  <a:cubicBezTo>
                    <a:pt x="86360" y="1128395"/>
                    <a:pt x="0" y="1044194"/>
                    <a:pt x="0" y="940308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4871847" cy="1166495"/>
            </a:xfrm>
            <a:custGeom>
              <a:avLst/>
              <a:gdLst/>
              <a:ahLst/>
              <a:cxnLst/>
              <a:rect l="l" t="t" r="r" b="b"/>
              <a:pathLst>
                <a:path w="4871847" h="1166495">
                  <a:moveTo>
                    <a:pt x="0" y="207137"/>
                  </a:moveTo>
                  <a:cubicBezTo>
                    <a:pt x="0" y="92329"/>
                    <a:pt x="95377" y="0"/>
                    <a:pt x="211963" y="0"/>
                  </a:cubicBezTo>
                  <a:lnTo>
                    <a:pt x="4659884" y="0"/>
                  </a:lnTo>
                  <a:lnTo>
                    <a:pt x="4659884" y="19050"/>
                  </a:lnTo>
                  <a:lnTo>
                    <a:pt x="4659884" y="0"/>
                  </a:lnTo>
                  <a:cubicBezTo>
                    <a:pt x="4776470" y="0"/>
                    <a:pt x="4871847" y="92329"/>
                    <a:pt x="4871847" y="207137"/>
                  </a:cubicBezTo>
                  <a:lnTo>
                    <a:pt x="4852797" y="207137"/>
                  </a:lnTo>
                  <a:lnTo>
                    <a:pt x="4871847" y="207137"/>
                  </a:lnTo>
                  <a:lnTo>
                    <a:pt x="4871847" y="959358"/>
                  </a:lnTo>
                  <a:lnTo>
                    <a:pt x="4852797" y="959358"/>
                  </a:lnTo>
                  <a:lnTo>
                    <a:pt x="4871847" y="959358"/>
                  </a:lnTo>
                  <a:cubicBezTo>
                    <a:pt x="4871847" y="1074166"/>
                    <a:pt x="4776470" y="1166495"/>
                    <a:pt x="4659884" y="1166495"/>
                  </a:cubicBezTo>
                  <a:lnTo>
                    <a:pt x="4659884" y="1147445"/>
                  </a:lnTo>
                  <a:lnTo>
                    <a:pt x="4659884" y="1166495"/>
                  </a:lnTo>
                  <a:lnTo>
                    <a:pt x="211963" y="1166495"/>
                  </a:lnTo>
                  <a:lnTo>
                    <a:pt x="211963" y="1147445"/>
                  </a:lnTo>
                  <a:lnTo>
                    <a:pt x="211963" y="1166495"/>
                  </a:lnTo>
                  <a:cubicBezTo>
                    <a:pt x="95377" y="1166495"/>
                    <a:pt x="0" y="1074166"/>
                    <a:pt x="0" y="959358"/>
                  </a:cubicBezTo>
                  <a:lnTo>
                    <a:pt x="0" y="207137"/>
                  </a:lnTo>
                  <a:lnTo>
                    <a:pt x="19050" y="207137"/>
                  </a:lnTo>
                  <a:lnTo>
                    <a:pt x="0" y="207137"/>
                  </a:lnTo>
                  <a:moveTo>
                    <a:pt x="38100" y="207137"/>
                  </a:moveTo>
                  <a:lnTo>
                    <a:pt x="38100" y="959358"/>
                  </a:lnTo>
                  <a:lnTo>
                    <a:pt x="19050" y="959358"/>
                  </a:lnTo>
                  <a:lnTo>
                    <a:pt x="38100" y="959358"/>
                  </a:lnTo>
                  <a:cubicBezTo>
                    <a:pt x="38100" y="1052195"/>
                    <a:pt x="115443" y="1128395"/>
                    <a:pt x="211963" y="1128395"/>
                  </a:cubicBezTo>
                  <a:lnTo>
                    <a:pt x="4659884" y="1128395"/>
                  </a:lnTo>
                  <a:cubicBezTo>
                    <a:pt x="4756404" y="1128395"/>
                    <a:pt x="4833747" y="1052322"/>
                    <a:pt x="4833747" y="959358"/>
                  </a:cubicBezTo>
                  <a:lnTo>
                    <a:pt x="4833747" y="207137"/>
                  </a:lnTo>
                  <a:cubicBezTo>
                    <a:pt x="4833747" y="114173"/>
                    <a:pt x="4756404" y="38100"/>
                    <a:pt x="4659884" y="38100"/>
                  </a:cubicBezTo>
                  <a:lnTo>
                    <a:pt x="211963" y="38100"/>
                  </a:lnTo>
                  <a:lnTo>
                    <a:pt x="211963" y="19050"/>
                  </a:lnTo>
                  <a:lnTo>
                    <a:pt x="211963" y="38100"/>
                  </a:lnTo>
                  <a:cubicBezTo>
                    <a:pt x="115443" y="38100"/>
                    <a:pt x="38100" y="114173"/>
                    <a:pt x="38100" y="2071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108268" y="6688820"/>
            <a:ext cx="3571269" cy="792211"/>
            <a:chOff x="0" y="0"/>
            <a:chExt cx="4761692" cy="105628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761692" cy="1056282"/>
            </a:xfrm>
            <a:custGeom>
              <a:avLst/>
              <a:gdLst/>
              <a:ahLst/>
              <a:cxnLst/>
              <a:rect l="l" t="t" r="r" b="b"/>
              <a:pathLst>
                <a:path w="4761692" h="1056282">
                  <a:moveTo>
                    <a:pt x="0" y="0"/>
                  </a:moveTo>
                  <a:lnTo>
                    <a:pt x="4761692" y="0"/>
                  </a:lnTo>
                  <a:lnTo>
                    <a:pt x="4761692" y="1056282"/>
                  </a:lnTo>
                  <a:lnTo>
                    <a:pt x="0" y="1056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9050"/>
              <a:ext cx="4761692" cy="1037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6"/>
                </a:lnSpc>
              </a:pPr>
              <a:r>
                <a:rPr lang="en-US" sz="195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Stress levels ↔ Reactions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066956" y="7536081"/>
            <a:ext cx="3653892" cy="874835"/>
            <a:chOff x="0" y="0"/>
            <a:chExt cx="4871856" cy="1166446"/>
          </a:xfrm>
        </p:grpSpPr>
        <p:sp>
          <p:nvSpPr>
            <p:cNvPr id="39" name="Freeform 39"/>
            <p:cNvSpPr/>
            <p:nvPr/>
          </p:nvSpPr>
          <p:spPr>
            <a:xfrm>
              <a:off x="19050" y="19050"/>
              <a:ext cx="4833747" cy="1128395"/>
            </a:xfrm>
            <a:custGeom>
              <a:avLst/>
              <a:gdLst/>
              <a:ahLst/>
              <a:cxnLst/>
              <a:rect l="l" t="t" r="r" b="b"/>
              <a:pathLst>
                <a:path w="4833747" h="1128395">
                  <a:moveTo>
                    <a:pt x="0" y="188087"/>
                  </a:moveTo>
                  <a:cubicBezTo>
                    <a:pt x="0" y="84201"/>
                    <a:pt x="86360" y="0"/>
                    <a:pt x="192913" y="0"/>
                  </a:cubicBezTo>
                  <a:lnTo>
                    <a:pt x="4640834" y="0"/>
                  </a:lnTo>
                  <a:cubicBezTo>
                    <a:pt x="4747387" y="0"/>
                    <a:pt x="4833747" y="84201"/>
                    <a:pt x="4833747" y="188087"/>
                  </a:cubicBezTo>
                  <a:lnTo>
                    <a:pt x="4833747" y="940308"/>
                  </a:lnTo>
                  <a:cubicBezTo>
                    <a:pt x="4833747" y="1044194"/>
                    <a:pt x="4747387" y="1128395"/>
                    <a:pt x="4640834" y="1128395"/>
                  </a:cubicBezTo>
                  <a:lnTo>
                    <a:pt x="192913" y="1128395"/>
                  </a:lnTo>
                  <a:cubicBezTo>
                    <a:pt x="86360" y="1128395"/>
                    <a:pt x="0" y="1044194"/>
                    <a:pt x="0" y="940308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4871847" cy="1166495"/>
            </a:xfrm>
            <a:custGeom>
              <a:avLst/>
              <a:gdLst/>
              <a:ahLst/>
              <a:cxnLst/>
              <a:rect l="l" t="t" r="r" b="b"/>
              <a:pathLst>
                <a:path w="4871847" h="1166495">
                  <a:moveTo>
                    <a:pt x="0" y="207137"/>
                  </a:moveTo>
                  <a:cubicBezTo>
                    <a:pt x="0" y="92329"/>
                    <a:pt x="95377" y="0"/>
                    <a:pt x="211963" y="0"/>
                  </a:cubicBezTo>
                  <a:lnTo>
                    <a:pt x="4659884" y="0"/>
                  </a:lnTo>
                  <a:lnTo>
                    <a:pt x="4659884" y="19050"/>
                  </a:lnTo>
                  <a:lnTo>
                    <a:pt x="4659884" y="0"/>
                  </a:lnTo>
                  <a:cubicBezTo>
                    <a:pt x="4776470" y="0"/>
                    <a:pt x="4871847" y="92329"/>
                    <a:pt x="4871847" y="207137"/>
                  </a:cubicBezTo>
                  <a:lnTo>
                    <a:pt x="4852797" y="207137"/>
                  </a:lnTo>
                  <a:lnTo>
                    <a:pt x="4871847" y="207137"/>
                  </a:lnTo>
                  <a:lnTo>
                    <a:pt x="4871847" y="959358"/>
                  </a:lnTo>
                  <a:lnTo>
                    <a:pt x="4852797" y="959358"/>
                  </a:lnTo>
                  <a:lnTo>
                    <a:pt x="4871847" y="959358"/>
                  </a:lnTo>
                  <a:cubicBezTo>
                    <a:pt x="4871847" y="1074166"/>
                    <a:pt x="4776470" y="1166495"/>
                    <a:pt x="4659884" y="1166495"/>
                  </a:cubicBezTo>
                  <a:lnTo>
                    <a:pt x="4659884" y="1147445"/>
                  </a:lnTo>
                  <a:lnTo>
                    <a:pt x="4659884" y="1166495"/>
                  </a:lnTo>
                  <a:lnTo>
                    <a:pt x="211963" y="1166495"/>
                  </a:lnTo>
                  <a:lnTo>
                    <a:pt x="211963" y="1147445"/>
                  </a:lnTo>
                  <a:lnTo>
                    <a:pt x="211963" y="1166495"/>
                  </a:lnTo>
                  <a:cubicBezTo>
                    <a:pt x="95377" y="1166495"/>
                    <a:pt x="0" y="1074166"/>
                    <a:pt x="0" y="959358"/>
                  </a:cubicBezTo>
                  <a:lnTo>
                    <a:pt x="0" y="207137"/>
                  </a:lnTo>
                  <a:lnTo>
                    <a:pt x="19050" y="207137"/>
                  </a:lnTo>
                  <a:lnTo>
                    <a:pt x="0" y="207137"/>
                  </a:lnTo>
                  <a:moveTo>
                    <a:pt x="38100" y="207137"/>
                  </a:moveTo>
                  <a:lnTo>
                    <a:pt x="38100" y="959358"/>
                  </a:lnTo>
                  <a:lnTo>
                    <a:pt x="19050" y="959358"/>
                  </a:lnTo>
                  <a:lnTo>
                    <a:pt x="38100" y="959358"/>
                  </a:lnTo>
                  <a:cubicBezTo>
                    <a:pt x="38100" y="1052195"/>
                    <a:pt x="115443" y="1128395"/>
                    <a:pt x="211963" y="1128395"/>
                  </a:cubicBezTo>
                  <a:lnTo>
                    <a:pt x="4659884" y="1128395"/>
                  </a:lnTo>
                  <a:cubicBezTo>
                    <a:pt x="4756404" y="1128395"/>
                    <a:pt x="4833747" y="1052322"/>
                    <a:pt x="4833747" y="959358"/>
                  </a:cubicBezTo>
                  <a:lnTo>
                    <a:pt x="4833747" y="207137"/>
                  </a:lnTo>
                  <a:cubicBezTo>
                    <a:pt x="4833747" y="114173"/>
                    <a:pt x="4756404" y="38100"/>
                    <a:pt x="4659884" y="38100"/>
                  </a:cubicBezTo>
                  <a:lnTo>
                    <a:pt x="211963" y="38100"/>
                  </a:lnTo>
                  <a:lnTo>
                    <a:pt x="211963" y="19050"/>
                  </a:lnTo>
                  <a:lnTo>
                    <a:pt x="211963" y="38100"/>
                  </a:lnTo>
                  <a:cubicBezTo>
                    <a:pt x="115443" y="38100"/>
                    <a:pt x="38100" y="114173"/>
                    <a:pt x="38100" y="2071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108268" y="7577392"/>
            <a:ext cx="3571269" cy="792211"/>
            <a:chOff x="0" y="0"/>
            <a:chExt cx="4761692" cy="105628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761692" cy="1056282"/>
            </a:xfrm>
            <a:custGeom>
              <a:avLst/>
              <a:gdLst/>
              <a:ahLst/>
              <a:cxnLst/>
              <a:rect l="l" t="t" r="r" b="b"/>
              <a:pathLst>
                <a:path w="4761692" h="1056282">
                  <a:moveTo>
                    <a:pt x="0" y="0"/>
                  </a:moveTo>
                  <a:lnTo>
                    <a:pt x="4761692" y="0"/>
                  </a:lnTo>
                  <a:lnTo>
                    <a:pt x="4761692" y="1056282"/>
                  </a:lnTo>
                  <a:lnTo>
                    <a:pt x="0" y="1056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9050"/>
              <a:ext cx="4761692" cy="1037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6"/>
                </a:lnSpc>
              </a:pPr>
              <a:r>
                <a:rPr lang="en-US" sz="195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Reactions ↔ Coping mechanisms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066956" y="8424656"/>
            <a:ext cx="3653892" cy="874835"/>
            <a:chOff x="0" y="0"/>
            <a:chExt cx="4871856" cy="1166446"/>
          </a:xfrm>
        </p:grpSpPr>
        <p:sp>
          <p:nvSpPr>
            <p:cNvPr id="45" name="Freeform 45"/>
            <p:cNvSpPr/>
            <p:nvPr/>
          </p:nvSpPr>
          <p:spPr>
            <a:xfrm>
              <a:off x="19050" y="19050"/>
              <a:ext cx="4833747" cy="1128395"/>
            </a:xfrm>
            <a:custGeom>
              <a:avLst/>
              <a:gdLst/>
              <a:ahLst/>
              <a:cxnLst/>
              <a:rect l="l" t="t" r="r" b="b"/>
              <a:pathLst>
                <a:path w="4833747" h="1128395">
                  <a:moveTo>
                    <a:pt x="0" y="188087"/>
                  </a:moveTo>
                  <a:cubicBezTo>
                    <a:pt x="0" y="84201"/>
                    <a:pt x="86360" y="0"/>
                    <a:pt x="192913" y="0"/>
                  </a:cubicBezTo>
                  <a:lnTo>
                    <a:pt x="4640834" y="0"/>
                  </a:lnTo>
                  <a:cubicBezTo>
                    <a:pt x="4747387" y="0"/>
                    <a:pt x="4833747" y="84201"/>
                    <a:pt x="4833747" y="188087"/>
                  </a:cubicBezTo>
                  <a:lnTo>
                    <a:pt x="4833747" y="940308"/>
                  </a:lnTo>
                  <a:cubicBezTo>
                    <a:pt x="4833747" y="1044194"/>
                    <a:pt x="4747387" y="1128395"/>
                    <a:pt x="4640834" y="1128395"/>
                  </a:cubicBezTo>
                  <a:lnTo>
                    <a:pt x="192913" y="1128395"/>
                  </a:lnTo>
                  <a:cubicBezTo>
                    <a:pt x="86360" y="1128395"/>
                    <a:pt x="0" y="1044194"/>
                    <a:pt x="0" y="940308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4871847" cy="1166495"/>
            </a:xfrm>
            <a:custGeom>
              <a:avLst/>
              <a:gdLst/>
              <a:ahLst/>
              <a:cxnLst/>
              <a:rect l="l" t="t" r="r" b="b"/>
              <a:pathLst>
                <a:path w="4871847" h="1166495">
                  <a:moveTo>
                    <a:pt x="0" y="207137"/>
                  </a:moveTo>
                  <a:cubicBezTo>
                    <a:pt x="0" y="92329"/>
                    <a:pt x="95377" y="0"/>
                    <a:pt x="211963" y="0"/>
                  </a:cubicBezTo>
                  <a:lnTo>
                    <a:pt x="4659884" y="0"/>
                  </a:lnTo>
                  <a:lnTo>
                    <a:pt x="4659884" y="19050"/>
                  </a:lnTo>
                  <a:lnTo>
                    <a:pt x="4659884" y="0"/>
                  </a:lnTo>
                  <a:cubicBezTo>
                    <a:pt x="4776470" y="0"/>
                    <a:pt x="4871847" y="92329"/>
                    <a:pt x="4871847" y="207137"/>
                  </a:cubicBezTo>
                  <a:lnTo>
                    <a:pt x="4852797" y="207137"/>
                  </a:lnTo>
                  <a:lnTo>
                    <a:pt x="4871847" y="207137"/>
                  </a:lnTo>
                  <a:lnTo>
                    <a:pt x="4871847" y="959358"/>
                  </a:lnTo>
                  <a:lnTo>
                    <a:pt x="4852797" y="959358"/>
                  </a:lnTo>
                  <a:lnTo>
                    <a:pt x="4871847" y="959358"/>
                  </a:lnTo>
                  <a:cubicBezTo>
                    <a:pt x="4871847" y="1074166"/>
                    <a:pt x="4776470" y="1166495"/>
                    <a:pt x="4659884" y="1166495"/>
                  </a:cubicBezTo>
                  <a:lnTo>
                    <a:pt x="4659884" y="1147445"/>
                  </a:lnTo>
                  <a:lnTo>
                    <a:pt x="4659884" y="1166495"/>
                  </a:lnTo>
                  <a:lnTo>
                    <a:pt x="211963" y="1166495"/>
                  </a:lnTo>
                  <a:lnTo>
                    <a:pt x="211963" y="1147445"/>
                  </a:lnTo>
                  <a:lnTo>
                    <a:pt x="211963" y="1166495"/>
                  </a:lnTo>
                  <a:cubicBezTo>
                    <a:pt x="95377" y="1166495"/>
                    <a:pt x="0" y="1074166"/>
                    <a:pt x="0" y="959358"/>
                  </a:cubicBezTo>
                  <a:lnTo>
                    <a:pt x="0" y="207137"/>
                  </a:lnTo>
                  <a:lnTo>
                    <a:pt x="19050" y="207137"/>
                  </a:lnTo>
                  <a:lnTo>
                    <a:pt x="0" y="207137"/>
                  </a:lnTo>
                  <a:moveTo>
                    <a:pt x="38100" y="207137"/>
                  </a:moveTo>
                  <a:lnTo>
                    <a:pt x="38100" y="959358"/>
                  </a:lnTo>
                  <a:lnTo>
                    <a:pt x="19050" y="959358"/>
                  </a:lnTo>
                  <a:lnTo>
                    <a:pt x="38100" y="959358"/>
                  </a:lnTo>
                  <a:cubicBezTo>
                    <a:pt x="38100" y="1052195"/>
                    <a:pt x="115443" y="1128395"/>
                    <a:pt x="211963" y="1128395"/>
                  </a:cubicBezTo>
                  <a:lnTo>
                    <a:pt x="4659884" y="1128395"/>
                  </a:lnTo>
                  <a:cubicBezTo>
                    <a:pt x="4756404" y="1128395"/>
                    <a:pt x="4833747" y="1052322"/>
                    <a:pt x="4833747" y="959358"/>
                  </a:cubicBezTo>
                  <a:lnTo>
                    <a:pt x="4833747" y="207137"/>
                  </a:lnTo>
                  <a:cubicBezTo>
                    <a:pt x="4833747" y="114173"/>
                    <a:pt x="4756404" y="38100"/>
                    <a:pt x="4659884" y="38100"/>
                  </a:cubicBezTo>
                  <a:lnTo>
                    <a:pt x="211963" y="38100"/>
                  </a:lnTo>
                  <a:lnTo>
                    <a:pt x="211963" y="19050"/>
                  </a:lnTo>
                  <a:lnTo>
                    <a:pt x="211963" y="38100"/>
                  </a:lnTo>
                  <a:cubicBezTo>
                    <a:pt x="115443" y="38100"/>
                    <a:pt x="38100" y="114173"/>
                    <a:pt x="38100" y="20713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108268" y="8465967"/>
            <a:ext cx="3571269" cy="792211"/>
            <a:chOff x="0" y="0"/>
            <a:chExt cx="4761692" cy="105628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761692" cy="1056282"/>
            </a:xfrm>
            <a:custGeom>
              <a:avLst/>
              <a:gdLst/>
              <a:ahLst/>
              <a:cxnLst/>
              <a:rect l="l" t="t" r="r" b="b"/>
              <a:pathLst>
                <a:path w="4761692" h="1056282">
                  <a:moveTo>
                    <a:pt x="0" y="0"/>
                  </a:moveTo>
                  <a:lnTo>
                    <a:pt x="4761692" y="0"/>
                  </a:lnTo>
                  <a:lnTo>
                    <a:pt x="4761692" y="1056282"/>
                  </a:lnTo>
                  <a:lnTo>
                    <a:pt x="0" y="10562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19050"/>
              <a:ext cx="4761692" cy="1037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06"/>
                </a:lnSpc>
              </a:pPr>
              <a:r>
                <a:rPr lang="en-US" sz="195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Effect sizes: small ≈ 0.1, medium ≈ 0.3, large ≈ 0.5.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00" y="961234"/>
            <a:ext cx="5127988" cy="8374722"/>
            <a:chOff x="0" y="0"/>
            <a:chExt cx="6837318" cy="111662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37318" cy="11166296"/>
            </a:xfrm>
            <a:custGeom>
              <a:avLst/>
              <a:gdLst/>
              <a:ahLst/>
              <a:cxnLst/>
              <a:rect l="l" t="t" r="r" b="b"/>
              <a:pathLst>
                <a:path w="6837318" h="11166296">
                  <a:moveTo>
                    <a:pt x="0" y="0"/>
                  </a:moveTo>
                  <a:lnTo>
                    <a:pt x="6837318" y="0"/>
                  </a:lnTo>
                  <a:lnTo>
                    <a:pt x="6837318" y="11166296"/>
                  </a:lnTo>
                  <a:lnTo>
                    <a:pt x="0" y="111662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6837318" cy="110710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Discussion of the findings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9760" y="1650142"/>
            <a:ext cx="4339710" cy="2615256"/>
            <a:chOff x="0" y="0"/>
            <a:chExt cx="5786280" cy="3487008"/>
          </a:xfrm>
        </p:grpSpPr>
        <p:sp>
          <p:nvSpPr>
            <p:cNvPr id="6" name="Freeform 6"/>
            <p:cNvSpPr/>
            <p:nvPr/>
          </p:nvSpPr>
          <p:spPr>
            <a:xfrm>
              <a:off x="19050" y="19050"/>
              <a:ext cx="5748274" cy="3448939"/>
            </a:xfrm>
            <a:custGeom>
              <a:avLst/>
              <a:gdLst/>
              <a:ahLst/>
              <a:cxnLst/>
              <a:rect l="l" t="t" r="r" b="b"/>
              <a:pathLst>
                <a:path w="5748274" h="3448939">
                  <a:moveTo>
                    <a:pt x="0" y="344932"/>
                  </a:moveTo>
                  <a:cubicBezTo>
                    <a:pt x="0" y="154432"/>
                    <a:pt x="155067" y="0"/>
                    <a:pt x="346456" y="0"/>
                  </a:cubicBezTo>
                  <a:lnTo>
                    <a:pt x="5401818" y="0"/>
                  </a:lnTo>
                  <a:cubicBezTo>
                    <a:pt x="5593080" y="0"/>
                    <a:pt x="5748274" y="154432"/>
                    <a:pt x="5748274" y="344932"/>
                  </a:cubicBezTo>
                  <a:lnTo>
                    <a:pt x="5748274" y="3104007"/>
                  </a:lnTo>
                  <a:cubicBezTo>
                    <a:pt x="5748274" y="3294507"/>
                    <a:pt x="5593207" y="3448939"/>
                    <a:pt x="5401818" y="3448939"/>
                  </a:cubicBezTo>
                  <a:lnTo>
                    <a:pt x="346456" y="3448939"/>
                  </a:lnTo>
                  <a:cubicBezTo>
                    <a:pt x="155194" y="3448939"/>
                    <a:pt x="0" y="3294507"/>
                    <a:pt x="0" y="3104007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5786374" cy="3487039"/>
            </a:xfrm>
            <a:custGeom>
              <a:avLst/>
              <a:gdLst/>
              <a:ahLst/>
              <a:cxnLst/>
              <a:rect l="l" t="t" r="r" b="b"/>
              <a:pathLst>
                <a:path w="5786374" h="3487039">
                  <a:moveTo>
                    <a:pt x="0" y="363982"/>
                  </a:moveTo>
                  <a:cubicBezTo>
                    <a:pt x="0" y="162814"/>
                    <a:pt x="163703" y="0"/>
                    <a:pt x="365506" y="0"/>
                  </a:cubicBezTo>
                  <a:lnTo>
                    <a:pt x="5420868" y="0"/>
                  </a:lnTo>
                  <a:lnTo>
                    <a:pt x="5420868" y="19050"/>
                  </a:lnTo>
                  <a:lnTo>
                    <a:pt x="5420868" y="0"/>
                  </a:lnTo>
                  <a:cubicBezTo>
                    <a:pt x="5622671" y="0"/>
                    <a:pt x="5786374" y="162814"/>
                    <a:pt x="5786374" y="363982"/>
                  </a:cubicBezTo>
                  <a:lnTo>
                    <a:pt x="5767324" y="363982"/>
                  </a:lnTo>
                  <a:lnTo>
                    <a:pt x="5786374" y="363982"/>
                  </a:lnTo>
                  <a:lnTo>
                    <a:pt x="5786374" y="3123057"/>
                  </a:lnTo>
                  <a:lnTo>
                    <a:pt x="5767324" y="3123057"/>
                  </a:lnTo>
                  <a:lnTo>
                    <a:pt x="5786374" y="3123057"/>
                  </a:lnTo>
                  <a:cubicBezTo>
                    <a:pt x="5786374" y="3324098"/>
                    <a:pt x="5622671" y="3487039"/>
                    <a:pt x="5420868" y="3487039"/>
                  </a:cubicBezTo>
                  <a:lnTo>
                    <a:pt x="5420868" y="3467989"/>
                  </a:lnTo>
                  <a:lnTo>
                    <a:pt x="5420868" y="3487039"/>
                  </a:lnTo>
                  <a:lnTo>
                    <a:pt x="365506" y="3487039"/>
                  </a:lnTo>
                  <a:lnTo>
                    <a:pt x="365506" y="3467989"/>
                  </a:lnTo>
                  <a:lnTo>
                    <a:pt x="365506" y="3487039"/>
                  </a:lnTo>
                  <a:cubicBezTo>
                    <a:pt x="163703" y="3487039"/>
                    <a:pt x="0" y="3324098"/>
                    <a:pt x="0" y="3123057"/>
                  </a:cubicBezTo>
                  <a:lnTo>
                    <a:pt x="0" y="363982"/>
                  </a:lnTo>
                  <a:lnTo>
                    <a:pt x="19050" y="363982"/>
                  </a:lnTo>
                  <a:lnTo>
                    <a:pt x="0" y="363982"/>
                  </a:lnTo>
                  <a:moveTo>
                    <a:pt x="38100" y="363982"/>
                  </a:moveTo>
                  <a:lnTo>
                    <a:pt x="38100" y="3123057"/>
                  </a:lnTo>
                  <a:lnTo>
                    <a:pt x="19050" y="3123057"/>
                  </a:lnTo>
                  <a:lnTo>
                    <a:pt x="38100" y="3123057"/>
                  </a:lnTo>
                  <a:cubicBezTo>
                    <a:pt x="38100" y="3302889"/>
                    <a:pt x="184531" y="3448939"/>
                    <a:pt x="365506" y="3448939"/>
                  </a:cubicBezTo>
                  <a:lnTo>
                    <a:pt x="5420868" y="3448939"/>
                  </a:lnTo>
                  <a:cubicBezTo>
                    <a:pt x="5601716" y="3448939"/>
                    <a:pt x="5748274" y="3303016"/>
                    <a:pt x="5748274" y="3123057"/>
                  </a:cubicBezTo>
                  <a:lnTo>
                    <a:pt x="5748274" y="363982"/>
                  </a:lnTo>
                  <a:cubicBezTo>
                    <a:pt x="5748147" y="184023"/>
                    <a:pt x="5601716" y="38100"/>
                    <a:pt x="5420868" y="38100"/>
                  </a:cubicBezTo>
                  <a:lnTo>
                    <a:pt x="365506" y="38100"/>
                  </a:lnTo>
                  <a:lnTo>
                    <a:pt x="365506" y="19050"/>
                  </a:lnTo>
                  <a:lnTo>
                    <a:pt x="365506" y="38100"/>
                  </a:lnTo>
                  <a:cubicBezTo>
                    <a:pt x="184531" y="38100"/>
                    <a:pt x="38100" y="184023"/>
                    <a:pt x="38100" y="3639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35522" y="1725904"/>
            <a:ext cx="4188186" cy="2463732"/>
            <a:chOff x="0" y="0"/>
            <a:chExt cx="5584248" cy="32849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84248" cy="3284976"/>
            </a:xfrm>
            <a:custGeom>
              <a:avLst/>
              <a:gdLst/>
              <a:ahLst/>
              <a:cxnLst/>
              <a:rect l="l" t="t" r="r" b="b"/>
              <a:pathLst>
                <a:path w="5584248" h="3284976">
                  <a:moveTo>
                    <a:pt x="0" y="0"/>
                  </a:moveTo>
                  <a:lnTo>
                    <a:pt x="5584248" y="0"/>
                  </a:lnTo>
                  <a:lnTo>
                    <a:pt x="5584248" y="3284976"/>
                  </a:lnTo>
                  <a:lnTo>
                    <a:pt x="0" y="32849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5584248" cy="3246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3000" b="1">
                  <a:solidFill>
                    <a:srgbClr val="FFFFFF"/>
                  </a:solidFill>
                  <a:latin typeface="Aptos Bold"/>
                  <a:ea typeface="Aptos Bold"/>
                  <a:cs typeface="Aptos Bold"/>
                  <a:sym typeface="Aptos Bold"/>
                </a:rPr>
                <a:t>Allostatic Load Across Stress Continuum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64562" y="2423190"/>
            <a:ext cx="913960" cy="1069161"/>
            <a:chOff x="0" y="0"/>
            <a:chExt cx="1218614" cy="14255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18565" cy="1425575"/>
            </a:xfrm>
            <a:custGeom>
              <a:avLst/>
              <a:gdLst/>
              <a:ahLst/>
              <a:cxnLst/>
              <a:rect l="l" t="t" r="r" b="b"/>
              <a:pathLst>
                <a:path w="1218565" h="1425575">
                  <a:moveTo>
                    <a:pt x="0" y="285115"/>
                  </a:moveTo>
                  <a:lnTo>
                    <a:pt x="609346" y="285115"/>
                  </a:lnTo>
                  <a:lnTo>
                    <a:pt x="609346" y="0"/>
                  </a:lnTo>
                  <a:lnTo>
                    <a:pt x="1218565" y="712724"/>
                  </a:lnTo>
                  <a:lnTo>
                    <a:pt x="609346" y="1425575"/>
                  </a:lnTo>
                  <a:lnTo>
                    <a:pt x="609346" y="1140460"/>
                  </a:lnTo>
                  <a:lnTo>
                    <a:pt x="0" y="1140460"/>
                  </a:lnTo>
                  <a:close/>
                </a:path>
              </a:pathLst>
            </a:custGeom>
            <a:solidFill>
              <a:srgbClr val="B6B0CA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995350" y="1650142"/>
            <a:ext cx="4339710" cy="2615256"/>
            <a:chOff x="0" y="0"/>
            <a:chExt cx="5786280" cy="3487008"/>
          </a:xfrm>
        </p:grpSpPr>
        <p:sp>
          <p:nvSpPr>
            <p:cNvPr id="14" name="Freeform 14"/>
            <p:cNvSpPr/>
            <p:nvPr/>
          </p:nvSpPr>
          <p:spPr>
            <a:xfrm>
              <a:off x="19050" y="19050"/>
              <a:ext cx="5748274" cy="3448939"/>
            </a:xfrm>
            <a:custGeom>
              <a:avLst/>
              <a:gdLst/>
              <a:ahLst/>
              <a:cxnLst/>
              <a:rect l="l" t="t" r="r" b="b"/>
              <a:pathLst>
                <a:path w="5748274" h="3448939">
                  <a:moveTo>
                    <a:pt x="0" y="344932"/>
                  </a:moveTo>
                  <a:cubicBezTo>
                    <a:pt x="0" y="154432"/>
                    <a:pt x="155067" y="0"/>
                    <a:pt x="346456" y="0"/>
                  </a:cubicBezTo>
                  <a:lnTo>
                    <a:pt x="5401818" y="0"/>
                  </a:lnTo>
                  <a:cubicBezTo>
                    <a:pt x="5593080" y="0"/>
                    <a:pt x="5748274" y="154432"/>
                    <a:pt x="5748274" y="344932"/>
                  </a:cubicBezTo>
                  <a:lnTo>
                    <a:pt x="5748274" y="3104007"/>
                  </a:lnTo>
                  <a:cubicBezTo>
                    <a:pt x="5748274" y="3294507"/>
                    <a:pt x="5593207" y="3448939"/>
                    <a:pt x="5401818" y="3448939"/>
                  </a:cubicBezTo>
                  <a:lnTo>
                    <a:pt x="346456" y="3448939"/>
                  </a:lnTo>
                  <a:cubicBezTo>
                    <a:pt x="155194" y="3448939"/>
                    <a:pt x="0" y="3294507"/>
                    <a:pt x="0" y="3104007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5786374" cy="3487039"/>
            </a:xfrm>
            <a:custGeom>
              <a:avLst/>
              <a:gdLst/>
              <a:ahLst/>
              <a:cxnLst/>
              <a:rect l="l" t="t" r="r" b="b"/>
              <a:pathLst>
                <a:path w="5786374" h="3487039">
                  <a:moveTo>
                    <a:pt x="0" y="363982"/>
                  </a:moveTo>
                  <a:cubicBezTo>
                    <a:pt x="0" y="162814"/>
                    <a:pt x="163703" y="0"/>
                    <a:pt x="365506" y="0"/>
                  </a:cubicBezTo>
                  <a:lnTo>
                    <a:pt x="5420868" y="0"/>
                  </a:lnTo>
                  <a:lnTo>
                    <a:pt x="5420868" y="19050"/>
                  </a:lnTo>
                  <a:lnTo>
                    <a:pt x="5420868" y="0"/>
                  </a:lnTo>
                  <a:cubicBezTo>
                    <a:pt x="5622671" y="0"/>
                    <a:pt x="5786374" y="162814"/>
                    <a:pt x="5786374" y="363982"/>
                  </a:cubicBezTo>
                  <a:lnTo>
                    <a:pt x="5767324" y="363982"/>
                  </a:lnTo>
                  <a:lnTo>
                    <a:pt x="5786374" y="363982"/>
                  </a:lnTo>
                  <a:lnTo>
                    <a:pt x="5786374" y="3123057"/>
                  </a:lnTo>
                  <a:lnTo>
                    <a:pt x="5767324" y="3123057"/>
                  </a:lnTo>
                  <a:lnTo>
                    <a:pt x="5786374" y="3123057"/>
                  </a:lnTo>
                  <a:cubicBezTo>
                    <a:pt x="5786374" y="3324098"/>
                    <a:pt x="5622671" y="3487039"/>
                    <a:pt x="5420868" y="3487039"/>
                  </a:cubicBezTo>
                  <a:lnTo>
                    <a:pt x="5420868" y="3467989"/>
                  </a:lnTo>
                  <a:lnTo>
                    <a:pt x="5420868" y="3487039"/>
                  </a:lnTo>
                  <a:lnTo>
                    <a:pt x="365506" y="3487039"/>
                  </a:lnTo>
                  <a:lnTo>
                    <a:pt x="365506" y="3467989"/>
                  </a:lnTo>
                  <a:lnTo>
                    <a:pt x="365506" y="3487039"/>
                  </a:lnTo>
                  <a:cubicBezTo>
                    <a:pt x="163703" y="3487039"/>
                    <a:pt x="0" y="3324098"/>
                    <a:pt x="0" y="3123057"/>
                  </a:cubicBezTo>
                  <a:lnTo>
                    <a:pt x="0" y="363982"/>
                  </a:lnTo>
                  <a:lnTo>
                    <a:pt x="19050" y="363982"/>
                  </a:lnTo>
                  <a:lnTo>
                    <a:pt x="0" y="363982"/>
                  </a:lnTo>
                  <a:moveTo>
                    <a:pt x="38100" y="363982"/>
                  </a:moveTo>
                  <a:lnTo>
                    <a:pt x="38100" y="3123057"/>
                  </a:lnTo>
                  <a:lnTo>
                    <a:pt x="19050" y="3123057"/>
                  </a:lnTo>
                  <a:lnTo>
                    <a:pt x="38100" y="3123057"/>
                  </a:lnTo>
                  <a:cubicBezTo>
                    <a:pt x="38100" y="3302889"/>
                    <a:pt x="184531" y="3448939"/>
                    <a:pt x="365506" y="3448939"/>
                  </a:cubicBezTo>
                  <a:lnTo>
                    <a:pt x="5420868" y="3448939"/>
                  </a:lnTo>
                  <a:cubicBezTo>
                    <a:pt x="5601716" y="3448939"/>
                    <a:pt x="5748274" y="3303016"/>
                    <a:pt x="5748274" y="3123057"/>
                  </a:cubicBezTo>
                  <a:lnTo>
                    <a:pt x="5748274" y="363982"/>
                  </a:lnTo>
                  <a:cubicBezTo>
                    <a:pt x="5748147" y="184023"/>
                    <a:pt x="5601716" y="38100"/>
                    <a:pt x="5420868" y="38100"/>
                  </a:cubicBezTo>
                  <a:lnTo>
                    <a:pt x="365506" y="38100"/>
                  </a:lnTo>
                  <a:lnTo>
                    <a:pt x="365506" y="19050"/>
                  </a:lnTo>
                  <a:lnTo>
                    <a:pt x="365506" y="38100"/>
                  </a:lnTo>
                  <a:cubicBezTo>
                    <a:pt x="184531" y="38100"/>
                    <a:pt x="38100" y="184023"/>
                    <a:pt x="38100" y="3639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071112" y="1725904"/>
            <a:ext cx="4188186" cy="2463732"/>
            <a:chOff x="0" y="0"/>
            <a:chExt cx="5584248" cy="32849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84248" cy="3284976"/>
            </a:xfrm>
            <a:custGeom>
              <a:avLst/>
              <a:gdLst/>
              <a:ahLst/>
              <a:cxnLst/>
              <a:rect l="l" t="t" r="r" b="b"/>
              <a:pathLst>
                <a:path w="5584248" h="3284976">
                  <a:moveTo>
                    <a:pt x="0" y="0"/>
                  </a:moveTo>
                  <a:lnTo>
                    <a:pt x="5584248" y="0"/>
                  </a:lnTo>
                  <a:lnTo>
                    <a:pt x="5584248" y="3284976"/>
                  </a:lnTo>
                  <a:lnTo>
                    <a:pt x="0" y="32849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8100"/>
              <a:ext cx="5584248" cy="3246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3000" b="1">
                  <a:solidFill>
                    <a:srgbClr val="FFFFFF"/>
                  </a:solidFill>
                  <a:latin typeface="Aptos Bold"/>
                  <a:ea typeface="Aptos Bold"/>
                  <a:cs typeface="Aptos Bold"/>
                  <a:sym typeface="Aptos Bold"/>
                </a:rPr>
                <a:t>Positive stress</a:t>
              </a:r>
              <a:r>
                <a:rPr lang="en-US" sz="3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: Highest mean score → resilience &amp; competence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14708224" y="4552890"/>
            <a:ext cx="913960" cy="1069161"/>
            <a:chOff x="0" y="0"/>
            <a:chExt cx="1218614" cy="14255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18565" cy="1425575"/>
            </a:xfrm>
            <a:custGeom>
              <a:avLst/>
              <a:gdLst/>
              <a:ahLst/>
              <a:cxnLst/>
              <a:rect l="l" t="t" r="r" b="b"/>
              <a:pathLst>
                <a:path w="1218565" h="1425575">
                  <a:moveTo>
                    <a:pt x="0" y="285115"/>
                  </a:moveTo>
                  <a:lnTo>
                    <a:pt x="609346" y="285115"/>
                  </a:lnTo>
                  <a:lnTo>
                    <a:pt x="609346" y="0"/>
                  </a:lnTo>
                  <a:lnTo>
                    <a:pt x="1218565" y="712724"/>
                  </a:lnTo>
                  <a:lnTo>
                    <a:pt x="609346" y="1425575"/>
                  </a:lnTo>
                  <a:lnTo>
                    <a:pt x="609346" y="1140460"/>
                  </a:lnTo>
                  <a:lnTo>
                    <a:pt x="0" y="1140460"/>
                  </a:lnTo>
                  <a:close/>
                </a:path>
              </a:pathLst>
            </a:custGeom>
            <a:solidFill>
              <a:srgbClr val="B6B0CA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995350" y="5961278"/>
            <a:ext cx="4339710" cy="2615256"/>
            <a:chOff x="0" y="0"/>
            <a:chExt cx="5786280" cy="3487008"/>
          </a:xfrm>
        </p:grpSpPr>
        <p:sp>
          <p:nvSpPr>
            <p:cNvPr id="22" name="Freeform 22"/>
            <p:cNvSpPr/>
            <p:nvPr/>
          </p:nvSpPr>
          <p:spPr>
            <a:xfrm>
              <a:off x="19050" y="19050"/>
              <a:ext cx="5748274" cy="3448939"/>
            </a:xfrm>
            <a:custGeom>
              <a:avLst/>
              <a:gdLst/>
              <a:ahLst/>
              <a:cxnLst/>
              <a:rect l="l" t="t" r="r" b="b"/>
              <a:pathLst>
                <a:path w="5748274" h="3448939">
                  <a:moveTo>
                    <a:pt x="0" y="344932"/>
                  </a:moveTo>
                  <a:cubicBezTo>
                    <a:pt x="0" y="154432"/>
                    <a:pt x="155067" y="0"/>
                    <a:pt x="346456" y="0"/>
                  </a:cubicBezTo>
                  <a:lnTo>
                    <a:pt x="5401818" y="0"/>
                  </a:lnTo>
                  <a:cubicBezTo>
                    <a:pt x="5593080" y="0"/>
                    <a:pt x="5748274" y="154432"/>
                    <a:pt x="5748274" y="344932"/>
                  </a:cubicBezTo>
                  <a:lnTo>
                    <a:pt x="5748274" y="3104007"/>
                  </a:lnTo>
                  <a:cubicBezTo>
                    <a:pt x="5748274" y="3294507"/>
                    <a:pt x="5593207" y="3448939"/>
                    <a:pt x="5401818" y="3448939"/>
                  </a:cubicBezTo>
                  <a:lnTo>
                    <a:pt x="346456" y="3448939"/>
                  </a:lnTo>
                  <a:cubicBezTo>
                    <a:pt x="155194" y="3448939"/>
                    <a:pt x="0" y="3294507"/>
                    <a:pt x="0" y="3104007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5786374" cy="3487039"/>
            </a:xfrm>
            <a:custGeom>
              <a:avLst/>
              <a:gdLst/>
              <a:ahLst/>
              <a:cxnLst/>
              <a:rect l="l" t="t" r="r" b="b"/>
              <a:pathLst>
                <a:path w="5786374" h="3487039">
                  <a:moveTo>
                    <a:pt x="0" y="363982"/>
                  </a:moveTo>
                  <a:cubicBezTo>
                    <a:pt x="0" y="162814"/>
                    <a:pt x="163703" y="0"/>
                    <a:pt x="365506" y="0"/>
                  </a:cubicBezTo>
                  <a:lnTo>
                    <a:pt x="5420868" y="0"/>
                  </a:lnTo>
                  <a:lnTo>
                    <a:pt x="5420868" y="19050"/>
                  </a:lnTo>
                  <a:lnTo>
                    <a:pt x="5420868" y="0"/>
                  </a:lnTo>
                  <a:cubicBezTo>
                    <a:pt x="5622671" y="0"/>
                    <a:pt x="5786374" y="162814"/>
                    <a:pt x="5786374" y="363982"/>
                  </a:cubicBezTo>
                  <a:lnTo>
                    <a:pt x="5767324" y="363982"/>
                  </a:lnTo>
                  <a:lnTo>
                    <a:pt x="5786374" y="363982"/>
                  </a:lnTo>
                  <a:lnTo>
                    <a:pt x="5786374" y="3123057"/>
                  </a:lnTo>
                  <a:lnTo>
                    <a:pt x="5767324" y="3123057"/>
                  </a:lnTo>
                  <a:lnTo>
                    <a:pt x="5786374" y="3123057"/>
                  </a:lnTo>
                  <a:cubicBezTo>
                    <a:pt x="5786374" y="3324098"/>
                    <a:pt x="5622671" y="3487039"/>
                    <a:pt x="5420868" y="3487039"/>
                  </a:cubicBezTo>
                  <a:lnTo>
                    <a:pt x="5420868" y="3467989"/>
                  </a:lnTo>
                  <a:lnTo>
                    <a:pt x="5420868" y="3487039"/>
                  </a:lnTo>
                  <a:lnTo>
                    <a:pt x="365506" y="3487039"/>
                  </a:lnTo>
                  <a:lnTo>
                    <a:pt x="365506" y="3467989"/>
                  </a:lnTo>
                  <a:lnTo>
                    <a:pt x="365506" y="3487039"/>
                  </a:lnTo>
                  <a:cubicBezTo>
                    <a:pt x="163703" y="3487039"/>
                    <a:pt x="0" y="3324098"/>
                    <a:pt x="0" y="3123057"/>
                  </a:cubicBezTo>
                  <a:lnTo>
                    <a:pt x="0" y="363982"/>
                  </a:lnTo>
                  <a:lnTo>
                    <a:pt x="19050" y="363982"/>
                  </a:lnTo>
                  <a:lnTo>
                    <a:pt x="0" y="363982"/>
                  </a:lnTo>
                  <a:moveTo>
                    <a:pt x="38100" y="363982"/>
                  </a:moveTo>
                  <a:lnTo>
                    <a:pt x="38100" y="3123057"/>
                  </a:lnTo>
                  <a:lnTo>
                    <a:pt x="19050" y="3123057"/>
                  </a:lnTo>
                  <a:lnTo>
                    <a:pt x="38100" y="3123057"/>
                  </a:lnTo>
                  <a:cubicBezTo>
                    <a:pt x="38100" y="3302889"/>
                    <a:pt x="184531" y="3448939"/>
                    <a:pt x="365506" y="3448939"/>
                  </a:cubicBezTo>
                  <a:lnTo>
                    <a:pt x="5420868" y="3448939"/>
                  </a:lnTo>
                  <a:cubicBezTo>
                    <a:pt x="5601716" y="3448939"/>
                    <a:pt x="5748274" y="3303016"/>
                    <a:pt x="5748274" y="3123057"/>
                  </a:cubicBezTo>
                  <a:lnTo>
                    <a:pt x="5748274" y="363982"/>
                  </a:lnTo>
                  <a:cubicBezTo>
                    <a:pt x="5748147" y="184023"/>
                    <a:pt x="5601716" y="38100"/>
                    <a:pt x="5420868" y="38100"/>
                  </a:cubicBezTo>
                  <a:lnTo>
                    <a:pt x="365506" y="38100"/>
                  </a:lnTo>
                  <a:lnTo>
                    <a:pt x="365506" y="19050"/>
                  </a:lnTo>
                  <a:lnTo>
                    <a:pt x="365506" y="38100"/>
                  </a:lnTo>
                  <a:cubicBezTo>
                    <a:pt x="184531" y="38100"/>
                    <a:pt x="38100" y="184023"/>
                    <a:pt x="38100" y="3639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071112" y="6037040"/>
            <a:ext cx="4188186" cy="2463732"/>
            <a:chOff x="0" y="0"/>
            <a:chExt cx="5584248" cy="328497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84248" cy="3284976"/>
            </a:xfrm>
            <a:custGeom>
              <a:avLst/>
              <a:gdLst/>
              <a:ahLst/>
              <a:cxnLst/>
              <a:rect l="l" t="t" r="r" b="b"/>
              <a:pathLst>
                <a:path w="5584248" h="3284976">
                  <a:moveTo>
                    <a:pt x="0" y="0"/>
                  </a:moveTo>
                  <a:lnTo>
                    <a:pt x="5584248" y="0"/>
                  </a:lnTo>
                  <a:lnTo>
                    <a:pt x="5584248" y="3284976"/>
                  </a:lnTo>
                  <a:lnTo>
                    <a:pt x="0" y="32849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8100"/>
              <a:ext cx="5584248" cy="3246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3000" b="1">
                  <a:solidFill>
                    <a:srgbClr val="FFFFFF"/>
                  </a:solidFill>
                  <a:latin typeface="Aptos Bold"/>
                  <a:ea typeface="Aptos Bold"/>
                  <a:cs typeface="Aptos Bold"/>
                  <a:sym typeface="Aptos Bold"/>
                </a:rPr>
                <a:t>Tolerable stress</a:t>
              </a:r>
              <a:r>
                <a:rPr lang="en-US" sz="3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: Managed with internal &amp; external resources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11716296" y="6734325"/>
            <a:ext cx="913960" cy="1069161"/>
            <a:chOff x="0" y="0"/>
            <a:chExt cx="1218614" cy="14255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18565" cy="1425575"/>
            </a:xfrm>
            <a:custGeom>
              <a:avLst/>
              <a:gdLst/>
              <a:ahLst/>
              <a:cxnLst/>
              <a:rect l="l" t="t" r="r" b="b"/>
              <a:pathLst>
                <a:path w="1218565" h="1425575">
                  <a:moveTo>
                    <a:pt x="0" y="285115"/>
                  </a:moveTo>
                  <a:lnTo>
                    <a:pt x="609346" y="285115"/>
                  </a:lnTo>
                  <a:lnTo>
                    <a:pt x="609346" y="0"/>
                  </a:lnTo>
                  <a:lnTo>
                    <a:pt x="1218565" y="712724"/>
                  </a:lnTo>
                  <a:lnTo>
                    <a:pt x="609346" y="1425575"/>
                  </a:lnTo>
                  <a:lnTo>
                    <a:pt x="609346" y="1140460"/>
                  </a:lnTo>
                  <a:lnTo>
                    <a:pt x="0" y="1140460"/>
                  </a:lnTo>
                  <a:close/>
                </a:path>
              </a:pathLst>
            </a:custGeom>
            <a:solidFill>
              <a:srgbClr val="B6B0CA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959760" y="5961278"/>
            <a:ext cx="4339710" cy="2615256"/>
            <a:chOff x="0" y="0"/>
            <a:chExt cx="5786280" cy="3487008"/>
          </a:xfrm>
        </p:grpSpPr>
        <p:sp>
          <p:nvSpPr>
            <p:cNvPr id="30" name="Freeform 30"/>
            <p:cNvSpPr/>
            <p:nvPr/>
          </p:nvSpPr>
          <p:spPr>
            <a:xfrm>
              <a:off x="19050" y="19050"/>
              <a:ext cx="5748274" cy="3448939"/>
            </a:xfrm>
            <a:custGeom>
              <a:avLst/>
              <a:gdLst/>
              <a:ahLst/>
              <a:cxnLst/>
              <a:rect l="l" t="t" r="r" b="b"/>
              <a:pathLst>
                <a:path w="5748274" h="3448939">
                  <a:moveTo>
                    <a:pt x="0" y="344932"/>
                  </a:moveTo>
                  <a:cubicBezTo>
                    <a:pt x="0" y="154432"/>
                    <a:pt x="155067" y="0"/>
                    <a:pt x="346456" y="0"/>
                  </a:cubicBezTo>
                  <a:lnTo>
                    <a:pt x="5401818" y="0"/>
                  </a:lnTo>
                  <a:cubicBezTo>
                    <a:pt x="5593080" y="0"/>
                    <a:pt x="5748274" y="154432"/>
                    <a:pt x="5748274" y="344932"/>
                  </a:cubicBezTo>
                  <a:lnTo>
                    <a:pt x="5748274" y="3104007"/>
                  </a:lnTo>
                  <a:cubicBezTo>
                    <a:pt x="5748274" y="3294507"/>
                    <a:pt x="5593207" y="3448939"/>
                    <a:pt x="5401818" y="3448939"/>
                  </a:cubicBezTo>
                  <a:lnTo>
                    <a:pt x="346456" y="3448939"/>
                  </a:lnTo>
                  <a:cubicBezTo>
                    <a:pt x="155194" y="3448939"/>
                    <a:pt x="0" y="3294507"/>
                    <a:pt x="0" y="3104007"/>
                  </a:cubicBezTo>
                  <a:close/>
                </a:path>
              </a:pathLst>
            </a:custGeom>
            <a:solidFill>
              <a:srgbClr val="5F43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5786374" cy="3487039"/>
            </a:xfrm>
            <a:custGeom>
              <a:avLst/>
              <a:gdLst/>
              <a:ahLst/>
              <a:cxnLst/>
              <a:rect l="l" t="t" r="r" b="b"/>
              <a:pathLst>
                <a:path w="5786374" h="3487039">
                  <a:moveTo>
                    <a:pt x="0" y="363982"/>
                  </a:moveTo>
                  <a:cubicBezTo>
                    <a:pt x="0" y="162814"/>
                    <a:pt x="163703" y="0"/>
                    <a:pt x="365506" y="0"/>
                  </a:cubicBezTo>
                  <a:lnTo>
                    <a:pt x="5420868" y="0"/>
                  </a:lnTo>
                  <a:lnTo>
                    <a:pt x="5420868" y="19050"/>
                  </a:lnTo>
                  <a:lnTo>
                    <a:pt x="5420868" y="0"/>
                  </a:lnTo>
                  <a:cubicBezTo>
                    <a:pt x="5622671" y="0"/>
                    <a:pt x="5786374" y="162814"/>
                    <a:pt x="5786374" y="363982"/>
                  </a:cubicBezTo>
                  <a:lnTo>
                    <a:pt x="5767324" y="363982"/>
                  </a:lnTo>
                  <a:lnTo>
                    <a:pt x="5786374" y="363982"/>
                  </a:lnTo>
                  <a:lnTo>
                    <a:pt x="5786374" y="3123057"/>
                  </a:lnTo>
                  <a:lnTo>
                    <a:pt x="5767324" y="3123057"/>
                  </a:lnTo>
                  <a:lnTo>
                    <a:pt x="5786374" y="3123057"/>
                  </a:lnTo>
                  <a:cubicBezTo>
                    <a:pt x="5786374" y="3324098"/>
                    <a:pt x="5622671" y="3487039"/>
                    <a:pt x="5420868" y="3487039"/>
                  </a:cubicBezTo>
                  <a:lnTo>
                    <a:pt x="5420868" y="3467989"/>
                  </a:lnTo>
                  <a:lnTo>
                    <a:pt x="5420868" y="3487039"/>
                  </a:lnTo>
                  <a:lnTo>
                    <a:pt x="365506" y="3487039"/>
                  </a:lnTo>
                  <a:lnTo>
                    <a:pt x="365506" y="3467989"/>
                  </a:lnTo>
                  <a:lnTo>
                    <a:pt x="365506" y="3487039"/>
                  </a:lnTo>
                  <a:cubicBezTo>
                    <a:pt x="163703" y="3487039"/>
                    <a:pt x="0" y="3324098"/>
                    <a:pt x="0" y="3123057"/>
                  </a:cubicBezTo>
                  <a:lnTo>
                    <a:pt x="0" y="363982"/>
                  </a:lnTo>
                  <a:lnTo>
                    <a:pt x="19050" y="363982"/>
                  </a:lnTo>
                  <a:lnTo>
                    <a:pt x="0" y="363982"/>
                  </a:lnTo>
                  <a:moveTo>
                    <a:pt x="38100" y="363982"/>
                  </a:moveTo>
                  <a:lnTo>
                    <a:pt x="38100" y="3123057"/>
                  </a:lnTo>
                  <a:lnTo>
                    <a:pt x="19050" y="3123057"/>
                  </a:lnTo>
                  <a:lnTo>
                    <a:pt x="38100" y="3123057"/>
                  </a:lnTo>
                  <a:cubicBezTo>
                    <a:pt x="38100" y="3302889"/>
                    <a:pt x="184531" y="3448939"/>
                    <a:pt x="365506" y="3448939"/>
                  </a:cubicBezTo>
                  <a:lnTo>
                    <a:pt x="5420868" y="3448939"/>
                  </a:lnTo>
                  <a:cubicBezTo>
                    <a:pt x="5601716" y="3448939"/>
                    <a:pt x="5748274" y="3303016"/>
                    <a:pt x="5748274" y="3123057"/>
                  </a:cubicBezTo>
                  <a:lnTo>
                    <a:pt x="5748274" y="363982"/>
                  </a:lnTo>
                  <a:cubicBezTo>
                    <a:pt x="5748147" y="184023"/>
                    <a:pt x="5601716" y="38100"/>
                    <a:pt x="5420868" y="38100"/>
                  </a:cubicBezTo>
                  <a:lnTo>
                    <a:pt x="365506" y="38100"/>
                  </a:lnTo>
                  <a:lnTo>
                    <a:pt x="365506" y="19050"/>
                  </a:lnTo>
                  <a:lnTo>
                    <a:pt x="365506" y="38100"/>
                  </a:lnTo>
                  <a:cubicBezTo>
                    <a:pt x="184531" y="38100"/>
                    <a:pt x="38100" y="184023"/>
                    <a:pt x="38100" y="36398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035522" y="6037040"/>
            <a:ext cx="4188186" cy="2463732"/>
            <a:chOff x="0" y="0"/>
            <a:chExt cx="5584248" cy="328497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584248" cy="3284976"/>
            </a:xfrm>
            <a:custGeom>
              <a:avLst/>
              <a:gdLst/>
              <a:ahLst/>
              <a:cxnLst/>
              <a:rect l="l" t="t" r="r" b="b"/>
              <a:pathLst>
                <a:path w="5584248" h="3284976">
                  <a:moveTo>
                    <a:pt x="0" y="0"/>
                  </a:moveTo>
                  <a:lnTo>
                    <a:pt x="5584248" y="0"/>
                  </a:lnTo>
                  <a:lnTo>
                    <a:pt x="5584248" y="3284976"/>
                  </a:lnTo>
                  <a:lnTo>
                    <a:pt x="0" y="32849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38100"/>
              <a:ext cx="5584248" cy="3246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3000" b="1">
                  <a:solidFill>
                    <a:srgbClr val="FFFFFF"/>
                  </a:solidFill>
                  <a:latin typeface="Aptos Bold"/>
                  <a:ea typeface="Aptos Bold"/>
                  <a:cs typeface="Aptos Bold"/>
                  <a:sym typeface="Aptos Bold"/>
                </a:rPr>
                <a:t>Toxic/traumatic stress</a:t>
              </a:r>
              <a:r>
                <a:rPr lang="en-US" sz="30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: Least reported → training &amp; experience aid management (possible suppression/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Discussion of the findings cont…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7" name="Freeform 7" descr="A pen and a piece of paper with pie charts and graphs  AI-generated content may be incorrect.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5474" r="-5014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4452" y="3093440"/>
            <a:ext cx="10098903" cy="28575"/>
            <a:chOff x="0" y="0"/>
            <a:chExt cx="13465204" cy="38100"/>
          </a:xfrm>
        </p:grpSpPr>
        <p:sp>
          <p:nvSpPr>
            <p:cNvPr id="9" name="Freeform 9"/>
            <p:cNvSpPr/>
            <p:nvPr/>
          </p:nvSpPr>
          <p:spPr>
            <a:xfrm>
              <a:off x="19050" y="19050"/>
              <a:ext cx="13427075" cy="0"/>
            </a:xfrm>
            <a:custGeom>
              <a:avLst/>
              <a:gdLst/>
              <a:ahLst/>
              <a:cxnLst/>
              <a:rect l="l" t="t" r="r" b="b"/>
              <a:pathLst>
                <a:path w="13427075">
                  <a:moveTo>
                    <a:pt x="0" y="0"/>
                  </a:moveTo>
                  <a:lnTo>
                    <a:pt x="13427075" y="0"/>
                  </a:lnTo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050" y="0"/>
              <a:ext cx="13427075" cy="38100"/>
            </a:xfrm>
            <a:custGeom>
              <a:avLst/>
              <a:gdLst/>
              <a:ahLst/>
              <a:cxnLst/>
              <a:rect l="l" t="t" r="r" b="b"/>
              <a:pathLst>
                <a:path w="13427075" h="38100">
                  <a:moveTo>
                    <a:pt x="0" y="0"/>
                  </a:moveTo>
                  <a:lnTo>
                    <a:pt x="13427075" y="0"/>
                  </a:lnTo>
                  <a:lnTo>
                    <a:pt x="13427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6844" y="3223932"/>
            <a:ext cx="9914118" cy="47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6"/>
              </a:lnSpc>
            </a:pPr>
            <a:r>
              <a:rPr lang="en-US" sz="34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Contributing Factors: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44452" y="4328890"/>
            <a:ext cx="10098903" cy="28575"/>
            <a:chOff x="0" y="0"/>
            <a:chExt cx="13465204" cy="38100"/>
          </a:xfrm>
        </p:grpSpPr>
        <p:sp>
          <p:nvSpPr>
            <p:cNvPr id="13" name="Freeform 13"/>
            <p:cNvSpPr/>
            <p:nvPr/>
          </p:nvSpPr>
          <p:spPr>
            <a:xfrm>
              <a:off x="19050" y="19050"/>
              <a:ext cx="13427075" cy="0"/>
            </a:xfrm>
            <a:custGeom>
              <a:avLst/>
              <a:gdLst/>
              <a:ahLst/>
              <a:cxnLst/>
              <a:rect l="l" t="t" r="r" b="b"/>
              <a:pathLst>
                <a:path w="13427075">
                  <a:moveTo>
                    <a:pt x="0" y="0"/>
                  </a:moveTo>
                  <a:lnTo>
                    <a:pt x="13427075" y="0"/>
                  </a:lnTo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9050" y="0"/>
              <a:ext cx="13427075" cy="38100"/>
            </a:xfrm>
            <a:custGeom>
              <a:avLst/>
              <a:gdLst/>
              <a:ahLst/>
              <a:cxnLst/>
              <a:rect l="l" t="t" r="r" b="b"/>
              <a:pathLst>
                <a:path w="13427075" h="38100">
                  <a:moveTo>
                    <a:pt x="0" y="0"/>
                  </a:moveTo>
                  <a:lnTo>
                    <a:pt x="13427075" y="0"/>
                  </a:lnTo>
                  <a:lnTo>
                    <a:pt x="13427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36844" y="4459383"/>
            <a:ext cx="9914118" cy="95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726"/>
              </a:lnSpc>
              <a:buFont typeface="Wingdings" panose="05000000000000000000" pitchFamily="2" charset="2"/>
              <a:buChar char="Ø"/>
            </a:pPr>
            <a:r>
              <a:rPr lang="en-US" sz="34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Profession-specific stressors</a:t>
            </a:r>
            <a:r>
              <a:rPr lang="en-US" sz="34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&gt; personal &amp; organizational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44452" y="5564340"/>
            <a:ext cx="10098903" cy="28575"/>
            <a:chOff x="0" y="0"/>
            <a:chExt cx="13465204" cy="38100"/>
          </a:xfrm>
        </p:grpSpPr>
        <p:sp>
          <p:nvSpPr>
            <p:cNvPr id="17" name="Freeform 17"/>
            <p:cNvSpPr/>
            <p:nvPr/>
          </p:nvSpPr>
          <p:spPr>
            <a:xfrm>
              <a:off x="19050" y="19050"/>
              <a:ext cx="13427075" cy="0"/>
            </a:xfrm>
            <a:custGeom>
              <a:avLst/>
              <a:gdLst/>
              <a:ahLst/>
              <a:cxnLst/>
              <a:rect l="l" t="t" r="r" b="b"/>
              <a:pathLst>
                <a:path w="13427075">
                  <a:moveTo>
                    <a:pt x="0" y="0"/>
                  </a:moveTo>
                  <a:lnTo>
                    <a:pt x="13427075" y="0"/>
                  </a:lnTo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9050" y="0"/>
              <a:ext cx="13427075" cy="38100"/>
            </a:xfrm>
            <a:custGeom>
              <a:avLst/>
              <a:gdLst/>
              <a:ahLst/>
              <a:cxnLst/>
              <a:rect l="l" t="t" r="r" b="b"/>
              <a:pathLst>
                <a:path w="13427075" h="38100">
                  <a:moveTo>
                    <a:pt x="0" y="0"/>
                  </a:moveTo>
                  <a:lnTo>
                    <a:pt x="13427075" y="0"/>
                  </a:lnTo>
                  <a:lnTo>
                    <a:pt x="13427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36844" y="5694833"/>
            <a:ext cx="9914118" cy="47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726"/>
              </a:lnSpc>
              <a:buFont typeface="Wingdings" panose="05000000000000000000" pitchFamily="2" charset="2"/>
              <a:buChar char="Ø"/>
            </a:pPr>
            <a:r>
              <a:rPr lang="en-US" sz="34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Top stressor</a:t>
            </a:r>
            <a:r>
              <a:rPr lang="en-US" sz="34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Multi-tasking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844452" y="6799790"/>
            <a:ext cx="10098903" cy="28575"/>
            <a:chOff x="0" y="0"/>
            <a:chExt cx="13465204" cy="38100"/>
          </a:xfrm>
        </p:grpSpPr>
        <p:sp>
          <p:nvSpPr>
            <p:cNvPr id="21" name="Freeform 21"/>
            <p:cNvSpPr/>
            <p:nvPr/>
          </p:nvSpPr>
          <p:spPr>
            <a:xfrm>
              <a:off x="19050" y="19050"/>
              <a:ext cx="13427075" cy="0"/>
            </a:xfrm>
            <a:custGeom>
              <a:avLst/>
              <a:gdLst/>
              <a:ahLst/>
              <a:cxnLst/>
              <a:rect l="l" t="t" r="r" b="b"/>
              <a:pathLst>
                <a:path w="13427075">
                  <a:moveTo>
                    <a:pt x="0" y="0"/>
                  </a:moveTo>
                  <a:lnTo>
                    <a:pt x="13427075" y="0"/>
                  </a:lnTo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9050" y="0"/>
              <a:ext cx="13427075" cy="38100"/>
            </a:xfrm>
            <a:custGeom>
              <a:avLst/>
              <a:gdLst/>
              <a:ahLst/>
              <a:cxnLst/>
              <a:rect l="l" t="t" r="r" b="b"/>
              <a:pathLst>
                <a:path w="13427075" h="38100">
                  <a:moveTo>
                    <a:pt x="0" y="0"/>
                  </a:moveTo>
                  <a:lnTo>
                    <a:pt x="13427075" y="0"/>
                  </a:lnTo>
                  <a:lnTo>
                    <a:pt x="13427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36844" y="6930282"/>
            <a:ext cx="9914118" cy="47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726"/>
              </a:lnSpc>
              <a:buFont typeface="Wingdings" panose="05000000000000000000" pitchFamily="2" charset="2"/>
              <a:buChar char="Ø"/>
            </a:pPr>
            <a:r>
              <a:rPr lang="en-US" sz="34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Personal</a:t>
            </a:r>
            <a:r>
              <a:rPr lang="en-US" sz="34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Financial difficulties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844452" y="8035239"/>
            <a:ext cx="10098903" cy="28575"/>
            <a:chOff x="0" y="0"/>
            <a:chExt cx="13465204" cy="38100"/>
          </a:xfrm>
        </p:grpSpPr>
        <p:sp>
          <p:nvSpPr>
            <p:cNvPr id="25" name="Freeform 25"/>
            <p:cNvSpPr/>
            <p:nvPr/>
          </p:nvSpPr>
          <p:spPr>
            <a:xfrm>
              <a:off x="19050" y="19050"/>
              <a:ext cx="13427075" cy="0"/>
            </a:xfrm>
            <a:custGeom>
              <a:avLst/>
              <a:gdLst/>
              <a:ahLst/>
              <a:cxnLst/>
              <a:rect l="l" t="t" r="r" b="b"/>
              <a:pathLst>
                <a:path w="13427075">
                  <a:moveTo>
                    <a:pt x="0" y="0"/>
                  </a:moveTo>
                  <a:lnTo>
                    <a:pt x="13427075" y="0"/>
                  </a:lnTo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9050" y="0"/>
              <a:ext cx="13427075" cy="38100"/>
            </a:xfrm>
            <a:custGeom>
              <a:avLst/>
              <a:gdLst/>
              <a:ahLst/>
              <a:cxnLst/>
              <a:rect l="l" t="t" r="r" b="b"/>
              <a:pathLst>
                <a:path w="13427075" h="38100">
                  <a:moveTo>
                    <a:pt x="0" y="0"/>
                  </a:moveTo>
                  <a:lnTo>
                    <a:pt x="13427075" y="0"/>
                  </a:lnTo>
                  <a:lnTo>
                    <a:pt x="13427075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889C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36844" y="8165732"/>
            <a:ext cx="9914118" cy="95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726"/>
              </a:lnSpc>
              <a:buFont typeface="Wingdings" panose="05000000000000000000" pitchFamily="2" charset="2"/>
              <a:buChar char="Ø"/>
            </a:pPr>
            <a:r>
              <a:rPr lang="en-US" sz="3450" b="1" dirty="0" err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Organisational</a:t>
            </a:r>
            <a:r>
              <a:rPr lang="en-US" sz="34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Staff shortages (local &amp; international evidence)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Discussion of the findings cont…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461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608" lvl="1" algn="l">
              <a:lnSpc>
                <a:spcPts val="3564"/>
              </a:lnSpc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Coping Strategies:</a:t>
            </a:r>
          </a:p>
          <a:p>
            <a:pPr marL="298608" lvl="1" algn="l">
              <a:lnSpc>
                <a:spcPts val="3564"/>
              </a:lnSpc>
            </a:pPr>
            <a:endParaRPr lang="en-US" sz="3300" b="1" dirty="0">
              <a:solidFill>
                <a:srgbClr val="6C3D91"/>
              </a:solidFill>
              <a:latin typeface="Aptos Bold"/>
              <a:ea typeface="Aptos Bold"/>
              <a:cs typeface="Aptos Bold"/>
              <a:sym typeface="Aptos Bold"/>
            </a:endParaRP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Emotion-focused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Solitude, self-reflection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Problem-focused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Support from colleagues, proactive action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Avoidance coping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Less frequent but linked to negative outcomes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Constructive coping 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→ explains prevalence of positive stress</a:t>
            </a:r>
          </a:p>
          <a:p>
            <a:pPr marL="597217" lvl="1" indent="-298609" algn="l">
              <a:lnSpc>
                <a:spcPts val="3564"/>
              </a:lnSpc>
            </a:pPr>
            <a:endParaRPr lang="en-US" sz="33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 descr="A magnifying glass over a clipboard  AI-generated content may be incorrect.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600" r="2" b="-1330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Discussion of the findings cont…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323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608" lvl="1" algn="l">
              <a:lnSpc>
                <a:spcPts val="3564"/>
              </a:lnSpc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Stress Reactions:</a:t>
            </a:r>
          </a:p>
          <a:p>
            <a:pPr marL="298608" lvl="1" algn="l">
              <a:lnSpc>
                <a:spcPts val="3564"/>
              </a:lnSpc>
            </a:pPr>
            <a:endParaRPr lang="en-US" sz="3300" b="1" dirty="0">
              <a:solidFill>
                <a:srgbClr val="6C3D91"/>
              </a:solidFill>
              <a:latin typeface="Aptos Bold"/>
              <a:ea typeface="Aptos Bold"/>
              <a:cs typeface="Aptos Bold"/>
              <a:sym typeface="Aptos Bold"/>
            </a:endParaRP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Psychological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Frustration, irritability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Physical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Exhaustion, fatigue, burnout risk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Professional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Service delivery challenges, patient safety risk</a:t>
            </a:r>
          </a:p>
          <a:p>
            <a:pPr marL="597217" lvl="1" indent="-298609" algn="l">
              <a:lnSpc>
                <a:spcPts val="3564"/>
              </a:lnSpc>
            </a:pPr>
            <a:endParaRPr lang="en-US" sz="33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 descr="A group of people looking through binoculars  AI-generated content may be incorrect.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8496" r="-4919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Discussion of the findings cont…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600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608" lvl="1" algn="l">
              <a:lnSpc>
                <a:spcPts val="3564"/>
              </a:lnSpc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Correlations:</a:t>
            </a:r>
          </a:p>
          <a:p>
            <a:pPr marL="298608" lvl="1" algn="l">
              <a:lnSpc>
                <a:spcPts val="3564"/>
              </a:lnSpc>
            </a:pPr>
            <a:endParaRPr lang="en-US" sz="3300" b="1" dirty="0">
              <a:solidFill>
                <a:srgbClr val="6C3D91"/>
              </a:solidFill>
              <a:latin typeface="Aptos Bold"/>
              <a:ea typeface="Aptos Bold"/>
              <a:cs typeface="Aptos Bold"/>
              <a:sym typeface="Aptos Bold"/>
            </a:endParaRP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Strong link between </a:t>
            </a: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stress (tolerable–traumatic)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and:</a:t>
            </a:r>
          </a:p>
          <a:p>
            <a:pPr marL="1283018" lvl="2" indent="-427672" algn="l">
              <a:lnSpc>
                <a:spcPts val="3564"/>
              </a:lnSpc>
              <a:buFont typeface="Arial"/>
              <a:buChar char="⚬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Psychological &amp; professional reactions</a:t>
            </a:r>
          </a:p>
          <a:p>
            <a:pPr marL="1283018" lvl="2" indent="-427672" algn="l">
              <a:lnSpc>
                <a:spcPts val="3564"/>
              </a:lnSpc>
              <a:buFont typeface="Arial"/>
              <a:buChar char="⚬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Emotional distress → impaired focus, patient safety risk</a:t>
            </a:r>
          </a:p>
          <a:p>
            <a:pPr marL="1283018" lvl="2" indent="-427672" algn="l">
              <a:lnSpc>
                <a:spcPts val="3564"/>
              </a:lnSpc>
              <a:buFont typeface="Arial"/>
              <a:buChar char="⚬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Avoidance coping → short-term relief, long-term harm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Stressors (organizational, professional, personal) → more psychological reactions → higher risk of depression &amp; toxic stress</a:t>
            </a:r>
          </a:p>
          <a:p>
            <a:pPr marL="597217" lvl="1" indent="-298609" algn="l">
              <a:lnSpc>
                <a:spcPts val="3564"/>
              </a:lnSpc>
            </a:pPr>
            <a:endParaRPr lang="en-US" sz="33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 descr="A group of people on ladders holding puzzle pieces  AI-generated content may be incorrect.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011" r="-32817" b="-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Discussion of the findings cont…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3695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8608" lvl="1" algn="l">
              <a:lnSpc>
                <a:spcPts val="3564"/>
              </a:lnSpc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Psychosocial Support:</a:t>
            </a:r>
          </a:p>
          <a:p>
            <a:pPr marL="298608" lvl="1" algn="l">
              <a:lnSpc>
                <a:spcPts val="3564"/>
              </a:lnSpc>
            </a:pPr>
            <a:endParaRPr lang="en-US" sz="3300" b="1" dirty="0">
              <a:solidFill>
                <a:srgbClr val="6C3D91"/>
              </a:solidFill>
              <a:latin typeface="Aptos Bold"/>
              <a:ea typeface="Aptos Bold"/>
              <a:cs typeface="Aptos Bold"/>
              <a:sym typeface="Aptos Bold"/>
            </a:endParaRP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Most nurses expressed a </a:t>
            </a: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need for support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Only </a:t>
            </a: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half aware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of </a:t>
            </a:r>
            <a:r>
              <a:rPr lang="en-US" sz="3300" dirty="0" err="1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programmes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; underutilized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Barriers: Time, workload, preference for family/self-support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Satisfactory ratings when accessed</a:t>
            </a:r>
          </a:p>
          <a:p>
            <a:pPr marL="597217" lvl="1" indent="-298609" algn="l">
              <a:lnSpc>
                <a:spcPts val="3564"/>
              </a:lnSpc>
            </a:pPr>
            <a:endParaRPr lang="en-US" sz="33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324" r="-38097" b="-15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RECOMMENDATIONS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508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Theory Development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Further studies on psychosocial allostatic load in nursing are needed.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Bioecological model useful for understanding nurses’ multi-system stressors.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Practice Implications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Expand and tailor psychosocial intervention </a:t>
            </a:r>
            <a:r>
              <a:rPr lang="en-US" sz="3300" dirty="0" err="1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programmes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.</a:t>
            </a:r>
          </a:p>
          <a:p>
            <a:pPr marL="755808" lvl="1" indent="-457200" algn="l">
              <a:lnSpc>
                <a:spcPts val="3564"/>
              </a:lnSpc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Social work input recommended for </a:t>
            </a:r>
            <a:r>
              <a:rPr lang="en-US" sz="3300" dirty="0" err="1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programme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design and implementation.</a:t>
            </a:r>
          </a:p>
          <a:p>
            <a:pPr marL="597217" lvl="1" indent="-298609" algn="l">
              <a:lnSpc>
                <a:spcPts val="3564"/>
              </a:lnSpc>
            </a:pPr>
            <a:endParaRPr lang="en-US" sz="33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 descr="A white character holding a megaphone  AI-generated content may be incorrect.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4243" b="-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9778" y="2380"/>
            <a:ext cx="7270323" cy="10284620"/>
            <a:chOff x="0" y="0"/>
            <a:chExt cx="9693764" cy="1371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93783" cy="13712825"/>
            </a:xfrm>
            <a:custGeom>
              <a:avLst/>
              <a:gdLst/>
              <a:ahLst/>
              <a:cxnLst/>
              <a:rect l="l" t="t" r="r" b="b"/>
              <a:pathLst>
                <a:path w="9693783" h="13712825">
                  <a:moveTo>
                    <a:pt x="0" y="0"/>
                  </a:moveTo>
                  <a:lnTo>
                    <a:pt x="9693783" y="0"/>
                  </a:lnTo>
                  <a:lnTo>
                    <a:pt x="9693783" y="13712825"/>
                  </a:lnTo>
                  <a:lnTo>
                    <a:pt x="0" y="13712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1702" r="-79787" b="-4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21518" y="728662"/>
            <a:ext cx="4238259" cy="8579643"/>
            <a:chOff x="0" y="0"/>
            <a:chExt cx="5651012" cy="114395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51012" cy="11439524"/>
            </a:xfrm>
            <a:custGeom>
              <a:avLst/>
              <a:gdLst/>
              <a:ahLst/>
              <a:cxnLst/>
              <a:rect l="l" t="t" r="r" b="b"/>
              <a:pathLst>
                <a:path w="5651012" h="11439524">
                  <a:moveTo>
                    <a:pt x="0" y="0"/>
                  </a:moveTo>
                  <a:lnTo>
                    <a:pt x="5651012" y="0"/>
                  </a:lnTo>
                  <a:lnTo>
                    <a:pt x="5651012" y="11439524"/>
                  </a:lnTo>
                  <a:lnTo>
                    <a:pt x="0" y="114395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5651012" cy="113823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832"/>
                </a:lnSpc>
              </a:pPr>
              <a:r>
                <a:rPr lang="en-US" sz="54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Overview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625388" y="728661"/>
            <a:ext cx="4938712" cy="8579644"/>
            <a:chOff x="0" y="0"/>
            <a:chExt cx="6584950" cy="114395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84950" cy="11439526"/>
            </a:xfrm>
            <a:custGeom>
              <a:avLst/>
              <a:gdLst/>
              <a:ahLst/>
              <a:cxnLst/>
              <a:rect l="l" t="t" r="r" b="b"/>
              <a:pathLst>
                <a:path w="6584950" h="11439526">
                  <a:moveTo>
                    <a:pt x="0" y="0"/>
                  </a:moveTo>
                  <a:lnTo>
                    <a:pt x="6584950" y="0"/>
                  </a:lnTo>
                  <a:lnTo>
                    <a:pt x="6584950" y="11439526"/>
                  </a:lnTo>
                  <a:lnTo>
                    <a:pt x="0" y="11439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6584950" cy="114109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88632" lvl="1" indent="-244316" algn="l">
                <a:lnSpc>
                  <a:spcPts val="2916"/>
                </a:lnSpc>
                <a:buFont typeface="Arial"/>
                <a:buChar char="•"/>
              </a:pPr>
              <a:r>
                <a:rPr lang="en-US" sz="27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Problem </a:t>
              </a:r>
              <a:r>
                <a:rPr lang="en-US" sz="27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Statement</a:t>
              </a:r>
            </a:p>
            <a:p>
              <a:pPr marL="488632" lvl="1" indent="-244316" algn="l">
                <a:lnSpc>
                  <a:spcPts val="2916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Research Questions</a:t>
              </a:r>
            </a:p>
            <a:p>
              <a:pPr marL="488632" lvl="1" indent="-244316" algn="l">
                <a:lnSpc>
                  <a:spcPts val="2916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Theoretical Paradigm</a:t>
              </a:r>
            </a:p>
            <a:p>
              <a:pPr marL="488632" lvl="1" indent="-244316" algn="l">
                <a:lnSpc>
                  <a:spcPts val="2916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Ethical Considerations</a:t>
              </a:r>
            </a:p>
            <a:p>
              <a:pPr marL="488632" lvl="1" indent="-244316" algn="l">
                <a:lnSpc>
                  <a:spcPts val="2916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Research Methodology</a:t>
              </a:r>
            </a:p>
            <a:p>
              <a:pPr marL="488632" lvl="1" indent="-244316" algn="l">
                <a:lnSpc>
                  <a:spcPts val="2916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Data Collection Process</a:t>
              </a:r>
            </a:p>
            <a:p>
              <a:pPr marL="488632" lvl="1" indent="-244316" algn="l">
                <a:lnSpc>
                  <a:spcPts val="2916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Data Analysis</a:t>
              </a:r>
            </a:p>
            <a:p>
              <a:pPr marL="488632" lvl="1" indent="-244316" algn="l">
                <a:lnSpc>
                  <a:spcPts val="2916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Discussion of the findings</a:t>
              </a:r>
            </a:p>
            <a:p>
              <a:pPr marL="488632" lvl="1" indent="-244316" algn="l">
                <a:lnSpc>
                  <a:spcPts val="2916"/>
                </a:lnSpc>
                <a:buFont typeface="Arial"/>
                <a:buChar char="•"/>
              </a:pPr>
              <a:r>
                <a:rPr lang="en-US" sz="27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Recommendation</a:t>
              </a:r>
            </a:p>
            <a:p>
              <a:pPr marL="488632" lvl="1" indent="-244316" algn="l">
                <a:lnSpc>
                  <a:spcPts val="2916"/>
                </a:lnSpc>
              </a:pPr>
              <a:endParaRPr lang="en-US" sz="27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1438" y="0"/>
            <a:ext cx="16646857" cy="10287000"/>
          </a:xfrm>
          <a:custGeom>
            <a:avLst/>
            <a:gdLst/>
            <a:ahLst/>
            <a:cxnLst/>
            <a:rect l="l" t="t" r="r" b="b"/>
            <a:pathLst>
              <a:path w="16646857" h="10287000">
                <a:moveTo>
                  <a:pt x="0" y="0"/>
                </a:moveTo>
                <a:lnTo>
                  <a:pt x="16646857" y="0"/>
                </a:lnTo>
                <a:lnTo>
                  <a:pt x="166468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316407" y="1880550"/>
            <a:ext cx="11341290" cy="6372363"/>
            <a:chOff x="0" y="0"/>
            <a:chExt cx="15121720" cy="8496484"/>
          </a:xfrm>
        </p:grpSpPr>
        <p:sp>
          <p:nvSpPr>
            <p:cNvPr id="4" name="Freeform 4" descr="A white rectangular sign with blue text  AI-generated content may be incorrect."/>
            <p:cNvSpPr/>
            <p:nvPr/>
          </p:nvSpPr>
          <p:spPr>
            <a:xfrm>
              <a:off x="0" y="0"/>
              <a:ext cx="15121762" cy="8496427"/>
            </a:xfrm>
            <a:custGeom>
              <a:avLst/>
              <a:gdLst/>
              <a:ahLst/>
              <a:cxnLst/>
              <a:rect l="l" t="t" r="r" b="b"/>
              <a:pathLst>
                <a:path w="15121762" h="8496427">
                  <a:moveTo>
                    <a:pt x="0" y="0"/>
                  </a:moveTo>
                  <a:lnTo>
                    <a:pt x="15121762" y="0"/>
                  </a:lnTo>
                  <a:lnTo>
                    <a:pt x="15121762" y="8496427"/>
                  </a:lnTo>
                  <a:lnTo>
                    <a:pt x="0" y="84964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4917" y="363474"/>
            <a:ext cx="8830491" cy="2221992"/>
            <a:chOff x="0" y="0"/>
            <a:chExt cx="11773988" cy="2962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73988" cy="2962656"/>
            </a:xfrm>
            <a:custGeom>
              <a:avLst/>
              <a:gdLst/>
              <a:ahLst/>
              <a:cxnLst/>
              <a:rect l="l" t="t" r="r" b="b"/>
              <a:pathLst>
                <a:path w="11773988" h="2962656">
                  <a:moveTo>
                    <a:pt x="0" y="0"/>
                  </a:moveTo>
                  <a:lnTo>
                    <a:pt x="11773988" y="0"/>
                  </a:lnTo>
                  <a:lnTo>
                    <a:pt x="11773988" y="2962656"/>
                  </a:lnTo>
                  <a:lnTo>
                    <a:pt x="0" y="29626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1773988" cy="2876931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100"/>
                </a:lnSpc>
              </a:pPr>
              <a:r>
                <a:rPr lang="en-US" sz="7500" b="1">
                  <a:solidFill>
                    <a:srgbClr val="6C3D91"/>
                  </a:solidFill>
                  <a:latin typeface="Aptos Bold"/>
                  <a:ea typeface="Aptos Bold"/>
                  <a:cs typeface="Aptos Bold"/>
                  <a:sym typeface="Aptos Bold"/>
                </a:rPr>
                <a:t>Problem Statement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936342" y="3530727"/>
            <a:ext cx="4939792" cy="84582"/>
          </a:xfrm>
          <a:custGeom>
            <a:avLst/>
            <a:gdLst/>
            <a:ahLst/>
            <a:cxnLst/>
            <a:rect l="l" t="t" r="r" b="b"/>
            <a:pathLst>
              <a:path w="4939792" h="84582">
                <a:moveTo>
                  <a:pt x="0" y="0"/>
                </a:moveTo>
                <a:lnTo>
                  <a:pt x="4939792" y="0"/>
                </a:lnTo>
                <a:lnTo>
                  <a:pt x="4939792" y="84582"/>
                </a:lnTo>
                <a:lnTo>
                  <a:pt x="0" y="845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37844" y="4065651"/>
            <a:ext cx="9598587" cy="369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243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Nursing = frontline workers = one of the most stressful professions globally and in SA</a:t>
            </a:r>
          </a:p>
          <a:p>
            <a:pPr marL="342900" indent="-342900" algn="l">
              <a:lnSpc>
                <a:spcPts val="243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Unresolved stress → psychosocial allostatic load</a:t>
            </a:r>
          </a:p>
          <a:p>
            <a:pPr marL="342900" indent="-342900" algn="l">
              <a:lnSpc>
                <a:spcPts val="243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Consequences:</a:t>
            </a:r>
          </a:p>
          <a:p>
            <a:pPr algn="l">
              <a:lnSpc>
                <a:spcPts val="2430"/>
              </a:lnSpc>
            </a:pPr>
            <a:endParaRPr lang="en-US" sz="32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342900" indent="-342900" algn="l">
              <a:lnSpc>
                <a:spcPts val="243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Physical &amp; psychological health risks</a:t>
            </a:r>
          </a:p>
          <a:p>
            <a:pPr marL="342900" indent="-342900" algn="l">
              <a:lnSpc>
                <a:spcPts val="243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Impaired professional functioning &amp; patient care</a:t>
            </a:r>
          </a:p>
          <a:p>
            <a:pPr marL="342900" indent="-342900" algn="l">
              <a:lnSpc>
                <a:spcPts val="243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Organizational costs: turnover, absenteeism</a:t>
            </a:r>
          </a:p>
          <a:p>
            <a:pPr algn="l">
              <a:lnSpc>
                <a:spcPts val="2430"/>
              </a:lnSpc>
            </a:pPr>
            <a:endParaRPr lang="en-US" sz="32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342900" indent="-342900" algn="l">
              <a:lnSpc>
                <a:spcPts val="243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Gap: Limited SA research on psychosocial allostatic load in nursing</a:t>
            </a:r>
          </a:p>
          <a:p>
            <a:pPr marL="407194" lvl="1" indent="-203597" algn="l">
              <a:lnSpc>
                <a:spcPts val="2430"/>
              </a:lnSpc>
            </a:pPr>
            <a:endParaRPr lang="en-US" sz="225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727871" y="2271430"/>
            <a:ext cx="6609153" cy="4636271"/>
            <a:chOff x="0" y="0"/>
            <a:chExt cx="8812204" cy="6181694"/>
          </a:xfrm>
        </p:grpSpPr>
        <p:sp>
          <p:nvSpPr>
            <p:cNvPr id="8" name="Freeform 8" descr="Hands holding a sign with red text"/>
            <p:cNvSpPr/>
            <p:nvPr/>
          </p:nvSpPr>
          <p:spPr>
            <a:xfrm>
              <a:off x="0" y="0"/>
              <a:ext cx="8812149" cy="6181725"/>
            </a:xfrm>
            <a:custGeom>
              <a:avLst/>
              <a:gdLst/>
              <a:ahLst/>
              <a:cxnLst/>
              <a:rect l="l" t="t" r="r" b="b"/>
              <a:pathLst>
                <a:path w="8812149" h="6181725">
                  <a:moveTo>
                    <a:pt x="0" y="0"/>
                  </a:moveTo>
                  <a:lnTo>
                    <a:pt x="8812149" y="0"/>
                  </a:lnTo>
                  <a:lnTo>
                    <a:pt x="8812149" y="6181725"/>
                  </a:lnTo>
                  <a:lnTo>
                    <a:pt x="0" y="6181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00150" y="2237014"/>
            <a:ext cx="5000623" cy="5248655"/>
            <a:chOff x="0" y="0"/>
            <a:chExt cx="6667498" cy="69982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67500" cy="6998208"/>
            </a:xfrm>
            <a:custGeom>
              <a:avLst/>
              <a:gdLst/>
              <a:ahLst/>
              <a:cxnLst/>
              <a:rect l="l" t="t" r="r" b="b"/>
              <a:pathLst>
                <a:path w="6667500" h="6998208">
                  <a:moveTo>
                    <a:pt x="0" y="5945505"/>
                  </a:moveTo>
                  <a:lnTo>
                    <a:pt x="0" y="0"/>
                  </a:lnTo>
                  <a:lnTo>
                    <a:pt x="6667500" y="0"/>
                  </a:lnTo>
                  <a:lnTo>
                    <a:pt x="6667500" y="5945505"/>
                  </a:lnTo>
                  <a:lnTo>
                    <a:pt x="3333750" y="6998208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43050" y="2950899"/>
            <a:ext cx="3943350" cy="3820886"/>
            <a:chOff x="0" y="0"/>
            <a:chExt cx="5257800" cy="50945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57800" cy="5094514"/>
            </a:xfrm>
            <a:custGeom>
              <a:avLst/>
              <a:gdLst/>
              <a:ahLst/>
              <a:cxnLst/>
              <a:rect l="l" t="t" r="r" b="b"/>
              <a:pathLst>
                <a:path w="5257800" h="5094514">
                  <a:moveTo>
                    <a:pt x="0" y="0"/>
                  </a:moveTo>
                  <a:lnTo>
                    <a:pt x="5257800" y="0"/>
                  </a:lnTo>
                  <a:lnTo>
                    <a:pt x="5257800" y="5094514"/>
                  </a:lnTo>
                  <a:lnTo>
                    <a:pt x="0" y="50945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5257800" cy="50373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832"/>
                </a:lnSpc>
              </a:pPr>
              <a:r>
                <a:rPr lang="en-US" sz="540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Psychosocial Allostatic Load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952995" y="103239"/>
            <a:ext cx="4367162" cy="10183761"/>
            <a:chOff x="0" y="0"/>
            <a:chExt cx="5822882" cy="135783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22823" cy="13578332"/>
            </a:xfrm>
            <a:custGeom>
              <a:avLst/>
              <a:gdLst/>
              <a:ahLst/>
              <a:cxnLst/>
              <a:rect l="l" t="t" r="r" b="b"/>
              <a:pathLst>
                <a:path w="5822823" h="13578332">
                  <a:moveTo>
                    <a:pt x="0" y="0"/>
                  </a:moveTo>
                  <a:lnTo>
                    <a:pt x="5822823" y="0"/>
                  </a:lnTo>
                  <a:lnTo>
                    <a:pt x="5822823" y="13578332"/>
                  </a:lnTo>
                  <a:lnTo>
                    <a:pt x="0" y="1357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774" r="-1" b="-377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 b="1" dirty="0">
                  <a:solidFill>
                    <a:srgbClr val="6C3D91"/>
                  </a:solidFill>
                  <a:latin typeface="Aptos Bold"/>
                  <a:ea typeface="Aptos Bold"/>
                  <a:cs typeface="Aptos Bold"/>
                  <a:sym typeface="Aptos Bold"/>
                </a:rPr>
                <a:t>Research Question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60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What is the prevalence and effect of psychosocial allostatic load on the psychosocial well-being of registered professional nurses, and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What are their specific needs for psychosocial intervention </a:t>
            </a:r>
            <a:r>
              <a:rPr lang="en-US" sz="3300" dirty="0" err="1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programmes</a:t>
            </a:r>
            <a:r>
              <a:rPr lang="en-US" sz="33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within a private hospital group in South Africa?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 descr="A hand holding a pen  AI-generated content may be incorrect.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877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7300" y="547688"/>
            <a:ext cx="8090042" cy="1988345"/>
            <a:chOff x="0" y="0"/>
            <a:chExt cx="10786722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86722" cy="2651126"/>
            </a:xfrm>
            <a:custGeom>
              <a:avLst/>
              <a:gdLst/>
              <a:ahLst/>
              <a:cxnLst/>
              <a:rect l="l" t="t" r="r" b="b"/>
              <a:pathLst>
                <a:path w="10786722" h="2651126">
                  <a:moveTo>
                    <a:pt x="0" y="0"/>
                  </a:moveTo>
                  <a:lnTo>
                    <a:pt x="10786722" y="0"/>
                  </a:lnTo>
                  <a:lnTo>
                    <a:pt x="1078672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10786722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128"/>
                </a:lnSpc>
              </a:pPr>
              <a:r>
                <a:rPr lang="en-US" sz="66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Theoretical Paradigm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48740" y="2831783"/>
            <a:ext cx="7907161" cy="638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Revised Bioecological Model (Bronfenbrenner &amp; Morris, 2006):</a:t>
            </a:r>
          </a:p>
          <a:p>
            <a:pPr algn="l">
              <a:lnSpc>
                <a:spcPts val="3888"/>
              </a:lnSpc>
            </a:pPr>
            <a:endParaRPr lang="en-US" sz="36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Nurses’ interaction with multiple systems: personal, professional, </a:t>
            </a:r>
            <a:r>
              <a:rPr lang="en-US" sz="3600" dirty="0" err="1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organisational</a:t>
            </a:r>
            <a:r>
              <a:rPr lang="en-US" sz="36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Highlights dual physiological + psychosocial stress responses.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Supports social work perspective → holistic, person-in-environment approach.</a:t>
            </a:r>
          </a:p>
          <a:p>
            <a:pPr marL="651510" lvl="1" indent="-325755" algn="l">
              <a:lnSpc>
                <a:spcPts val="3888"/>
              </a:lnSpc>
            </a:pPr>
            <a:endParaRPr lang="en-US" sz="360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562380" y="1137771"/>
            <a:ext cx="7683357" cy="7683357"/>
            <a:chOff x="0" y="0"/>
            <a:chExt cx="10244476" cy="10244476"/>
          </a:xfrm>
        </p:grpSpPr>
        <p:sp>
          <p:nvSpPr>
            <p:cNvPr id="7" name="Freeform 7" descr="A hand holding a light bulb  AI-generated content may be incorrect."/>
            <p:cNvSpPr/>
            <p:nvPr/>
          </p:nvSpPr>
          <p:spPr>
            <a:xfrm>
              <a:off x="0" y="0"/>
              <a:ext cx="10244455" cy="10244455"/>
            </a:xfrm>
            <a:custGeom>
              <a:avLst/>
              <a:gdLst/>
              <a:ahLst/>
              <a:cxnLst/>
              <a:rect l="l" t="t" r="r" b="b"/>
              <a:pathLst>
                <a:path w="10244455" h="10244455">
                  <a:moveTo>
                    <a:pt x="0" y="0"/>
                  </a:moveTo>
                  <a:lnTo>
                    <a:pt x="10244455" y="0"/>
                  </a:lnTo>
                  <a:lnTo>
                    <a:pt x="10244455" y="10244455"/>
                  </a:lnTo>
                  <a:lnTo>
                    <a:pt x="0" y="10244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4213" r="-2605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 rot="-410803">
            <a:off x="9297573" y="936483"/>
            <a:ext cx="8397221" cy="8397220"/>
            <a:chOff x="0" y="0"/>
            <a:chExt cx="11196294" cy="11196294"/>
          </a:xfrm>
        </p:grpSpPr>
        <p:sp>
          <p:nvSpPr>
            <p:cNvPr id="9" name="Freeform 9"/>
            <p:cNvSpPr/>
            <p:nvPr/>
          </p:nvSpPr>
          <p:spPr>
            <a:xfrm>
              <a:off x="5471033" y="5554091"/>
              <a:ext cx="5182616" cy="5642229"/>
            </a:xfrm>
            <a:custGeom>
              <a:avLst/>
              <a:gdLst/>
              <a:ahLst/>
              <a:cxnLst/>
              <a:rect l="l" t="t" r="r" b="b"/>
              <a:pathLst>
                <a:path w="5182616" h="5642229">
                  <a:moveTo>
                    <a:pt x="1833499" y="5108702"/>
                  </a:moveTo>
                  <a:cubicBezTo>
                    <a:pt x="2069338" y="5029200"/>
                    <a:pt x="2298700" y="4933570"/>
                    <a:pt x="2519934" y="4822698"/>
                  </a:cubicBezTo>
                  <a:cubicBezTo>
                    <a:pt x="2582672" y="4791329"/>
                    <a:pt x="2658999" y="4816602"/>
                    <a:pt x="2690367" y="4879340"/>
                  </a:cubicBezTo>
                  <a:cubicBezTo>
                    <a:pt x="2721737" y="4942078"/>
                    <a:pt x="2696464" y="5018406"/>
                    <a:pt x="2633726" y="5049774"/>
                  </a:cubicBezTo>
                  <a:cubicBezTo>
                    <a:pt x="2401951" y="5165852"/>
                    <a:pt x="2161667" y="5266183"/>
                    <a:pt x="1914652" y="5349367"/>
                  </a:cubicBezTo>
                  <a:cubicBezTo>
                    <a:pt x="1848230" y="5371720"/>
                    <a:pt x="1776094" y="5336033"/>
                    <a:pt x="1753742" y="5269611"/>
                  </a:cubicBezTo>
                  <a:cubicBezTo>
                    <a:pt x="1731391" y="5203190"/>
                    <a:pt x="1767078" y="5131054"/>
                    <a:pt x="1833499" y="5108702"/>
                  </a:cubicBezTo>
                  <a:close/>
                  <a:moveTo>
                    <a:pt x="3361181" y="4298696"/>
                  </a:moveTo>
                  <a:cubicBezTo>
                    <a:pt x="3558286" y="4148836"/>
                    <a:pt x="3745356" y="3985260"/>
                    <a:pt x="3920617" y="3808603"/>
                  </a:cubicBezTo>
                  <a:cubicBezTo>
                    <a:pt x="3970019" y="3758820"/>
                    <a:pt x="4050411" y="3758565"/>
                    <a:pt x="4100194" y="3807969"/>
                  </a:cubicBezTo>
                  <a:cubicBezTo>
                    <a:pt x="4149979" y="3857371"/>
                    <a:pt x="4150232" y="3937762"/>
                    <a:pt x="4100830" y="3987546"/>
                  </a:cubicBezTo>
                  <a:cubicBezTo>
                    <a:pt x="3917188" y="4172459"/>
                    <a:pt x="3721354" y="4343909"/>
                    <a:pt x="3514852" y="4500881"/>
                  </a:cubicBezTo>
                  <a:cubicBezTo>
                    <a:pt x="3458972" y="4543298"/>
                    <a:pt x="3379343" y="4532503"/>
                    <a:pt x="3336925" y="4476623"/>
                  </a:cubicBezTo>
                  <a:cubicBezTo>
                    <a:pt x="3294506" y="4420744"/>
                    <a:pt x="3305302" y="4341114"/>
                    <a:pt x="3361181" y="4298696"/>
                  </a:cubicBezTo>
                  <a:close/>
                  <a:moveTo>
                    <a:pt x="4550410" y="3043683"/>
                  </a:moveTo>
                  <a:cubicBezTo>
                    <a:pt x="4688459" y="2839974"/>
                    <a:pt x="4813427" y="2625345"/>
                    <a:pt x="4923790" y="2400554"/>
                  </a:cubicBezTo>
                  <a:cubicBezTo>
                    <a:pt x="4954651" y="2337562"/>
                    <a:pt x="5030851" y="2311654"/>
                    <a:pt x="5093716" y="2342515"/>
                  </a:cubicBezTo>
                  <a:cubicBezTo>
                    <a:pt x="5156580" y="2373376"/>
                    <a:pt x="5182616" y="2449576"/>
                    <a:pt x="5151755" y="2512441"/>
                  </a:cubicBezTo>
                  <a:cubicBezTo>
                    <a:pt x="5036185" y="2747899"/>
                    <a:pt x="4905248" y="2972689"/>
                    <a:pt x="4760594" y="3186049"/>
                  </a:cubicBezTo>
                  <a:cubicBezTo>
                    <a:pt x="4721225" y="3244088"/>
                    <a:pt x="4642230" y="3259328"/>
                    <a:pt x="4584192" y="3219959"/>
                  </a:cubicBezTo>
                  <a:cubicBezTo>
                    <a:pt x="4526153" y="3180588"/>
                    <a:pt x="4510913" y="3101595"/>
                    <a:pt x="4550282" y="3043556"/>
                  </a:cubicBezTo>
                  <a:close/>
                  <a:moveTo>
                    <a:pt x="4197730" y="2092325"/>
                  </a:moveTo>
                  <a:lnTo>
                    <a:pt x="3507740" y="1768857"/>
                  </a:lnTo>
                  <a:cubicBezTo>
                    <a:pt x="3444240" y="1739138"/>
                    <a:pt x="3416935" y="1663446"/>
                    <a:pt x="3446653" y="1599946"/>
                  </a:cubicBezTo>
                  <a:cubicBezTo>
                    <a:pt x="3476370" y="1536446"/>
                    <a:pt x="3552063" y="1509141"/>
                    <a:pt x="3615563" y="1538859"/>
                  </a:cubicBezTo>
                  <a:lnTo>
                    <a:pt x="4305554" y="1862328"/>
                  </a:lnTo>
                  <a:cubicBezTo>
                    <a:pt x="4369054" y="1892046"/>
                    <a:pt x="4396359" y="1967738"/>
                    <a:pt x="4366641" y="2031238"/>
                  </a:cubicBezTo>
                  <a:cubicBezTo>
                    <a:pt x="4336923" y="2094738"/>
                    <a:pt x="4261230" y="2122044"/>
                    <a:pt x="4197730" y="2092325"/>
                  </a:cubicBezTo>
                  <a:close/>
                  <a:moveTo>
                    <a:pt x="2587879" y="1337691"/>
                  </a:moveTo>
                  <a:lnTo>
                    <a:pt x="1897888" y="1014349"/>
                  </a:lnTo>
                  <a:cubicBezTo>
                    <a:pt x="1834388" y="984631"/>
                    <a:pt x="1807082" y="908939"/>
                    <a:pt x="1836801" y="845439"/>
                  </a:cubicBezTo>
                  <a:cubicBezTo>
                    <a:pt x="1866519" y="781939"/>
                    <a:pt x="1942211" y="754634"/>
                    <a:pt x="2005711" y="784352"/>
                  </a:cubicBezTo>
                  <a:lnTo>
                    <a:pt x="2695702" y="1107821"/>
                  </a:lnTo>
                  <a:cubicBezTo>
                    <a:pt x="2759202" y="1137539"/>
                    <a:pt x="2786507" y="1213231"/>
                    <a:pt x="2756789" y="1276731"/>
                  </a:cubicBezTo>
                  <a:cubicBezTo>
                    <a:pt x="2727070" y="1340231"/>
                    <a:pt x="2651379" y="1367536"/>
                    <a:pt x="2587879" y="1337818"/>
                  </a:cubicBezTo>
                  <a:close/>
                  <a:moveTo>
                    <a:pt x="977900" y="583184"/>
                  </a:moveTo>
                  <a:lnTo>
                    <a:pt x="287909" y="259715"/>
                  </a:lnTo>
                  <a:cubicBezTo>
                    <a:pt x="224409" y="229997"/>
                    <a:pt x="197104" y="154305"/>
                    <a:pt x="226822" y="90805"/>
                  </a:cubicBezTo>
                  <a:cubicBezTo>
                    <a:pt x="256540" y="27305"/>
                    <a:pt x="332232" y="0"/>
                    <a:pt x="395732" y="29718"/>
                  </a:cubicBezTo>
                  <a:lnTo>
                    <a:pt x="1085723" y="353187"/>
                  </a:lnTo>
                  <a:cubicBezTo>
                    <a:pt x="1149223" y="382905"/>
                    <a:pt x="1176528" y="458597"/>
                    <a:pt x="1146810" y="522097"/>
                  </a:cubicBezTo>
                  <a:cubicBezTo>
                    <a:pt x="1117092" y="585597"/>
                    <a:pt x="1041400" y="612902"/>
                    <a:pt x="977900" y="583184"/>
                  </a:cubicBezTo>
                  <a:close/>
                  <a:moveTo>
                    <a:pt x="254127" y="822833"/>
                  </a:moveTo>
                  <a:lnTo>
                    <a:pt x="254127" y="1584833"/>
                  </a:lnTo>
                  <a:cubicBezTo>
                    <a:pt x="254127" y="1654937"/>
                    <a:pt x="197231" y="1711833"/>
                    <a:pt x="127127" y="1711833"/>
                  </a:cubicBezTo>
                  <a:cubicBezTo>
                    <a:pt x="57023" y="1711833"/>
                    <a:pt x="127" y="1654937"/>
                    <a:pt x="127" y="1584833"/>
                  </a:cubicBezTo>
                  <a:lnTo>
                    <a:pt x="127" y="822833"/>
                  </a:lnTo>
                  <a:cubicBezTo>
                    <a:pt x="127" y="752729"/>
                    <a:pt x="57023" y="695833"/>
                    <a:pt x="127127" y="695833"/>
                  </a:cubicBezTo>
                  <a:cubicBezTo>
                    <a:pt x="197231" y="695833"/>
                    <a:pt x="254127" y="752729"/>
                    <a:pt x="254127" y="822833"/>
                  </a:cubicBezTo>
                  <a:close/>
                  <a:moveTo>
                    <a:pt x="254127" y="2600833"/>
                  </a:moveTo>
                  <a:lnTo>
                    <a:pt x="254127" y="3362833"/>
                  </a:lnTo>
                  <a:cubicBezTo>
                    <a:pt x="254127" y="3432937"/>
                    <a:pt x="197231" y="3489833"/>
                    <a:pt x="127127" y="3489833"/>
                  </a:cubicBezTo>
                  <a:cubicBezTo>
                    <a:pt x="57023" y="3489833"/>
                    <a:pt x="127" y="3432937"/>
                    <a:pt x="127" y="3362833"/>
                  </a:cubicBezTo>
                  <a:lnTo>
                    <a:pt x="127" y="2600833"/>
                  </a:lnTo>
                  <a:cubicBezTo>
                    <a:pt x="127" y="2530729"/>
                    <a:pt x="57023" y="2473833"/>
                    <a:pt x="127127" y="2473833"/>
                  </a:cubicBezTo>
                  <a:cubicBezTo>
                    <a:pt x="197231" y="2473833"/>
                    <a:pt x="254127" y="2530729"/>
                    <a:pt x="254127" y="2600833"/>
                  </a:cubicBezTo>
                  <a:close/>
                  <a:moveTo>
                    <a:pt x="254127" y="4378833"/>
                  </a:moveTo>
                  <a:lnTo>
                    <a:pt x="254127" y="5140833"/>
                  </a:lnTo>
                  <a:cubicBezTo>
                    <a:pt x="254127" y="5210937"/>
                    <a:pt x="197231" y="5267833"/>
                    <a:pt x="127127" y="5267833"/>
                  </a:cubicBezTo>
                  <a:cubicBezTo>
                    <a:pt x="57023" y="5267833"/>
                    <a:pt x="127" y="5210937"/>
                    <a:pt x="127" y="5140833"/>
                  </a:cubicBezTo>
                  <a:lnTo>
                    <a:pt x="127" y="4378833"/>
                  </a:lnTo>
                  <a:cubicBezTo>
                    <a:pt x="127" y="4308729"/>
                    <a:pt x="57023" y="4251833"/>
                    <a:pt x="127127" y="4251833"/>
                  </a:cubicBezTo>
                  <a:cubicBezTo>
                    <a:pt x="197231" y="4251833"/>
                    <a:pt x="254127" y="4308729"/>
                    <a:pt x="254127" y="4378833"/>
                  </a:cubicBezTo>
                  <a:close/>
                  <a:moveTo>
                    <a:pt x="127127" y="5388102"/>
                  </a:moveTo>
                  <a:lnTo>
                    <a:pt x="127127" y="5515102"/>
                  </a:lnTo>
                  <a:lnTo>
                    <a:pt x="127127" y="5388102"/>
                  </a:lnTo>
                  <a:cubicBezTo>
                    <a:pt x="377698" y="5388102"/>
                    <a:pt x="625475" y="5370576"/>
                    <a:pt x="869061" y="5336540"/>
                  </a:cubicBezTo>
                  <a:cubicBezTo>
                    <a:pt x="938530" y="5326761"/>
                    <a:pt x="1002665" y="5375275"/>
                    <a:pt x="1012444" y="5444744"/>
                  </a:cubicBezTo>
                  <a:cubicBezTo>
                    <a:pt x="1022223" y="5514213"/>
                    <a:pt x="973709" y="5578348"/>
                    <a:pt x="904240" y="5588127"/>
                  </a:cubicBezTo>
                  <a:cubicBezTo>
                    <a:pt x="648970" y="5623814"/>
                    <a:pt x="389509" y="5642229"/>
                    <a:pt x="127000" y="5642229"/>
                  </a:cubicBezTo>
                  <a:cubicBezTo>
                    <a:pt x="56896" y="5642229"/>
                    <a:pt x="0" y="5585333"/>
                    <a:pt x="0" y="5515229"/>
                  </a:cubicBezTo>
                  <a:cubicBezTo>
                    <a:pt x="0" y="5445125"/>
                    <a:pt x="56896" y="5388229"/>
                    <a:pt x="127000" y="5388229"/>
                  </a:cubicBezTo>
                  <a:close/>
                </a:path>
              </a:pathLst>
            </a:custGeom>
            <a:solidFill>
              <a:srgbClr val="C9CDD1">
                <a:alpha val="90196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71033" y="7865745"/>
              <a:ext cx="5182616" cy="3330701"/>
            </a:xfrm>
            <a:custGeom>
              <a:avLst/>
              <a:gdLst/>
              <a:ahLst/>
              <a:cxnLst/>
              <a:rect l="l" t="t" r="r" b="b"/>
              <a:pathLst>
                <a:path w="5182616" h="3330701">
                  <a:moveTo>
                    <a:pt x="1833499" y="2797048"/>
                  </a:moveTo>
                  <a:cubicBezTo>
                    <a:pt x="2069338" y="2717546"/>
                    <a:pt x="2298700" y="2621916"/>
                    <a:pt x="2519934" y="2511044"/>
                  </a:cubicBezTo>
                  <a:cubicBezTo>
                    <a:pt x="2582672" y="2479675"/>
                    <a:pt x="2658999" y="2504948"/>
                    <a:pt x="2690367" y="2567686"/>
                  </a:cubicBezTo>
                  <a:cubicBezTo>
                    <a:pt x="2721737" y="2630424"/>
                    <a:pt x="2696464" y="2706752"/>
                    <a:pt x="2633726" y="2738120"/>
                  </a:cubicBezTo>
                  <a:cubicBezTo>
                    <a:pt x="2401951" y="2854198"/>
                    <a:pt x="2161667" y="2954529"/>
                    <a:pt x="1914652" y="3037713"/>
                  </a:cubicBezTo>
                  <a:cubicBezTo>
                    <a:pt x="1848230" y="3060066"/>
                    <a:pt x="1776094" y="3024379"/>
                    <a:pt x="1753742" y="2957957"/>
                  </a:cubicBezTo>
                  <a:cubicBezTo>
                    <a:pt x="1731391" y="2891536"/>
                    <a:pt x="1767078" y="2819400"/>
                    <a:pt x="1833499" y="2797048"/>
                  </a:cubicBezTo>
                  <a:close/>
                  <a:moveTo>
                    <a:pt x="3361181" y="1987042"/>
                  </a:moveTo>
                  <a:cubicBezTo>
                    <a:pt x="3558286" y="1837182"/>
                    <a:pt x="3745356" y="1673606"/>
                    <a:pt x="3920617" y="1496949"/>
                  </a:cubicBezTo>
                  <a:cubicBezTo>
                    <a:pt x="3970019" y="1447166"/>
                    <a:pt x="4050411" y="1446911"/>
                    <a:pt x="4100194" y="1496315"/>
                  </a:cubicBezTo>
                  <a:cubicBezTo>
                    <a:pt x="4149979" y="1545717"/>
                    <a:pt x="4150232" y="1626108"/>
                    <a:pt x="4100830" y="1675892"/>
                  </a:cubicBezTo>
                  <a:cubicBezTo>
                    <a:pt x="3917188" y="1860805"/>
                    <a:pt x="3721354" y="2032255"/>
                    <a:pt x="3514852" y="2189227"/>
                  </a:cubicBezTo>
                  <a:cubicBezTo>
                    <a:pt x="3458972" y="2231644"/>
                    <a:pt x="3379343" y="2220849"/>
                    <a:pt x="3336925" y="2164969"/>
                  </a:cubicBezTo>
                  <a:cubicBezTo>
                    <a:pt x="3294506" y="2109090"/>
                    <a:pt x="3305302" y="2029460"/>
                    <a:pt x="3361181" y="1987042"/>
                  </a:cubicBezTo>
                  <a:close/>
                  <a:moveTo>
                    <a:pt x="4550410" y="732029"/>
                  </a:moveTo>
                  <a:cubicBezTo>
                    <a:pt x="4688459" y="528320"/>
                    <a:pt x="4813427" y="313691"/>
                    <a:pt x="4923790" y="88900"/>
                  </a:cubicBezTo>
                  <a:cubicBezTo>
                    <a:pt x="4954651" y="25908"/>
                    <a:pt x="5030851" y="0"/>
                    <a:pt x="5093716" y="30861"/>
                  </a:cubicBezTo>
                  <a:cubicBezTo>
                    <a:pt x="5156580" y="61722"/>
                    <a:pt x="5182616" y="137922"/>
                    <a:pt x="5151755" y="200787"/>
                  </a:cubicBezTo>
                  <a:cubicBezTo>
                    <a:pt x="5036185" y="436245"/>
                    <a:pt x="4905248" y="661035"/>
                    <a:pt x="4760594" y="874395"/>
                  </a:cubicBezTo>
                  <a:cubicBezTo>
                    <a:pt x="4721225" y="932434"/>
                    <a:pt x="4642230" y="947674"/>
                    <a:pt x="4584192" y="908305"/>
                  </a:cubicBezTo>
                  <a:cubicBezTo>
                    <a:pt x="4526153" y="868934"/>
                    <a:pt x="4510913" y="789941"/>
                    <a:pt x="4550282" y="731902"/>
                  </a:cubicBezTo>
                  <a:close/>
                  <a:moveTo>
                    <a:pt x="127127" y="3076575"/>
                  </a:moveTo>
                  <a:lnTo>
                    <a:pt x="127127" y="3203575"/>
                  </a:lnTo>
                  <a:lnTo>
                    <a:pt x="127127" y="3076575"/>
                  </a:lnTo>
                  <a:cubicBezTo>
                    <a:pt x="377698" y="3076575"/>
                    <a:pt x="625475" y="3059049"/>
                    <a:pt x="869061" y="3025013"/>
                  </a:cubicBezTo>
                  <a:cubicBezTo>
                    <a:pt x="938530" y="3015233"/>
                    <a:pt x="1002665" y="3063748"/>
                    <a:pt x="1012444" y="3133217"/>
                  </a:cubicBezTo>
                  <a:cubicBezTo>
                    <a:pt x="1022223" y="3202686"/>
                    <a:pt x="973709" y="3266820"/>
                    <a:pt x="904240" y="3276600"/>
                  </a:cubicBezTo>
                  <a:cubicBezTo>
                    <a:pt x="648970" y="3312287"/>
                    <a:pt x="389509" y="3330702"/>
                    <a:pt x="127000" y="3330702"/>
                  </a:cubicBezTo>
                  <a:cubicBezTo>
                    <a:pt x="56896" y="3330702"/>
                    <a:pt x="0" y="3273806"/>
                    <a:pt x="0" y="3203702"/>
                  </a:cubicBezTo>
                  <a:cubicBezTo>
                    <a:pt x="0" y="3133598"/>
                    <a:pt x="56896" y="3076702"/>
                    <a:pt x="127000" y="3076702"/>
                  </a:cubicBezTo>
                  <a:close/>
                </a:path>
              </a:pathLst>
            </a:custGeom>
            <a:solidFill>
              <a:srgbClr val="C9CDD1">
                <a:alpha val="90196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372842" y="1381687"/>
            <a:ext cx="1186532" cy="1154344"/>
            <a:chOff x="0" y="0"/>
            <a:chExt cx="1582042" cy="1539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82166" cy="1539240"/>
            </a:xfrm>
            <a:custGeom>
              <a:avLst/>
              <a:gdLst/>
              <a:ahLst/>
              <a:cxnLst/>
              <a:rect l="l" t="t" r="r" b="b"/>
              <a:pathLst>
                <a:path w="1582166" h="1539240">
                  <a:moveTo>
                    <a:pt x="0" y="769620"/>
                  </a:moveTo>
                  <a:cubicBezTo>
                    <a:pt x="0" y="344551"/>
                    <a:pt x="354203" y="0"/>
                    <a:pt x="791083" y="0"/>
                  </a:cubicBezTo>
                  <a:cubicBezTo>
                    <a:pt x="1227963" y="0"/>
                    <a:pt x="1582166" y="344551"/>
                    <a:pt x="1582166" y="769620"/>
                  </a:cubicBezTo>
                  <a:cubicBezTo>
                    <a:pt x="1582166" y="1194689"/>
                    <a:pt x="1227963" y="1539240"/>
                    <a:pt x="791083" y="1539240"/>
                  </a:cubicBezTo>
                  <a:cubicBezTo>
                    <a:pt x="354203" y="1539240"/>
                    <a:pt x="0" y="1194562"/>
                    <a:pt x="0" y="769620"/>
                  </a:cubicBezTo>
                  <a:close/>
                </a:path>
              </a:pathLst>
            </a:custGeom>
            <a:solidFill>
              <a:srgbClr val="036F77"/>
            </a:solid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Ethical Considerations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81269"/>
            <a:ext cx="9887448" cy="3950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2754"/>
              </a:lnSpc>
              <a:buFont typeface="Arial" panose="020B0604020202020204" pitchFamily="34" charset="0"/>
              <a:buChar char="•"/>
            </a:pPr>
            <a:r>
              <a:rPr lang="en-US" sz="25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Approval</a:t>
            </a:r>
            <a:r>
              <a:rPr lang="en-US" sz="25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NWU Health Research Ethics Committee (clearance no. given).</a:t>
            </a:r>
          </a:p>
          <a:p>
            <a:pPr marL="457200" indent="-457200" algn="l">
              <a:lnSpc>
                <a:spcPts val="2754"/>
              </a:lnSpc>
              <a:buFont typeface="Arial" panose="020B0604020202020204" pitchFamily="34" charset="0"/>
              <a:buChar char="•"/>
            </a:pPr>
            <a:r>
              <a:rPr lang="en-US" sz="25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Informed consent</a:t>
            </a:r>
            <a:r>
              <a:rPr lang="en-US" sz="25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Purpose, risks, expectations, withdrawal rights.</a:t>
            </a:r>
          </a:p>
          <a:p>
            <a:pPr marL="457200" indent="-457200" algn="l">
              <a:lnSpc>
                <a:spcPts val="2754"/>
              </a:lnSpc>
              <a:buFont typeface="Arial" panose="020B0604020202020204" pitchFamily="34" charset="0"/>
              <a:buChar char="•"/>
            </a:pPr>
            <a:r>
              <a:rPr lang="en-US" sz="25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Protection</a:t>
            </a:r>
            <a:r>
              <a:rPr lang="en-US" sz="25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</a:t>
            </a:r>
          </a:p>
          <a:p>
            <a:pPr marL="457200" indent="-457200" algn="l">
              <a:lnSpc>
                <a:spcPts val="2754"/>
              </a:lnSpc>
              <a:buFont typeface="Wingdings" panose="05000000000000000000" pitchFamily="2" charset="2"/>
              <a:buChar char="Ø"/>
            </a:pPr>
            <a:r>
              <a:rPr lang="en-US" sz="25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Confidentiality</a:t>
            </a:r>
            <a:r>
              <a:rPr lang="en-US" sz="25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no personal identifiers, email/IP logging disabled.</a:t>
            </a:r>
          </a:p>
          <a:p>
            <a:pPr marL="457200" indent="-457200" algn="l">
              <a:lnSpc>
                <a:spcPts val="2754"/>
              </a:lnSpc>
              <a:buFont typeface="Wingdings" panose="05000000000000000000" pitchFamily="2" charset="2"/>
              <a:buChar char="Ø"/>
            </a:pPr>
            <a:r>
              <a:rPr lang="en-US" sz="25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Anonymity</a:t>
            </a:r>
            <a:r>
              <a:rPr lang="en-US" sz="25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mediator managed distribution, not researcher.</a:t>
            </a:r>
          </a:p>
          <a:p>
            <a:pPr marL="457200" indent="-457200" algn="l">
              <a:lnSpc>
                <a:spcPts val="2754"/>
              </a:lnSpc>
              <a:buFont typeface="Arial" panose="020B0604020202020204" pitchFamily="34" charset="0"/>
              <a:buChar char="•"/>
            </a:pPr>
            <a:r>
              <a:rPr lang="en-US" sz="25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Data management</a:t>
            </a:r>
            <a:r>
              <a:rPr lang="en-US" sz="25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Password-protected storage, retention = 5 years, then destroyed.</a:t>
            </a:r>
          </a:p>
          <a:p>
            <a:pPr marL="457200" indent="-457200" algn="l">
              <a:lnSpc>
                <a:spcPts val="2754"/>
              </a:lnSpc>
              <a:buFont typeface="Arial" panose="020B0604020202020204" pitchFamily="34" charset="0"/>
              <a:buChar char="•"/>
            </a:pPr>
            <a:r>
              <a:rPr lang="en-US" sz="2550" b="1" dirty="0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Support</a:t>
            </a:r>
            <a:r>
              <a:rPr lang="en-US" sz="2550" dirty="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Contact details for researchers &amp; professional services provided.</a:t>
            </a:r>
          </a:p>
          <a:p>
            <a:pPr marL="461486" lvl="1" indent="-230743" algn="l">
              <a:lnSpc>
                <a:spcPts val="2754"/>
              </a:lnSpc>
            </a:pPr>
            <a:endParaRPr lang="en-US" sz="2550" dirty="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 descr="A person and person sitting on a scale  AI-generated content may be incorrect.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2298" r="-2392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Research Methodology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60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</a:t>
            </a:r>
            <a:r>
              <a:rPr lang="en-US" sz="3300" b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Design</a:t>
            </a: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Quantitative, cross-sectional, 	descriptive survey.</a:t>
            </a:r>
          </a:p>
          <a:p>
            <a:pPr algn="l">
              <a:lnSpc>
                <a:spcPts val="3564"/>
              </a:lnSpc>
            </a:pP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</a:t>
            </a:r>
            <a:r>
              <a:rPr lang="en-US" sz="3300" b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Population</a:t>
            </a: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Registered professional nurses in 	a SA private hospital group.</a:t>
            </a:r>
          </a:p>
          <a:p>
            <a:pPr algn="l">
              <a:lnSpc>
                <a:spcPts val="3564"/>
              </a:lnSpc>
            </a:pP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</a:t>
            </a:r>
            <a:r>
              <a:rPr lang="en-US" sz="3300" b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Inclusion criteria</a:t>
            </a: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Full-time, ≥2 years’ 	experience.</a:t>
            </a:r>
          </a:p>
          <a:p>
            <a:pPr algn="l">
              <a:lnSpc>
                <a:spcPts val="3564"/>
              </a:lnSpc>
            </a:pP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</a:t>
            </a:r>
            <a:r>
              <a:rPr lang="en-US" sz="3300" b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Sampling</a:t>
            </a: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All-inclusive willing sample.</a:t>
            </a:r>
          </a:p>
          <a:p>
            <a:pPr algn="l">
              <a:lnSpc>
                <a:spcPts val="3564"/>
              </a:lnSpc>
            </a:pP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•	</a:t>
            </a:r>
            <a:r>
              <a:rPr lang="en-US" sz="3300" b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Distribution</a:t>
            </a:r>
            <a:r>
              <a:rPr lang="en-US" sz="33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: 559 questionnaires → 67 	responses (12% response rate).</a:t>
            </a:r>
          </a:p>
          <a:p>
            <a:pPr algn="l">
              <a:lnSpc>
                <a:spcPts val="3564"/>
              </a:lnSpc>
            </a:pPr>
            <a:endParaRPr lang="en-US" sz="330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856" r="-4474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8739" y="357809"/>
            <a:ext cx="16527780" cy="2151622"/>
            <a:chOff x="0" y="0"/>
            <a:chExt cx="22037040" cy="28688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37039" cy="2868830"/>
            </a:xfrm>
            <a:custGeom>
              <a:avLst/>
              <a:gdLst/>
              <a:ahLst/>
              <a:cxnLst/>
              <a:rect l="l" t="t" r="r" b="b"/>
              <a:pathLst>
                <a:path w="22037039" h="2868830">
                  <a:moveTo>
                    <a:pt x="0" y="0"/>
                  </a:moveTo>
                  <a:lnTo>
                    <a:pt x="22037039" y="0"/>
                  </a:lnTo>
                  <a:lnTo>
                    <a:pt x="22037039" y="2868830"/>
                  </a:lnTo>
                  <a:lnTo>
                    <a:pt x="0" y="2868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0"/>
              <a:ext cx="22037040" cy="277358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748"/>
                </a:lnSpc>
              </a:pPr>
              <a:r>
                <a:rPr lang="en-US" sz="8100" dirty="0">
                  <a:solidFill>
                    <a:srgbClr val="6C3D91"/>
                  </a:solidFill>
                  <a:latin typeface="Aptos"/>
                  <a:ea typeface="Aptos"/>
                  <a:cs typeface="Aptos"/>
                  <a:sym typeface="Aptos"/>
                </a:rPr>
                <a:t>Data Collection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25402" y="2488979"/>
            <a:ext cx="16525875" cy="94107"/>
          </a:xfrm>
          <a:custGeom>
            <a:avLst/>
            <a:gdLst/>
            <a:ahLst/>
            <a:cxnLst/>
            <a:rect l="l" t="t" r="r" b="b"/>
            <a:pathLst>
              <a:path w="16525875" h="94107">
                <a:moveTo>
                  <a:pt x="0" y="0"/>
                </a:moveTo>
                <a:lnTo>
                  <a:pt x="16525875" y="0"/>
                </a:lnTo>
                <a:lnTo>
                  <a:pt x="16525875" y="94107"/>
                </a:lnTo>
                <a:lnTo>
                  <a:pt x="0" y="94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50180" y="3190794"/>
            <a:ext cx="9887448" cy="604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Instrument:</a:t>
            </a: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Self-constructed questionnaire, based on prior qualitative phase.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Structure:</a:t>
            </a: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6 sections, 143 items (Likert + Yes/No).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Demographics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Work stress causes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Reactions to stress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Stress levels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Coping strategies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Intervention experiences &amp; expectations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Piloting:</a:t>
            </a: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5 nurses, revised for clarity &amp; cultural sensitivity.</a:t>
            </a: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>
                <a:solidFill>
                  <a:srgbClr val="6C3D91"/>
                </a:solidFill>
                <a:latin typeface="Aptos Bold"/>
                <a:ea typeface="Aptos Bold"/>
                <a:cs typeface="Aptos Bold"/>
                <a:sym typeface="Aptos Bold"/>
              </a:rPr>
              <a:t>Mode:</a:t>
            </a:r>
            <a:r>
              <a:rPr lang="en-US" sz="3000">
                <a:solidFill>
                  <a:srgbClr val="6C3D91"/>
                </a:solidFill>
                <a:latin typeface="Aptos"/>
                <a:ea typeface="Aptos"/>
                <a:cs typeface="Aptos"/>
                <a:sym typeface="Aptos"/>
              </a:rPr>
              <a:t> Online (Google Forms, mobile-friendly).</a:t>
            </a:r>
          </a:p>
          <a:p>
            <a:pPr marL="542925" lvl="1" indent="-271462" algn="l">
              <a:lnSpc>
                <a:spcPts val="3240"/>
              </a:lnSpc>
            </a:pPr>
            <a:endParaRPr lang="en-US" sz="3000">
              <a:solidFill>
                <a:srgbClr val="6C3D9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13487" y="3140964"/>
            <a:ext cx="5911596" cy="6144768"/>
            <a:chOff x="0" y="0"/>
            <a:chExt cx="7882128" cy="8193024"/>
          </a:xfrm>
        </p:grpSpPr>
        <p:sp>
          <p:nvSpPr>
            <p:cNvPr id="8" name="Freeform 8" descr="A computer with icons coming out of it  AI-generated content may be incorrect."/>
            <p:cNvSpPr/>
            <p:nvPr/>
          </p:nvSpPr>
          <p:spPr>
            <a:xfrm>
              <a:off x="0" y="0"/>
              <a:ext cx="7882128" cy="8193024"/>
            </a:xfrm>
            <a:custGeom>
              <a:avLst/>
              <a:gdLst/>
              <a:ahLst/>
              <a:cxnLst/>
              <a:rect l="l" t="t" r="r" b="b"/>
              <a:pathLst>
                <a:path w="7882128" h="8193024">
                  <a:moveTo>
                    <a:pt x="0" y="0"/>
                  </a:moveTo>
                  <a:lnTo>
                    <a:pt x="7882128" y="0"/>
                  </a:lnTo>
                  <a:lnTo>
                    <a:pt x="7882128" y="8193024"/>
                  </a:lnTo>
                  <a:lnTo>
                    <a:pt x="0" y="8193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204" r="-1" b="-8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2304</Words>
  <Application>Microsoft Office PowerPoint</Application>
  <PresentationFormat>Custom</PresentationFormat>
  <Paragraphs>275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Aptos</vt:lpstr>
      <vt:lpstr>Aptos Bold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Private Hospital Group</dc:title>
  <dc:creator>23509066</dc:creator>
  <cp:lastModifiedBy>author</cp:lastModifiedBy>
  <cp:revision>8</cp:revision>
  <dcterms:created xsi:type="dcterms:W3CDTF">2006-08-16T00:00:00Z</dcterms:created>
  <dcterms:modified xsi:type="dcterms:W3CDTF">2025-09-09T14:04:03Z</dcterms:modified>
  <dc:identifier>DAGyUF3g5rE</dc:identifier>
</cp:coreProperties>
</file>