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4"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8" d="100"/>
          <a:sy n="118" d="100"/>
        </p:scale>
        <p:origin x="-78" y="-10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1E8D9-4AAE-4161-863D-E771DC5B82D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50A08D-72F6-4643-92D9-1CFE822995F4}">
      <dgm:prSet/>
      <dgm:spPr/>
      <dgm:t>
        <a:bodyPr/>
        <a:lstStyle/>
        <a:p>
          <a:pPr algn="ctr"/>
          <a:r>
            <a:rPr lang="en-US" b="1" dirty="0"/>
            <a:t>What problem did you tackle?</a:t>
          </a:r>
        </a:p>
        <a:p>
          <a:pPr algn="l"/>
          <a:r>
            <a:rPr lang="en-US" dirty="0"/>
            <a:t>Enrollment of children with disabilities in partial care day centers. </a:t>
          </a:r>
        </a:p>
        <a:p>
          <a:pPr algn="l"/>
          <a:r>
            <a:rPr lang="en-US" dirty="0"/>
            <a:t>Parenting skills to parents of children with disabilities within the community.</a:t>
          </a:r>
        </a:p>
        <a:p>
          <a:pPr algn="l"/>
          <a:r>
            <a:rPr lang="en-US" dirty="0"/>
            <a:t>Placement within residential facility for older persons. </a:t>
          </a:r>
        </a:p>
        <a:p>
          <a:pPr algn="l"/>
          <a:r>
            <a:rPr lang="en-US" dirty="0"/>
            <a:t>Monitoring of CBCSS and residential facility of older persons. </a:t>
          </a:r>
        </a:p>
        <a:p>
          <a:pPr algn="l"/>
          <a:r>
            <a:rPr lang="en-US" dirty="0"/>
            <a:t>Rendering care and psychosocial support services to the vulnerable groups.  </a:t>
          </a:r>
        </a:p>
      </dgm:t>
    </dgm:pt>
    <dgm:pt modelId="{0AFBBB54-681C-4AE2-B16A-A2F066D566DD}" type="parTrans" cxnId="{7FA4E868-BE41-4ED4-9062-2473DFFE5122}">
      <dgm:prSet/>
      <dgm:spPr/>
      <dgm:t>
        <a:bodyPr/>
        <a:lstStyle/>
        <a:p>
          <a:endParaRPr lang="en-US"/>
        </a:p>
      </dgm:t>
    </dgm:pt>
    <dgm:pt modelId="{617C82AA-E7C2-40B2-B5E0-8648895AF42C}" type="sibTrans" cxnId="{7FA4E868-BE41-4ED4-9062-2473DFFE5122}">
      <dgm:prSet/>
      <dgm:spPr/>
      <dgm:t>
        <a:bodyPr/>
        <a:lstStyle/>
        <a:p>
          <a:endParaRPr lang="en-US"/>
        </a:p>
      </dgm:t>
    </dgm:pt>
    <dgm:pt modelId="{8FD40924-900E-4D5A-9618-6D42DE7C5869}">
      <dgm:prSet/>
      <dgm:spPr/>
      <dgm:t>
        <a:bodyPr/>
        <a:lstStyle/>
        <a:p>
          <a:pPr algn="ctr"/>
          <a:r>
            <a:rPr lang="en-US" b="1" dirty="0"/>
            <a:t>What actions did you or your team take?</a:t>
          </a:r>
        </a:p>
        <a:p>
          <a:pPr algn="l"/>
          <a:r>
            <a:rPr lang="en-US" dirty="0"/>
            <a:t>Screening </a:t>
          </a:r>
        </a:p>
        <a:p>
          <a:pPr algn="l"/>
          <a:r>
            <a:rPr lang="en-US" dirty="0"/>
            <a:t>Interviews</a:t>
          </a:r>
        </a:p>
        <a:p>
          <a:pPr algn="l"/>
          <a:r>
            <a:rPr lang="en-US" dirty="0"/>
            <a:t>Assessments</a:t>
          </a:r>
        </a:p>
        <a:p>
          <a:pPr algn="l"/>
          <a:r>
            <a:rPr lang="en-US" dirty="0"/>
            <a:t>Report Writing </a:t>
          </a:r>
        </a:p>
        <a:p>
          <a:pPr algn="l"/>
          <a:r>
            <a:rPr lang="en-US" b="1" dirty="0"/>
            <a:t>Registration of Facilities </a:t>
          </a:r>
        </a:p>
        <a:p>
          <a:pPr algn="l"/>
          <a:r>
            <a:rPr lang="en-US" dirty="0"/>
            <a:t> </a:t>
          </a:r>
        </a:p>
        <a:p>
          <a:pPr algn="l"/>
          <a:endParaRPr lang="en-US" dirty="0"/>
        </a:p>
      </dgm:t>
    </dgm:pt>
    <dgm:pt modelId="{89B760E0-678E-4FFD-AE52-A469159CD813}" type="parTrans" cxnId="{A0A22C93-B426-4796-A306-208B9481ADE3}">
      <dgm:prSet/>
      <dgm:spPr/>
      <dgm:t>
        <a:bodyPr/>
        <a:lstStyle/>
        <a:p>
          <a:endParaRPr lang="en-US"/>
        </a:p>
      </dgm:t>
    </dgm:pt>
    <dgm:pt modelId="{1497D8D5-31D6-4042-90E7-34110788C04A}" type="sibTrans" cxnId="{A0A22C93-B426-4796-A306-208B9481ADE3}">
      <dgm:prSet/>
      <dgm:spPr/>
      <dgm:t>
        <a:bodyPr/>
        <a:lstStyle/>
        <a:p>
          <a:endParaRPr lang="en-US"/>
        </a:p>
      </dgm:t>
    </dgm:pt>
    <dgm:pt modelId="{44A887D7-AE15-4C05-9F5C-B5209B627561}">
      <dgm:prSet/>
      <dgm:spPr/>
      <dgm:t>
        <a:bodyPr/>
        <a:lstStyle/>
        <a:p>
          <a:pPr algn="ctr"/>
          <a:r>
            <a:rPr lang="en-US" b="1" dirty="0"/>
            <a:t>Who was involved?</a:t>
          </a:r>
        </a:p>
        <a:p>
          <a:pPr algn="l"/>
          <a:r>
            <a:rPr lang="en-US" dirty="0"/>
            <a:t>Social workers </a:t>
          </a:r>
        </a:p>
        <a:p>
          <a:pPr algn="l"/>
          <a:r>
            <a:rPr lang="en-US" dirty="0"/>
            <a:t>Community members</a:t>
          </a:r>
        </a:p>
        <a:p>
          <a:pPr algn="l"/>
          <a:r>
            <a:rPr lang="en-US" dirty="0"/>
            <a:t>Other stake holders </a:t>
          </a:r>
          <a:r>
            <a:rPr lang="en-US" dirty="0" err="1"/>
            <a:t>e.g</a:t>
          </a:r>
          <a:r>
            <a:rPr lang="en-US" dirty="0"/>
            <a:t> SAPS, DOE, DOH</a:t>
          </a:r>
        </a:p>
        <a:p>
          <a:pPr algn="l"/>
          <a:r>
            <a:rPr lang="en-US" dirty="0"/>
            <a:t>NPO’s </a:t>
          </a:r>
        </a:p>
        <a:p>
          <a:pPr algn="l"/>
          <a:endParaRPr lang="en-US" dirty="0"/>
        </a:p>
      </dgm:t>
    </dgm:pt>
    <dgm:pt modelId="{B95D2BA6-5EEE-4187-84C9-656924E71596}" type="parTrans" cxnId="{0117E3B1-F8BC-49D5-8365-DC3669A26C8F}">
      <dgm:prSet/>
      <dgm:spPr/>
      <dgm:t>
        <a:bodyPr/>
        <a:lstStyle/>
        <a:p>
          <a:endParaRPr lang="en-US"/>
        </a:p>
      </dgm:t>
    </dgm:pt>
    <dgm:pt modelId="{CBDBD83B-7F6C-428F-82B4-70AD8AC9226C}" type="sibTrans" cxnId="{0117E3B1-F8BC-49D5-8365-DC3669A26C8F}">
      <dgm:prSet/>
      <dgm:spPr/>
      <dgm:t>
        <a:bodyPr/>
        <a:lstStyle/>
        <a:p>
          <a:endParaRPr lang="en-US"/>
        </a:p>
      </dgm:t>
    </dgm:pt>
    <dgm:pt modelId="{89109150-1F02-4A3B-A309-BE031A1F6E83}">
      <dgm:prSet/>
      <dgm:spPr/>
      <dgm:t>
        <a:bodyPr/>
        <a:lstStyle/>
        <a:p>
          <a:pPr algn="ctr"/>
          <a:r>
            <a:rPr lang="en-US" b="1" dirty="0"/>
            <a:t>Any creative or local knowledge used</a:t>
          </a:r>
          <a:r>
            <a:rPr lang="en-ZA" b="1" dirty="0"/>
            <a:t>?</a:t>
          </a:r>
        </a:p>
        <a:p>
          <a:pPr algn="l"/>
          <a:r>
            <a:rPr lang="en-US" dirty="0"/>
            <a:t>Community forums </a:t>
          </a:r>
        </a:p>
        <a:p>
          <a:pPr algn="l"/>
          <a:r>
            <a:rPr lang="en-US" dirty="0"/>
            <a:t>Gardening as daily activity in the CBCSS</a:t>
          </a:r>
        </a:p>
        <a:p>
          <a:pPr algn="l"/>
          <a:r>
            <a:rPr lang="en-US" dirty="0"/>
            <a:t>Stokvel's </a:t>
          </a:r>
        </a:p>
        <a:p>
          <a:pPr algn="l"/>
          <a:r>
            <a:rPr lang="en-US" dirty="0"/>
            <a:t> l</a:t>
          </a:r>
        </a:p>
      </dgm:t>
    </dgm:pt>
    <dgm:pt modelId="{0B154BA6-23BA-4333-92F5-DA069D53DF5E}" type="parTrans" cxnId="{76115C4F-B8B4-4968-9E4C-BB983FADFA22}">
      <dgm:prSet/>
      <dgm:spPr/>
      <dgm:t>
        <a:bodyPr/>
        <a:lstStyle/>
        <a:p>
          <a:endParaRPr lang="en-US"/>
        </a:p>
      </dgm:t>
    </dgm:pt>
    <dgm:pt modelId="{A5210EBD-3407-4CD2-8767-741089938CCF}" type="sibTrans" cxnId="{76115C4F-B8B4-4968-9E4C-BB983FADFA22}">
      <dgm:prSet/>
      <dgm:spPr/>
      <dgm:t>
        <a:bodyPr/>
        <a:lstStyle/>
        <a:p>
          <a:endParaRPr lang="en-US"/>
        </a:p>
      </dgm:t>
    </dgm:pt>
    <dgm:pt modelId="{6166DEBB-5942-45A7-B96C-652760BB0F66}" type="pres">
      <dgm:prSet presAssocID="{7481E8D9-4AAE-4161-863D-E771DC5B82DD}" presName="root" presStyleCnt="0">
        <dgm:presLayoutVars>
          <dgm:dir/>
          <dgm:resizeHandles val="exact"/>
        </dgm:presLayoutVars>
      </dgm:prSet>
      <dgm:spPr/>
    </dgm:pt>
    <dgm:pt modelId="{325BFABA-D6F0-4C66-A587-6F7ED812DC60}" type="pres">
      <dgm:prSet presAssocID="{8F50A08D-72F6-4643-92D9-1CFE822995F4}" presName="compNode" presStyleCnt="0"/>
      <dgm:spPr/>
    </dgm:pt>
    <dgm:pt modelId="{342762BD-A1AB-48AF-A7E4-2986F8D849BE}" type="pres">
      <dgm:prSet presAssocID="{8F50A08D-72F6-4643-92D9-1CFE822995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65D7D15F-143A-4D48-93B9-44F5FFEB2EB0}" type="pres">
      <dgm:prSet presAssocID="{8F50A08D-72F6-4643-92D9-1CFE822995F4}" presName="spaceRect" presStyleCnt="0"/>
      <dgm:spPr/>
    </dgm:pt>
    <dgm:pt modelId="{2657D768-30B7-4A09-958B-5A5EF2A49ABE}" type="pres">
      <dgm:prSet presAssocID="{8F50A08D-72F6-4643-92D9-1CFE822995F4}" presName="textRect" presStyleLbl="revTx" presStyleIdx="0" presStyleCnt="4" custScaleY="579673">
        <dgm:presLayoutVars>
          <dgm:chMax val="1"/>
          <dgm:chPref val="1"/>
        </dgm:presLayoutVars>
      </dgm:prSet>
      <dgm:spPr/>
    </dgm:pt>
    <dgm:pt modelId="{28BBCEA0-3FA5-45B7-B98E-974E51C56C84}" type="pres">
      <dgm:prSet presAssocID="{617C82AA-E7C2-40B2-B5E0-8648895AF42C}" presName="sibTrans" presStyleCnt="0"/>
      <dgm:spPr/>
    </dgm:pt>
    <dgm:pt modelId="{3ACD1C92-5C22-45BE-A39E-D31F1452A941}" type="pres">
      <dgm:prSet presAssocID="{8FD40924-900E-4D5A-9618-6D42DE7C5869}" presName="compNode" presStyleCnt="0"/>
      <dgm:spPr/>
    </dgm:pt>
    <dgm:pt modelId="{82717225-8B93-42A6-AFB2-A79F04F4B7A2}" type="pres">
      <dgm:prSet presAssocID="{8FD40924-900E-4D5A-9618-6D42DE7C58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B0C9E42F-EAA5-4441-9D6B-D5AB6E48471C}" type="pres">
      <dgm:prSet presAssocID="{8FD40924-900E-4D5A-9618-6D42DE7C5869}" presName="spaceRect" presStyleCnt="0"/>
      <dgm:spPr/>
    </dgm:pt>
    <dgm:pt modelId="{78E6653D-F844-44CB-937B-418EBCFDBB3F}" type="pres">
      <dgm:prSet presAssocID="{8FD40924-900E-4D5A-9618-6D42DE7C5869}" presName="textRect" presStyleLbl="revTx" presStyleIdx="1" presStyleCnt="4" custScaleY="582334">
        <dgm:presLayoutVars>
          <dgm:chMax val="1"/>
          <dgm:chPref val="1"/>
        </dgm:presLayoutVars>
      </dgm:prSet>
      <dgm:spPr/>
    </dgm:pt>
    <dgm:pt modelId="{04951DCF-61DF-4A60-ABE4-63FF1D95D415}" type="pres">
      <dgm:prSet presAssocID="{1497D8D5-31D6-4042-90E7-34110788C04A}" presName="sibTrans" presStyleCnt="0"/>
      <dgm:spPr/>
    </dgm:pt>
    <dgm:pt modelId="{6CC970A1-308E-40AB-853D-2D7E45A89917}" type="pres">
      <dgm:prSet presAssocID="{44A887D7-AE15-4C05-9F5C-B5209B627561}" presName="compNode" presStyleCnt="0"/>
      <dgm:spPr/>
    </dgm:pt>
    <dgm:pt modelId="{E94D56E6-C8AD-4B3B-9B07-39054196ED9F}" type="pres">
      <dgm:prSet presAssocID="{44A887D7-AE15-4C05-9F5C-B5209B62756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ers"/>
        </a:ext>
      </dgm:extLst>
    </dgm:pt>
    <dgm:pt modelId="{97AEEA15-084D-46E9-8BEB-1B8958FC041C}" type="pres">
      <dgm:prSet presAssocID="{44A887D7-AE15-4C05-9F5C-B5209B627561}" presName="spaceRect" presStyleCnt="0"/>
      <dgm:spPr/>
    </dgm:pt>
    <dgm:pt modelId="{597E19D8-515A-4D07-BE2D-2326C9A2C2DB}" type="pres">
      <dgm:prSet presAssocID="{44A887D7-AE15-4C05-9F5C-B5209B627561}" presName="textRect" presStyleLbl="revTx" presStyleIdx="2" presStyleCnt="4" custScaleY="582334">
        <dgm:presLayoutVars>
          <dgm:chMax val="1"/>
          <dgm:chPref val="1"/>
        </dgm:presLayoutVars>
      </dgm:prSet>
      <dgm:spPr/>
    </dgm:pt>
    <dgm:pt modelId="{85256A13-7575-42AB-90C3-A98B97F80A2A}" type="pres">
      <dgm:prSet presAssocID="{CBDBD83B-7F6C-428F-82B4-70AD8AC9226C}" presName="sibTrans" presStyleCnt="0"/>
      <dgm:spPr/>
    </dgm:pt>
    <dgm:pt modelId="{E678BFA1-A666-4C77-96D2-0298A06C6A4B}" type="pres">
      <dgm:prSet presAssocID="{89109150-1F02-4A3B-A309-BE031A1F6E83}" presName="compNode" presStyleCnt="0"/>
      <dgm:spPr/>
    </dgm:pt>
    <dgm:pt modelId="{B1B2E446-1924-4723-BFE9-E26FD8517094}" type="pres">
      <dgm:prSet presAssocID="{89109150-1F02-4A3B-A309-BE031A1F6E8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D1EFA7CC-9275-4081-911A-4CF2BFC6127D}" type="pres">
      <dgm:prSet presAssocID="{89109150-1F02-4A3B-A309-BE031A1F6E83}" presName="spaceRect" presStyleCnt="0"/>
      <dgm:spPr/>
    </dgm:pt>
    <dgm:pt modelId="{4031C755-35E0-4397-8D34-B3B785281F07}" type="pres">
      <dgm:prSet presAssocID="{89109150-1F02-4A3B-A309-BE031A1F6E83}" presName="textRect" presStyleLbl="revTx" presStyleIdx="3" presStyleCnt="4" custScaleY="582334">
        <dgm:presLayoutVars>
          <dgm:chMax val="1"/>
          <dgm:chPref val="1"/>
        </dgm:presLayoutVars>
      </dgm:prSet>
      <dgm:spPr/>
    </dgm:pt>
  </dgm:ptLst>
  <dgm:cxnLst>
    <dgm:cxn modelId="{D6717E11-AC41-4BF8-977D-08EEF0B51A35}" type="presOf" srcId="{8FD40924-900E-4D5A-9618-6D42DE7C5869}" destId="{78E6653D-F844-44CB-937B-418EBCFDBB3F}" srcOrd="0" destOrd="0" presId="urn:microsoft.com/office/officeart/2018/2/layout/IconLabelList"/>
    <dgm:cxn modelId="{3B274635-0597-4188-9919-F35808ED602F}" type="presOf" srcId="{7481E8D9-4AAE-4161-863D-E771DC5B82DD}" destId="{6166DEBB-5942-45A7-B96C-652760BB0F66}" srcOrd="0" destOrd="0" presId="urn:microsoft.com/office/officeart/2018/2/layout/IconLabelList"/>
    <dgm:cxn modelId="{7FA4E868-BE41-4ED4-9062-2473DFFE5122}" srcId="{7481E8D9-4AAE-4161-863D-E771DC5B82DD}" destId="{8F50A08D-72F6-4643-92D9-1CFE822995F4}" srcOrd="0" destOrd="0" parTransId="{0AFBBB54-681C-4AE2-B16A-A2F066D566DD}" sibTransId="{617C82AA-E7C2-40B2-B5E0-8648895AF42C}"/>
    <dgm:cxn modelId="{76115C4F-B8B4-4968-9E4C-BB983FADFA22}" srcId="{7481E8D9-4AAE-4161-863D-E771DC5B82DD}" destId="{89109150-1F02-4A3B-A309-BE031A1F6E83}" srcOrd="3" destOrd="0" parTransId="{0B154BA6-23BA-4333-92F5-DA069D53DF5E}" sibTransId="{A5210EBD-3407-4CD2-8767-741089938CCF}"/>
    <dgm:cxn modelId="{8A6E1975-356A-47BA-BE0E-03472210B2A0}" type="presOf" srcId="{44A887D7-AE15-4C05-9F5C-B5209B627561}" destId="{597E19D8-515A-4D07-BE2D-2326C9A2C2DB}" srcOrd="0" destOrd="0" presId="urn:microsoft.com/office/officeart/2018/2/layout/IconLabelList"/>
    <dgm:cxn modelId="{572DEE75-950B-4C60-8998-206D9E6F54CE}" type="presOf" srcId="{89109150-1F02-4A3B-A309-BE031A1F6E83}" destId="{4031C755-35E0-4397-8D34-B3B785281F07}" srcOrd="0" destOrd="0" presId="urn:microsoft.com/office/officeart/2018/2/layout/IconLabelList"/>
    <dgm:cxn modelId="{A0A22C93-B426-4796-A306-208B9481ADE3}" srcId="{7481E8D9-4AAE-4161-863D-E771DC5B82DD}" destId="{8FD40924-900E-4D5A-9618-6D42DE7C5869}" srcOrd="1" destOrd="0" parTransId="{89B760E0-678E-4FFD-AE52-A469159CD813}" sibTransId="{1497D8D5-31D6-4042-90E7-34110788C04A}"/>
    <dgm:cxn modelId="{0117E3B1-F8BC-49D5-8365-DC3669A26C8F}" srcId="{7481E8D9-4AAE-4161-863D-E771DC5B82DD}" destId="{44A887D7-AE15-4C05-9F5C-B5209B627561}" srcOrd="2" destOrd="0" parTransId="{B95D2BA6-5EEE-4187-84C9-656924E71596}" sibTransId="{CBDBD83B-7F6C-428F-82B4-70AD8AC9226C}"/>
    <dgm:cxn modelId="{C790BCDE-E1C4-40AD-B990-838B9C5F18C0}" type="presOf" srcId="{8F50A08D-72F6-4643-92D9-1CFE822995F4}" destId="{2657D768-30B7-4A09-958B-5A5EF2A49ABE}" srcOrd="0" destOrd="0" presId="urn:microsoft.com/office/officeart/2018/2/layout/IconLabelList"/>
    <dgm:cxn modelId="{0E02E2FA-B7D4-4D5E-B210-5AB09E9E3105}" type="presParOf" srcId="{6166DEBB-5942-45A7-B96C-652760BB0F66}" destId="{325BFABA-D6F0-4C66-A587-6F7ED812DC60}" srcOrd="0" destOrd="0" presId="urn:microsoft.com/office/officeart/2018/2/layout/IconLabelList"/>
    <dgm:cxn modelId="{58A7C580-632F-47A9-9A8A-F3D90CE0D9EC}" type="presParOf" srcId="{325BFABA-D6F0-4C66-A587-6F7ED812DC60}" destId="{342762BD-A1AB-48AF-A7E4-2986F8D849BE}" srcOrd="0" destOrd="0" presId="urn:microsoft.com/office/officeart/2018/2/layout/IconLabelList"/>
    <dgm:cxn modelId="{72E911FA-D6D9-4B3A-A901-4B7A5BF926DD}" type="presParOf" srcId="{325BFABA-D6F0-4C66-A587-6F7ED812DC60}" destId="{65D7D15F-143A-4D48-93B9-44F5FFEB2EB0}" srcOrd="1" destOrd="0" presId="urn:microsoft.com/office/officeart/2018/2/layout/IconLabelList"/>
    <dgm:cxn modelId="{25B24915-1155-48DD-B3AE-E03AA8484B8F}" type="presParOf" srcId="{325BFABA-D6F0-4C66-A587-6F7ED812DC60}" destId="{2657D768-30B7-4A09-958B-5A5EF2A49ABE}" srcOrd="2" destOrd="0" presId="urn:microsoft.com/office/officeart/2018/2/layout/IconLabelList"/>
    <dgm:cxn modelId="{5A6FC8EF-62D7-405B-A9E9-636746FB7E7D}" type="presParOf" srcId="{6166DEBB-5942-45A7-B96C-652760BB0F66}" destId="{28BBCEA0-3FA5-45B7-B98E-974E51C56C84}" srcOrd="1" destOrd="0" presId="urn:microsoft.com/office/officeart/2018/2/layout/IconLabelList"/>
    <dgm:cxn modelId="{6DD3C54E-145D-46DF-AA05-754FE0AAFCEE}" type="presParOf" srcId="{6166DEBB-5942-45A7-B96C-652760BB0F66}" destId="{3ACD1C92-5C22-45BE-A39E-D31F1452A941}" srcOrd="2" destOrd="0" presId="urn:microsoft.com/office/officeart/2018/2/layout/IconLabelList"/>
    <dgm:cxn modelId="{535FE8C2-E7AA-4752-814C-B2B1574BE776}" type="presParOf" srcId="{3ACD1C92-5C22-45BE-A39E-D31F1452A941}" destId="{82717225-8B93-42A6-AFB2-A79F04F4B7A2}" srcOrd="0" destOrd="0" presId="urn:microsoft.com/office/officeart/2018/2/layout/IconLabelList"/>
    <dgm:cxn modelId="{501A57D3-74C4-4B8D-954A-54818149D7ED}" type="presParOf" srcId="{3ACD1C92-5C22-45BE-A39E-D31F1452A941}" destId="{B0C9E42F-EAA5-4441-9D6B-D5AB6E48471C}" srcOrd="1" destOrd="0" presId="urn:microsoft.com/office/officeart/2018/2/layout/IconLabelList"/>
    <dgm:cxn modelId="{3B3B63FC-A26C-430E-B750-3AC00C9802E0}" type="presParOf" srcId="{3ACD1C92-5C22-45BE-A39E-D31F1452A941}" destId="{78E6653D-F844-44CB-937B-418EBCFDBB3F}" srcOrd="2" destOrd="0" presId="urn:microsoft.com/office/officeart/2018/2/layout/IconLabelList"/>
    <dgm:cxn modelId="{BA6DF4BB-F60A-4F59-922C-097ED0BDAEE3}" type="presParOf" srcId="{6166DEBB-5942-45A7-B96C-652760BB0F66}" destId="{04951DCF-61DF-4A60-ABE4-63FF1D95D415}" srcOrd="3" destOrd="0" presId="urn:microsoft.com/office/officeart/2018/2/layout/IconLabelList"/>
    <dgm:cxn modelId="{79303C81-2235-41E9-8F6F-C5FC94B60B46}" type="presParOf" srcId="{6166DEBB-5942-45A7-B96C-652760BB0F66}" destId="{6CC970A1-308E-40AB-853D-2D7E45A89917}" srcOrd="4" destOrd="0" presId="urn:microsoft.com/office/officeart/2018/2/layout/IconLabelList"/>
    <dgm:cxn modelId="{0903C338-CE68-461B-9DD1-F36324FC2B1C}" type="presParOf" srcId="{6CC970A1-308E-40AB-853D-2D7E45A89917}" destId="{E94D56E6-C8AD-4B3B-9B07-39054196ED9F}" srcOrd="0" destOrd="0" presId="urn:microsoft.com/office/officeart/2018/2/layout/IconLabelList"/>
    <dgm:cxn modelId="{A376370B-AA00-4627-BE92-62E762F68EEE}" type="presParOf" srcId="{6CC970A1-308E-40AB-853D-2D7E45A89917}" destId="{97AEEA15-084D-46E9-8BEB-1B8958FC041C}" srcOrd="1" destOrd="0" presId="urn:microsoft.com/office/officeart/2018/2/layout/IconLabelList"/>
    <dgm:cxn modelId="{BC9CF76F-67A7-4E63-9022-A15613A463BF}" type="presParOf" srcId="{6CC970A1-308E-40AB-853D-2D7E45A89917}" destId="{597E19D8-515A-4D07-BE2D-2326C9A2C2DB}" srcOrd="2" destOrd="0" presId="urn:microsoft.com/office/officeart/2018/2/layout/IconLabelList"/>
    <dgm:cxn modelId="{EB3FF86A-9A23-4831-B727-1FBB1004DEDA}" type="presParOf" srcId="{6166DEBB-5942-45A7-B96C-652760BB0F66}" destId="{85256A13-7575-42AB-90C3-A98B97F80A2A}" srcOrd="5" destOrd="0" presId="urn:microsoft.com/office/officeart/2018/2/layout/IconLabelList"/>
    <dgm:cxn modelId="{6B5E812B-8E27-4C47-90BB-EAF0DA5BCE9E}" type="presParOf" srcId="{6166DEBB-5942-45A7-B96C-652760BB0F66}" destId="{E678BFA1-A666-4C77-96D2-0298A06C6A4B}" srcOrd="6" destOrd="0" presId="urn:microsoft.com/office/officeart/2018/2/layout/IconLabelList"/>
    <dgm:cxn modelId="{70553F07-BD12-4BF0-8909-5EBDC21ACEB2}" type="presParOf" srcId="{E678BFA1-A666-4C77-96D2-0298A06C6A4B}" destId="{B1B2E446-1924-4723-BFE9-E26FD8517094}" srcOrd="0" destOrd="0" presId="urn:microsoft.com/office/officeart/2018/2/layout/IconLabelList"/>
    <dgm:cxn modelId="{279676E5-2201-4B2C-95FC-F8A0963A8E8D}" type="presParOf" srcId="{E678BFA1-A666-4C77-96D2-0298A06C6A4B}" destId="{D1EFA7CC-9275-4081-911A-4CF2BFC6127D}" srcOrd="1" destOrd="0" presId="urn:microsoft.com/office/officeart/2018/2/layout/IconLabelList"/>
    <dgm:cxn modelId="{0616609D-91FE-4D6A-9D7C-61DBD7F50951}" type="presParOf" srcId="{E678BFA1-A666-4C77-96D2-0298A06C6A4B}" destId="{4031C755-35E0-4397-8D34-B3B785281F0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10F5C6-F004-4C6B-BD80-47415C7FBF5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A9DDDC-5794-4902-BABA-70998D670A6D}">
      <dgm:prSet/>
      <dgm:spPr/>
      <dgm:t>
        <a:bodyPr/>
        <a:lstStyle/>
        <a:p>
          <a:r>
            <a:rPr lang="en-US" dirty="0"/>
            <a:t>Presenters </a:t>
          </a:r>
        </a:p>
        <a:p>
          <a:r>
            <a:rPr lang="en-US" dirty="0"/>
            <a:t>K. C </a:t>
          </a:r>
          <a:r>
            <a:rPr lang="en-US" dirty="0" err="1"/>
            <a:t>Kwena</a:t>
          </a:r>
          <a:r>
            <a:rPr lang="en-US" dirty="0"/>
            <a:t> </a:t>
          </a:r>
        </a:p>
        <a:p>
          <a:r>
            <a:rPr lang="en-US" dirty="0"/>
            <a:t>P. S. C Douw</a:t>
          </a:r>
        </a:p>
      </dgm:t>
    </dgm:pt>
    <dgm:pt modelId="{EA6C74A0-5778-4BB7-B383-112B5480BA9D}" type="parTrans" cxnId="{069BB2C7-D36C-420F-8A38-2D95A494616A}">
      <dgm:prSet/>
      <dgm:spPr/>
      <dgm:t>
        <a:bodyPr/>
        <a:lstStyle/>
        <a:p>
          <a:endParaRPr lang="en-US"/>
        </a:p>
      </dgm:t>
    </dgm:pt>
    <dgm:pt modelId="{09228203-51C7-447F-A577-B041EA62F3F6}" type="sibTrans" cxnId="{069BB2C7-D36C-420F-8A38-2D95A494616A}">
      <dgm:prSet/>
      <dgm:spPr/>
      <dgm:t>
        <a:bodyPr/>
        <a:lstStyle/>
        <a:p>
          <a:endParaRPr lang="en-US"/>
        </a:p>
      </dgm:t>
    </dgm:pt>
    <dgm:pt modelId="{E646D328-0E60-48C6-AF92-8A7952C5E33A}">
      <dgm:prSet/>
      <dgm:spPr/>
      <dgm:t>
        <a:bodyPr/>
        <a:lstStyle/>
        <a:p>
          <a:r>
            <a:rPr lang="en-US" dirty="0"/>
            <a:t>Isiah 1: 17</a:t>
          </a:r>
        </a:p>
        <a:p>
          <a:r>
            <a:rPr lang="en-US" dirty="0"/>
            <a:t>Seek justice, rescue the oppressed, defend the orphaned, plead for the widow. </a:t>
          </a:r>
        </a:p>
      </dgm:t>
    </dgm:pt>
    <dgm:pt modelId="{F9360D2A-68EC-4988-917C-2506316E51BB}" type="parTrans" cxnId="{7961170F-18E1-4625-A90B-5399B645AC3C}">
      <dgm:prSet/>
      <dgm:spPr/>
      <dgm:t>
        <a:bodyPr/>
        <a:lstStyle/>
        <a:p>
          <a:endParaRPr lang="en-US"/>
        </a:p>
      </dgm:t>
    </dgm:pt>
    <dgm:pt modelId="{285A7BAC-3286-47B1-9F30-F11927FEC9A7}" type="sibTrans" cxnId="{7961170F-18E1-4625-A90B-5399B645AC3C}">
      <dgm:prSet/>
      <dgm:spPr/>
      <dgm:t>
        <a:bodyPr/>
        <a:lstStyle/>
        <a:p>
          <a:endParaRPr lang="en-US"/>
        </a:p>
      </dgm:t>
    </dgm:pt>
    <dgm:pt modelId="{0C8BC788-A338-4686-896D-A3371EACBBAE}" type="pres">
      <dgm:prSet presAssocID="{2410F5C6-F004-4C6B-BD80-47415C7FBF59}" presName="root" presStyleCnt="0">
        <dgm:presLayoutVars>
          <dgm:dir/>
          <dgm:resizeHandles val="exact"/>
        </dgm:presLayoutVars>
      </dgm:prSet>
      <dgm:spPr/>
    </dgm:pt>
    <dgm:pt modelId="{7752A9E2-9B4F-42E5-8D14-C220B36BF8BE}" type="pres">
      <dgm:prSet presAssocID="{89A9DDDC-5794-4902-BABA-70998D670A6D}" presName="compNode" presStyleCnt="0"/>
      <dgm:spPr/>
    </dgm:pt>
    <dgm:pt modelId="{F809768E-395A-4E40-9321-6CBE84A057EA}" type="pres">
      <dgm:prSet presAssocID="{89A9DDDC-5794-4902-BABA-70998D670A6D}" presName="iconRect" presStyleLbl="node1" presStyleIdx="0" presStyleCnt="2"/>
      <dgm:spPr>
        <a:blipFill rotWithShape="1">
          <a:blip xmlns:r="http://schemas.openxmlformats.org/officeDocument/2006/relationships" r:embed="rId1"/>
          <a:srcRect/>
          <a:stretch>
            <a:fillRect/>
          </a:stretch>
        </a:blipFill>
        <a:ln>
          <a:noFill/>
        </a:ln>
      </dgm:spPr>
      <dgm:extLst/>
    </dgm:pt>
    <dgm:pt modelId="{1A820A8E-147F-4649-9A3E-B2836F6D974D}" type="pres">
      <dgm:prSet presAssocID="{89A9DDDC-5794-4902-BABA-70998D670A6D}" presName="spaceRect" presStyleCnt="0"/>
      <dgm:spPr/>
    </dgm:pt>
    <dgm:pt modelId="{BA7E47DD-2B83-4DA1-8EE3-1938E0A30334}" type="pres">
      <dgm:prSet presAssocID="{89A9DDDC-5794-4902-BABA-70998D670A6D}" presName="textRect" presStyleLbl="revTx" presStyleIdx="0" presStyleCnt="2">
        <dgm:presLayoutVars>
          <dgm:chMax val="1"/>
          <dgm:chPref val="1"/>
        </dgm:presLayoutVars>
      </dgm:prSet>
      <dgm:spPr/>
    </dgm:pt>
    <dgm:pt modelId="{906409A6-37FE-44B6-B1CD-D1B316DB454E}" type="pres">
      <dgm:prSet presAssocID="{09228203-51C7-447F-A577-B041EA62F3F6}" presName="sibTrans" presStyleCnt="0"/>
      <dgm:spPr/>
    </dgm:pt>
    <dgm:pt modelId="{CD3A0028-0442-4527-818B-DA66B84B4436}" type="pres">
      <dgm:prSet presAssocID="{E646D328-0E60-48C6-AF92-8A7952C5E33A}" presName="compNode" presStyleCnt="0"/>
      <dgm:spPr/>
    </dgm:pt>
    <dgm:pt modelId="{30DE32DC-232F-4454-8E27-B59EEB9B5C85}" type="pres">
      <dgm:prSet presAssocID="{E646D328-0E60-48C6-AF92-8A7952C5E33A}" presName="iconRect" presStyleLbl="node1" presStyleIdx="1" presStyleCnt="2"/>
      <dgm:spPr>
        <a:blipFill rotWithShape="1">
          <a:blip xmlns:r="http://schemas.openxmlformats.org/officeDocument/2006/relationships" r:embed="rId2"/>
          <a:srcRect/>
          <a:stretch>
            <a:fillRect/>
          </a:stretch>
        </a:blipFill>
        <a:ln>
          <a:noFill/>
        </a:ln>
      </dgm:spPr>
      <dgm:extLst/>
    </dgm:pt>
    <dgm:pt modelId="{A374CF36-A48F-4B97-AFE3-5FF0F88D4FA5}" type="pres">
      <dgm:prSet presAssocID="{E646D328-0E60-48C6-AF92-8A7952C5E33A}" presName="spaceRect" presStyleCnt="0"/>
      <dgm:spPr/>
    </dgm:pt>
    <dgm:pt modelId="{C25C4202-8841-45CC-8EE8-39F851A4C5A5}" type="pres">
      <dgm:prSet presAssocID="{E646D328-0E60-48C6-AF92-8A7952C5E33A}" presName="textRect" presStyleLbl="revTx" presStyleIdx="1" presStyleCnt="2">
        <dgm:presLayoutVars>
          <dgm:chMax val="1"/>
          <dgm:chPref val="1"/>
        </dgm:presLayoutVars>
      </dgm:prSet>
      <dgm:spPr/>
    </dgm:pt>
  </dgm:ptLst>
  <dgm:cxnLst>
    <dgm:cxn modelId="{E4E9CD0A-750F-48C0-8950-AA2370130673}" type="presOf" srcId="{E646D328-0E60-48C6-AF92-8A7952C5E33A}" destId="{C25C4202-8841-45CC-8EE8-39F851A4C5A5}" srcOrd="0" destOrd="0" presId="urn:microsoft.com/office/officeart/2018/2/layout/IconLabelList"/>
    <dgm:cxn modelId="{7961170F-18E1-4625-A90B-5399B645AC3C}" srcId="{2410F5C6-F004-4C6B-BD80-47415C7FBF59}" destId="{E646D328-0E60-48C6-AF92-8A7952C5E33A}" srcOrd="1" destOrd="0" parTransId="{F9360D2A-68EC-4988-917C-2506316E51BB}" sibTransId="{285A7BAC-3286-47B1-9F30-F11927FEC9A7}"/>
    <dgm:cxn modelId="{5817AE3B-129A-4F57-BCA2-3CAADFBD1730}" type="presOf" srcId="{89A9DDDC-5794-4902-BABA-70998D670A6D}" destId="{BA7E47DD-2B83-4DA1-8EE3-1938E0A30334}" srcOrd="0" destOrd="0" presId="urn:microsoft.com/office/officeart/2018/2/layout/IconLabelList"/>
    <dgm:cxn modelId="{0C821B9C-E8AC-4F42-8032-543CA28643FA}" type="presOf" srcId="{2410F5C6-F004-4C6B-BD80-47415C7FBF59}" destId="{0C8BC788-A338-4686-896D-A3371EACBBAE}" srcOrd="0" destOrd="0" presId="urn:microsoft.com/office/officeart/2018/2/layout/IconLabelList"/>
    <dgm:cxn modelId="{069BB2C7-D36C-420F-8A38-2D95A494616A}" srcId="{2410F5C6-F004-4C6B-BD80-47415C7FBF59}" destId="{89A9DDDC-5794-4902-BABA-70998D670A6D}" srcOrd="0" destOrd="0" parTransId="{EA6C74A0-5778-4BB7-B383-112B5480BA9D}" sibTransId="{09228203-51C7-447F-A577-B041EA62F3F6}"/>
    <dgm:cxn modelId="{369C74C6-5356-4A98-A381-66656C5D4F5E}" type="presParOf" srcId="{0C8BC788-A338-4686-896D-A3371EACBBAE}" destId="{7752A9E2-9B4F-42E5-8D14-C220B36BF8BE}" srcOrd="0" destOrd="0" presId="urn:microsoft.com/office/officeart/2018/2/layout/IconLabelList"/>
    <dgm:cxn modelId="{CA61A20D-B201-4E45-B5D9-84373C1B98C8}" type="presParOf" srcId="{7752A9E2-9B4F-42E5-8D14-C220B36BF8BE}" destId="{F809768E-395A-4E40-9321-6CBE84A057EA}" srcOrd="0" destOrd="0" presId="urn:microsoft.com/office/officeart/2018/2/layout/IconLabelList"/>
    <dgm:cxn modelId="{7D7109F6-9BDB-4086-A218-EB81BED10EF4}" type="presParOf" srcId="{7752A9E2-9B4F-42E5-8D14-C220B36BF8BE}" destId="{1A820A8E-147F-4649-9A3E-B2836F6D974D}" srcOrd="1" destOrd="0" presId="urn:microsoft.com/office/officeart/2018/2/layout/IconLabelList"/>
    <dgm:cxn modelId="{F9E43369-E0C1-4BC7-9458-725364F098E8}" type="presParOf" srcId="{7752A9E2-9B4F-42E5-8D14-C220B36BF8BE}" destId="{BA7E47DD-2B83-4DA1-8EE3-1938E0A30334}" srcOrd="2" destOrd="0" presId="urn:microsoft.com/office/officeart/2018/2/layout/IconLabelList"/>
    <dgm:cxn modelId="{91FE8C0A-C933-45ED-8AF0-17632A136A6A}" type="presParOf" srcId="{0C8BC788-A338-4686-896D-A3371EACBBAE}" destId="{906409A6-37FE-44B6-B1CD-D1B316DB454E}" srcOrd="1" destOrd="0" presId="urn:microsoft.com/office/officeart/2018/2/layout/IconLabelList"/>
    <dgm:cxn modelId="{2FD91685-9D2C-4CF2-A224-3C6C868248CC}" type="presParOf" srcId="{0C8BC788-A338-4686-896D-A3371EACBBAE}" destId="{CD3A0028-0442-4527-818B-DA66B84B4436}" srcOrd="2" destOrd="0" presId="urn:microsoft.com/office/officeart/2018/2/layout/IconLabelList"/>
    <dgm:cxn modelId="{44662D16-343F-4FFB-AE48-440C9D3FF1EB}" type="presParOf" srcId="{CD3A0028-0442-4527-818B-DA66B84B4436}" destId="{30DE32DC-232F-4454-8E27-B59EEB9B5C85}" srcOrd="0" destOrd="0" presId="urn:microsoft.com/office/officeart/2018/2/layout/IconLabelList"/>
    <dgm:cxn modelId="{4B40BE2C-3092-4793-AFEA-4093FCA70D2D}" type="presParOf" srcId="{CD3A0028-0442-4527-818B-DA66B84B4436}" destId="{A374CF36-A48F-4B97-AFE3-5FF0F88D4FA5}" srcOrd="1" destOrd="0" presId="urn:microsoft.com/office/officeart/2018/2/layout/IconLabelList"/>
    <dgm:cxn modelId="{615CB61D-84A1-4FC2-A59B-77B0438AB1A7}" type="presParOf" srcId="{CD3A0028-0442-4527-818B-DA66B84B4436}" destId="{C25C4202-8841-45CC-8EE8-39F851A4C5A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762BD-A1AB-48AF-A7E4-2986F8D849BE}">
      <dsp:nvSpPr>
        <dsp:cNvPr id="0" name=""/>
        <dsp:cNvSpPr/>
      </dsp:nvSpPr>
      <dsp:spPr>
        <a:xfrm>
          <a:off x="520435" y="65616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57D768-30B7-4A09-958B-5A5EF2A49ABE}">
      <dsp:nvSpPr>
        <dsp:cNvPr id="0" name=""/>
        <dsp:cNvSpPr/>
      </dsp:nvSpPr>
      <dsp:spPr>
        <a:xfrm>
          <a:off x="25435" y="9579"/>
          <a:ext cx="1800000" cy="4173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dirty="0"/>
            <a:t>What problem did you tackle?</a:t>
          </a:r>
        </a:p>
        <a:p>
          <a:pPr marL="0" lvl="0" indent="0" algn="l" defTabSz="488950">
            <a:lnSpc>
              <a:spcPct val="90000"/>
            </a:lnSpc>
            <a:spcBef>
              <a:spcPct val="0"/>
            </a:spcBef>
            <a:spcAft>
              <a:spcPct val="35000"/>
            </a:spcAft>
            <a:buNone/>
          </a:pPr>
          <a:r>
            <a:rPr lang="en-US" sz="1100" kern="1200" dirty="0"/>
            <a:t>Enrollment of children with disabilities in partial care day centers. </a:t>
          </a:r>
        </a:p>
        <a:p>
          <a:pPr marL="0" lvl="0" indent="0" algn="l" defTabSz="488950">
            <a:lnSpc>
              <a:spcPct val="90000"/>
            </a:lnSpc>
            <a:spcBef>
              <a:spcPct val="0"/>
            </a:spcBef>
            <a:spcAft>
              <a:spcPct val="35000"/>
            </a:spcAft>
            <a:buNone/>
          </a:pPr>
          <a:r>
            <a:rPr lang="en-US" sz="1100" kern="1200" dirty="0"/>
            <a:t>Parenting skills to parents of children with disabilities within the community.</a:t>
          </a:r>
        </a:p>
        <a:p>
          <a:pPr marL="0" lvl="0" indent="0" algn="l" defTabSz="488950">
            <a:lnSpc>
              <a:spcPct val="90000"/>
            </a:lnSpc>
            <a:spcBef>
              <a:spcPct val="0"/>
            </a:spcBef>
            <a:spcAft>
              <a:spcPct val="35000"/>
            </a:spcAft>
            <a:buNone/>
          </a:pPr>
          <a:r>
            <a:rPr lang="en-US" sz="1100" kern="1200" dirty="0"/>
            <a:t>Placement within residential facility for older persons. </a:t>
          </a:r>
        </a:p>
        <a:p>
          <a:pPr marL="0" lvl="0" indent="0" algn="l" defTabSz="488950">
            <a:lnSpc>
              <a:spcPct val="90000"/>
            </a:lnSpc>
            <a:spcBef>
              <a:spcPct val="0"/>
            </a:spcBef>
            <a:spcAft>
              <a:spcPct val="35000"/>
            </a:spcAft>
            <a:buNone/>
          </a:pPr>
          <a:r>
            <a:rPr lang="en-US" sz="1100" kern="1200" dirty="0"/>
            <a:t>Monitoring of CBCSS and residential facility of older persons. </a:t>
          </a:r>
        </a:p>
        <a:p>
          <a:pPr marL="0" lvl="0" indent="0" algn="l" defTabSz="488950">
            <a:lnSpc>
              <a:spcPct val="90000"/>
            </a:lnSpc>
            <a:spcBef>
              <a:spcPct val="0"/>
            </a:spcBef>
            <a:spcAft>
              <a:spcPct val="35000"/>
            </a:spcAft>
            <a:buNone/>
          </a:pPr>
          <a:r>
            <a:rPr lang="en-US" sz="1100" kern="1200" dirty="0"/>
            <a:t>Rendering care and psychosocial support services to the vulnerable groups.  </a:t>
          </a:r>
        </a:p>
      </dsp:txBody>
      <dsp:txXfrm>
        <a:off x="25435" y="9579"/>
        <a:ext cx="1800000" cy="4173645"/>
      </dsp:txXfrm>
    </dsp:sp>
    <dsp:sp modelId="{82717225-8B93-42A6-AFB2-A79F04F4B7A2}">
      <dsp:nvSpPr>
        <dsp:cNvPr id="0" name=""/>
        <dsp:cNvSpPr/>
      </dsp:nvSpPr>
      <dsp:spPr>
        <a:xfrm>
          <a:off x="2635435" y="65616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E6653D-F844-44CB-937B-418EBCFDBB3F}">
      <dsp:nvSpPr>
        <dsp:cNvPr id="0" name=""/>
        <dsp:cNvSpPr/>
      </dsp:nvSpPr>
      <dsp:spPr>
        <a:xfrm>
          <a:off x="2140435" y="0"/>
          <a:ext cx="1800000" cy="4192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dirty="0"/>
            <a:t>What actions did you or your team take?</a:t>
          </a:r>
        </a:p>
        <a:p>
          <a:pPr marL="0" lvl="0" indent="0" algn="l" defTabSz="488950">
            <a:lnSpc>
              <a:spcPct val="90000"/>
            </a:lnSpc>
            <a:spcBef>
              <a:spcPct val="0"/>
            </a:spcBef>
            <a:spcAft>
              <a:spcPct val="35000"/>
            </a:spcAft>
            <a:buNone/>
          </a:pPr>
          <a:r>
            <a:rPr lang="en-US" sz="1100" kern="1200" dirty="0"/>
            <a:t>Screening </a:t>
          </a:r>
        </a:p>
        <a:p>
          <a:pPr marL="0" lvl="0" indent="0" algn="l" defTabSz="488950">
            <a:lnSpc>
              <a:spcPct val="90000"/>
            </a:lnSpc>
            <a:spcBef>
              <a:spcPct val="0"/>
            </a:spcBef>
            <a:spcAft>
              <a:spcPct val="35000"/>
            </a:spcAft>
            <a:buNone/>
          </a:pPr>
          <a:r>
            <a:rPr lang="en-US" sz="1100" kern="1200" dirty="0"/>
            <a:t>Interviews</a:t>
          </a:r>
        </a:p>
        <a:p>
          <a:pPr marL="0" lvl="0" indent="0" algn="l" defTabSz="488950">
            <a:lnSpc>
              <a:spcPct val="90000"/>
            </a:lnSpc>
            <a:spcBef>
              <a:spcPct val="0"/>
            </a:spcBef>
            <a:spcAft>
              <a:spcPct val="35000"/>
            </a:spcAft>
            <a:buNone/>
          </a:pPr>
          <a:r>
            <a:rPr lang="en-US" sz="1100" kern="1200" dirty="0"/>
            <a:t>Assessments</a:t>
          </a:r>
        </a:p>
        <a:p>
          <a:pPr marL="0" lvl="0" indent="0" algn="l" defTabSz="488950">
            <a:lnSpc>
              <a:spcPct val="90000"/>
            </a:lnSpc>
            <a:spcBef>
              <a:spcPct val="0"/>
            </a:spcBef>
            <a:spcAft>
              <a:spcPct val="35000"/>
            </a:spcAft>
            <a:buNone/>
          </a:pPr>
          <a:r>
            <a:rPr lang="en-US" sz="1100" kern="1200" dirty="0"/>
            <a:t>Report Writing </a:t>
          </a:r>
        </a:p>
        <a:p>
          <a:pPr marL="0" lvl="0" indent="0" algn="l" defTabSz="488950">
            <a:lnSpc>
              <a:spcPct val="90000"/>
            </a:lnSpc>
            <a:spcBef>
              <a:spcPct val="0"/>
            </a:spcBef>
            <a:spcAft>
              <a:spcPct val="35000"/>
            </a:spcAft>
            <a:buNone/>
          </a:pPr>
          <a:r>
            <a:rPr lang="en-US" sz="1100" b="1" kern="1200" dirty="0"/>
            <a:t>Registration of Facilities </a:t>
          </a:r>
        </a:p>
        <a:p>
          <a:pPr marL="0" lvl="0" indent="0" algn="l" defTabSz="488950">
            <a:lnSpc>
              <a:spcPct val="90000"/>
            </a:lnSpc>
            <a:spcBef>
              <a:spcPct val="0"/>
            </a:spcBef>
            <a:spcAft>
              <a:spcPct val="35000"/>
            </a:spcAft>
            <a:buNone/>
          </a:pPr>
          <a:r>
            <a:rPr lang="en-US" sz="1100" kern="1200" dirty="0"/>
            <a:t> </a:t>
          </a:r>
        </a:p>
        <a:p>
          <a:pPr marL="0" lvl="0" indent="0" algn="l" defTabSz="488950">
            <a:lnSpc>
              <a:spcPct val="90000"/>
            </a:lnSpc>
            <a:spcBef>
              <a:spcPct val="0"/>
            </a:spcBef>
            <a:spcAft>
              <a:spcPct val="35000"/>
            </a:spcAft>
            <a:buNone/>
          </a:pPr>
          <a:endParaRPr lang="en-US" sz="1100" kern="1200" dirty="0"/>
        </a:p>
      </dsp:txBody>
      <dsp:txXfrm>
        <a:off x="2140435" y="0"/>
        <a:ext cx="1800000" cy="4192804"/>
      </dsp:txXfrm>
    </dsp:sp>
    <dsp:sp modelId="{E94D56E6-C8AD-4B3B-9B07-39054196ED9F}">
      <dsp:nvSpPr>
        <dsp:cNvPr id="0" name=""/>
        <dsp:cNvSpPr/>
      </dsp:nvSpPr>
      <dsp:spPr>
        <a:xfrm>
          <a:off x="4750435" y="65616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7E19D8-515A-4D07-BE2D-2326C9A2C2DB}">
      <dsp:nvSpPr>
        <dsp:cNvPr id="0" name=""/>
        <dsp:cNvSpPr/>
      </dsp:nvSpPr>
      <dsp:spPr>
        <a:xfrm>
          <a:off x="4255435" y="0"/>
          <a:ext cx="1800000" cy="4192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dirty="0"/>
            <a:t>Who was involved?</a:t>
          </a:r>
        </a:p>
        <a:p>
          <a:pPr marL="0" lvl="0" indent="0" algn="l" defTabSz="488950">
            <a:lnSpc>
              <a:spcPct val="90000"/>
            </a:lnSpc>
            <a:spcBef>
              <a:spcPct val="0"/>
            </a:spcBef>
            <a:spcAft>
              <a:spcPct val="35000"/>
            </a:spcAft>
            <a:buNone/>
          </a:pPr>
          <a:r>
            <a:rPr lang="en-US" sz="1100" kern="1200" dirty="0"/>
            <a:t>Social workers </a:t>
          </a:r>
        </a:p>
        <a:p>
          <a:pPr marL="0" lvl="0" indent="0" algn="l" defTabSz="488950">
            <a:lnSpc>
              <a:spcPct val="90000"/>
            </a:lnSpc>
            <a:spcBef>
              <a:spcPct val="0"/>
            </a:spcBef>
            <a:spcAft>
              <a:spcPct val="35000"/>
            </a:spcAft>
            <a:buNone/>
          </a:pPr>
          <a:r>
            <a:rPr lang="en-US" sz="1100" kern="1200" dirty="0"/>
            <a:t>Community members</a:t>
          </a:r>
        </a:p>
        <a:p>
          <a:pPr marL="0" lvl="0" indent="0" algn="l" defTabSz="488950">
            <a:lnSpc>
              <a:spcPct val="90000"/>
            </a:lnSpc>
            <a:spcBef>
              <a:spcPct val="0"/>
            </a:spcBef>
            <a:spcAft>
              <a:spcPct val="35000"/>
            </a:spcAft>
            <a:buNone/>
          </a:pPr>
          <a:r>
            <a:rPr lang="en-US" sz="1100" kern="1200" dirty="0"/>
            <a:t>Other stake holders </a:t>
          </a:r>
          <a:r>
            <a:rPr lang="en-US" sz="1100" kern="1200" dirty="0" err="1"/>
            <a:t>e.g</a:t>
          </a:r>
          <a:r>
            <a:rPr lang="en-US" sz="1100" kern="1200" dirty="0"/>
            <a:t> SAPS, DOE, DOH</a:t>
          </a:r>
        </a:p>
        <a:p>
          <a:pPr marL="0" lvl="0" indent="0" algn="l" defTabSz="488950">
            <a:lnSpc>
              <a:spcPct val="90000"/>
            </a:lnSpc>
            <a:spcBef>
              <a:spcPct val="0"/>
            </a:spcBef>
            <a:spcAft>
              <a:spcPct val="35000"/>
            </a:spcAft>
            <a:buNone/>
          </a:pPr>
          <a:r>
            <a:rPr lang="en-US" sz="1100" kern="1200" dirty="0"/>
            <a:t>NPO’s </a:t>
          </a:r>
        </a:p>
        <a:p>
          <a:pPr marL="0" lvl="0" indent="0" algn="l" defTabSz="488950">
            <a:lnSpc>
              <a:spcPct val="90000"/>
            </a:lnSpc>
            <a:spcBef>
              <a:spcPct val="0"/>
            </a:spcBef>
            <a:spcAft>
              <a:spcPct val="35000"/>
            </a:spcAft>
            <a:buNone/>
          </a:pPr>
          <a:endParaRPr lang="en-US" sz="1100" kern="1200" dirty="0"/>
        </a:p>
      </dsp:txBody>
      <dsp:txXfrm>
        <a:off x="4255435" y="0"/>
        <a:ext cx="1800000" cy="4192804"/>
      </dsp:txXfrm>
    </dsp:sp>
    <dsp:sp modelId="{B1B2E446-1924-4723-BFE9-E26FD8517094}">
      <dsp:nvSpPr>
        <dsp:cNvPr id="0" name=""/>
        <dsp:cNvSpPr/>
      </dsp:nvSpPr>
      <dsp:spPr>
        <a:xfrm>
          <a:off x="6865435" y="65616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31C755-35E0-4397-8D34-B3B785281F07}">
      <dsp:nvSpPr>
        <dsp:cNvPr id="0" name=""/>
        <dsp:cNvSpPr/>
      </dsp:nvSpPr>
      <dsp:spPr>
        <a:xfrm>
          <a:off x="6370435" y="0"/>
          <a:ext cx="1800000" cy="4192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dirty="0"/>
            <a:t>Any creative or local knowledge used</a:t>
          </a:r>
          <a:r>
            <a:rPr lang="en-ZA" sz="1100" b="1" kern="1200" dirty="0"/>
            <a:t>?</a:t>
          </a:r>
        </a:p>
        <a:p>
          <a:pPr marL="0" lvl="0" indent="0" algn="l" defTabSz="488950">
            <a:lnSpc>
              <a:spcPct val="90000"/>
            </a:lnSpc>
            <a:spcBef>
              <a:spcPct val="0"/>
            </a:spcBef>
            <a:spcAft>
              <a:spcPct val="35000"/>
            </a:spcAft>
            <a:buNone/>
          </a:pPr>
          <a:r>
            <a:rPr lang="en-US" sz="1100" kern="1200" dirty="0"/>
            <a:t>Community forums </a:t>
          </a:r>
        </a:p>
        <a:p>
          <a:pPr marL="0" lvl="0" indent="0" algn="l" defTabSz="488950">
            <a:lnSpc>
              <a:spcPct val="90000"/>
            </a:lnSpc>
            <a:spcBef>
              <a:spcPct val="0"/>
            </a:spcBef>
            <a:spcAft>
              <a:spcPct val="35000"/>
            </a:spcAft>
            <a:buNone/>
          </a:pPr>
          <a:r>
            <a:rPr lang="en-US" sz="1100" kern="1200" dirty="0"/>
            <a:t>Gardening as daily activity in the CBCSS</a:t>
          </a:r>
        </a:p>
        <a:p>
          <a:pPr marL="0" lvl="0" indent="0" algn="l" defTabSz="488950">
            <a:lnSpc>
              <a:spcPct val="90000"/>
            </a:lnSpc>
            <a:spcBef>
              <a:spcPct val="0"/>
            </a:spcBef>
            <a:spcAft>
              <a:spcPct val="35000"/>
            </a:spcAft>
            <a:buNone/>
          </a:pPr>
          <a:r>
            <a:rPr lang="en-US" sz="1100" kern="1200" dirty="0"/>
            <a:t>Stokvel's </a:t>
          </a:r>
        </a:p>
        <a:p>
          <a:pPr marL="0" lvl="0" indent="0" algn="l" defTabSz="488950">
            <a:lnSpc>
              <a:spcPct val="90000"/>
            </a:lnSpc>
            <a:spcBef>
              <a:spcPct val="0"/>
            </a:spcBef>
            <a:spcAft>
              <a:spcPct val="35000"/>
            </a:spcAft>
            <a:buNone/>
          </a:pPr>
          <a:r>
            <a:rPr lang="en-US" sz="1100" kern="1200" dirty="0"/>
            <a:t> l</a:t>
          </a:r>
        </a:p>
      </dsp:txBody>
      <dsp:txXfrm>
        <a:off x="6370435" y="0"/>
        <a:ext cx="1800000" cy="4192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9768E-395A-4E40-9321-6CBE84A057EA}">
      <dsp:nvSpPr>
        <dsp:cNvPr id="0" name=""/>
        <dsp:cNvSpPr/>
      </dsp:nvSpPr>
      <dsp:spPr>
        <a:xfrm>
          <a:off x="1009209" y="796109"/>
          <a:ext cx="1625062" cy="1625062"/>
        </a:xfrm>
        <a:prstGeom prst="rect">
          <a:avLst/>
        </a:prstGeom>
        <a:blipFill rotWithShape="1">
          <a:blip xmlns:r="http://schemas.openxmlformats.org/officeDocument/2006/relationships" r:embed="rId1"/>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7E47DD-2B83-4DA1-8EE3-1938E0A30334}">
      <dsp:nvSpPr>
        <dsp:cNvPr id="0" name=""/>
        <dsp:cNvSpPr/>
      </dsp:nvSpPr>
      <dsp:spPr>
        <a:xfrm>
          <a:off x="16115" y="2835228"/>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Presenters </a:t>
          </a:r>
        </a:p>
        <a:p>
          <a:pPr marL="0" lvl="0" indent="0" algn="ctr" defTabSz="577850">
            <a:lnSpc>
              <a:spcPct val="90000"/>
            </a:lnSpc>
            <a:spcBef>
              <a:spcPct val="0"/>
            </a:spcBef>
            <a:spcAft>
              <a:spcPct val="35000"/>
            </a:spcAft>
            <a:buNone/>
          </a:pPr>
          <a:r>
            <a:rPr lang="en-US" sz="1300" kern="1200" dirty="0"/>
            <a:t>K. C </a:t>
          </a:r>
          <a:r>
            <a:rPr lang="en-US" sz="1300" kern="1200" dirty="0" err="1"/>
            <a:t>Kwena</a:t>
          </a:r>
          <a:r>
            <a:rPr lang="en-US" sz="1300" kern="1200" dirty="0"/>
            <a:t> </a:t>
          </a:r>
        </a:p>
        <a:p>
          <a:pPr marL="0" lvl="0" indent="0" algn="ctr" defTabSz="577850">
            <a:lnSpc>
              <a:spcPct val="90000"/>
            </a:lnSpc>
            <a:spcBef>
              <a:spcPct val="0"/>
            </a:spcBef>
            <a:spcAft>
              <a:spcPct val="35000"/>
            </a:spcAft>
            <a:buNone/>
          </a:pPr>
          <a:r>
            <a:rPr lang="en-US" sz="1300" kern="1200" dirty="0"/>
            <a:t>P. S. C Douw</a:t>
          </a:r>
        </a:p>
      </dsp:txBody>
      <dsp:txXfrm>
        <a:off x="16115" y="2835228"/>
        <a:ext cx="3611250" cy="720000"/>
      </dsp:txXfrm>
    </dsp:sp>
    <dsp:sp modelId="{30DE32DC-232F-4454-8E27-B59EEB9B5C85}">
      <dsp:nvSpPr>
        <dsp:cNvPr id="0" name=""/>
        <dsp:cNvSpPr/>
      </dsp:nvSpPr>
      <dsp:spPr>
        <a:xfrm>
          <a:off x="5252428" y="796109"/>
          <a:ext cx="1625062" cy="1625062"/>
        </a:xfrm>
        <a:prstGeom prst="rect">
          <a:avLst/>
        </a:prstGeom>
        <a:blipFill rotWithShape="1">
          <a:blip xmlns:r="http://schemas.openxmlformats.org/officeDocument/2006/relationships" r:embed="rId2"/>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5C4202-8841-45CC-8EE8-39F851A4C5A5}">
      <dsp:nvSpPr>
        <dsp:cNvPr id="0" name=""/>
        <dsp:cNvSpPr/>
      </dsp:nvSpPr>
      <dsp:spPr>
        <a:xfrm>
          <a:off x="4259334" y="2835228"/>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Isiah 1: 17</a:t>
          </a:r>
        </a:p>
        <a:p>
          <a:pPr marL="0" lvl="0" indent="0" algn="ctr" defTabSz="577850">
            <a:lnSpc>
              <a:spcPct val="90000"/>
            </a:lnSpc>
            <a:spcBef>
              <a:spcPct val="0"/>
            </a:spcBef>
            <a:spcAft>
              <a:spcPct val="35000"/>
            </a:spcAft>
            <a:buNone/>
          </a:pPr>
          <a:r>
            <a:rPr lang="en-US" sz="1300" kern="1200" dirty="0"/>
            <a:t>Seek justice, rescue the oppressed, defend the orphaned, plead for the widow. </a:t>
          </a:r>
        </a:p>
      </dsp:txBody>
      <dsp:txXfrm>
        <a:off x="4259334" y="2835228"/>
        <a:ext cx="3611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5B1FB-E645-45A1-BE1A-C32ABB51792F}" type="datetimeFigureOut">
              <a:rPr lang="en-ZA" smtClean="0"/>
              <a:t>2025/09/09</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46969-C565-47C5-9BF2-C32B7DF547C2}" type="slidenum">
              <a:rPr lang="en-ZA" smtClean="0"/>
              <a:t>‹#›</a:t>
            </a:fld>
            <a:endParaRPr lang="en-ZA"/>
          </a:p>
        </p:txBody>
      </p:sp>
    </p:spTree>
    <p:extLst>
      <p:ext uri="{BB962C8B-B14F-4D97-AF65-F5344CB8AC3E}">
        <p14:creationId xmlns:p14="http://schemas.microsoft.com/office/powerpoint/2010/main" val="18667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3D46969-C565-47C5-9BF2-C32B7DF547C2}" type="slidenum">
              <a:rPr lang="en-ZA" smtClean="0"/>
              <a:t>1</a:t>
            </a:fld>
            <a:endParaRPr lang="en-ZA"/>
          </a:p>
        </p:txBody>
      </p:sp>
    </p:spTree>
    <p:extLst>
      <p:ext uri="{BB962C8B-B14F-4D97-AF65-F5344CB8AC3E}">
        <p14:creationId xmlns:p14="http://schemas.microsoft.com/office/powerpoint/2010/main" val="47511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5818" y="1677939"/>
            <a:ext cx="6858000" cy="2764028"/>
          </a:xfrm>
        </p:spPr>
        <p:txBody>
          <a:bodyPr anchor="ctr">
            <a:normAutofit fontScale="90000"/>
          </a:bodyPr>
          <a:lstStyle/>
          <a:p>
            <a:pPr>
              <a:lnSpc>
                <a:spcPct val="90000"/>
              </a:lnSpc>
            </a:pPr>
            <a:r>
              <a:rPr lang="en-ZA" sz="2800" dirty="0"/>
              <a:t>Social Work Practitioner Presentation on </a:t>
            </a:r>
            <a:r>
              <a:rPr lang="en-GB" sz="2800" b="1" dirty="0"/>
              <a:t>Theme</a:t>
            </a:r>
            <a:r>
              <a:rPr lang="en-GB" sz="2800" dirty="0"/>
              <a:t>: Green Social Work and Climate Resilience: Supporting Vulnerable Communities in the Face of Environmental Crises</a:t>
            </a:r>
            <a:br>
              <a:rPr lang="en-GB" sz="2800" dirty="0"/>
            </a:br>
            <a:r>
              <a:rPr lang="en-GB" sz="2800" b="1" dirty="0"/>
              <a:t>Title</a:t>
            </a:r>
            <a:r>
              <a:rPr lang="en-GB" sz="2800" dirty="0"/>
              <a:t>: Green Social Work: Integrating Environmental Justice into Social Work Practice</a:t>
            </a:r>
            <a:r>
              <a:rPr lang="en-ZA" sz="2800" dirty="0"/>
              <a:t> </a:t>
            </a:r>
            <a:br>
              <a:rPr lang="en-ZA" sz="2800" dirty="0"/>
            </a:br>
            <a:br>
              <a:rPr lang="en-GB" sz="2800" dirty="0"/>
            </a:br>
            <a:endParaRPr lang="en-ZA" sz="2800" dirty="0"/>
          </a:p>
        </p:txBody>
      </p:sp>
      <p:sp>
        <p:nvSpPr>
          <p:cNvPr id="3" name="Subtitle 2"/>
          <p:cNvSpPr>
            <a:spLocks noGrp="1"/>
          </p:cNvSpPr>
          <p:nvPr>
            <p:ph type="subTitle" idx="1"/>
          </p:nvPr>
        </p:nvSpPr>
        <p:spPr>
          <a:xfrm>
            <a:off x="1475184" y="5645150"/>
            <a:ext cx="6193632" cy="631825"/>
          </a:xfrm>
        </p:spPr>
        <p:txBody>
          <a:bodyPr anchor="ctr">
            <a:normAutofit fontScale="85000" lnSpcReduction="20000"/>
          </a:bodyPr>
          <a:lstStyle/>
          <a:p>
            <a:endParaRPr lang="en-ZA" sz="2200" dirty="0"/>
          </a:p>
          <a:p>
            <a:r>
              <a:rPr lang="en-ZA" sz="2200" dirty="0"/>
              <a:t>ASASWEI 2025</a:t>
            </a:r>
          </a:p>
        </p:txBody>
      </p:sp>
      <p:sp>
        <p:nvSpPr>
          <p:cNvPr id="25" name="Rectangle 2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8305" y="1396686"/>
            <a:ext cx="2430380" cy="4064628"/>
          </a:xfrm>
        </p:spPr>
        <p:txBody>
          <a:bodyPr>
            <a:normAutofit/>
          </a:bodyPr>
          <a:lstStyle/>
          <a:p>
            <a:r>
              <a:rPr lang="en-ZA" dirty="0">
                <a:solidFill>
                  <a:srgbClr val="FFFFFF"/>
                </a:solidFill>
              </a:rPr>
              <a:t> I Am</a:t>
            </a:r>
          </a:p>
        </p:txBody>
      </p:sp>
      <p:sp>
        <p:nvSpPr>
          <p:cNvPr id="23" name="Arc 2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027614" y="1526033"/>
            <a:ext cx="4152298" cy="3935281"/>
          </a:xfrm>
        </p:spPr>
        <p:txBody>
          <a:bodyPr>
            <a:normAutofit lnSpcReduction="10000"/>
          </a:bodyPr>
          <a:lstStyle/>
          <a:p>
            <a:pPr marL="0" indent="0">
              <a:lnSpc>
                <a:spcPct val="90000"/>
              </a:lnSpc>
              <a:buNone/>
            </a:pPr>
            <a:r>
              <a:rPr lang="en-ZA" sz="1800" b="1" dirty="0"/>
              <a:t>Example:</a:t>
            </a:r>
          </a:p>
          <a:p>
            <a:pPr>
              <a:lnSpc>
                <a:spcPct val="90000"/>
              </a:lnSpc>
            </a:pPr>
            <a:r>
              <a:rPr lang="en-ZA" sz="1800" i="1" dirty="0"/>
              <a:t>“I am </a:t>
            </a:r>
            <a:r>
              <a:rPr lang="en-ZA" sz="1800" i="1" dirty="0" err="1"/>
              <a:t>Pharryl</a:t>
            </a:r>
            <a:r>
              <a:rPr lang="en-ZA" sz="1800" i="1" dirty="0"/>
              <a:t> Douw, currently working within The Department of Social Development at Lejweleputswa District in the </a:t>
            </a:r>
            <a:r>
              <a:rPr lang="en-ZA" sz="1800" i="1" dirty="0" err="1"/>
              <a:t>Freestate</a:t>
            </a:r>
            <a:r>
              <a:rPr lang="en-ZA" sz="1800" i="1" dirty="0"/>
              <a:t>, Welkom office. I am a social work coordinator working with Older Persons, whether in communities or Residential Facilities. I’ve been within the Department since 2014, which constitutes 11 years of experience. We serve vulnerable communities, with a focus on specific demographics e.g. Older Persons</a:t>
            </a:r>
          </a:p>
          <a:p>
            <a:pPr>
              <a:lnSpc>
                <a:spcPct val="90000"/>
              </a:lnSpc>
            </a:pPr>
            <a:r>
              <a:rPr lang="en-GB" sz="1800" i="1" dirty="0"/>
              <a:t>I will be presenting on the tittle: Integrating Environmental Justice into Social Work Practice. Subtitle: A Green Social Work Approach</a:t>
            </a:r>
          </a:p>
          <a:p>
            <a:pPr>
              <a:lnSpc>
                <a:spcPct val="90000"/>
              </a:lnSpc>
            </a:pPr>
            <a:endParaRPr lang="en-ZA" sz="18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8305" y="1396686"/>
            <a:ext cx="2430380" cy="4064628"/>
          </a:xfrm>
        </p:spPr>
        <p:txBody>
          <a:bodyPr>
            <a:normAutofit/>
          </a:bodyPr>
          <a:lstStyle/>
          <a:p>
            <a:r>
              <a:rPr lang="en-ZA" dirty="0">
                <a:solidFill>
                  <a:srgbClr val="FFFFFF"/>
                </a:solidFill>
              </a:rPr>
              <a:t> I Am</a:t>
            </a:r>
          </a:p>
        </p:txBody>
      </p:sp>
      <p:sp>
        <p:nvSpPr>
          <p:cNvPr id="23" name="Arc 2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027614" y="1526033"/>
            <a:ext cx="4152298" cy="3935281"/>
          </a:xfrm>
        </p:spPr>
        <p:txBody>
          <a:bodyPr>
            <a:normAutofit/>
          </a:bodyPr>
          <a:lstStyle/>
          <a:p>
            <a:pPr marL="0" indent="0">
              <a:lnSpc>
                <a:spcPct val="90000"/>
              </a:lnSpc>
              <a:buNone/>
            </a:pPr>
            <a:endParaRPr lang="en-ZA" sz="1800" b="1" dirty="0"/>
          </a:p>
          <a:p>
            <a:pPr>
              <a:lnSpc>
                <a:spcPct val="90000"/>
              </a:lnSpc>
            </a:pPr>
            <a:r>
              <a:rPr lang="en-ZA" sz="1800" i="1" dirty="0"/>
              <a:t>“My name is </a:t>
            </a:r>
            <a:r>
              <a:rPr lang="en-ZA" sz="1800" i="1" dirty="0" err="1"/>
              <a:t>Kelebogile</a:t>
            </a:r>
            <a:r>
              <a:rPr lang="en-ZA" sz="1800" i="1" dirty="0"/>
              <a:t> </a:t>
            </a:r>
            <a:r>
              <a:rPr lang="en-ZA" sz="1800" i="1" dirty="0" err="1"/>
              <a:t>Kwena</a:t>
            </a:r>
            <a:r>
              <a:rPr lang="en-ZA" sz="1800" i="1" dirty="0"/>
              <a:t>. I work at The Department of Social Development, Lejweleputswa District in the Free State Welkom Office. I’ve been a social worker for 7 years. Today, I will be  presenting on the </a:t>
            </a:r>
            <a:r>
              <a:rPr lang="en-GB" sz="1800" i="1" dirty="0"/>
              <a:t>tittle: Integrating Environmental Justice into Social Work Practice. Subtitle: A Green Social Work Approach</a:t>
            </a:r>
          </a:p>
        </p:txBody>
      </p:sp>
    </p:spTree>
    <p:extLst>
      <p:ext uri="{BB962C8B-B14F-4D97-AF65-F5344CB8AC3E}">
        <p14:creationId xmlns:p14="http://schemas.microsoft.com/office/powerpoint/2010/main" val="26398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02556" y="182881"/>
            <a:ext cx="3117384" cy="1266092"/>
          </a:xfrm>
        </p:spPr>
        <p:txBody>
          <a:bodyPr anchor="ctr">
            <a:normAutofit/>
          </a:bodyPr>
          <a:lstStyle/>
          <a:p>
            <a:r>
              <a:rPr lang="en-ZA" sz="1800" dirty="0" err="1"/>
              <a:t>Allanrigde</a:t>
            </a:r>
            <a:r>
              <a:rPr lang="en-ZA" sz="1800" dirty="0"/>
              <a:t> (</a:t>
            </a:r>
            <a:r>
              <a:rPr lang="en-ZA" sz="1800" dirty="0" err="1"/>
              <a:t>Nyakallong</a:t>
            </a:r>
            <a:r>
              <a:rPr lang="en-ZA" sz="1800" dirty="0"/>
              <a:t>) </a:t>
            </a:r>
            <a:endParaRPr lang="en-ZA" sz="3500" dirty="0"/>
          </a:p>
        </p:txBody>
      </p:sp>
      <p:sp>
        <p:nvSpPr>
          <p:cNvPr id="3" name="Content Placeholder 2"/>
          <p:cNvSpPr>
            <a:spLocks noGrp="1"/>
          </p:cNvSpPr>
          <p:nvPr>
            <p:ph idx="1"/>
          </p:nvPr>
        </p:nvSpPr>
        <p:spPr>
          <a:xfrm>
            <a:off x="5102556" y="1139483"/>
            <a:ext cx="3117384" cy="5100597"/>
          </a:xfrm>
        </p:spPr>
        <p:txBody>
          <a:bodyPr anchor="ctr">
            <a:normAutofit fontScale="55000" lnSpcReduction="20000"/>
          </a:bodyPr>
          <a:lstStyle/>
          <a:p>
            <a:r>
              <a:rPr lang="en-ZA" sz="1700" dirty="0"/>
              <a:t>A few points about your community</a:t>
            </a:r>
          </a:p>
          <a:p>
            <a:pPr>
              <a:buFont typeface="Wingdings" panose="05000000000000000000" pitchFamily="2" charset="2"/>
              <a:buChar char="ü"/>
            </a:pPr>
            <a:r>
              <a:rPr lang="en-GB" sz="1700" dirty="0"/>
              <a:t>T</a:t>
            </a:r>
            <a:r>
              <a:rPr lang="en-ZA" sz="1700" dirty="0"/>
              <a:t>he community is semi urban and rural community</a:t>
            </a:r>
          </a:p>
          <a:p>
            <a:pPr>
              <a:buFont typeface="Wingdings" panose="05000000000000000000" pitchFamily="2" charset="2"/>
              <a:buChar char="ü"/>
            </a:pPr>
            <a:r>
              <a:rPr lang="en-GB" sz="1700" dirty="0"/>
              <a:t>The community of </a:t>
            </a:r>
            <a:r>
              <a:rPr lang="en-GB" sz="1700" dirty="0" err="1"/>
              <a:t>Allanriidge</a:t>
            </a:r>
            <a:r>
              <a:rPr lang="en-GB" sz="1700" dirty="0"/>
              <a:t> with an estimated population 18, 879 as of 2025, with estimated 10% disability and 14,31 % of Older persons which forms part of the community).</a:t>
            </a:r>
            <a:endParaRPr lang="en-ZA" sz="1700" dirty="0"/>
          </a:p>
          <a:p>
            <a:r>
              <a:rPr lang="en-ZA" sz="1700" b="1" dirty="0"/>
              <a:t>Key challenges faced</a:t>
            </a:r>
          </a:p>
          <a:p>
            <a:pPr>
              <a:buFont typeface="Wingdings" panose="05000000000000000000" pitchFamily="2" charset="2"/>
              <a:buChar char="ü"/>
            </a:pPr>
            <a:r>
              <a:rPr lang="en-GB" sz="1700" dirty="0"/>
              <a:t>Abandoned Mining Plant</a:t>
            </a:r>
          </a:p>
          <a:p>
            <a:pPr>
              <a:buFont typeface="Wingdings" panose="05000000000000000000" pitchFamily="2" charset="2"/>
              <a:buChar char="ü"/>
            </a:pPr>
            <a:r>
              <a:rPr lang="en-GB" sz="1700" dirty="0"/>
              <a:t> Sewage Plant not maintained </a:t>
            </a:r>
          </a:p>
          <a:p>
            <a:pPr>
              <a:buFont typeface="Wingdings" panose="05000000000000000000" pitchFamily="2" charset="2"/>
              <a:buChar char="ü"/>
            </a:pPr>
            <a:r>
              <a:rPr lang="en-GB" sz="1700" dirty="0"/>
              <a:t>No proper drainage systems in place </a:t>
            </a:r>
            <a:endParaRPr lang="en-ZA" sz="1700" dirty="0"/>
          </a:p>
          <a:p>
            <a:r>
              <a:rPr lang="en-ZA" sz="1700" b="1" dirty="0"/>
              <a:t>Why this topic matters</a:t>
            </a:r>
          </a:p>
          <a:p>
            <a:pPr>
              <a:buFont typeface="Wingdings" panose="05000000000000000000" pitchFamily="2" charset="2"/>
              <a:buChar char="ü"/>
            </a:pPr>
            <a:r>
              <a:rPr lang="en-GB" sz="1700" dirty="0"/>
              <a:t>from observations through community work-Sewage dam flows into Silt dam which is practically within the community.</a:t>
            </a:r>
          </a:p>
          <a:p>
            <a:pPr>
              <a:buFont typeface="Wingdings" panose="05000000000000000000" pitchFamily="2" charset="2"/>
              <a:buChar char="ü"/>
            </a:pPr>
            <a:r>
              <a:rPr lang="en-GB" sz="1700" dirty="0"/>
              <a:t>The above-mentioned dam emits sewage gas which contains ammonia, methane and hydrogen sulphate which is inhaled by the entire community and high concentrations can result in asphyxiation, miscarriages and gal bladder problems, which is exacerbated within vulnerable groups.</a:t>
            </a:r>
          </a:p>
          <a:p>
            <a:pPr>
              <a:buFont typeface="Wingdings" panose="05000000000000000000" pitchFamily="2" charset="2"/>
              <a:buChar char="ü"/>
            </a:pPr>
            <a:r>
              <a:rPr lang="en-GB" sz="1700" dirty="0"/>
              <a:t>The community regularly floods during rainy seasons which displaces community members (cause of the dams and lack of drainage systems), and the vulnerable groups gets the worse of it. </a:t>
            </a:r>
            <a:endParaRPr lang="en-ZA" sz="1700" i="1" dirty="0"/>
          </a:p>
          <a:p>
            <a:r>
              <a:rPr lang="en-GB" sz="1700" i="1" dirty="0"/>
              <a:t>T</a:t>
            </a:r>
            <a:r>
              <a:rPr lang="en-ZA" sz="1700" i="1" dirty="0"/>
              <a:t>here is a Silt dam (From </a:t>
            </a:r>
            <a:r>
              <a:rPr lang="en-ZA" sz="1700" i="1" dirty="0" err="1"/>
              <a:t>Abondoned</a:t>
            </a:r>
            <a:r>
              <a:rPr lang="en-ZA" sz="1700" i="1" dirty="0"/>
              <a:t> Mine) and Sewage dam right next to the community, and various other pans and/or dams within and outside the community caused by rain water, giving an indication that the community was build in a swamp area or possibly an old river bed. This adversely affects the entire  community, and is exacerbated within vulnerable groups. As together our work focus on partial care and Older persons respectively, social workers had to be cognisant of the environment and its effects on the focus groups. Other resources like public transportation, Banks, etc. are currently a challenge within this community.</a:t>
            </a:r>
          </a:p>
        </p:txBody>
      </p:sp>
      <p:pic>
        <p:nvPicPr>
          <p:cNvPr id="4" name="Picture 3">
            <a:extLst>
              <a:ext uri="{FF2B5EF4-FFF2-40B4-BE49-F238E27FC236}">
                <a16:creationId xmlns:a16="http://schemas.microsoft.com/office/drawing/2014/main" id="{D4FE2A34-A262-4B83-9E0B-428089B7F4E5}"/>
              </a:ext>
            </a:extLst>
          </p:cNvPr>
          <p:cNvPicPr>
            <a:picLocks noChangeAspect="1"/>
          </p:cNvPicPr>
          <p:nvPr/>
        </p:nvPicPr>
        <p:blipFill>
          <a:blip r:embed="rId2"/>
          <a:stretch>
            <a:fillRect/>
          </a:stretch>
        </p:blipFill>
        <p:spPr>
          <a:xfrm>
            <a:off x="313463" y="981972"/>
            <a:ext cx="3828231" cy="2143125"/>
          </a:xfrm>
          <a:prstGeom prst="rect">
            <a:avLst/>
          </a:prstGeom>
        </p:spPr>
      </p:pic>
      <p:pic>
        <p:nvPicPr>
          <p:cNvPr id="5" name="Picture 4">
            <a:extLst>
              <a:ext uri="{FF2B5EF4-FFF2-40B4-BE49-F238E27FC236}">
                <a16:creationId xmlns:a16="http://schemas.microsoft.com/office/drawing/2014/main" id="{384DC822-ADB4-44F0-A863-ECD8DE6CD6BE}"/>
              </a:ext>
            </a:extLst>
          </p:cNvPr>
          <p:cNvPicPr>
            <a:picLocks noChangeAspect="1"/>
          </p:cNvPicPr>
          <p:nvPr/>
        </p:nvPicPr>
        <p:blipFill>
          <a:blip r:embed="rId3"/>
          <a:stretch>
            <a:fillRect/>
          </a:stretch>
        </p:blipFill>
        <p:spPr>
          <a:xfrm>
            <a:off x="313463" y="3246120"/>
            <a:ext cx="3968081" cy="32568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ZA" sz="3500">
                <a:solidFill>
                  <a:srgbClr val="FFFFFF"/>
                </a:solidFill>
              </a:rPr>
              <a:t>What We Did (Part 1)</a:t>
            </a:r>
          </a:p>
        </p:txBody>
      </p:sp>
      <p:graphicFrame>
        <p:nvGraphicFramePr>
          <p:cNvPr id="5" name="Content Placeholder 2">
            <a:extLst>
              <a:ext uri="{FF2B5EF4-FFF2-40B4-BE49-F238E27FC236}">
                <a16:creationId xmlns:a16="http://schemas.microsoft.com/office/drawing/2014/main" id="{7F29FE28-437B-6391-A8B6-34514C33F952}"/>
              </a:ext>
            </a:extLst>
          </p:cNvPr>
          <p:cNvGraphicFramePr>
            <a:graphicFrameLocks noGrp="1"/>
          </p:cNvGraphicFramePr>
          <p:nvPr>
            <p:ph idx="1"/>
            <p:extLst>
              <p:ext uri="{D42A27DB-BD31-4B8C-83A1-F6EECF244321}">
                <p14:modId xmlns:p14="http://schemas.microsoft.com/office/powerpoint/2010/main" val="3733864229"/>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8" y="0"/>
            <a:ext cx="4548176" cy="6858000"/>
            <a:chOff x="651279" y="598259"/>
            <a:chExt cx="10889442" cy="5680742"/>
          </a:xfrm>
        </p:grpSpPr>
        <p:sp>
          <p:nvSpPr>
            <p:cNvPr id="13"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327622" y="889375"/>
            <a:ext cx="4058261" cy="5156800"/>
          </a:xfrm>
        </p:spPr>
        <p:txBody>
          <a:bodyPr vert="horz" lIns="91440" tIns="45720" rIns="91440" bIns="45720" rtlCol="0" anchor="ctr">
            <a:normAutofit/>
          </a:bodyPr>
          <a:lstStyle/>
          <a:p>
            <a:pPr algn="l" defTabSz="914400">
              <a:lnSpc>
                <a:spcPct val="90000"/>
              </a:lnSpc>
            </a:pPr>
            <a:r>
              <a:rPr lang="en-US" sz="4200" dirty="0">
                <a:solidFill>
                  <a:schemeClr val="bg1"/>
                </a:solidFill>
              </a:rPr>
              <a:t>Case study</a:t>
            </a:r>
            <a:endParaRPr lang="en-US" sz="4200" kern="1200" dirty="0">
              <a:solidFill>
                <a:schemeClr val="bg1"/>
              </a:solidFill>
              <a:latin typeface="+mj-lt"/>
              <a:ea typeface="+mj-ea"/>
              <a:cs typeface="+mj-cs"/>
            </a:endParaRPr>
          </a:p>
        </p:txBody>
      </p:sp>
      <p:sp>
        <p:nvSpPr>
          <p:cNvPr id="3" name="Content Placeholder 2"/>
          <p:cNvSpPr>
            <a:spLocks noGrp="1"/>
          </p:cNvSpPr>
          <p:nvPr>
            <p:ph idx="1"/>
          </p:nvPr>
        </p:nvSpPr>
        <p:spPr>
          <a:xfrm>
            <a:off x="4901015" y="841664"/>
            <a:ext cx="3650704" cy="5156800"/>
          </a:xfrm>
        </p:spPr>
        <p:txBody>
          <a:bodyPr vert="horz" lIns="91440" tIns="45720" rIns="91440" bIns="45720" rtlCol="0" anchor="ctr">
            <a:normAutofit fontScale="47500" lnSpcReduction="20000"/>
          </a:bodyPr>
          <a:lstStyle/>
          <a:p>
            <a:pPr marL="0" indent="0" defTabSz="914400">
              <a:lnSpc>
                <a:spcPct val="90000"/>
              </a:lnSpc>
              <a:spcBef>
                <a:spcPts val="1000"/>
              </a:spcBef>
              <a:buNone/>
            </a:pPr>
            <a:r>
              <a:rPr lang="en-US" sz="2400" i="1" dirty="0">
                <a:solidFill>
                  <a:schemeClr val="tx2"/>
                </a:solidFill>
              </a:rPr>
              <a:t>C</a:t>
            </a:r>
            <a:r>
              <a:rPr lang="en-US" sz="2400" i="1" kern="1200" dirty="0">
                <a:solidFill>
                  <a:schemeClr val="tx2"/>
                </a:solidFill>
                <a:latin typeface="+mn-lt"/>
                <a:ea typeface="+mn-ea"/>
                <a:cs typeface="+mn-cs"/>
              </a:rPr>
              <a:t>ase story of </a:t>
            </a:r>
            <a:r>
              <a:rPr lang="en-US" sz="2400" i="1" kern="1200" dirty="0" err="1">
                <a:solidFill>
                  <a:schemeClr val="tx2"/>
                </a:solidFill>
                <a:latin typeface="+mn-lt"/>
                <a:ea typeface="+mn-ea"/>
                <a:cs typeface="+mn-cs"/>
              </a:rPr>
              <a:t>Ouma</a:t>
            </a:r>
            <a:r>
              <a:rPr lang="en-US" sz="2400" i="1" kern="1200" dirty="0">
                <a:solidFill>
                  <a:schemeClr val="tx2"/>
                </a:solidFill>
                <a:latin typeface="+mn-lt"/>
                <a:ea typeface="+mn-ea"/>
                <a:cs typeface="+mn-cs"/>
              </a:rPr>
              <a:t> </a:t>
            </a:r>
            <a:r>
              <a:rPr lang="en-US" sz="2400" i="1" kern="1200" dirty="0" err="1">
                <a:solidFill>
                  <a:schemeClr val="tx2"/>
                </a:solidFill>
                <a:latin typeface="+mn-lt"/>
                <a:ea typeface="+mn-ea"/>
                <a:cs typeface="+mn-cs"/>
              </a:rPr>
              <a:t>Mohapi</a:t>
            </a:r>
            <a:r>
              <a:rPr lang="en-US" sz="2400" i="1" kern="1200" dirty="0">
                <a:solidFill>
                  <a:schemeClr val="tx2"/>
                </a:solidFill>
                <a:latin typeface="+mn-lt"/>
                <a:ea typeface="+mn-ea"/>
                <a:cs typeface="+mn-cs"/>
              </a:rPr>
              <a:t> and Thabo </a:t>
            </a:r>
            <a:r>
              <a:rPr lang="en-US" sz="2400" i="1" kern="1200" dirty="0" err="1">
                <a:solidFill>
                  <a:schemeClr val="tx2"/>
                </a:solidFill>
                <a:latin typeface="+mn-lt"/>
                <a:ea typeface="+mn-ea"/>
                <a:cs typeface="+mn-cs"/>
              </a:rPr>
              <a:t>Sewe</a:t>
            </a:r>
            <a:r>
              <a:rPr lang="en-US" sz="2400" i="1" kern="1200" dirty="0">
                <a:solidFill>
                  <a:schemeClr val="tx2"/>
                </a:solidFill>
                <a:latin typeface="+mn-lt"/>
                <a:ea typeface="+mn-ea"/>
                <a:cs typeface="+mn-cs"/>
              </a:rPr>
              <a:t> (privacy protected).</a:t>
            </a:r>
          </a:p>
          <a:p>
            <a:pPr marL="0" indent="0" defTabSz="914400">
              <a:lnSpc>
                <a:spcPct val="90000"/>
              </a:lnSpc>
              <a:spcBef>
                <a:spcPts val="1000"/>
              </a:spcBef>
              <a:buNone/>
            </a:pPr>
            <a:r>
              <a:rPr lang="en-US" sz="2400" i="1" dirty="0">
                <a:solidFill>
                  <a:schemeClr val="tx2"/>
                </a:solidFill>
              </a:rPr>
              <a:t>We have the case of </a:t>
            </a:r>
            <a:r>
              <a:rPr lang="en-US" sz="2400" i="1" dirty="0" err="1">
                <a:solidFill>
                  <a:schemeClr val="tx2"/>
                </a:solidFill>
              </a:rPr>
              <a:t>Ouma</a:t>
            </a:r>
            <a:r>
              <a:rPr lang="en-US" sz="2400" i="1" dirty="0">
                <a:solidFill>
                  <a:schemeClr val="tx2"/>
                </a:solidFill>
              </a:rPr>
              <a:t> </a:t>
            </a:r>
            <a:r>
              <a:rPr lang="en-US" sz="2400" i="1" dirty="0" err="1">
                <a:solidFill>
                  <a:schemeClr val="tx2"/>
                </a:solidFill>
              </a:rPr>
              <a:t>Mohapi</a:t>
            </a:r>
            <a:r>
              <a:rPr lang="en-US" sz="2400" i="1" dirty="0">
                <a:solidFill>
                  <a:schemeClr val="tx2"/>
                </a:solidFill>
              </a:rPr>
              <a:t> (83years) who is currently the sole care-giver of Thabo </a:t>
            </a:r>
            <a:r>
              <a:rPr lang="en-US" sz="2400" i="1" dirty="0" err="1">
                <a:solidFill>
                  <a:schemeClr val="tx2"/>
                </a:solidFill>
              </a:rPr>
              <a:t>Sewe</a:t>
            </a:r>
            <a:r>
              <a:rPr lang="en-US" sz="2400" i="1" dirty="0">
                <a:solidFill>
                  <a:schemeClr val="tx2"/>
                </a:solidFill>
              </a:rPr>
              <a:t> (9years), who is her grand child. This responsibility was taken when the mother Confidence passed on in 2019 due to natural causes. </a:t>
            </a:r>
            <a:r>
              <a:rPr lang="en-US" sz="2400" i="1" dirty="0" err="1">
                <a:solidFill>
                  <a:schemeClr val="tx2"/>
                </a:solidFill>
              </a:rPr>
              <a:t>Ouma</a:t>
            </a:r>
            <a:r>
              <a:rPr lang="en-US" sz="2400" i="1" dirty="0">
                <a:solidFill>
                  <a:schemeClr val="tx2"/>
                </a:solidFill>
              </a:rPr>
              <a:t> </a:t>
            </a:r>
            <a:r>
              <a:rPr lang="en-US" sz="2400" i="1" dirty="0" err="1">
                <a:solidFill>
                  <a:schemeClr val="tx2"/>
                </a:solidFill>
              </a:rPr>
              <a:t>Mohapi</a:t>
            </a:r>
            <a:r>
              <a:rPr lang="en-US" sz="2400" i="1" dirty="0">
                <a:solidFill>
                  <a:schemeClr val="tx2"/>
                </a:solidFill>
              </a:rPr>
              <a:t> constantly complaints of chest pains and only approached Social worker in January 2020. Social worker did screening during intake (which revealed that Thabo </a:t>
            </a:r>
            <a:r>
              <a:rPr lang="en-US" sz="2400" i="1" dirty="0" err="1">
                <a:solidFill>
                  <a:schemeClr val="tx2"/>
                </a:solidFill>
              </a:rPr>
              <a:t>Sewe</a:t>
            </a:r>
            <a:r>
              <a:rPr lang="en-US" sz="2400" i="1" dirty="0">
                <a:solidFill>
                  <a:schemeClr val="tx2"/>
                </a:solidFill>
              </a:rPr>
              <a:t> is a child with disability and </a:t>
            </a:r>
            <a:r>
              <a:rPr lang="en-US" sz="2400" i="1" dirty="0" err="1">
                <a:solidFill>
                  <a:schemeClr val="tx2"/>
                </a:solidFill>
              </a:rPr>
              <a:t>Ouma</a:t>
            </a:r>
            <a:r>
              <a:rPr lang="en-US" sz="2400" i="1" dirty="0">
                <a:solidFill>
                  <a:schemeClr val="tx2"/>
                </a:solidFill>
              </a:rPr>
              <a:t> </a:t>
            </a:r>
            <a:r>
              <a:rPr lang="en-US" sz="2400" i="1" dirty="0" err="1">
                <a:solidFill>
                  <a:schemeClr val="tx2"/>
                </a:solidFill>
              </a:rPr>
              <a:t>Mohapi</a:t>
            </a:r>
            <a:r>
              <a:rPr lang="en-US" sz="2400" i="1" dirty="0">
                <a:solidFill>
                  <a:schemeClr val="tx2"/>
                </a:solidFill>
              </a:rPr>
              <a:t> might have underlying health concerns, Building Rapport with the family, to serve as catalyst during preliminary assessment and intervention with the family. </a:t>
            </a:r>
            <a:r>
              <a:rPr lang="en-US" sz="2400" i="1" dirty="0" err="1">
                <a:solidFill>
                  <a:schemeClr val="tx2"/>
                </a:solidFill>
              </a:rPr>
              <a:t>Ouma</a:t>
            </a:r>
            <a:r>
              <a:rPr lang="en-US" sz="2400" i="1" dirty="0">
                <a:solidFill>
                  <a:schemeClr val="tx2"/>
                </a:solidFill>
              </a:rPr>
              <a:t> </a:t>
            </a:r>
            <a:r>
              <a:rPr lang="en-US" sz="2400" i="1" dirty="0" err="1">
                <a:solidFill>
                  <a:schemeClr val="tx2"/>
                </a:solidFill>
              </a:rPr>
              <a:t>Mohapi</a:t>
            </a:r>
            <a:r>
              <a:rPr lang="en-US" sz="2400" i="1" dirty="0">
                <a:solidFill>
                  <a:schemeClr val="tx2"/>
                </a:solidFill>
              </a:rPr>
              <a:t> was referred to the Primary Health facility, to get an indication as to what health challenges she might be facing. Thabo was also referred to Primary Health Facility so as to gain an understanding of his disability. As the client-social worker relationship is an ongoing relationship. Social worker assisted in enrolling Thabo within a </a:t>
            </a:r>
            <a:r>
              <a:rPr lang="en-US" sz="2400" i="1" dirty="0" err="1">
                <a:solidFill>
                  <a:schemeClr val="tx2"/>
                </a:solidFill>
              </a:rPr>
              <a:t>Thuso</a:t>
            </a:r>
            <a:r>
              <a:rPr lang="en-US" sz="2400" i="1" dirty="0">
                <a:solidFill>
                  <a:schemeClr val="tx2"/>
                </a:solidFill>
              </a:rPr>
              <a:t> Day Care (Temporary Respite Care) and linked </a:t>
            </a:r>
            <a:r>
              <a:rPr lang="en-US" sz="2400" i="1" dirty="0" err="1">
                <a:solidFill>
                  <a:schemeClr val="tx2"/>
                </a:solidFill>
              </a:rPr>
              <a:t>Ouma</a:t>
            </a:r>
            <a:r>
              <a:rPr lang="en-US" sz="2400" i="1" dirty="0">
                <a:solidFill>
                  <a:schemeClr val="tx2"/>
                </a:solidFill>
              </a:rPr>
              <a:t> </a:t>
            </a:r>
            <a:r>
              <a:rPr lang="en-US" sz="2400" i="1" dirty="0" err="1">
                <a:solidFill>
                  <a:schemeClr val="tx2"/>
                </a:solidFill>
              </a:rPr>
              <a:t>Mohapi</a:t>
            </a:r>
            <a:r>
              <a:rPr lang="en-US" sz="2400" i="1" dirty="0">
                <a:solidFill>
                  <a:schemeClr val="tx2"/>
                </a:solidFill>
              </a:rPr>
              <a:t> with the Luncheon Clubs within the community (Community Based Care and Support Services). This was done to ensure that whilst the family is being assisted with Disability Grants and Old Age Grant, they have functioning support systems and networks within the community (Which is monitored by Social workers). </a:t>
            </a:r>
            <a:r>
              <a:rPr lang="en-US" sz="2400" i="1" dirty="0" err="1">
                <a:solidFill>
                  <a:schemeClr val="tx2"/>
                </a:solidFill>
              </a:rPr>
              <a:t>Ouma</a:t>
            </a:r>
            <a:r>
              <a:rPr lang="en-US" sz="2400" i="1" dirty="0">
                <a:solidFill>
                  <a:schemeClr val="tx2"/>
                </a:solidFill>
              </a:rPr>
              <a:t> </a:t>
            </a:r>
            <a:r>
              <a:rPr lang="en-US" sz="2400" i="1" dirty="0" err="1">
                <a:solidFill>
                  <a:schemeClr val="tx2"/>
                </a:solidFill>
              </a:rPr>
              <a:t>Mohapi</a:t>
            </a:r>
            <a:r>
              <a:rPr lang="en-US" sz="2400" i="1" dirty="0">
                <a:solidFill>
                  <a:schemeClr val="tx2"/>
                </a:solidFill>
              </a:rPr>
              <a:t> was said to have respiratory challenges and advanced heart challenges, apart from the many Physical ailments that comes with old age. She is currently very active, maintains a vegetable garden and is enrolled within the Older persons Active Aging program. Thabo’s well-being is also improved, as he is enrolled within the TRC. He is now very talkative ,active as he engages in various mental stimulating programs within the TRC and physical activity. The only concern is that </a:t>
            </a:r>
            <a:r>
              <a:rPr lang="en-US" sz="2400" i="1" dirty="0" err="1">
                <a:solidFill>
                  <a:schemeClr val="tx2"/>
                </a:solidFill>
              </a:rPr>
              <a:t>Ouma</a:t>
            </a:r>
            <a:r>
              <a:rPr lang="en-US" sz="2400" i="1" dirty="0">
                <a:solidFill>
                  <a:schemeClr val="tx2"/>
                </a:solidFill>
              </a:rPr>
              <a:t> </a:t>
            </a:r>
            <a:r>
              <a:rPr lang="en-US" sz="2400" i="1" dirty="0" err="1">
                <a:solidFill>
                  <a:schemeClr val="tx2"/>
                </a:solidFill>
              </a:rPr>
              <a:t>Mohapi</a:t>
            </a:r>
            <a:r>
              <a:rPr lang="en-US" sz="2400" i="1" dirty="0">
                <a:solidFill>
                  <a:schemeClr val="tx2"/>
                </a:solidFill>
              </a:rPr>
              <a:t> still resides next to the toxic dam which is not helping matters. Social worker, engaged municipality, local councilor, to possibly seek a new site in the current newer extensions within the community. That process is till unfolding.</a:t>
            </a:r>
            <a:endParaRPr lang="en-US" sz="2400" i="1" kern="1200" dirty="0">
              <a:solidFill>
                <a:schemeClr val="tx2"/>
              </a:solidFill>
              <a:latin typeface="+mn-lt"/>
              <a:ea typeface="+mn-ea"/>
              <a:cs typeface="+mn-cs"/>
            </a:endParaRPr>
          </a:p>
        </p:txBody>
      </p:sp>
      <p:pic>
        <p:nvPicPr>
          <p:cNvPr id="7" name="Picture 6">
            <a:extLst>
              <a:ext uri="{FF2B5EF4-FFF2-40B4-BE49-F238E27FC236}">
                <a16:creationId xmlns:a16="http://schemas.microsoft.com/office/drawing/2014/main" id="{936E75BA-6049-45B4-8E0C-9DFA2695D495}"/>
              </a:ext>
            </a:extLst>
          </p:cNvPr>
          <p:cNvPicPr>
            <a:picLocks noChangeAspect="1"/>
          </p:cNvPicPr>
          <p:nvPr/>
        </p:nvPicPr>
        <p:blipFill>
          <a:blip r:embed="rId2"/>
          <a:stretch>
            <a:fillRect/>
          </a:stretch>
        </p:blipFill>
        <p:spPr>
          <a:xfrm>
            <a:off x="534373" y="133571"/>
            <a:ext cx="3200001" cy="27027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ZA" sz="3500"/>
              <a:t>Lessons and Reflections</a:t>
            </a:r>
          </a:p>
        </p:txBody>
      </p:sp>
      <p:sp>
        <p:nvSpPr>
          <p:cNvPr id="3" name="Content Placeholder 2"/>
          <p:cNvSpPr>
            <a:spLocks noGrp="1"/>
          </p:cNvSpPr>
          <p:nvPr>
            <p:ph idx="1"/>
          </p:nvPr>
        </p:nvSpPr>
        <p:spPr>
          <a:xfrm>
            <a:off x="571351" y="2743200"/>
            <a:ext cx="3485179" cy="3613149"/>
          </a:xfrm>
        </p:spPr>
        <p:txBody>
          <a:bodyPr anchor="ctr">
            <a:normAutofit fontScale="92500" lnSpcReduction="10000"/>
          </a:bodyPr>
          <a:lstStyle/>
          <a:p>
            <a:r>
              <a:rPr lang="en-ZA" sz="1700" b="1" dirty="0"/>
              <a:t>What was hard?</a:t>
            </a:r>
          </a:p>
          <a:p>
            <a:pPr>
              <a:buFont typeface="Wingdings" panose="05000000000000000000" pitchFamily="2" charset="2"/>
              <a:buChar char="ü"/>
            </a:pPr>
            <a:r>
              <a:rPr lang="en-ZA" sz="1700" dirty="0"/>
              <a:t>Having to maintain a positive helping attitude within stench filled environment, which is possibly compromising to the health of the social worker as well.</a:t>
            </a:r>
          </a:p>
          <a:p>
            <a:r>
              <a:rPr lang="en-ZA" sz="1700" b="1" dirty="0"/>
              <a:t>How did you overcome obstacles?</a:t>
            </a:r>
          </a:p>
          <a:p>
            <a:pPr>
              <a:buFont typeface="Wingdings" panose="05000000000000000000" pitchFamily="2" charset="2"/>
              <a:buChar char="ü"/>
            </a:pPr>
            <a:r>
              <a:rPr lang="en-GB" sz="1700" dirty="0"/>
              <a:t>By utilising masks</a:t>
            </a:r>
            <a:endParaRPr lang="en-ZA" sz="1700" dirty="0"/>
          </a:p>
          <a:p>
            <a:r>
              <a:rPr lang="en-ZA" sz="1700" b="1" dirty="0"/>
              <a:t>What did you learn?</a:t>
            </a:r>
          </a:p>
          <a:p>
            <a:pPr>
              <a:buFont typeface="Wingdings" panose="05000000000000000000" pitchFamily="2" charset="2"/>
              <a:buChar char="ü"/>
            </a:pPr>
            <a:r>
              <a:rPr lang="en-GB" sz="1700" dirty="0"/>
              <a:t>Social work is starkly intertwined with environmental justice. </a:t>
            </a:r>
            <a:endParaRPr lang="en-ZA" sz="1700" dirty="0"/>
          </a:p>
          <a:p>
            <a:pPr marL="0" indent="0">
              <a:buNone/>
            </a:pPr>
            <a:endParaRPr lang="en-ZA" sz="1700" dirty="0"/>
          </a:p>
          <a:p>
            <a:r>
              <a:rPr lang="en-ZA" sz="1700" i="1" dirty="0"/>
              <a:t>Idea: a quote from a beneficiary- Re </a:t>
            </a:r>
            <a:r>
              <a:rPr lang="en-ZA" sz="1700" i="1" dirty="0" err="1"/>
              <a:t>hema</a:t>
            </a:r>
            <a:r>
              <a:rPr lang="en-ZA" sz="1700" i="1" dirty="0"/>
              <a:t> </a:t>
            </a:r>
            <a:r>
              <a:rPr lang="en-ZA" sz="1700" i="1" dirty="0" err="1"/>
              <a:t>ntsere</a:t>
            </a:r>
            <a:r>
              <a:rPr lang="en-ZA" sz="1700" i="1" dirty="0"/>
              <a:t> </a:t>
            </a:r>
            <a:r>
              <a:rPr lang="en-ZA" sz="1700" i="1" dirty="0" err="1"/>
              <a:t>totoba</a:t>
            </a:r>
            <a:r>
              <a:rPr lang="en-ZA" sz="1700" i="1" dirty="0"/>
              <a:t>.  </a:t>
            </a:r>
          </a:p>
        </p:txBody>
      </p:sp>
      <p:pic>
        <p:nvPicPr>
          <p:cNvPr id="4" name="Picture 3">
            <a:extLst>
              <a:ext uri="{FF2B5EF4-FFF2-40B4-BE49-F238E27FC236}">
                <a16:creationId xmlns:a16="http://schemas.microsoft.com/office/drawing/2014/main" id="{CA573A44-750E-44F6-8F73-538A5C74745C}"/>
              </a:ext>
            </a:extLst>
          </p:cNvPr>
          <p:cNvPicPr>
            <a:picLocks noChangeAspect="1"/>
          </p:cNvPicPr>
          <p:nvPr/>
        </p:nvPicPr>
        <p:blipFill>
          <a:blip r:embed="rId2"/>
          <a:stretch>
            <a:fillRect/>
          </a:stretch>
        </p:blipFill>
        <p:spPr>
          <a:xfrm>
            <a:off x="5538493" y="2285998"/>
            <a:ext cx="3298010" cy="37506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ZA" sz="3500"/>
              <a:t>What Needs to Change</a:t>
            </a:r>
          </a:p>
        </p:txBody>
      </p:sp>
      <p:sp>
        <p:nvSpPr>
          <p:cNvPr id="3" name="Content Placeholder 2"/>
          <p:cNvSpPr>
            <a:spLocks noGrp="1"/>
          </p:cNvSpPr>
          <p:nvPr>
            <p:ph idx="1"/>
          </p:nvPr>
        </p:nvSpPr>
        <p:spPr>
          <a:xfrm>
            <a:off x="571351" y="2743200"/>
            <a:ext cx="3485179" cy="3613149"/>
          </a:xfrm>
        </p:spPr>
        <p:txBody>
          <a:bodyPr anchor="ctr">
            <a:normAutofit fontScale="70000" lnSpcReduction="20000"/>
          </a:bodyPr>
          <a:lstStyle/>
          <a:p>
            <a:r>
              <a:rPr lang="en-ZA" sz="1700" dirty="0"/>
              <a:t>What support do you need?</a:t>
            </a:r>
          </a:p>
          <a:p>
            <a:r>
              <a:rPr lang="en-GB" sz="1700" dirty="0"/>
              <a:t>L</a:t>
            </a:r>
            <a:r>
              <a:rPr lang="en-ZA" sz="1700" dirty="0" err="1"/>
              <a:t>ocal</a:t>
            </a:r>
            <a:r>
              <a:rPr lang="en-ZA" sz="1700" dirty="0"/>
              <a:t> municipality should be accountable for the communities they serve, especially with regards to man-made environmental challenges </a:t>
            </a:r>
          </a:p>
          <a:p>
            <a:r>
              <a:rPr lang="en-ZA" sz="1700" dirty="0"/>
              <a:t>Legislation and bylaws specifically drafted for cooperation between various stakeholders.    </a:t>
            </a:r>
          </a:p>
          <a:p>
            <a:r>
              <a:rPr lang="en-ZA" sz="1700" dirty="0"/>
              <a:t>What message do you want others to take from your story?</a:t>
            </a:r>
          </a:p>
          <a:p>
            <a:endParaRPr lang="en-ZA" sz="1700" dirty="0"/>
          </a:p>
          <a:p>
            <a:r>
              <a:rPr lang="en-GB" sz="1700" dirty="0"/>
              <a:t>Green Social Work as a practice model is long overdue within social work, therefore more research needs to conducted in order to serve as catalyst toward fostering collaborative and implementation of Green Social Work. </a:t>
            </a:r>
            <a:endParaRPr lang="en-ZA" sz="1700" dirty="0"/>
          </a:p>
          <a:p>
            <a:r>
              <a:rPr lang="en-ZA" sz="1700" b="1" dirty="0"/>
              <a:t>Prompt</a:t>
            </a:r>
            <a:r>
              <a:rPr lang="en-ZA" sz="1700" dirty="0"/>
              <a:t>:</a:t>
            </a:r>
          </a:p>
          <a:p>
            <a:r>
              <a:rPr lang="en-ZA" sz="1700" i="1" dirty="0"/>
              <a:t>“If I could tell future social workers or policymakers one thing, it would be” </a:t>
            </a:r>
            <a:r>
              <a:rPr lang="en-GB" sz="1700" i="1" dirty="0"/>
              <a:t>Social work is starkly intertwined with environmental justice.‘’</a:t>
            </a:r>
          </a:p>
          <a:p>
            <a:endParaRPr lang="en-ZA" sz="1700" i="1" dirty="0"/>
          </a:p>
          <a:p>
            <a:endParaRPr lang="en-ZA" sz="1700" i="1" dirty="0"/>
          </a:p>
        </p:txBody>
      </p:sp>
      <p:pic>
        <p:nvPicPr>
          <p:cNvPr id="4" name="Picture 3">
            <a:extLst>
              <a:ext uri="{FF2B5EF4-FFF2-40B4-BE49-F238E27FC236}">
                <a16:creationId xmlns:a16="http://schemas.microsoft.com/office/drawing/2014/main" id="{80779297-3BC5-40D0-A0B7-CBFC43EC72F1}"/>
              </a:ext>
            </a:extLst>
          </p:cNvPr>
          <p:cNvPicPr>
            <a:picLocks noChangeAspect="1"/>
          </p:cNvPicPr>
          <p:nvPr/>
        </p:nvPicPr>
        <p:blipFill>
          <a:blip r:embed="rId2"/>
          <a:stretch>
            <a:fillRect/>
          </a:stretch>
        </p:blipFill>
        <p:spPr>
          <a:xfrm>
            <a:off x="5087472" y="849665"/>
            <a:ext cx="3188190" cy="2579335"/>
          </a:xfrm>
          <a:prstGeom prst="rect">
            <a:avLst/>
          </a:prstGeom>
        </p:spPr>
      </p:pic>
      <p:pic>
        <p:nvPicPr>
          <p:cNvPr id="6" name="Picture 5">
            <a:extLst>
              <a:ext uri="{FF2B5EF4-FFF2-40B4-BE49-F238E27FC236}">
                <a16:creationId xmlns:a16="http://schemas.microsoft.com/office/drawing/2014/main" id="{7145FDF8-9CA2-4C7F-9433-6417CDC38012}"/>
              </a:ext>
            </a:extLst>
          </p:cNvPr>
          <p:cNvPicPr>
            <a:picLocks noChangeAspect="1"/>
          </p:cNvPicPr>
          <p:nvPr/>
        </p:nvPicPr>
        <p:blipFill>
          <a:blip r:embed="rId3"/>
          <a:stretch>
            <a:fillRect/>
          </a:stretch>
        </p:blipFill>
        <p:spPr>
          <a:xfrm>
            <a:off x="5087473" y="3440576"/>
            <a:ext cx="3188190" cy="22628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59863"/>
            <a:ext cx="7886700" cy="1004594"/>
          </a:xfrm>
        </p:spPr>
        <p:txBody>
          <a:bodyPr>
            <a:normAutofit/>
          </a:bodyPr>
          <a:lstStyle/>
          <a:p>
            <a:r>
              <a:rPr lang="en-ZA">
                <a:solidFill>
                  <a:srgbClr val="FFFFFF"/>
                </a:solidFill>
              </a:rPr>
              <a:t>Thank You</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A1AA44D-C944-2333-8C22-83426CCB1210}"/>
              </a:ext>
            </a:extLst>
          </p:cNvPr>
          <p:cNvGraphicFramePr>
            <a:graphicFrameLocks noGrp="1"/>
          </p:cNvGraphicFramePr>
          <p:nvPr>
            <p:ph idx="1"/>
            <p:extLst>
              <p:ext uri="{D42A27DB-BD31-4B8C-83A1-F6EECF244321}">
                <p14:modId xmlns:p14="http://schemas.microsoft.com/office/powerpoint/2010/main" val="495284856"/>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TotalTime>
  <Words>1205</Words>
  <Application>Microsoft Office PowerPoint</Application>
  <PresentationFormat>On-screen Show (4:3)</PresentationFormat>
  <Paragraphs>75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Social Work Practitioner Presentation on Theme: Green Social Work and Climate Resilience: Supporting Vulnerable Communities in the Face of Environmental Crises Title: Green Social Work: Integrating Environmental Justice into Social Work Practice   </vt:lpstr>
      <vt:lpstr> I Am</vt:lpstr>
      <vt:lpstr> I Am</vt:lpstr>
      <vt:lpstr>Allanrigde (Nyakallong) </vt:lpstr>
      <vt:lpstr>What We Did (Part 1)</vt:lpstr>
      <vt:lpstr>Case study</vt:lpstr>
      <vt:lpstr>Lessons and Reflections</vt:lpstr>
      <vt:lpstr>What Needs to Change</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 Practitioner Presentation Template</dc:title>
  <dc:subject/>
  <dc:creator>Mpumelelo Ncube</dc:creator>
  <cp:keywords/>
  <dc:description>generated using python-pptx</dc:description>
  <cp:lastModifiedBy>Kelebogile Kwena</cp:lastModifiedBy>
  <cp:revision>8</cp:revision>
  <dcterms:created xsi:type="dcterms:W3CDTF">2013-01-27T09:14:16Z</dcterms:created>
  <dcterms:modified xsi:type="dcterms:W3CDTF">2025-09-09T12:55:29Z</dcterms:modified>
  <cp:category/>
</cp:coreProperties>
</file>