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66" r:id="rId4"/>
    <p:sldId id="267" r:id="rId5"/>
    <p:sldId id="268" r:id="rId6"/>
    <p:sldId id="269" r:id="rId7"/>
    <p:sldId id="270"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1726475" y="2000794"/>
            <a:ext cx="8915400" cy="2262188"/>
          </a:xfrm>
        </p:spPr>
        <p:txBody>
          <a:bodyPr>
            <a:normAutofit/>
          </a:bodyPr>
          <a:lstStyle/>
          <a:p>
            <a:pPr lvl="0">
              <a:spcBef>
                <a:spcPts val="1000"/>
              </a:spcBef>
            </a:pPr>
            <a:r>
              <a:rPr lang="en-GB" sz="2000" b="1" dirty="0">
                <a:solidFill>
                  <a:prstClr val="black">
                    <a:lumMod val="65000"/>
                    <a:lumOff val="35000"/>
                  </a:prstClr>
                </a:solidFill>
                <a:latin typeface="Arial" panose="020B0604020202020204" pitchFamily="34" charset="0"/>
                <a:ea typeface="+mn-ea"/>
                <a:cs typeface="Arial" panose="020B0604020202020204" pitchFamily="34" charset="0"/>
              </a:rPr>
              <a:t>My name is Anna Motsoeneng. I work at the Department of Social Development </a:t>
            </a:r>
            <a:r>
              <a:rPr lang="en-GB" sz="2000" b="1" dirty="0" smtClean="0">
                <a:solidFill>
                  <a:prstClr val="black">
                    <a:lumMod val="65000"/>
                    <a:lumOff val="35000"/>
                  </a:prstClr>
                </a:solidFill>
                <a:latin typeface="Arial" panose="020B0604020202020204" pitchFamily="34" charset="0"/>
                <a:ea typeface="+mn-ea"/>
                <a:cs typeface="Arial" panose="020B0604020202020204" pitchFamily="34" charset="0"/>
              </a:rPr>
              <a:t>Bethlehem Office </a:t>
            </a:r>
            <a:r>
              <a:rPr lang="en-GB" sz="2000" b="1" dirty="0">
                <a:solidFill>
                  <a:prstClr val="black">
                    <a:lumMod val="65000"/>
                    <a:lumOff val="35000"/>
                  </a:prstClr>
                </a:solidFill>
                <a:latin typeface="Arial" panose="020B0604020202020204" pitchFamily="34" charset="0"/>
                <a:ea typeface="+mn-ea"/>
                <a:cs typeface="Arial" panose="020B0604020202020204" pitchFamily="34" charset="0"/>
              </a:rPr>
              <a:t>in the Free </a:t>
            </a:r>
            <a:r>
              <a:rPr lang="en-GB" sz="2000" b="1" dirty="0" smtClean="0">
                <a:solidFill>
                  <a:prstClr val="black">
                    <a:lumMod val="65000"/>
                    <a:lumOff val="35000"/>
                  </a:prstClr>
                </a:solidFill>
                <a:latin typeface="Arial" panose="020B0604020202020204" pitchFamily="34" charset="0"/>
                <a:ea typeface="+mn-ea"/>
                <a:cs typeface="Arial" panose="020B0604020202020204" pitchFamily="34" charset="0"/>
              </a:rPr>
              <a:t>State. </a:t>
            </a:r>
            <a:r>
              <a:rPr lang="en-GB" sz="2000" b="1" dirty="0">
                <a:solidFill>
                  <a:prstClr val="black">
                    <a:lumMod val="65000"/>
                    <a:lumOff val="35000"/>
                  </a:prstClr>
                </a:solidFill>
                <a:latin typeface="Arial" panose="020B0604020202020204" pitchFamily="34" charset="0"/>
                <a:ea typeface="+mn-ea"/>
                <a:cs typeface="Arial" panose="020B0604020202020204" pitchFamily="34" charset="0"/>
              </a:rPr>
              <a:t>I work as a child and protection Social Worker. I have been a Social Worker </a:t>
            </a:r>
            <a:r>
              <a:rPr lang="en-GB" sz="2000" b="1" dirty="0" smtClean="0">
                <a:solidFill>
                  <a:prstClr val="black">
                    <a:lumMod val="65000"/>
                    <a:lumOff val="35000"/>
                  </a:prstClr>
                </a:solidFill>
                <a:latin typeface="Arial" panose="020B0604020202020204" pitchFamily="34" charset="0"/>
                <a:ea typeface="+mn-ea"/>
                <a:cs typeface="Arial" panose="020B0604020202020204" pitchFamily="34" charset="0"/>
              </a:rPr>
              <a:t>for 7 years. </a:t>
            </a:r>
            <a:r>
              <a:rPr lang="en-GB" sz="2000" b="1" dirty="0">
                <a:solidFill>
                  <a:prstClr val="black">
                    <a:lumMod val="65000"/>
                    <a:lumOff val="35000"/>
                  </a:prstClr>
                </a:solidFill>
                <a:latin typeface="Arial" panose="020B0604020202020204" pitchFamily="34" charset="0"/>
                <a:ea typeface="+mn-ea"/>
                <a:cs typeface="Arial" panose="020B0604020202020204" pitchFamily="34" charset="0"/>
              </a:rPr>
              <a:t>Today, I will be sharing how we have been supporting children and families as the vulnerable population within our community”. </a:t>
            </a:r>
            <a:r>
              <a:rPr lang="en-US" sz="2000" b="1" dirty="0">
                <a:solidFill>
                  <a:prstClr val="black">
                    <a:lumMod val="65000"/>
                    <a:lumOff val="35000"/>
                  </a:prstClr>
                </a:solidFill>
                <a:latin typeface="Arial" panose="020B0604020202020204" pitchFamily="34" charset="0"/>
                <a:ea typeface="+mn-ea"/>
                <a:cs typeface="Arial" panose="020B0604020202020204" pitchFamily="34" charset="0"/>
              </a:rPr>
              <a:t/>
            </a:r>
            <a:br>
              <a:rPr lang="en-US" sz="2000" b="1" dirty="0">
                <a:solidFill>
                  <a:prstClr val="black">
                    <a:lumMod val="65000"/>
                    <a:lumOff val="35000"/>
                  </a:prstClr>
                </a:solidFill>
                <a:latin typeface="Arial" panose="020B0604020202020204" pitchFamily="34" charset="0"/>
                <a:ea typeface="+mn-ea"/>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01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Bethlehem Community</a:t>
            </a:r>
            <a:br>
              <a:rPr lang="en-GB" dirty="0" smtClean="0"/>
            </a:br>
            <a:r>
              <a:rPr lang="en-GB" dirty="0"/>
              <a:t/>
            </a:r>
            <a:br>
              <a:rPr lang="en-GB" dirty="0"/>
            </a:br>
            <a:endParaRPr lang="en-US" dirty="0"/>
          </a:p>
        </p:txBody>
      </p:sp>
      <p:pic>
        <p:nvPicPr>
          <p:cNvPr id="5" name="Picture 4"/>
          <p:cNvPicPr>
            <a:picLocks noChangeAspect="1"/>
          </p:cNvPicPr>
          <p:nvPr/>
        </p:nvPicPr>
        <p:blipFill>
          <a:blip r:embed="rId2"/>
          <a:stretch>
            <a:fillRect/>
          </a:stretch>
        </p:blipFill>
        <p:spPr>
          <a:xfrm>
            <a:off x="2240429" y="1487865"/>
            <a:ext cx="8575617" cy="4956478"/>
          </a:xfrm>
          <a:prstGeom prst="rect">
            <a:avLst/>
          </a:prstGeom>
        </p:spPr>
      </p:pic>
    </p:spTree>
    <p:extLst>
      <p:ext uri="{BB962C8B-B14F-4D97-AF65-F5344CB8AC3E}">
        <p14:creationId xmlns:p14="http://schemas.microsoft.com/office/powerpoint/2010/main" val="390662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cs typeface="Arial" panose="020B0604020202020204" pitchFamily="34" charset="0"/>
              </a:rPr>
              <a:t>CONT.</a:t>
            </a:r>
            <a:endParaRPr lang="en-US" sz="4000" dirty="0">
              <a:cs typeface="Arial" panose="020B0604020202020204" pitchFamily="34" charset="0"/>
            </a:endParaRPr>
          </a:p>
        </p:txBody>
      </p:sp>
      <p:sp>
        <p:nvSpPr>
          <p:cNvPr id="4" name="Content Placeholder 3"/>
          <p:cNvSpPr>
            <a:spLocks noGrp="1"/>
          </p:cNvSpPr>
          <p:nvPr>
            <p:ph idx="1"/>
          </p:nvPr>
        </p:nvSpPr>
        <p:spPr>
          <a:xfrm>
            <a:off x="2589212" y="2133600"/>
            <a:ext cx="8915400" cy="3143794"/>
          </a:xfrm>
        </p:spPr>
        <p:txBody>
          <a:bodyPr>
            <a:normAutofit/>
          </a:bodyPr>
          <a:lstStyle/>
          <a:p>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Bethlehem </a:t>
            </a:r>
            <a:r>
              <a:rPr lang="en-GB" dirty="0">
                <a:solidFill>
                  <a:prstClr val="black">
                    <a:lumMod val="85000"/>
                    <a:lumOff val="15000"/>
                  </a:prstClr>
                </a:solidFill>
                <a:latin typeface="Arial" panose="020B0604020202020204" pitchFamily="34" charset="0"/>
                <a:ea typeface="+mj-ea"/>
                <a:cs typeface="Arial" panose="020B0604020202020204" pitchFamily="34" charset="0"/>
              </a:rPr>
              <a:t>in the </a:t>
            </a:r>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Free State </a:t>
            </a:r>
            <a:r>
              <a:rPr lang="en-GB" dirty="0">
                <a:solidFill>
                  <a:prstClr val="black">
                    <a:lumMod val="85000"/>
                    <a:lumOff val="15000"/>
                  </a:prstClr>
                </a:solidFill>
                <a:latin typeface="Arial" panose="020B0604020202020204" pitchFamily="34" charset="0"/>
                <a:ea typeface="+mj-ea"/>
                <a:cs typeface="Arial" panose="020B0604020202020204" pitchFamily="34" charset="0"/>
              </a:rPr>
              <a:t>is known for its agricultural significance as a key wheat producing </a:t>
            </a:r>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region, </a:t>
            </a:r>
            <a:r>
              <a:rPr lang="en-GB" dirty="0">
                <a:solidFill>
                  <a:prstClr val="black">
                    <a:lumMod val="85000"/>
                    <a:lumOff val="15000"/>
                  </a:prstClr>
                </a:solidFill>
                <a:latin typeface="Arial" panose="020B0604020202020204" pitchFamily="34" charset="0"/>
                <a:ea typeface="+mj-ea"/>
                <a:cs typeface="Arial" panose="020B0604020202020204" pitchFamily="34" charset="0"/>
              </a:rPr>
              <a:t>its beautiful natural surroundings including the </a:t>
            </a:r>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Maluti Mountains </a:t>
            </a:r>
            <a:r>
              <a:rPr lang="en-GB" dirty="0">
                <a:solidFill>
                  <a:prstClr val="black">
                    <a:lumMod val="85000"/>
                    <a:lumOff val="15000"/>
                  </a:prstClr>
                </a:solidFill>
                <a:latin typeface="Arial" panose="020B0604020202020204" pitchFamily="34" charset="0"/>
                <a:ea typeface="+mj-ea"/>
                <a:cs typeface="Arial" panose="020B0604020202020204" pitchFamily="34" charset="0"/>
              </a:rPr>
              <a:t>and access </a:t>
            </a:r>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to Golden Gate Highlands National Park.</a:t>
            </a:r>
          </a:p>
          <a:p>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The challenge faced by the community at large is substance </a:t>
            </a:r>
            <a:r>
              <a:rPr lang="en-GB" smtClean="0">
                <a:solidFill>
                  <a:prstClr val="black">
                    <a:lumMod val="85000"/>
                    <a:lumOff val="15000"/>
                  </a:prstClr>
                </a:solidFill>
                <a:latin typeface="Arial" panose="020B0604020202020204" pitchFamily="34" charset="0"/>
                <a:ea typeface="+mj-ea"/>
                <a:cs typeface="Arial" panose="020B0604020202020204" pitchFamily="34" charset="0"/>
              </a:rPr>
              <a:t>abuse.</a:t>
            </a:r>
          </a:p>
          <a:p>
            <a:r>
              <a:rPr lang="en-GB" smtClean="0">
                <a:solidFill>
                  <a:prstClr val="black">
                    <a:lumMod val="85000"/>
                    <a:lumOff val="15000"/>
                  </a:prstClr>
                </a:solidFill>
                <a:latin typeface="Arial" panose="020B0604020202020204" pitchFamily="34" charset="0"/>
                <a:ea typeface="+mj-ea"/>
                <a:cs typeface="Arial" panose="020B0604020202020204" pitchFamily="34" charset="0"/>
              </a:rPr>
              <a:t>The </a:t>
            </a:r>
            <a:r>
              <a:rPr lang="en-GB" dirty="0" smtClean="0">
                <a:solidFill>
                  <a:prstClr val="black">
                    <a:lumMod val="85000"/>
                    <a:lumOff val="15000"/>
                  </a:prstClr>
                </a:solidFill>
                <a:latin typeface="Arial" panose="020B0604020202020204" pitchFamily="34" charset="0"/>
                <a:ea typeface="+mj-ea"/>
                <a:cs typeface="Arial" panose="020B0604020202020204" pitchFamily="34" charset="0"/>
              </a:rPr>
              <a:t>topic chosen for this team is vulnerable population. This topic matters because children are seen as the most vulnerable population in this community. Furthermore, due to the challenge faced by the community which is substance abuse children become vulnerable.</a:t>
            </a:r>
            <a:r>
              <a:rPr lang="en-GB" dirty="0">
                <a:solidFill>
                  <a:prstClr val="black">
                    <a:lumMod val="85000"/>
                    <a:lumOff val="15000"/>
                  </a:prstClr>
                </a:solidFill>
                <a:latin typeface="Arial" panose="020B0604020202020204" pitchFamily="34" charset="0"/>
                <a:ea typeface="+mj-ea"/>
                <a:cs typeface="Arial" panose="020B0604020202020204" pitchFamily="34" charset="0"/>
              </a:rPr>
              <a:t/>
            </a:r>
            <a:br>
              <a:rPr lang="en-GB" dirty="0">
                <a:solidFill>
                  <a:prstClr val="black">
                    <a:lumMod val="85000"/>
                    <a:lumOff val="15000"/>
                  </a:prstClr>
                </a:solidFill>
                <a:latin typeface="Arial" panose="020B0604020202020204" pitchFamily="34" charset="0"/>
                <a:ea typeface="+mj-ea"/>
                <a:cs typeface="Arial" panose="020B0604020202020204" pitchFamily="34" charset="0"/>
              </a:rPr>
            </a:br>
            <a:endParaRPr lang="en-US" dirty="0"/>
          </a:p>
        </p:txBody>
      </p:sp>
    </p:spTree>
    <p:extLst>
      <p:ext uri="{BB962C8B-B14F-4D97-AF65-F5344CB8AC3E}">
        <p14:creationId xmlns:p14="http://schemas.microsoft.com/office/powerpoint/2010/main" val="316666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Did (Part 1)</a:t>
            </a:r>
            <a:endParaRPr lang="en-US" dirty="0"/>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The most common problem that is being tackled within the community is child neglect as a result of substance abuse.</a:t>
            </a:r>
          </a:p>
          <a:p>
            <a:pPr lvl="0">
              <a:buClr>
                <a:srgbClr val="A53010"/>
              </a:buClr>
            </a:pPr>
            <a:r>
              <a:rPr lang="en-GB" dirty="0" smtClean="0">
                <a:latin typeface="Arial" panose="020B0604020202020204" pitchFamily="34" charset="0"/>
                <a:cs typeface="Arial" panose="020B0604020202020204" pitchFamily="34" charset="0"/>
              </a:rPr>
              <a:t>Action taken to overcome this problem was that as child protection social workers </a:t>
            </a:r>
            <a:r>
              <a:rPr lang="en-GB" b="1" dirty="0" smtClean="0">
                <a:latin typeface="Arial" panose="020B0604020202020204" pitchFamily="34" charset="0"/>
                <a:cs typeface="Arial" panose="020B0604020202020204" pitchFamily="34" charset="0"/>
              </a:rPr>
              <a:t>firstly</a:t>
            </a:r>
            <a:r>
              <a:rPr lang="en-GB" dirty="0" smtClean="0">
                <a:latin typeface="Arial" panose="020B0604020202020204" pitchFamily="34" charset="0"/>
                <a:cs typeface="Arial" panose="020B0604020202020204" pitchFamily="34" charset="0"/>
              </a:rPr>
              <a:t>, we conducted awareness campaigns to empower the parents regarding the use of substance abuse which result to them neglecting their children. </a:t>
            </a:r>
            <a:r>
              <a:rPr lang="en-GB" b="1" dirty="0" smtClean="0">
                <a:latin typeface="Arial" panose="020B0604020202020204" pitchFamily="34" charset="0"/>
                <a:cs typeface="Arial" panose="020B0604020202020204" pitchFamily="34" charset="0"/>
              </a:rPr>
              <a:t>Secondly,</a:t>
            </a:r>
            <a:r>
              <a:rPr lang="en-GB" dirty="0" smtClean="0">
                <a:latin typeface="Arial" panose="020B0604020202020204" pitchFamily="34" charset="0"/>
                <a:cs typeface="Arial" panose="020B0604020202020204" pitchFamily="34" charset="0"/>
              </a:rPr>
              <a:t> </a:t>
            </a:r>
            <a:r>
              <a:rPr lang="en-GB" dirty="0">
                <a:solidFill>
                  <a:prstClr val="black">
                    <a:lumMod val="75000"/>
                    <a:lumOff val="25000"/>
                  </a:prstClr>
                </a:solidFill>
                <a:latin typeface="Arial" panose="020B0604020202020204" pitchFamily="34" charset="0"/>
                <a:cs typeface="Arial" panose="020B0604020202020204" pitchFamily="34" charset="0"/>
              </a:rPr>
              <a:t>Supporting parental roles and </a:t>
            </a:r>
            <a:r>
              <a:rPr lang="en-GB" dirty="0" smtClean="0">
                <a:solidFill>
                  <a:prstClr val="black">
                    <a:lumMod val="75000"/>
                    <a:lumOff val="25000"/>
                  </a:prstClr>
                </a:solidFill>
                <a:latin typeface="Arial" panose="020B0604020202020204" pitchFamily="34" charset="0"/>
                <a:cs typeface="Arial" panose="020B0604020202020204" pitchFamily="34" charset="0"/>
              </a:rPr>
              <a:t>responsibilities through promoting family resilience in crises and strengthening family systems. </a:t>
            </a:r>
            <a:r>
              <a:rPr lang="en-GB" b="1" dirty="0" smtClean="0">
                <a:solidFill>
                  <a:prstClr val="black">
                    <a:lumMod val="75000"/>
                    <a:lumOff val="25000"/>
                  </a:prstClr>
                </a:solidFill>
                <a:latin typeface="Arial" panose="020B0604020202020204" pitchFamily="34" charset="0"/>
                <a:cs typeface="Arial" panose="020B0604020202020204" pitchFamily="34" charset="0"/>
              </a:rPr>
              <a:t>Lastly</a:t>
            </a:r>
            <a:r>
              <a:rPr lang="en-GB" dirty="0" smtClean="0">
                <a:solidFill>
                  <a:prstClr val="black">
                    <a:lumMod val="75000"/>
                    <a:lumOff val="25000"/>
                  </a:prstClr>
                </a:solidFill>
                <a:latin typeface="Arial" panose="020B0604020202020204" pitchFamily="34" charset="0"/>
                <a:cs typeface="Arial" panose="020B0604020202020204" pitchFamily="34" charset="0"/>
              </a:rPr>
              <a:t>, place the child in temporary safe care, while empowering parents.</a:t>
            </a:r>
          </a:p>
          <a:p>
            <a:pPr lvl="0">
              <a:buClr>
                <a:srgbClr val="A53010"/>
              </a:buClr>
            </a:pPr>
            <a:r>
              <a:rPr lang="en-GB" dirty="0" smtClean="0">
                <a:solidFill>
                  <a:prstClr val="black">
                    <a:lumMod val="75000"/>
                    <a:lumOff val="25000"/>
                  </a:prstClr>
                </a:solidFill>
                <a:latin typeface="Arial" panose="020B0604020202020204" pitchFamily="34" charset="0"/>
                <a:cs typeface="Arial" panose="020B0604020202020204" pitchFamily="34" charset="0"/>
              </a:rPr>
              <a:t>The awareness was done with Parents, School teachers, SAPS, NGOs and Health practioners being involved in the process.</a:t>
            </a:r>
          </a:p>
          <a:p>
            <a:pPr lvl="0">
              <a:buClr>
                <a:srgbClr val="A53010"/>
              </a:buCl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21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Story</a:t>
            </a:r>
            <a:endParaRPr lang="en-US" dirty="0"/>
          </a:p>
        </p:txBody>
      </p:sp>
      <p:sp>
        <p:nvSpPr>
          <p:cNvPr id="3" name="Content Placeholder 2"/>
          <p:cNvSpPr>
            <a:spLocks noGrp="1"/>
          </p:cNvSpPr>
          <p:nvPr>
            <p:ph idx="1"/>
          </p:nvPr>
        </p:nvSpPr>
        <p:spPr/>
        <p:txBody>
          <a:bodyPr/>
          <a:lstStyle/>
          <a:p>
            <a:r>
              <a:rPr lang="en-GB" dirty="0" smtClean="0"/>
              <a:t>One of the Scenario is that we had a case where parents were neglecting the child due to the substance. </a:t>
            </a:r>
          </a:p>
          <a:p>
            <a:r>
              <a:rPr lang="en-GB" dirty="0" smtClean="0"/>
              <a:t>The Social Worker arranged parental skills and guidance sessions. </a:t>
            </a:r>
          </a:p>
          <a:p>
            <a:r>
              <a:rPr lang="en-GB" dirty="0" smtClean="0"/>
              <a:t>The parents were empowered regarding the substance use, referring them to the substance abuse practitioners. </a:t>
            </a:r>
          </a:p>
          <a:p>
            <a:r>
              <a:rPr lang="en-GB" dirty="0" smtClean="0"/>
              <a:t> However the parents were in denial, which lead to the removal of the child to the extended family members. </a:t>
            </a:r>
          </a:p>
          <a:p>
            <a:r>
              <a:rPr lang="en-GB" dirty="0" smtClean="0"/>
              <a:t>Due to parents not cooperating with the extended family members.</a:t>
            </a:r>
          </a:p>
          <a:p>
            <a:r>
              <a:rPr lang="en-GB" dirty="0" smtClean="0"/>
              <a:t>The child was removed from the family to temporary safe care.</a:t>
            </a:r>
          </a:p>
        </p:txBody>
      </p:sp>
    </p:spTree>
    <p:extLst>
      <p:ext uri="{BB962C8B-B14F-4D97-AF65-F5344CB8AC3E}">
        <p14:creationId xmlns:p14="http://schemas.microsoft.com/office/powerpoint/2010/main" val="391088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and reflection</a:t>
            </a:r>
            <a:endParaRPr lang="en-US" dirty="0"/>
          </a:p>
        </p:txBody>
      </p:sp>
      <p:sp>
        <p:nvSpPr>
          <p:cNvPr id="3" name="Content Placeholder 2"/>
          <p:cNvSpPr>
            <a:spLocks noGrp="1"/>
          </p:cNvSpPr>
          <p:nvPr>
            <p:ph idx="1"/>
          </p:nvPr>
        </p:nvSpPr>
        <p:spPr/>
        <p:txBody>
          <a:bodyPr/>
          <a:lstStyle/>
          <a:p>
            <a:r>
              <a:rPr lang="en-GB" dirty="0" smtClean="0"/>
              <a:t>Struggle to find the safety placement.</a:t>
            </a:r>
          </a:p>
          <a:p>
            <a:r>
              <a:rPr lang="en-GB" dirty="0" smtClean="0"/>
              <a:t>To overcome the challenge we encouraged the current foster parents and recruit the new safety parents. </a:t>
            </a:r>
          </a:p>
          <a:p>
            <a:r>
              <a:rPr lang="en-GB" dirty="0" smtClean="0"/>
              <a:t>We learned that separating the children from their families it affects them psychologically and emotional. </a:t>
            </a:r>
          </a:p>
          <a:p>
            <a:r>
              <a:rPr lang="en-GB" dirty="0" smtClean="0"/>
              <a:t>It is important to keep the child within the family and maintain family preservation.  </a:t>
            </a:r>
            <a:endParaRPr lang="en-US" dirty="0"/>
          </a:p>
        </p:txBody>
      </p:sp>
    </p:spTree>
    <p:extLst>
      <p:ext uri="{BB962C8B-B14F-4D97-AF65-F5344CB8AC3E}">
        <p14:creationId xmlns:p14="http://schemas.microsoft.com/office/powerpoint/2010/main" val="336378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Needs to Change</a:t>
            </a:r>
            <a:endParaRPr lang="en-US" dirty="0"/>
          </a:p>
        </p:txBody>
      </p:sp>
      <p:sp>
        <p:nvSpPr>
          <p:cNvPr id="3" name="Content Placeholder 2"/>
          <p:cNvSpPr>
            <a:spLocks noGrp="1"/>
          </p:cNvSpPr>
          <p:nvPr>
            <p:ph idx="1"/>
          </p:nvPr>
        </p:nvSpPr>
        <p:spPr/>
        <p:txBody>
          <a:bodyPr/>
          <a:lstStyle/>
          <a:p>
            <a:r>
              <a:rPr lang="en-GB" dirty="0" smtClean="0"/>
              <a:t>As Generic Social Workers we need debriefing sessions to be arranged.</a:t>
            </a:r>
          </a:p>
          <a:p>
            <a:r>
              <a:rPr lang="en-GB" dirty="0" smtClean="0"/>
              <a:t>Employ an office based Wellness </a:t>
            </a:r>
            <a:r>
              <a:rPr lang="en-GB" dirty="0"/>
              <a:t>P</a:t>
            </a:r>
            <a:r>
              <a:rPr lang="en-GB" dirty="0" smtClean="0"/>
              <a:t>ractioners who will always monitor and check up on our well-being.</a:t>
            </a:r>
          </a:p>
          <a:p>
            <a:r>
              <a:rPr lang="en-GB" dirty="0" smtClean="0"/>
              <a:t>If I could tell future social workers one thing it would be that children are our future leaders, it is imperative to take care of them.</a:t>
            </a:r>
          </a:p>
          <a:p>
            <a:endParaRPr lang="en-GB" dirty="0"/>
          </a:p>
          <a:p>
            <a:pPr marL="0" indent="0">
              <a:buNone/>
            </a:pPr>
            <a:r>
              <a:rPr lang="en-GB" b="1" dirty="0" smtClean="0"/>
              <a:t>				</a:t>
            </a:r>
            <a:r>
              <a:rPr lang="en-GB" b="1" dirty="0" smtClean="0">
                <a:solidFill>
                  <a:srgbClr val="00B050"/>
                </a:solidFill>
              </a:rPr>
              <a:t>“We look out for kids no </a:t>
            </a:r>
          </a:p>
          <a:p>
            <a:pPr marL="0" indent="0">
              <a:buNone/>
            </a:pPr>
            <a:r>
              <a:rPr lang="en-GB" b="1" dirty="0" smtClean="0">
                <a:solidFill>
                  <a:srgbClr val="00B050"/>
                </a:solidFill>
              </a:rPr>
              <a:t>				 matter who they belong to!!</a:t>
            </a:r>
          </a:p>
          <a:p>
            <a:pPr marL="0" indent="0">
              <a:buNone/>
            </a:pPr>
            <a:r>
              <a:rPr lang="en-GB" b="1" dirty="0" smtClean="0">
                <a:solidFill>
                  <a:srgbClr val="00B050"/>
                </a:solidFill>
              </a:rPr>
              <a:t>        				  That’s LAW”</a:t>
            </a:r>
          </a:p>
          <a:p>
            <a:pPr marL="0" indent="0">
              <a:buNone/>
            </a:pPr>
            <a:r>
              <a:rPr lang="en-GB" b="1" dirty="0" smtClean="0"/>
              <a:t>				By: Marco Blue Johnson.</a:t>
            </a:r>
          </a:p>
          <a:p>
            <a:pPr marL="0" indent="0">
              <a:buNone/>
            </a:pPr>
            <a:endParaRPr lang="en-GB" b="1" dirty="0"/>
          </a:p>
          <a:p>
            <a:pPr marL="0" indent="0">
              <a:buNone/>
            </a:pPr>
            <a:endParaRPr lang="en-GB" dirty="0" smtClean="0"/>
          </a:p>
          <a:p>
            <a:endParaRPr lang="en-GB" dirty="0" smtClean="0"/>
          </a:p>
        </p:txBody>
      </p:sp>
    </p:spTree>
    <p:extLst>
      <p:ext uri="{BB962C8B-B14F-4D97-AF65-F5344CB8AC3E}">
        <p14:creationId xmlns:p14="http://schemas.microsoft.com/office/powerpoint/2010/main" val="43290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106131"/>
          </a:xfrm>
        </p:spPr>
        <p:txBody>
          <a:bodyPr>
            <a:normAutofit/>
          </a:bodyPr>
          <a:lstStyle/>
          <a:p>
            <a:pPr algn="ctr"/>
            <a:r>
              <a:rPr lang="en-GB" dirty="0" smtClean="0"/>
              <a:t/>
            </a:r>
            <a:br>
              <a:rPr lang="en-GB" dirty="0" smtClean="0"/>
            </a:br>
            <a:r>
              <a:rPr lang="en-GB" dirty="0" smtClean="0"/>
              <a:t/>
            </a:r>
            <a:br>
              <a:rPr lang="en-GB" dirty="0" smtClean="0"/>
            </a:br>
            <a:r>
              <a:rPr lang="en-GB" dirty="0"/>
              <a:t/>
            </a:r>
            <a:br>
              <a:rPr lang="en-GB" dirty="0"/>
            </a:br>
            <a:r>
              <a:rPr lang="en-GB" sz="9600" dirty="0" smtClean="0">
                <a:solidFill>
                  <a:srgbClr val="7030A0"/>
                </a:solidFill>
              </a:rPr>
              <a:t>THANK YOU</a:t>
            </a:r>
            <a:endParaRPr lang="en-US" sz="9600" dirty="0">
              <a:solidFill>
                <a:srgbClr val="7030A0"/>
              </a:solidFill>
            </a:endParaRPr>
          </a:p>
        </p:txBody>
      </p:sp>
    </p:spTree>
    <p:extLst>
      <p:ext uri="{BB962C8B-B14F-4D97-AF65-F5344CB8AC3E}">
        <p14:creationId xmlns:p14="http://schemas.microsoft.com/office/powerpoint/2010/main" val="20906624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1699</TotalTime>
  <Words>542</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My name is Anna Motsoeneng. I work at the Department of Social Development Bethlehem Office in the Free State. I work as a child and protection Social Worker. I have been a Social Worker for 7 years. Today, I will be sharing how we have been supporting children and families as the vulnerable population within our community”.  </vt:lpstr>
      <vt:lpstr>             Bethlehem Community  </vt:lpstr>
      <vt:lpstr>CONT.</vt:lpstr>
      <vt:lpstr>What We Did (Part 1)</vt:lpstr>
      <vt:lpstr>Case Story</vt:lpstr>
      <vt:lpstr>Lesson and reflection</vt:lpstr>
      <vt:lpstr>What Needs to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and the Achievement of Sustainable Development Goals (SDGs)</dc:title>
  <dc:creator>user</dc:creator>
  <cp:lastModifiedBy>user</cp:lastModifiedBy>
  <cp:revision>29</cp:revision>
  <dcterms:created xsi:type="dcterms:W3CDTF">2025-09-05T11:45:33Z</dcterms:created>
  <dcterms:modified xsi:type="dcterms:W3CDTF">2025-09-09T11:03:00Z</dcterms:modified>
</cp:coreProperties>
</file>