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7" r:id="rId3"/>
    <p:sldId id="267" r:id="rId4"/>
    <p:sldId id="261" r:id="rId5"/>
    <p:sldId id="262" r:id="rId6"/>
    <p:sldId id="275" r:id="rId7"/>
    <p:sldId id="276" r:id="rId8"/>
    <p:sldId id="269" r:id="rId9"/>
    <p:sldId id="265" r:id="rId10"/>
    <p:sldId id="278"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22E571E-2D07-AE9E-8AC5-C4D5977509D9}" v="5" dt="2025-09-09T00:27:40.927"/>
    <p1510:client id="{B7A0A99D-D076-6ACE-2147-DF714368BAB1}" v="524" dt="2025-09-09T00:17:37.67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890" autoAdjust="0"/>
    <p:restoredTop sz="92157" autoAdjust="0"/>
  </p:normalViewPr>
  <p:slideViewPr>
    <p:cSldViewPr snapToGrid="0">
      <p:cViewPr varScale="1">
        <p:scale>
          <a:sx n="76" d="100"/>
          <a:sy n="76" d="100"/>
        </p:scale>
        <p:origin x="950"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2674D13-6AD0-452C-AE89-E37ABF490D6B}" type="doc">
      <dgm:prSet loTypeId="urn:microsoft.com/office/officeart/2008/layout/LinedList" loCatId="list" qsTypeId="urn:microsoft.com/office/officeart/2005/8/quickstyle/simple2" qsCatId="simple" csTypeId="urn:microsoft.com/office/officeart/2005/8/colors/colorful1" csCatId="colorful" phldr="1"/>
      <dgm:spPr/>
      <dgm:t>
        <a:bodyPr/>
        <a:lstStyle/>
        <a:p>
          <a:endParaRPr lang="en-US"/>
        </a:p>
      </dgm:t>
    </dgm:pt>
    <dgm:pt modelId="{10B84B1D-ABEF-49FA-9499-1B6BDE76304F}">
      <dgm:prSet custT="0"/>
      <dgm:spPr/>
      <dgm:t>
        <a:bodyPr/>
        <a:lstStyle/>
        <a:p>
          <a:pPr algn="l" rtl="0"/>
          <a:r>
            <a:rPr lang="en-US" b="0" dirty="0">
              <a:latin typeface="Arial Narrow"/>
            </a:rPr>
            <a:t>LGBT clients</a:t>
          </a:r>
          <a:r>
            <a:rPr lang="en-US" dirty="0">
              <a:latin typeface="Arial Narrow"/>
            </a:rPr>
            <a:t> face discrimination and marginalization globally — including within </a:t>
          </a:r>
          <a:r>
            <a:rPr lang="en-US" b="0" dirty="0">
              <a:latin typeface="Arial Narrow"/>
            </a:rPr>
            <a:t>social work services</a:t>
          </a:r>
          <a:r>
            <a:rPr lang="en-US" dirty="0">
              <a:latin typeface="Arial Narrow"/>
            </a:rPr>
            <a:t> </a:t>
          </a:r>
          <a:r>
            <a:rPr lang="en-US" sz="1100" dirty="0">
              <a:latin typeface="Arial Narrow"/>
              <a:ea typeface="Calibri"/>
              <a:cs typeface="Calibri"/>
            </a:rPr>
            <a:t>(Dentato, 2012; Marais &amp; Adlem, 2024</a:t>
          </a:r>
          <a:r>
            <a:rPr lang="en-US" dirty="0">
              <a:latin typeface="Arial Narrow"/>
            </a:rPr>
            <a:t>).</a:t>
          </a:r>
        </a:p>
      </dgm:t>
    </dgm:pt>
    <dgm:pt modelId="{1CC89147-11EF-4442-B9D5-AD43D2988E54}" type="parTrans" cxnId="{5BCEE978-DCAC-4231-91B7-5FD0B43EEE7C}">
      <dgm:prSet/>
      <dgm:spPr/>
      <dgm:t>
        <a:bodyPr/>
        <a:lstStyle/>
        <a:p>
          <a:endParaRPr lang="en-US"/>
        </a:p>
      </dgm:t>
    </dgm:pt>
    <dgm:pt modelId="{72B727FB-E642-4780-A375-F725C741B1B2}" type="sibTrans" cxnId="{5BCEE978-DCAC-4231-91B7-5FD0B43EEE7C}">
      <dgm:prSet/>
      <dgm:spPr/>
      <dgm:t>
        <a:bodyPr/>
        <a:lstStyle/>
        <a:p>
          <a:endParaRPr lang="en-US"/>
        </a:p>
      </dgm:t>
    </dgm:pt>
    <dgm:pt modelId="{D838EBAB-6AA1-4647-BAE8-49B9CB078BCF}">
      <dgm:prSet/>
      <dgm:spPr/>
      <dgm:t>
        <a:bodyPr/>
        <a:lstStyle/>
        <a:p>
          <a:pPr algn="l"/>
          <a:r>
            <a:rPr lang="en-US" b="0" dirty="0">
              <a:latin typeface="Arial Narrow"/>
            </a:rPr>
            <a:t>Guided</a:t>
          </a:r>
          <a:r>
            <a:rPr lang="en-US" dirty="0">
              <a:latin typeface="Arial Narrow"/>
            </a:rPr>
            <a:t> by </a:t>
          </a:r>
          <a:r>
            <a:rPr lang="en-US" b="1" dirty="0">
              <a:latin typeface="Arial Narrow"/>
            </a:rPr>
            <a:t>Tronto’s Political Ethics of Care (2013</a:t>
          </a:r>
          <a:r>
            <a:rPr lang="en-US" dirty="0">
              <a:latin typeface="Arial Narrow"/>
            </a:rPr>
            <a:t>).</a:t>
          </a:r>
        </a:p>
      </dgm:t>
    </dgm:pt>
    <dgm:pt modelId="{4DB6FBF5-7CDB-4137-A345-EA4EB09E8341}" type="parTrans" cxnId="{CE0A7C31-EEAC-407E-8BB4-B0D1E1E1C7E3}">
      <dgm:prSet/>
      <dgm:spPr/>
      <dgm:t>
        <a:bodyPr/>
        <a:lstStyle/>
        <a:p>
          <a:endParaRPr lang="en-US"/>
        </a:p>
      </dgm:t>
    </dgm:pt>
    <dgm:pt modelId="{1C8A77C5-7460-4693-8917-9AEF4DA03B0A}" type="sibTrans" cxnId="{CE0A7C31-EEAC-407E-8BB4-B0D1E1E1C7E3}">
      <dgm:prSet/>
      <dgm:spPr/>
      <dgm:t>
        <a:bodyPr/>
        <a:lstStyle/>
        <a:p>
          <a:endParaRPr lang="en-US"/>
        </a:p>
      </dgm:t>
    </dgm:pt>
    <dgm:pt modelId="{55CB8331-B7EB-4F70-BDEC-502EA9CFAC38}">
      <dgm:prSet phldr="0"/>
      <dgm:spPr/>
      <dgm:t>
        <a:bodyPr/>
        <a:lstStyle/>
        <a:p>
          <a:pPr algn="l"/>
          <a:r>
            <a:rPr lang="en-US" b="1" dirty="0">
              <a:latin typeface="Arial Narrow"/>
            </a:rPr>
            <a:t>Research gap:</a:t>
          </a:r>
          <a:r>
            <a:rPr lang="en-US" dirty="0">
              <a:latin typeface="Arial Narrow"/>
            </a:rPr>
            <a:t> Very limited studies in the Global South (Kasa, 2024; George &amp; Ekoh, 2020), especially South Africa (</a:t>
          </a:r>
          <a:r>
            <a:rPr lang="en-US" i="0" dirty="0">
              <a:latin typeface="Arial Narrow"/>
            </a:rPr>
            <a:t>Addinall, 2002</a:t>
          </a:r>
          <a:r>
            <a:rPr lang="en-US" dirty="0">
              <a:latin typeface="Arial Narrow"/>
            </a:rPr>
            <a:t>; Tao &amp; Jacobs, 2023; Marais &amp; </a:t>
          </a:r>
          <a:r>
            <a:rPr lang="en-US" dirty="0" err="1">
              <a:latin typeface="Arial Narrow"/>
            </a:rPr>
            <a:t>Adlem</a:t>
          </a:r>
          <a:r>
            <a:rPr lang="en-US" dirty="0">
              <a:latin typeface="Arial Narrow"/>
            </a:rPr>
            <a:t>, 2024).</a:t>
          </a:r>
        </a:p>
      </dgm:t>
    </dgm:pt>
    <dgm:pt modelId="{968B7235-EA4D-410A-AA35-C55DACF318DD}" type="parTrans" cxnId="{8E208326-6A5B-4281-B8C2-A192F019B17C}">
      <dgm:prSet/>
      <dgm:spPr/>
      <dgm:t>
        <a:bodyPr/>
        <a:lstStyle/>
        <a:p>
          <a:endParaRPr lang="en-ZA"/>
        </a:p>
      </dgm:t>
    </dgm:pt>
    <dgm:pt modelId="{53D54784-B593-49FB-9697-87AE36B1CE1B}" type="sibTrans" cxnId="{8E208326-6A5B-4281-B8C2-A192F019B17C}">
      <dgm:prSet/>
      <dgm:spPr/>
      <dgm:t>
        <a:bodyPr/>
        <a:lstStyle/>
        <a:p>
          <a:endParaRPr lang="en-ZA"/>
        </a:p>
      </dgm:t>
    </dgm:pt>
    <dgm:pt modelId="{925F2FC1-A193-4926-9C39-2AEFE1AFA8FA}">
      <dgm:prSet phldr="0"/>
      <dgm:spPr/>
      <dgm:t>
        <a:bodyPr/>
        <a:lstStyle/>
        <a:p>
          <a:pPr algn="l" rtl="0"/>
          <a:r>
            <a:rPr lang="en-US" b="1" dirty="0">
              <a:latin typeface="Arial Narrow"/>
            </a:rPr>
            <a:t>Aim</a:t>
          </a:r>
          <a:r>
            <a:rPr lang="en-US" sz="1800" b="1" dirty="0">
              <a:latin typeface="Arial Narrow"/>
            </a:rPr>
            <a:t>:</a:t>
          </a:r>
          <a:r>
            <a:rPr lang="en-US" sz="1800" dirty="0">
              <a:latin typeface="Arial Narrow"/>
            </a:rPr>
            <a:t> </a:t>
          </a:r>
          <a:r>
            <a:rPr lang="en-US" dirty="0">
              <a:solidFill>
                <a:srgbClr val="222222"/>
              </a:solidFill>
              <a:latin typeface="Arial Narrow"/>
              <a:cs typeface="Arial"/>
            </a:rPr>
            <a:t> Report on the practices and knowledge-base of social workers as well as the interventions needed to address both these knowledge </a:t>
          </a:r>
          <a:r>
            <a:rPr lang="en-US" dirty="0">
              <a:latin typeface="Arial Narrow"/>
            </a:rPr>
            <a:t>gaps as well as the critical gap and promote </a:t>
          </a:r>
          <a:r>
            <a:rPr lang="en-US" b="1" dirty="0">
              <a:latin typeface="Arial Narrow"/>
            </a:rPr>
            <a:t>inclusive, affirming practice</a:t>
          </a:r>
          <a:r>
            <a:rPr lang="en-US" dirty="0">
              <a:latin typeface="Arial Narrow"/>
            </a:rPr>
            <a:t>.</a:t>
          </a:r>
        </a:p>
      </dgm:t>
    </dgm:pt>
    <dgm:pt modelId="{D036B145-010D-4351-A8B0-108C467891F6}" type="parTrans" cxnId="{57145216-7935-417A-8518-52BAE5EA92B3}">
      <dgm:prSet/>
      <dgm:spPr/>
      <dgm:t>
        <a:bodyPr/>
        <a:lstStyle/>
        <a:p>
          <a:endParaRPr lang="en-ZA"/>
        </a:p>
      </dgm:t>
    </dgm:pt>
    <dgm:pt modelId="{343AE1DD-7200-4187-9BE1-F813C5E516BD}" type="sibTrans" cxnId="{57145216-7935-417A-8518-52BAE5EA92B3}">
      <dgm:prSet/>
      <dgm:spPr/>
      <dgm:t>
        <a:bodyPr/>
        <a:lstStyle/>
        <a:p>
          <a:endParaRPr lang="en-ZA"/>
        </a:p>
      </dgm:t>
    </dgm:pt>
    <dgm:pt modelId="{70286DEC-C931-436D-8A1C-7DA0E5089561}">
      <dgm:prSet phldr="0"/>
      <dgm:spPr/>
      <dgm:t>
        <a:bodyPr/>
        <a:lstStyle/>
        <a:p>
          <a:pPr algn="l" rtl="0"/>
          <a:r>
            <a:rPr lang="en-US" b="0" dirty="0">
              <a:latin typeface="Arial Narrow"/>
            </a:rPr>
            <a:t> It is aligned</a:t>
          </a:r>
          <a:r>
            <a:rPr lang="en-US" dirty="0">
              <a:latin typeface="Arial Narrow"/>
            </a:rPr>
            <a:t> with </a:t>
          </a:r>
          <a:r>
            <a:rPr lang="en-US" b="0" dirty="0">
              <a:latin typeface="Arial Narrow"/>
            </a:rPr>
            <a:t>SDG 10</a:t>
          </a:r>
          <a:r>
            <a:rPr lang="en-US" b="1" dirty="0">
              <a:latin typeface="Arial Narrow"/>
            </a:rPr>
            <a:t> (Reduced Inequalities)</a:t>
          </a:r>
          <a:r>
            <a:rPr lang="en-US" dirty="0">
              <a:latin typeface="Arial Narrow"/>
            </a:rPr>
            <a:t> &amp; </a:t>
          </a:r>
          <a:r>
            <a:rPr lang="en-US" b="1" dirty="0">
              <a:latin typeface="Arial Narrow"/>
            </a:rPr>
            <a:t>SDG 16 (Peace</a:t>
          </a:r>
          <a:r>
            <a:rPr lang="en-US" sz="1800" b="1" dirty="0">
              <a:latin typeface="Arial Narrow"/>
            </a:rPr>
            <a:t>, Justice &amp; Strong Institutions</a:t>
          </a:r>
          <a:r>
            <a:rPr lang="en-US" dirty="0">
              <a:latin typeface="Arial Narrow"/>
            </a:rPr>
            <a:t>).</a:t>
          </a:r>
        </a:p>
      </dgm:t>
    </dgm:pt>
    <dgm:pt modelId="{A1283934-403B-49E9-8018-0ECBAD6B5677}" type="parTrans" cxnId="{6571BFC4-7E9E-4911-AB15-55EC53131D71}">
      <dgm:prSet/>
      <dgm:spPr/>
      <dgm:t>
        <a:bodyPr/>
        <a:lstStyle/>
        <a:p>
          <a:endParaRPr lang="en-ZA"/>
        </a:p>
      </dgm:t>
    </dgm:pt>
    <dgm:pt modelId="{0EE9C3D1-88EB-4A0D-B47E-8D69B0CF3C03}" type="sibTrans" cxnId="{6571BFC4-7E9E-4911-AB15-55EC53131D71}">
      <dgm:prSet/>
      <dgm:spPr/>
      <dgm:t>
        <a:bodyPr/>
        <a:lstStyle/>
        <a:p>
          <a:endParaRPr lang="en-ZA"/>
        </a:p>
      </dgm:t>
    </dgm:pt>
    <dgm:pt modelId="{D0BA28BF-50EF-4D8A-A780-48A5435E1436}">
      <dgm:prSet phldr="0"/>
      <dgm:spPr/>
      <dgm:t>
        <a:bodyPr/>
        <a:lstStyle/>
        <a:p>
          <a:pPr algn="l" rtl="0"/>
          <a:r>
            <a:rPr lang="en-US" b="1" dirty="0">
              <a:latin typeface="Arial Narrow"/>
            </a:rPr>
            <a:t>This Presentation:</a:t>
          </a:r>
          <a:r>
            <a:rPr lang="en-US" dirty="0">
              <a:latin typeface="Arial Narrow"/>
            </a:rPr>
            <a:t> Findings of a larger Master's study - the 2nd only known South African study in 23 years examining social workers’ </a:t>
          </a:r>
          <a:r>
            <a:rPr lang="en-US" b="1" dirty="0">
              <a:latin typeface="Arial Narrow"/>
            </a:rPr>
            <a:t>knowledge, attitudes</a:t>
          </a:r>
          <a:r>
            <a:rPr lang="en-US" sz="1800" b="1" dirty="0">
              <a:latin typeface="Arial Narrow"/>
            </a:rPr>
            <a:t> &amp; </a:t>
          </a:r>
          <a:r>
            <a:rPr lang="en-US" b="1" dirty="0">
              <a:latin typeface="Arial Narrow"/>
            </a:rPr>
            <a:t>skills</a:t>
          </a:r>
          <a:r>
            <a:rPr lang="en-US" dirty="0">
              <a:latin typeface="Arial Narrow"/>
            </a:rPr>
            <a:t> in service delivery with LGBT clients. </a:t>
          </a:r>
        </a:p>
      </dgm:t>
    </dgm:pt>
    <dgm:pt modelId="{BDFDB46C-B162-4AA9-828D-9A91C8A8B9A6}" type="parTrans" cxnId="{D2BC3DED-D75F-43B2-94CC-F26B6CF67D36}">
      <dgm:prSet/>
      <dgm:spPr/>
      <dgm:t>
        <a:bodyPr/>
        <a:lstStyle/>
        <a:p>
          <a:endParaRPr lang="en-ZA"/>
        </a:p>
      </dgm:t>
    </dgm:pt>
    <dgm:pt modelId="{F444204C-21D1-454F-87AE-6A86D9F89F45}" type="sibTrans" cxnId="{D2BC3DED-D75F-43B2-94CC-F26B6CF67D36}">
      <dgm:prSet/>
      <dgm:spPr/>
      <dgm:t>
        <a:bodyPr/>
        <a:lstStyle/>
        <a:p>
          <a:endParaRPr lang="en-ZA"/>
        </a:p>
      </dgm:t>
    </dgm:pt>
    <dgm:pt modelId="{C08600C4-6666-46D3-B0EA-8D53850B08D8}" type="pres">
      <dgm:prSet presAssocID="{92674D13-6AD0-452C-AE89-E37ABF490D6B}" presName="vert0" presStyleCnt="0">
        <dgm:presLayoutVars>
          <dgm:dir/>
          <dgm:animOne val="branch"/>
          <dgm:animLvl val="lvl"/>
        </dgm:presLayoutVars>
      </dgm:prSet>
      <dgm:spPr/>
    </dgm:pt>
    <dgm:pt modelId="{CA1A1506-3E77-43DC-BCCD-E44E0E562836}" type="pres">
      <dgm:prSet presAssocID="{10B84B1D-ABEF-49FA-9499-1B6BDE76304F}" presName="thickLine" presStyleLbl="alignNode1" presStyleIdx="0" presStyleCnt="6"/>
      <dgm:spPr/>
    </dgm:pt>
    <dgm:pt modelId="{CC0EDBE1-40DB-45EE-8B6D-010E7E4DCAA0}" type="pres">
      <dgm:prSet presAssocID="{10B84B1D-ABEF-49FA-9499-1B6BDE76304F}" presName="horz1" presStyleCnt="0"/>
      <dgm:spPr/>
    </dgm:pt>
    <dgm:pt modelId="{9FF5508D-1B99-4CCF-B1DD-024785FCE7D6}" type="pres">
      <dgm:prSet presAssocID="{10B84B1D-ABEF-49FA-9499-1B6BDE76304F}" presName="tx1" presStyleLbl="revTx" presStyleIdx="0" presStyleCnt="6"/>
      <dgm:spPr/>
    </dgm:pt>
    <dgm:pt modelId="{B66E9205-59A9-493A-9EE0-E096D12CF20A}" type="pres">
      <dgm:prSet presAssocID="{10B84B1D-ABEF-49FA-9499-1B6BDE76304F}" presName="vert1" presStyleCnt="0"/>
      <dgm:spPr/>
    </dgm:pt>
    <dgm:pt modelId="{1FA3F9DB-DA48-4C02-93F7-7E8E3683C0A1}" type="pres">
      <dgm:prSet presAssocID="{55CB8331-B7EB-4F70-BDEC-502EA9CFAC38}" presName="thickLine" presStyleLbl="alignNode1" presStyleIdx="1" presStyleCnt="6"/>
      <dgm:spPr/>
    </dgm:pt>
    <dgm:pt modelId="{D6A9BBCE-2D9C-4EE3-A0C4-FF1800A5C846}" type="pres">
      <dgm:prSet presAssocID="{55CB8331-B7EB-4F70-BDEC-502EA9CFAC38}" presName="horz1" presStyleCnt="0"/>
      <dgm:spPr/>
    </dgm:pt>
    <dgm:pt modelId="{F696CBA8-A5FB-4CF2-8938-C8BBD5205D03}" type="pres">
      <dgm:prSet presAssocID="{55CB8331-B7EB-4F70-BDEC-502EA9CFAC38}" presName="tx1" presStyleLbl="revTx" presStyleIdx="1" presStyleCnt="6"/>
      <dgm:spPr/>
    </dgm:pt>
    <dgm:pt modelId="{B73D817B-C68B-4D83-95A1-2F52BCED7547}" type="pres">
      <dgm:prSet presAssocID="{55CB8331-B7EB-4F70-BDEC-502EA9CFAC38}" presName="vert1" presStyleCnt="0"/>
      <dgm:spPr/>
    </dgm:pt>
    <dgm:pt modelId="{4B703AE0-1AA3-4508-9B09-5A6C86799787}" type="pres">
      <dgm:prSet presAssocID="{D0BA28BF-50EF-4D8A-A780-48A5435E1436}" presName="thickLine" presStyleLbl="alignNode1" presStyleIdx="2" presStyleCnt="6"/>
      <dgm:spPr/>
    </dgm:pt>
    <dgm:pt modelId="{4491837A-A5EF-49BB-89FA-F7846D99C041}" type="pres">
      <dgm:prSet presAssocID="{D0BA28BF-50EF-4D8A-A780-48A5435E1436}" presName="horz1" presStyleCnt="0"/>
      <dgm:spPr/>
    </dgm:pt>
    <dgm:pt modelId="{1910E555-3330-4191-8377-FE8C061103C8}" type="pres">
      <dgm:prSet presAssocID="{D0BA28BF-50EF-4D8A-A780-48A5435E1436}" presName="tx1" presStyleLbl="revTx" presStyleIdx="2" presStyleCnt="6"/>
      <dgm:spPr/>
    </dgm:pt>
    <dgm:pt modelId="{FF6D08BD-E66A-4C49-81F7-7A7B890EBB2E}" type="pres">
      <dgm:prSet presAssocID="{D0BA28BF-50EF-4D8A-A780-48A5435E1436}" presName="vert1" presStyleCnt="0"/>
      <dgm:spPr/>
    </dgm:pt>
    <dgm:pt modelId="{54E88AF1-51DB-47A8-A1CB-B01DEBA49807}" type="pres">
      <dgm:prSet presAssocID="{925F2FC1-A193-4926-9C39-2AEFE1AFA8FA}" presName="thickLine" presStyleLbl="alignNode1" presStyleIdx="3" presStyleCnt="6"/>
      <dgm:spPr/>
    </dgm:pt>
    <dgm:pt modelId="{5D7D40AF-ACDD-46A0-BE11-79640A4740C9}" type="pres">
      <dgm:prSet presAssocID="{925F2FC1-A193-4926-9C39-2AEFE1AFA8FA}" presName="horz1" presStyleCnt="0"/>
      <dgm:spPr/>
    </dgm:pt>
    <dgm:pt modelId="{3B90526A-7376-4A6F-8A7B-A2ACC7D6C060}" type="pres">
      <dgm:prSet presAssocID="{925F2FC1-A193-4926-9C39-2AEFE1AFA8FA}" presName="tx1" presStyleLbl="revTx" presStyleIdx="3" presStyleCnt="6"/>
      <dgm:spPr/>
    </dgm:pt>
    <dgm:pt modelId="{8E392C8C-7BDC-4C9B-9AC7-7943378DF5B9}" type="pres">
      <dgm:prSet presAssocID="{925F2FC1-A193-4926-9C39-2AEFE1AFA8FA}" presName="vert1" presStyleCnt="0"/>
      <dgm:spPr/>
    </dgm:pt>
    <dgm:pt modelId="{ECA3683F-A600-43C1-95DF-5880072916F3}" type="pres">
      <dgm:prSet presAssocID="{70286DEC-C931-436D-8A1C-7DA0E5089561}" presName="thickLine" presStyleLbl="alignNode1" presStyleIdx="4" presStyleCnt="6"/>
      <dgm:spPr/>
    </dgm:pt>
    <dgm:pt modelId="{A3C613CA-7C18-4590-8D4F-0E48A8E7A2BA}" type="pres">
      <dgm:prSet presAssocID="{70286DEC-C931-436D-8A1C-7DA0E5089561}" presName="horz1" presStyleCnt="0"/>
      <dgm:spPr/>
    </dgm:pt>
    <dgm:pt modelId="{03927AD9-3C83-46EC-B755-FDF139ACEC40}" type="pres">
      <dgm:prSet presAssocID="{70286DEC-C931-436D-8A1C-7DA0E5089561}" presName="tx1" presStyleLbl="revTx" presStyleIdx="4" presStyleCnt="6"/>
      <dgm:spPr/>
    </dgm:pt>
    <dgm:pt modelId="{24757308-C0E6-455A-9994-9338AB1D2B11}" type="pres">
      <dgm:prSet presAssocID="{70286DEC-C931-436D-8A1C-7DA0E5089561}" presName="vert1" presStyleCnt="0"/>
      <dgm:spPr/>
    </dgm:pt>
    <dgm:pt modelId="{D4E0197D-6022-4DA4-BFB6-319179A92049}" type="pres">
      <dgm:prSet presAssocID="{D838EBAB-6AA1-4647-BAE8-49B9CB078BCF}" presName="thickLine" presStyleLbl="alignNode1" presStyleIdx="5" presStyleCnt="6"/>
      <dgm:spPr/>
    </dgm:pt>
    <dgm:pt modelId="{8CC8843E-5E83-4C19-AE2D-23DA5A50A648}" type="pres">
      <dgm:prSet presAssocID="{D838EBAB-6AA1-4647-BAE8-49B9CB078BCF}" presName="horz1" presStyleCnt="0"/>
      <dgm:spPr/>
    </dgm:pt>
    <dgm:pt modelId="{176F10D9-F2E3-4DA2-ABDA-95C293A08057}" type="pres">
      <dgm:prSet presAssocID="{D838EBAB-6AA1-4647-BAE8-49B9CB078BCF}" presName="tx1" presStyleLbl="revTx" presStyleIdx="5" presStyleCnt="6"/>
      <dgm:spPr/>
    </dgm:pt>
    <dgm:pt modelId="{4AD3CA6F-138B-4A99-ACE5-5CA29F33880B}" type="pres">
      <dgm:prSet presAssocID="{D838EBAB-6AA1-4647-BAE8-49B9CB078BCF}" presName="vert1" presStyleCnt="0"/>
      <dgm:spPr/>
    </dgm:pt>
  </dgm:ptLst>
  <dgm:cxnLst>
    <dgm:cxn modelId="{57145216-7935-417A-8518-52BAE5EA92B3}" srcId="{92674D13-6AD0-452C-AE89-E37ABF490D6B}" destId="{925F2FC1-A193-4926-9C39-2AEFE1AFA8FA}" srcOrd="3" destOrd="0" parTransId="{D036B145-010D-4351-A8B0-108C467891F6}" sibTransId="{343AE1DD-7200-4187-9BE1-F813C5E516BD}"/>
    <dgm:cxn modelId="{5E094317-8EA3-463B-A254-AD93FD3E606A}" type="presOf" srcId="{D838EBAB-6AA1-4647-BAE8-49B9CB078BCF}" destId="{176F10D9-F2E3-4DA2-ABDA-95C293A08057}" srcOrd="0" destOrd="0" presId="urn:microsoft.com/office/officeart/2008/layout/LinedList"/>
    <dgm:cxn modelId="{8E208326-6A5B-4281-B8C2-A192F019B17C}" srcId="{92674D13-6AD0-452C-AE89-E37ABF490D6B}" destId="{55CB8331-B7EB-4F70-BDEC-502EA9CFAC38}" srcOrd="1" destOrd="0" parTransId="{968B7235-EA4D-410A-AA35-C55DACF318DD}" sibTransId="{53D54784-B593-49FB-9697-87AE36B1CE1B}"/>
    <dgm:cxn modelId="{CE0A7C31-EEAC-407E-8BB4-B0D1E1E1C7E3}" srcId="{92674D13-6AD0-452C-AE89-E37ABF490D6B}" destId="{D838EBAB-6AA1-4647-BAE8-49B9CB078BCF}" srcOrd="5" destOrd="0" parTransId="{4DB6FBF5-7CDB-4137-A345-EA4EB09E8341}" sibTransId="{1C8A77C5-7460-4693-8917-9AEF4DA03B0A}"/>
    <dgm:cxn modelId="{5BCEE978-DCAC-4231-91B7-5FD0B43EEE7C}" srcId="{92674D13-6AD0-452C-AE89-E37ABF490D6B}" destId="{10B84B1D-ABEF-49FA-9499-1B6BDE76304F}" srcOrd="0" destOrd="0" parTransId="{1CC89147-11EF-4442-B9D5-AD43D2988E54}" sibTransId="{72B727FB-E642-4780-A375-F725C741B1B2}"/>
    <dgm:cxn modelId="{C2D9827A-AE1C-449A-B849-E10BE73981CB}" type="presOf" srcId="{10B84B1D-ABEF-49FA-9499-1B6BDE76304F}" destId="{9FF5508D-1B99-4CCF-B1DD-024785FCE7D6}" srcOrd="0" destOrd="0" presId="urn:microsoft.com/office/officeart/2008/layout/LinedList"/>
    <dgm:cxn modelId="{EA770C8B-9895-408B-B0D8-BA2188601F40}" type="presOf" srcId="{70286DEC-C931-436D-8A1C-7DA0E5089561}" destId="{03927AD9-3C83-46EC-B755-FDF139ACEC40}" srcOrd="0" destOrd="0" presId="urn:microsoft.com/office/officeart/2008/layout/LinedList"/>
    <dgm:cxn modelId="{472C1192-AEAA-4559-A7CD-8A6D1CA056E2}" type="presOf" srcId="{925F2FC1-A193-4926-9C39-2AEFE1AFA8FA}" destId="{3B90526A-7376-4A6F-8A7B-A2ACC7D6C060}" srcOrd="0" destOrd="0" presId="urn:microsoft.com/office/officeart/2008/layout/LinedList"/>
    <dgm:cxn modelId="{123C669A-EBF5-4037-8CE1-D2F8CB992EF4}" type="presOf" srcId="{92674D13-6AD0-452C-AE89-E37ABF490D6B}" destId="{C08600C4-6666-46D3-B0EA-8D53850B08D8}" srcOrd="0" destOrd="0" presId="urn:microsoft.com/office/officeart/2008/layout/LinedList"/>
    <dgm:cxn modelId="{7EF2C1BA-32DA-438F-8395-A04B13D9DE00}" type="presOf" srcId="{D0BA28BF-50EF-4D8A-A780-48A5435E1436}" destId="{1910E555-3330-4191-8377-FE8C061103C8}" srcOrd="0" destOrd="0" presId="urn:microsoft.com/office/officeart/2008/layout/LinedList"/>
    <dgm:cxn modelId="{6571BFC4-7E9E-4911-AB15-55EC53131D71}" srcId="{92674D13-6AD0-452C-AE89-E37ABF490D6B}" destId="{70286DEC-C931-436D-8A1C-7DA0E5089561}" srcOrd="4" destOrd="0" parTransId="{A1283934-403B-49E9-8018-0ECBAD6B5677}" sibTransId="{0EE9C3D1-88EB-4A0D-B47E-8D69B0CF3C03}"/>
    <dgm:cxn modelId="{D708B5CF-D94C-4172-AB24-0A829C6010E7}" type="presOf" srcId="{55CB8331-B7EB-4F70-BDEC-502EA9CFAC38}" destId="{F696CBA8-A5FB-4CF2-8938-C8BBD5205D03}" srcOrd="0" destOrd="0" presId="urn:microsoft.com/office/officeart/2008/layout/LinedList"/>
    <dgm:cxn modelId="{D2BC3DED-D75F-43B2-94CC-F26B6CF67D36}" srcId="{92674D13-6AD0-452C-AE89-E37ABF490D6B}" destId="{D0BA28BF-50EF-4D8A-A780-48A5435E1436}" srcOrd="2" destOrd="0" parTransId="{BDFDB46C-B162-4AA9-828D-9A91C8A8B9A6}" sibTransId="{F444204C-21D1-454F-87AE-6A86D9F89F45}"/>
    <dgm:cxn modelId="{53F379BC-A16C-461A-99F1-21D8B1410B6B}" type="presParOf" srcId="{C08600C4-6666-46D3-B0EA-8D53850B08D8}" destId="{CA1A1506-3E77-43DC-BCCD-E44E0E562836}" srcOrd="0" destOrd="0" presId="urn:microsoft.com/office/officeart/2008/layout/LinedList"/>
    <dgm:cxn modelId="{D4C3EFFF-48A3-48B4-8314-A02EE25DD772}" type="presParOf" srcId="{C08600C4-6666-46D3-B0EA-8D53850B08D8}" destId="{CC0EDBE1-40DB-45EE-8B6D-010E7E4DCAA0}" srcOrd="1" destOrd="0" presId="urn:microsoft.com/office/officeart/2008/layout/LinedList"/>
    <dgm:cxn modelId="{DDF176DA-4E9B-42F8-8747-56F0F29CD438}" type="presParOf" srcId="{CC0EDBE1-40DB-45EE-8B6D-010E7E4DCAA0}" destId="{9FF5508D-1B99-4CCF-B1DD-024785FCE7D6}" srcOrd="0" destOrd="0" presId="urn:microsoft.com/office/officeart/2008/layout/LinedList"/>
    <dgm:cxn modelId="{1F9055BB-0721-4097-A6DC-203850D3B761}" type="presParOf" srcId="{CC0EDBE1-40DB-45EE-8B6D-010E7E4DCAA0}" destId="{B66E9205-59A9-493A-9EE0-E096D12CF20A}" srcOrd="1" destOrd="0" presId="urn:microsoft.com/office/officeart/2008/layout/LinedList"/>
    <dgm:cxn modelId="{51514699-3617-47E1-BBA9-007DEC035682}" type="presParOf" srcId="{C08600C4-6666-46D3-B0EA-8D53850B08D8}" destId="{1FA3F9DB-DA48-4C02-93F7-7E8E3683C0A1}" srcOrd="2" destOrd="0" presId="urn:microsoft.com/office/officeart/2008/layout/LinedList"/>
    <dgm:cxn modelId="{6A543115-0802-4F79-BFB1-E1F8A1E83CE5}" type="presParOf" srcId="{C08600C4-6666-46D3-B0EA-8D53850B08D8}" destId="{D6A9BBCE-2D9C-4EE3-A0C4-FF1800A5C846}" srcOrd="3" destOrd="0" presId="urn:microsoft.com/office/officeart/2008/layout/LinedList"/>
    <dgm:cxn modelId="{1B6BAFFE-3900-4FC7-A70F-03971FCF9648}" type="presParOf" srcId="{D6A9BBCE-2D9C-4EE3-A0C4-FF1800A5C846}" destId="{F696CBA8-A5FB-4CF2-8938-C8BBD5205D03}" srcOrd="0" destOrd="0" presId="urn:microsoft.com/office/officeart/2008/layout/LinedList"/>
    <dgm:cxn modelId="{BE731044-A631-4D36-BD1C-63E4F52EC3CA}" type="presParOf" srcId="{D6A9BBCE-2D9C-4EE3-A0C4-FF1800A5C846}" destId="{B73D817B-C68B-4D83-95A1-2F52BCED7547}" srcOrd="1" destOrd="0" presId="urn:microsoft.com/office/officeart/2008/layout/LinedList"/>
    <dgm:cxn modelId="{3937595D-D243-4D47-8F55-ADAAFA50D0FB}" type="presParOf" srcId="{C08600C4-6666-46D3-B0EA-8D53850B08D8}" destId="{4B703AE0-1AA3-4508-9B09-5A6C86799787}" srcOrd="4" destOrd="0" presId="urn:microsoft.com/office/officeart/2008/layout/LinedList"/>
    <dgm:cxn modelId="{8064C987-5A9F-4F13-BB0A-798A6089D1AE}" type="presParOf" srcId="{C08600C4-6666-46D3-B0EA-8D53850B08D8}" destId="{4491837A-A5EF-49BB-89FA-F7846D99C041}" srcOrd="5" destOrd="0" presId="urn:microsoft.com/office/officeart/2008/layout/LinedList"/>
    <dgm:cxn modelId="{9152C926-08C0-4950-9F64-1B9E529DEE5D}" type="presParOf" srcId="{4491837A-A5EF-49BB-89FA-F7846D99C041}" destId="{1910E555-3330-4191-8377-FE8C061103C8}" srcOrd="0" destOrd="0" presId="urn:microsoft.com/office/officeart/2008/layout/LinedList"/>
    <dgm:cxn modelId="{7135389D-90B0-4DF3-A172-A8842B630BA6}" type="presParOf" srcId="{4491837A-A5EF-49BB-89FA-F7846D99C041}" destId="{FF6D08BD-E66A-4C49-81F7-7A7B890EBB2E}" srcOrd="1" destOrd="0" presId="urn:microsoft.com/office/officeart/2008/layout/LinedList"/>
    <dgm:cxn modelId="{047038A0-D0DF-4BB9-9E19-BAF61809F734}" type="presParOf" srcId="{C08600C4-6666-46D3-B0EA-8D53850B08D8}" destId="{54E88AF1-51DB-47A8-A1CB-B01DEBA49807}" srcOrd="6" destOrd="0" presId="urn:microsoft.com/office/officeart/2008/layout/LinedList"/>
    <dgm:cxn modelId="{F10AA357-B6CD-4B54-AC0B-25BBDAC71C19}" type="presParOf" srcId="{C08600C4-6666-46D3-B0EA-8D53850B08D8}" destId="{5D7D40AF-ACDD-46A0-BE11-79640A4740C9}" srcOrd="7" destOrd="0" presId="urn:microsoft.com/office/officeart/2008/layout/LinedList"/>
    <dgm:cxn modelId="{9D8E9B27-4DAA-48FC-9FAA-5831DA305A7B}" type="presParOf" srcId="{5D7D40AF-ACDD-46A0-BE11-79640A4740C9}" destId="{3B90526A-7376-4A6F-8A7B-A2ACC7D6C060}" srcOrd="0" destOrd="0" presId="urn:microsoft.com/office/officeart/2008/layout/LinedList"/>
    <dgm:cxn modelId="{E914B760-F2A0-47E1-9C7E-26892C0AADC8}" type="presParOf" srcId="{5D7D40AF-ACDD-46A0-BE11-79640A4740C9}" destId="{8E392C8C-7BDC-4C9B-9AC7-7943378DF5B9}" srcOrd="1" destOrd="0" presId="urn:microsoft.com/office/officeart/2008/layout/LinedList"/>
    <dgm:cxn modelId="{9BF9FC53-FA8C-4498-8DC7-60ABE003CF2D}" type="presParOf" srcId="{C08600C4-6666-46D3-B0EA-8D53850B08D8}" destId="{ECA3683F-A600-43C1-95DF-5880072916F3}" srcOrd="8" destOrd="0" presId="urn:microsoft.com/office/officeart/2008/layout/LinedList"/>
    <dgm:cxn modelId="{ABDF796D-54CF-4C93-8F18-595275532194}" type="presParOf" srcId="{C08600C4-6666-46D3-B0EA-8D53850B08D8}" destId="{A3C613CA-7C18-4590-8D4F-0E48A8E7A2BA}" srcOrd="9" destOrd="0" presId="urn:microsoft.com/office/officeart/2008/layout/LinedList"/>
    <dgm:cxn modelId="{708532A3-3BC4-450F-8F5C-520DCA5B66A3}" type="presParOf" srcId="{A3C613CA-7C18-4590-8D4F-0E48A8E7A2BA}" destId="{03927AD9-3C83-46EC-B755-FDF139ACEC40}" srcOrd="0" destOrd="0" presId="urn:microsoft.com/office/officeart/2008/layout/LinedList"/>
    <dgm:cxn modelId="{2B3B98C3-597F-448E-AEBE-C1E95F6D0E8A}" type="presParOf" srcId="{A3C613CA-7C18-4590-8D4F-0E48A8E7A2BA}" destId="{24757308-C0E6-455A-9994-9338AB1D2B11}" srcOrd="1" destOrd="0" presId="urn:microsoft.com/office/officeart/2008/layout/LinedList"/>
    <dgm:cxn modelId="{EE4286C9-352B-4A64-AE7E-05F26470BEB0}" type="presParOf" srcId="{C08600C4-6666-46D3-B0EA-8D53850B08D8}" destId="{D4E0197D-6022-4DA4-BFB6-319179A92049}" srcOrd="10" destOrd="0" presId="urn:microsoft.com/office/officeart/2008/layout/LinedList"/>
    <dgm:cxn modelId="{A97AC342-BAC6-437B-9DA4-61387F120C1F}" type="presParOf" srcId="{C08600C4-6666-46D3-B0EA-8D53850B08D8}" destId="{8CC8843E-5E83-4C19-AE2D-23DA5A50A648}" srcOrd="11" destOrd="0" presId="urn:microsoft.com/office/officeart/2008/layout/LinedList"/>
    <dgm:cxn modelId="{E945CCBC-43DB-4871-87E8-9F137A8C8A25}" type="presParOf" srcId="{8CC8843E-5E83-4C19-AE2D-23DA5A50A648}" destId="{176F10D9-F2E3-4DA2-ABDA-95C293A08057}" srcOrd="0" destOrd="0" presId="urn:microsoft.com/office/officeart/2008/layout/LinedList"/>
    <dgm:cxn modelId="{78EA2846-D1FE-4B9B-8FC1-A95513C12602}" type="presParOf" srcId="{8CC8843E-5E83-4C19-AE2D-23DA5A50A648}" destId="{4AD3CA6F-138B-4A99-ACE5-5CA29F33880B}" srcOrd="1" destOrd="0" presId="urn:microsoft.com/office/officeart/2008/layout/LinedList"/>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C9E9958-3424-40C1-8A7E-8BAEE7BBD77E}"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964FC84E-3D52-42ED-B7EF-65DE9FF2BC30}">
      <dgm:prSet custT="0"/>
      <dgm:spPr/>
      <dgm:t>
        <a:bodyPr/>
        <a:lstStyle/>
        <a:p>
          <a:pPr rtl="0"/>
          <a:r>
            <a:rPr lang="en-GB" b="1" dirty="0">
              <a:latin typeface="Arial Narrow"/>
            </a:rPr>
            <a:t>RESEARCH APPROACH, DESIGN &amp; SAMPLING </a:t>
          </a:r>
          <a:endParaRPr lang="en-US" dirty="0">
            <a:latin typeface="Arial Narrow"/>
          </a:endParaRPr>
        </a:p>
      </dgm:t>
    </dgm:pt>
    <dgm:pt modelId="{C883C12E-0C3D-4B72-8818-0E33F4BC7182}" type="parTrans" cxnId="{BED35584-2ED1-4DD3-B5E6-290622A44C3B}">
      <dgm:prSet/>
      <dgm:spPr/>
      <dgm:t>
        <a:bodyPr/>
        <a:lstStyle/>
        <a:p>
          <a:endParaRPr lang="en-US"/>
        </a:p>
      </dgm:t>
    </dgm:pt>
    <dgm:pt modelId="{12F60906-DF00-44C2-83EE-A917BDB562FB}" type="sibTrans" cxnId="{BED35584-2ED1-4DD3-B5E6-290622A44C3B}">
      <dgm:prSet/>
      <dgm:spPr/>
      <dgm:t>
        <a:bodyPr/>
        <a:lstStyle/>
        <a:p>
          <a:endParaRPr lang="en-US"/>
        </a:p>
      </dgm:t>
    </dgm:pt>
    <dgm:pt modelId="{D58CB61E-7B31-4690-A130-EA3737447D68}">
      <dgm:prSet/>
      <dgm:spPr/>
      <dgm:t>
        <a:bodyPr/>
        <a:lstStyle/>
        <a:p>
          <a:r>
            <a:rPr lang="en-GB" b="1" dirty="0">
              <a:latin typeface="Arial Narrow"/>
            </a:rPr>
            <a:t>Qualitative</a:t>
          </a:r>
          <a:r>
            <a:rPr lang="en-GB" dirty="0">
              <a:latin typeface="Arial Narrow"/>
            </a:rPr>
            <a:t>, </a:t>
          </a:r>
          <a:r>
            <a:rPr lang="en-GB" b="1" dirty="0">
              <a:latin typeface="Arial Narrow"/>
            </a:rPr>
            <a:t>explorative-descriptive</a:t>
          </a:r>
          <a:r>
            <a:rPr lang="en-GB" dirty="0">
              <a:latin typeface="Arial Narrow"/>
            </a:rPr>
            <a:t> study.</a:t>
          </a:r>
          <a:endParaRPr lang="en-US" dirty="0">
            <a:latin typeface="Arial Narrow"/>
          </a:endParaRPr>
        </a:p>
      </dgm:t>
    </dgm:pt>
    <dgm:pt modelId="{BCAFA347-D6D8-4DEC-9420-8679C1D7BD55}" type="parTrans" cxnId="{CCBAD078-C990-4A67-8346-00566EE42221}">
      <dgm:prSet/>
      <dgm:spPr/>
      <dgm:t>
        <a:bodyPr/>
        <a:lstStyle/>
        <a:p>
          <a:endParaRPr lang="en-US"/>
        </a:p>
      </dgm:t>
    </dgm:pt>
    <dgm:pt modelId="{83339251-C09B-42DB-9A9F-CF799BCB5A83}" type="sibTrans" cxnId="{CCBAD078-C990-4A67-8346-00566EE42221}">
      <dgm:prSet/>
      <dgm:spPr/>
      <dgm:t>
        <a:bodyPr/>
        <a:lstStyle/>
        <a:p>
          <a:endParaRPr lang="en-US"/>
        </a:p>
      </dgm:t>
    </dgm:pt>
    <dgm:pt modelId="{FEBF1EA7-3F75-41C3-A99E-C294D6201918}">
      <dgm:prSet/>
      <dgm:spPr/>
      <dgm:t>
        <a:bodyPr/>
        <a:lstStyle/>
        <a:p>
          <a:r>
            <a:rPr lang="en-GB" b="1" dirty="0">
              <a:latin typeface="Arial Narrow"/>
            </a:rPr>
            <a:t>DATA ANALYSIS</a:t>
          </a:r>
          <a:r>
            <a:rPr lang="en-GB" dirty="0">
              <a:latin typeface="Arial Narrow"/>
            </a:rPr>
            <a:t>:</a:t>
          </a:r>
          <a:endParaRPr lang="en-US" dirty="0">
            <a:latin typeface="Arial Narrow"/>
          </a:endParaRPr>
        </a:p>
      </dgm:t>
    </dgm:pt>
    <dgm:pt modelId="{206CCFBA-5163-4FEF-8254-57552E0E07A4}" type="parTrans" cxnId="{19AC9D74-19EB-4EE4-B35E-1A6C0E91A352}">
      <dgm:prSet/>
      <dgm:spPr/>
      <dgm:t>
        <a:bodyPr/>
        <a:lstStyle/>
        <a:p>
          <a:endParaRPr lang="en-US"/>
        </a:p>
      </dgm:t>
    </dgm:pt>
    <dgm:pt modelId="{2BF3BFF1-2CD9-4628-89DF-EBEF57CC6680}" type="sibTrans" cxnId="{19AC9D74-19EB-4EE4-B35E-1A6C0E91A352}">
      <dgm:prSet/>
      <dgm:spPr/>
      <dgm:t>
        <a:bodyPr/>
        <a:lstStyle/>
        <a:p>
          <a:endParaRPr lang="en-US"/>
        </a:p>
      </dgm:t>
    </dgm:pt>
    <dgm:pt modelId="{27E047BA-2653-4701-9F1D-88B3B62B52F4}">
      <dgm:prSet/>
      <dgm:spPr/>
      <dgm:t>
        <a:bodyPr/>
        <a:lstStyle/>
        <a:p>
          <a:pPr rtl="0"/>
          <a:r>
            <a:rPr lang="en-GB" dirty="0">
              <a:latin typeface="Arial Narrow"/>
            </a:rPr>
            <a:t>Thematic analysis using Tesch's 8 steps.</a:t>
          </a:r>
          <a:endParaRPr lang="en-US" dirty="0">
            <a:latin typeface="Arial Narrow"/>
          </a:endParaRPr>
        </a:p>
      </dgm:t>
    </dgm:pt>
    <dgm:pt modelId="{9DF0441E-1A6A-433F-98F1-47321717BDE6}" type="parTrans" cxnId="{8AFECABC-6D56-47F8-90B2-4ACDA4B88036}">
      <dgm:prSet/>
      <dgm:spPr/>
      <dgm:t>
        <a:bodyPr/>
        <a:lstStyle/>
        <a:p>
          <a:endParaRPr lang="en-US"/>
        </a:p>
      </dgm:t>
    </dgm:pt>
    <dgm:pt modelId="{DF204A44-3947-4EC6-B9E9-757D3BEA5F0A}" type="sibTrans" cxnId="{8AFECABC-6D56-47F8-90B2-4ACDA4B88036}">
      <dgm:prSet/>
      <dgm:spPr/>
      <dgm:t>
        <a:bodyPr/>
        <a:lstStyle/>
        <a:p>
          <a:endParaRPr lang="en-US"/>
        </a:p>
      </dgm:t>
    </dgm:pt>
    <dgm:pt modelId="{E8A7FFDF-FA17-4F0C-9147-902F676FBD63}">
      <dgm:prSet/>
      <dgm:spPr/>
      <dgm:t>
        <a:bodyPr/>
        <a:lstStyle/>
        <a:p>
          <a:r>
            <a:rPr lang="en-US" b="1" dirty="0">
              <a:latin typeface="Arial Narrow"/>
            </a:rPr>
            <a:t>DATA COLLECTION</a:t>
          </a:r>
        </a:p>
      </dgm:t>
    </dgm:pt>
    <dgm:pt modelId="{4E11B1B9-0F12-43AE-A50A-B8792385C8AC}" type="parTrans" cxnId="{DC632422-3B68-4737-9CE6-11310F56B1CF}">
      <dgm:prSet/>
      <dgm:spPr/>
      <dgm:t>
        <a:bodyPr/>
        <a:lstStyle/>
        <a:p>
          <a:endParaRPr lang="en-US"/>
        </a:p>
      </dgm:t>
    </dgm:pt>
    <dgm:pt modelId="{8CB1CEB2-0CD3-497B-A1C3-AAA4DA03577C}" type="sibTrans" cxnId="{DC632422-3B68-4737-9CE6-11310F56B1CF}">
      <dgm:prSet/>
      <dgm:spPr/>
      <dgm:t>
        <a:bodyPr/>
        <a:lstStyle/>
        <a:p>
          <a:endParaRPr lang="en-US"/>
        </a:p>
      </dgm:t>
    </dgm:pt>
    <dgm:pt modelId="{ECA43785-9688-46B7-9A39-23556B325791}">
      <dgm:prSet/>
      <dgm:spPr/>
      <dgm:t>
        <a:bodyPr/>
        <a:lstStyle/>
        <a:p>
          <a:pPr rtl="0"/>
          <a:r>
            <a:rPr lang="en-GB" b="1" dirty="0">
              <a:latin typeface="Arial Narrow"/>
            </a:rPr>
            <a:t>In-depth</a:t>
          </a:r>
          <a:r>
            <a:rPr lang="en-GB" dirty="0">
              <a:latin typeface="Arial Narrow"/>
            </a:rPr>
            <a:t> </a:t>
          </a:r>
          <a:r>
            <a:rPr lang="en-GB" b="1" dirty="0">
              <a:latin typeface="Arial Narrow"/>
            </a:rPr>
            <a:t>semi-structured interviews </a:t>
          </a:r>
          <a:r>
            <a:rPr lang="en-GB" b="0" dirty="0">
              <a:latin typeface="Arial Narrow"/>
            </a:rPr>
            <a:t>with</a:t>
          </a:r>
          <a:r>
            <a:rPr lang="en-GB" b="1" dirty="0">
              <a:latin typeface="Arial Narrow"/>
            </a:rPr>
            <a:t> </a:t>
          </a:r>
          <a:r>
            <a:rPr lang="en-GB" sz="1100" b="1" dirty="0">
              <a:solidFill>
                <a:schemeClr val="tx1"/>
              </a:solidFill>
              <a:latin typeface="Calibri"/>
              <a:ea typeface="Calibri"/>
              <a:cs typeface="Calibri"/>
            </a:rPr>
            <a:t>20 Social Workers</a:t>
          </a:r>
          <a:r>
            <a:rPr lang="en-GB" sz="1100" b="0" dirty="0">
              <a:solidFill>
                <a:schemeClr val="tx1"/>
              </a:solidFill>
              <a:latin typeface="Calibri"/>
              <a:ea typeface="Calibri"/>
              <a:cs typeface="Calibri"/>
            </a:rPr>
            <a:t> (14 female &amp; 6 male)</a:t>
          </a:r>
          <a:endParaRPr lang="en-US" b="1" dirty="0">
            <a:solidFill>
              <a:schemeClr val="tx1"/>
            </a:solidFill>
            <a:latin typeface="Arial Narrow"/>
          </a:endParaRPr>
        </a:p>
      </dgm:t>
    </dgm:pt>
    <dgm:pt modelId="{D50329A2-605A-4F96-856B-25960866008B}" type="parTrans" cxnId="{4A153302-F783-4158-98E5-BCA0A668278C}">
      <dgm:prSet/>
      <dgm:spPr/>
      <dgm:t>
        <a:bodyPr/>
        <a:lstStyle/>
        <a:p>
          <a:endParaRPr lang="en-US"/>
        </a:p>
      </dgm:t>
    </dgm:pt>
    <dgm:pt modelId="{B2D254FE-D23D-445B-A6E6-3D42DC6C58BD}" type="sibTrans" cxnId="{4A153302-F783-4158-98E5-BCA0A668278C}">
      <dgm:prSet/>
      <dgm:spPr/>
      <dgm:t>
        <a:bodyPr/>
        <a:lstStyle/>
        <a:p>
          <a:endParaRPr lang="en-US"/>
        </a:p>
      </dgm:t>
    </dgm:pt>
    <dgm:pt modelId="{39D1BD0A-9AD0-4BC9-800C-84608CB0A498}">
      <dgm:prSet/>
      <dgm:spPr/>
      <dgm:t>
        <a:bodyPr/>
        <a:lstStyle/>
        <a:p>
          <a:pPr rtl="0"/>
          <a:r>
            <a:rPr lang="en-GB" dirty="0">
              <a:latin typeface="Arial Narrow"/>
            </a:rPr>
            <a:t>Tronto’s 4 Elements of Care: i)Attentiveness, ii) </a:t>
          </a:r>
          <a:r>
            <a:rPr lang="en-US" dirty="0">
              <a:latin typeface="Arial Narrow"/>
            </a:rPr>
            <a:t>Responsibility, iii) Competence, iv) Trust</a:t>
          </a:r>
        </a:p>
      </dgm:t>
    </dgm:pt>
    <dgm:pt modelId="{605C320B-2D74-47E4-9CAA-1A02CEFA6DBC}" type="parTrans" cxnId="{799AD1FF-93BA-43B7-ADD6-F8E735DCA78C}">
      <dgm:prSet/>
      <dgm:spPr/>
      <dgm:t>
        <a:bodyPr/>
        <a:lstStyle/>
        <a:p>
          <a:endParaRPr lang="en-US"/>
        </a:p>
      </dgm:t>
    </dgm:pt>
    <dgm:pt modelId="{8DB61304-9C9D-4419-8916-31DB54D27C27}" type="sibTrans" cxnId="{799AD1FF-93BA-43B7-ADD6-F8E735DCA78C}">
      <dgm:prSet/>
      <dgm:spPr/>
      <dgm:t>
        <a:bodyPr/>
        <a:lstStyle/>
        <a:p>
          <a:endParaRPr lang="en-US"/>
        </a:p>
      </dgm:t>
    </dgm:pt>
    <dgm:pt modelId="{DF38A164-8AF8-4391-A61C-C12FADA7DC57}">
      <dgm:prSet/>
      <dgm:spPr/>
      <dgm:t>
        <a:bodyPr/>
        <a:lstStyle/>
        <a:p>
          <a:r>
            <a:rPr lang="en-US" dirty="0">
              <a:latin typeface="Arial Narrow"/>
            </a:rPr>
            <a:t>Literature control</a:t>
          </a:r>
        </a:p>
      </dgm:t>
    </dgm:pt>
    <dgm:pt modelId="{219E4577-85B6-4203-AC25-9A6045BA93EA}" type="parTrans" cxnId="{1CE3655B-733A-4757-96FD-F16428061438}">
      <dgm:prSet/>
      <dgm:spPr/>
      <dgm:t>
        <a:bodyPr/>
        <a:lstStyle/>
        <a:p>
          <a:endParaRPr lang="en-US"/>
        </a:p>
      </dgm:t>
    </dgm:pt>
    <dgm:pt modelId="{0F01850C-45FA-4CD0-A8BC-D9EC09DA1D81}" type="sibTrans" cxnId="{1CE3655B-733A-4757-96FD-F16428061438}">
      <dgm:prSet/>
      <dgm:spPr/>
      <dgm:t>
        <a:bodyPr/>
        <a:lstStyle/>
        <a:p>
          <a:endParaRPr lang="en-US"/>
        </a:p>
      </dgm:t>
    </dgm:pt>
    <dgm:pt modelId="{639764AC-3CD0-4A9F-B368-E6E3408D5E42}">
      <dgm:prSet phldr="0"/>
      <dgm:spPr/>
      <dgm:t>
        <a:bodyPr/>
        <a:lstStyle/>
        <a:p>
          <a:pPr rtl="0"/>
          <a:r>
            <a:rPr lang="en-US" b="1" dirty="0">
              <a:latin typeface="Arial Narrow"/>
            </a:rPr>
            <a:t>TRUSTWORTHINESS </a:t>
          </a:r>
        </a:p>
      </dgm:t>
    </dgm:pt>
    <dgm:pt modelId="{C6CB9422-5AAB-47FF-9E01-299B21DDB90E}" type="parTrans" cxnId="{6B5D1E4A-1171-4BF2-B635-95FBE6A60332}">
      <dgm:prSet/>
      <dgm:spPr/>
      <dgm:t>
        <a:bodyPr/>
        <a:lstStyle/>
        <a:p>
          <a:endParaRPr lang="en-ZA"/>
        </a:p>
      </dgm:t>
    </dgm:pt>
    <dgm:pt modelId="{D8F51E8C-2E1D-441D-A211-39717F3CC6BE}" type="sibTrans" cxnId="{6B5D1E4A-1171-4BF2-B635-95FBE6A60332}">
      <dgm:prSet/>
      <dgm:spPr/>
      <dgm:t>
        <a:bodyPr/>
        <a:lstStyle/>
        <a:p>
          <a:endParaRPr lang="en-ZA"/>
        </a:p>
      </dgm:t>
    </dgm:pt>
    <dgm:pt modelId="{7D912409-23D1-4573-9D8F-E7B3B82F26CA}">
      <dgm:prSet phldr="0"/>
      <dgm:spPr/>
      <dgm:t>
        <a:bodyPr/>
        <a:lstStyle/>
        <a:p>
          <a:pPr rtl="0"/>
          <a:r>
            <a:rPr lang="en-US" b="1" dirty="0">
              <a:latin typeface="Arial Narrow"/>
            </a:rPr>
            <a:t>ETHICAL CONSIDERATIONS</a:t>
          </a:r>
        </a:p>
      </dgm:t>
    </dgm:pt>
    <dgm:pt modelId="{3AA827EC-6B78-4167-8DA1-EBD5683BD7F9}" type="parTrans" cxnId="{1F6B11FD-8DE0-4923-AD36-097287A16431}">
      <dgm:prSet/>
      <dgm:spPr/>
      <dgm:t>
        <a:bodyPr/>
        <a:lstStyle/>
        <a:p>
          <a:endParaRPr lang="en-ZA"/>
        </a:p>
      </dgm:t>
    </dgm:pt>
    <dgm:pt modelId="{A291DE2C-AB54-41E6-8AD0-ACAB48523C54}" type="sibTrans" cxnId="{1F6B11FD-8DE0-4923-AD36-097287A16431}">
      <dgm:prSet/>
      <dgm:spPr/>
      <dgm:t>
        <a:bodyPr/>
        <a:lstStyle/>
        <a:p>
          <a:endParaRPr lang="en-ZA"/>
        </a:p>
      </dgm:t>
    </dgm:pt>
    <dgm:pt modelId="{F0E5B1AF-7E2E-49EE-9507-F3C12EF50011}">
      <dgm:prSet phldr="0"/>
      <dgm:spPr/>
      <dgm:t>
        <a:bodyPr/>
        <a:lstStyle/>
        <a:p>
          <a:pPr rtl="0"/>
          <a:r>
            <a:rPr lang="en-US" dirty="0">
              <a:latin typeface="Arial Narrow"/>
            </a:rPr>
            <a:t>Informed Consent, Voluntary Participation, Confidentiality.</a:t>
          </a:r>
        </a:p>
      </dgm:t>
    </dgm:pt>
    <dgm:pt modelId="{64B2B718-EB8B-42CD-9E00-7CEF1CCB605A}" type="parTrans" cxnId="{11D6D0A0-FA54-40DE-83BF-5AC35A13558B}">
      <dgm:prSet/>
      <dgm:spPr/>
      <dgm:t>
        <a:bodyPr/>
        <a:lstStyle/>
        <a:p>
          <a:endParaRPr lang="en-ZA"/>
        </a:p>
      </dgm:t>
    </dgm:pt>
    <dgm:pt modelId="{496B3933-5596-442F-95E3-E866BDB5EF81}" type="sibTrans" cxnId="{11D6D0A0-FA54-40DE-83BF-5AC35A13558B}">
      <dgm:prSet/>
      <dgm:spPr/>
      <dgm:t>
        <a:bodyPr/>
        <a:lstStyle/>
        <a:p>
          <a:endParaRPr lang="en-ZA"/>
        </a:p>
      </dgm:t>
    </dgm:pt>
    <dgm:pt modelId="{3E60C286-001B-46D1-AC07-51F957CA587C}">
      <dgm:prSet phldr="0"/>
      <dgm:spPr/>
      <dgm:t>
        <a:bodyPr/>
        <a:lstStyle/>
        <a:p>
          <a:pPr rtl="0"/>
          <a:r>
            <a:rPr lang="en-US" b="1" dirty="0">
              <a:latin typeface="Arial Narrow"/>
              <a:cs typeface="Times New Roman"/>
            </a:rPr>
            <a:t>Credibility</a:t>
          </a:r>
          <a:r>
            <a:rPr lang="en-US" b="0" dirty="0">
              <a:latin typeface="Arial Narrow"/>
              <a:cs typeface="Times New Roman"/>
            </a:rPr>
            <a:t>: Participants Quotes and triangulation through a literature control. </a:t>
          </a:r>
          <a:endParaRPr lang="en-US" b="0" dirty="0">
            <a:latin typeface="Arial Narrow"/>
          </a:endParaRPr>
        </a:p>
      </dgm:t>
    </dgm:pt>
    <dgm:pt modelId="{5A704B12-CB33-49B3-9D3E-97DE5626CB83}" type="parTrans" cxnId="{54358EC1-5CE3-4907-A161-AF8FE443D01A}">
      <dgm:prSet/>
      <dgm:spPr/>
      <dgm:t>
        <a:bodyPr/>
        <a:lstStyle/>
        <a:p>
          <a:endParaRPr lang="en-ZA"/>
        </a:p>
      </dgm:t>
    </dgm:pt>
    <dgm:pt modelId="{C35203CF-E05D-4DFC-AA05-704C5F989CA6}" type="sibTrans" cxnId="{54358EC1-5CE3-4907-A161-AF8FE443D01A}">
      <dgm:prSet/>
      <dgm:spPr/>
      <dgm:t>
        <a:bodyPr/>
        <a:lstStyle/>
        <a:p>
          <a:endParaRPr lang="en-ZA"/>
        </a:p>
      </dgm:t>
    </dgm:pt>
    <dgm:pt modelId="{8BF8893E-2F1D-4800-B88C-1B1E5168B9B4}">
      <dgm:prSet phldr="0"/>
      <dgm:spPr/>
      <dgm:t>
        <a:bodyPr/>
        <a:lstStyle/>
        <a:p>
          <a:pPr rtl="0"/>
          <a:r>
            <a:rPr lang="en-US" b="1" dirty="0">
              <a:latin typeface="Arial Narrow"/>
              <a:cs typeface="Times New Roman"/>
            </a:rPr>
            <a:t>Transferability</a:t>
          </a:r>
          <a:r>
            <a:rPr lang="en-US" b="0" dirty="0">
              <a:latin typeface="Arial Narrow"/>
              <a:cs typeface="Times New Roman"/>
            </a:rPr>
            <a:t>: Detailed description of the research setting, context, and demographic details.</a:t>
          </a:r>
          <a:endParaRPr lang="en-US" dirty="0">
            <a:latin typeface="Arial Narrow"/>
            <a:cs typeface="Times New Roman"/>
          </a:endParaRPr>
        </a:p>
      </dgm:t>
    </dgm:pt>
    <dgm:pt modelId="{E7F4C927-56AD-441C-BAF6-6AC53BDD714B}" type="parTrans" cxnId="{FE4D00A8-DA0D-41FA-804F-5E1B1B2391F8}">
      <dgm:prSet/>
      <dgm:spPr/>
      <dgm:t>
        <a:bodyPr/>
        <a:lstStyle/>
        <a:p>
          <a:endParaRPr lang="en-ZA"/>
        </a:p>
      </dgm:t>
    </dgm:pt>
    <dgm:pt modelId="{4653FB26-0C32-4A2F-A1A4-676CFF01D88C}" type="sibTrans" cxnId="{FE4D00A8-DA0D-41FA-804F-5E1B1B2391F8}">
      <dgm:prSet/>
      <dgm:spPr/>
      <dgm:t>
        <a:bodyPr/>
        <a:lstStyle/>
        <a:p>
          <a:endParaRPr lang="en-ZA"/>
        </a:p>
      </dgm:t>
    </dgm:pt>
    <dgm:pt modelId="{F289E044-B0B6-4E4D-855D-5235C932AEFA}">
      <dgm:prSet phldr="0"/>
      <dgm:spPr/>
      <dgm:t>
        <a:bodyPr/>
        <a:lstStyle/>
        <a:p>
          <a:pPr rtl="0"/>
          <a:r>
            <a:rPr lang="en-US" b="1" dirty="0">
              <a:latin typeface="Arial Narrow"/>
              <a:cs typeface="Times New Roman"/>
            </a:rPr>
            <a:t>Dependability</a:t>
          </a:r>
          <a:r>
            <a:rPr lang="en-US" b="0" dirty="0">
              <a:latin typeface="Arial Narrow"/>
              <a:cs typeface="Times New Roman"/>
            </a:rPr>
            <a:t>: Detailed description of the research methodology.</a:t>
          </a:r>
          <a:endParaRPr lang="en-US" dirty="0">
            <a:latin typeface="Arial Narrow"/>
          </a:endParaRPr>
        </a:p>
      </dgm:t>
    </dgm:pt>
    <dgm:pt modelId="{D3904A21-25B8-4B50-A0A2-DB060EA69C64}" type="parTrans" cxnId="{824F603D-E34C-4448-9344-297F8DEF83DA}">
      <dgm:prSet/>
      <dgm:spPr/>
      <dgm:t>
        <a:bodyPr/>
        <a:lstStyle/>
        <a:p>
          <a:endParaRPr lang="en-ZA"/>
        </a:p>
      </dgm:t>
    </dgm:pt>
    <dgm:pt modelId="{91E47091-5BD8-4494-8DAE-5B65B1BDF3AA}" type="sibTrans" cxnId="{824F603D-E34C-4448-9344-297F8DEF83DA}">
      <dgm:prSet/>
      <dgm:spPr/>
      <dgm:t>
        <a:bodyPr/>
        <a:lstStyle/>
        <a:p>
          <a:endParaRPr lang="en-ZA"/>
        </a:p>
      </dgm:t>
    </dgm:pt>
    <dgm:pt modelId="{94660CA7-CA82-419F-813A-8CEE01F078A5}">
      <dgm:prSet phldr="0"/>
      <dgm:spPr/>
      <dgm:t>
        <a:bodyPr/>
        <a:lstStyle/>
        <a:p>
          <a:pPr rtl="0"/>
          <a:r>
            <a:rPr lang="en-US" b="1" dirty="0">
              <a:latin typeface="Arial Narrow"/>
              <a:cs typeface="Times New Roman"/>
            </a:rPr>
            <a:t>Confirmability</a:t>
          </a:r>
          <a:r>
            <a:rPr lang="en-US" b="0" dirty="0">
              <a:latin typeface="Arial Narrow"/>
              <a:cs typeface="Times New Roman"/>
            </a:rPr>
            <a:t>: Reflexivity</a:t>
          </a:r>
          <a:r>
            <a:rPr lang="en-US" b="0" dirty="0">
              <a:latin typeface="Arial Narrow"/>
            </a:rPr>
            <a:t> </a:t>
          </a:r>
          <a:endParaRPr lang="en-US" dirty="0">
            <a:latin typeface="Arial Narrow"/>
          </a:endParaRPr>
        </a:p>
      </dgm:t>
    </dgm:pt>
    <dgm:pt modelId="{64C1E951-2C37-4317-8B01-F73D60C0C676}" type="parTrans" cxnId="{C362A833-08F8-4235-BD14-C9A3C60CB51B}">
      <dgm:prSet/>
      <dgm:spPr/>
      <dgm:t>
        <a:bodyPr/>
        <a:lstStyle/>
        <a:p>
          <a:endParaRPr lang="en-ZA"/>
        </a:p>
      </dgm:t>
    </dgm:pt>
    <dgm:pt modelId="{1A31ABE5-5CC1-4CE8-B614-C4BFB20B3A80}" type="sibTrans" cxnId="{C362A833-08F8-4235-BD14-C9A3C60CB51B}">
      <dgm:prSet/>
      <dgm:spPr/>
      <dgm:t>
        <a:bodyPr/>
        <a:lstStyle/>
        <a:p>
          <a:endParaRPr lang="en-ZA"/>
        </a:p>
      </dgm:t>
    </dgm:pt>
    <dgm:pt modelId="{712A4EB5-9FBF-4BF0-ADDA-77F1598D2CC7}">
      <dgm:prSet/>
      <dgm:spPr/>
      <dgm:t>
        <a:bodyPr/>
        <a:lstStyle/>
        <a:p>
          <a:endParaRPr lang="en-US" dirty="0">
            <a:latin typeface="Arial Narrow"/>
          </a:endParaRPr>
        </a:p>
      </dgm:t>
    </dgm:pt>
    <dgm:pt modelId="{6746F31E-AA86-4B6A-ACCC-BD30E84B59E3}" type="parTrans" cxnId="{51C1ACEA-D13E-466C-9635-7E778DA760FC}">
      <dgm:prSet/>
      <dgm:spPr/>
      <dgm:t>
        <a:bodyPr/>
        <a:lstStyle/>
        <a:p>
          <a:endParaRPr lang="en-ZA"/>
        </a:p>
      </dgm:t>
    </dgm:pt>
    <dgm:pt modelId="{52133CB0-DD43-43B7-87C9-667B264A152D}" type="sibTrans" cxnId="{51C1ACEA-D13E-466C-9635-7E778DA760FC}">
      <dgm:prSet/>
      <dgm:spPr/>
      <dgm:t>
        <a:bodyPr/>
        <a:lstStyle/>
        <a:p>
          <a:endParaRPr lang="en-ZA"/>
        </a:p>
      </dgm:t>
    </dgm:pt>
    <dgm:pt modelId="{70FC992B-EA8A-42DD-BE3B-F1F246BC0535}">
      <dgm:prSet/>
      <dgm:spPr/>
      <dgm:t>
        <a:bodyPr/>
        <a:lstStyle/>
        <a:p>
          <a:r>
            <a:rPr lang="en-US" b="1" dirty="0">
              <a:latin typeface="Arial Narrow"/>
            </a:rPr>
            <a:t>Convenience</a:t>
          </a:r>
          <a:r>
            <a:rPr lang="en-US" dirty="0">
              <a:latin typeface="Arial Narrow"/>
            </a:rPr>
            <a:t> &amp; </a:t>
          </a:r>
          <a:r>
            <a:rPr lang="en-US" b="1" dirty="0">
              <a:latin typeface="Arial Narrow"/>
            </a:rPr>
            <a:t>Snowball s</a:t>
          </a:r>
          <a:r>
            <a:rPr lang="en-US" dirty="0">
              <a:latin typeface="Arial Narrow"/>
            </a:rPr>
            <a:t>ampling techniques</a:t>
          </a:r>
        </a:p>
      </dgm:t>
    </dgm:pt>
    <dgm:pt modelId="{79738040-DCF9-4479-A468-6F31B88A51C9}" type="parTrans" cxnId="{A1163FCF-F557-4986-826A-388C58FF7B80}">
      <dgm:prSet/>
      <dgm:spPr/>
      <dgm:t>
        <a:bodyPr/>
        <a:lstStyle/>
        <a:p>
          <a:endParaRPr lang="en-ZA"/>
        </a:p>
      </dgm:t>
    </dgm:pt>
    <dgm:pt modelId="{EF9F69C1-C92F-47A6-B255-EAFCCF19F167}" type="sibTrans" cxnId="{A1163FCF-F557-4986-826A-388C58FF7B80}">
      <dgm:prSet/>
      <dgm:spPr/>
      <dgm:t>
        <a:bodyPr/>
        <a:lstStyle/>
        <a:p>
          <a:endParaRPr lang="en-ZA"/>
        </a:p>
      </dgm:t>
    </dgm:pt>
    <dgm:pt modelId="{1D2D9273-D8F7-4335-A061-554CE6687913}" type="pres">
      <dgm:prSet presAssocID="{8C9E9958-3424-40C1-8A7E-8BAEE7BBD77E}" presName="linear" presStyleCnt="0">
        <dgm:presLayoutVars>
          <dgm:dir/>
          <dgm:animLvl val="lvl"/>
          <dgm:resizeHandles val="exact"/>
        </dgm:presLayoutVars>
      </dgm:prSet>
      <dgm:spPr/>
    </dgm:pt>
    <dgm:pt modelId="{3C39914E-4305-4356-9B18-953B51EEC29A}" type="pres">
      <dgm:prSet presAssocID="{964FC84E-3D52-42ED-B7EF-65DE9FF2BC30}" presName="parentLin" presStyleCnt="0"/>
      <dgm:spPr/>
    </dgm:pt>
    <dgm:pt modelId="{0B3E85FC-E672-4F3D-94AC-CD30EF98F3E0}" type="pres">
      <dgm:prSet presAssocID="{964FC84E-3D52-42ED-B7EF-65DE9FF2BC30}" presName="parentLeftMargin" presStyleLbl="node1" presStyleIdx="0" presStyleCnt="5"/>
      <dgm:spPr/>
    </dgm:pt>
    <dgm:pt modelId="{3EA1263C-6E20-4B38-AE42-47EEF61E02CF}" type="pres">
      <dgm:prSet presAssocID="{964FC84E-3D52-42ED-B7EF-65DE9FF2BC30}" presName="parentText" presStyleLbl="node1" presStyleIdx="0" presStyleCnt="5">
        <dgm:presLayoutVars>
          <dgm:chMax val="0"/>
          <dgm:bulletEnabled val="1"/>
        </dgm:presLayoutVars>
      </dgm:prSet>
      <dgm:spPr/>
    </dgm:pt>
    <dgm:pt modelId="{64C2B9D4-7F01-46C7-8FD1-4CBC1D39FC14}" type="pres">
      <dgm:prSet presAssocID="{964FC84E-3D52-42ED-B7EF-65DE9FF2BC30}" presName="negativeSpace" presStyleCnt="0"/>
      <dgm:spPr/>
    </dgm:pt>
    <dgm:pt modelId="{FC20A2D1-D8CD-43B9-A58E-A4A900F78689}" type="pres">
      <dgm:prSet presAssocID="{964FC84E-3D52-42ED-B7EF-65DE9FF2BC30}" presName="childText" presStyleLbl="conFgAcc1" presStyleIdx="0" presStyleCnt="5">
        <dgm:presLayoutVars>
          <dgm:bulletEnabled val="1"/>
        </dgm:presLayoutVars>
      </dgm:prSet>
      <dgm:spPr/>
    </dgm:pt>
    <dgm:pt modelId="{DB59B4D2-2CBA-4D29-821E-51B39B6D1C9A}" type="pres">
      <dgm:prSet presAssocID="{12F60906-DF00-44C2-83EE-A917BDB562FB}" presName="spaceBetweenRectangles" presStyleCnt="0"/>
      <dgm:spPr/>
    </dgm:pt>
    <dgm:pt modelId="{9569E8DD-1B3C-4985-B46A-C57308785BAF}" type="pres">
      <dgm:prSet presAssocID="{E8A7FFDF-FA17-4F0C-9147-902F676FBD63}" presName="parentLin" presStyleCnt="0"/>
      <dgm:spPr/>
    </dgm:pt>
    <dgm:pt modelId="{F4DC42C2-1792-4B89-B1D6-0FB15A223E44}" type="pres">
      <dgm:prSet presAssocID="{E8A7FFDF-FA17-4F0C-9147-902F676FBD63}" presName="parentLeftMargin" presStyleLbl="node1" presStyleIdx="0" presStyleCnt="5"/>
      <dgm:spPr/>
    </dgm:pt>
    <dgm:pt modelId="{F95E8C0C-4E8B-4A75-AC1A-FA1DB19C4BDC}" type="pres">
      <dgm:prSet presAssocID="{E8A7FFDF-FA17-4F0C-9147-902F676FBD63}" presName="parentText" presStyleLbl="node1" presStyleIdx="1" presStyleCnt="5">
        <dgm:presLayoutVars>
          <dgm:chMax val="0"/>
          <dgm:bulletEnabled val="1"/>
        </dgm:presLayoutVars>
      </dgm:prSet>
      <dgm:spPr/>
    </dgm:pt>
    <dgm:pt modelId="{CB9C3EA6-F346-41AE-A0FB-D4E26C37EFCD}" type="pres">
      <dgm:prSet presAssocID="{E8A7FFDF-FA17-4F0C-9147-902F676FBD63}" presName="negativeSpace" presStyleCnt="0"/>
      <dgm:spPr/>
    </dgm:pt>
    <dgm:pt modelId="{3E47B387-31DC-495C-9B4B-838919B65D0B}" type="pres">
      <dgm:prSet presAssocID="{E8A7FFDF-FA17-4F0C-9147-902F676FBD63}" presName="childText" presStyleLbl="conFgAcc1" presStyleIdx="1" presStyleCnt="5">
        <dgm:presLayoutVars>
          <dgm:bulletEnabled val="1"/>
        </dgm:presLayoutVars>
      </dgm:prSet>
      <dgm:spPr/>
    </dgm:pt>
    <dgm:pt modelId="{16A0A82D-84EE-4D6F-B81B-82825F14DB61}" type="pres">
      <dgm:prSet presAssocID="{8CB1CEB2-0CD3-497B-A1C3-AAA4DA03577C}" presName="spaceBetweenRectangles" presStyleCnt="0"/>
      <dgm:spPr/>
    </dgm:pt>
    <dgm:pt modelId="{EB059F7F-4784-4494-A8AF-283125BD64FB}" type="pres">
      <dgm:prSet presAssocID="{FEBF1EA7-3F75-41C3-A99E-C294D6201918}" presName="parentLin" presStyleCnt="0"/>
      <dgm:spPr/>
    </dgm:pt>
    <dgm:pt modelId="{4ED2941C-7047-463E-8119-36127A7495B3}" type="pres">
      <dgm:prSet presAssocID="{FEBF1EA7-3F75-41C3-A99E-C294D6201918}" presName="parentLeftMargin" presStyleLbl="node1" presStyleIdx="1" presStyleCnt="5"/>
      <dgm:spPr/>
    </dgm:pt>
    <dgm:pt modelId="{BD57ACD3-D719-4E33-81E5-493450C0CA8B}" type="pres">
      <dgm:prSet presAssocID="{FEBF1EA7-3F75-41C3-A99E-C294D6201918}" presName="parentText" presStyleLbl="node1" presStyleIdx="2" presStyleCnt="5">
        <dgm:presLayoutVars>
          <dgm:chMax val="0"/>
          <dgm:bulletEnabled val="1"/>
        </dgm:presLayoutVars>
      </dgm:prSet>
      <dgm:spPr/>
    </dgm:pt>
    <dgm:pt modelId="{74966840-9CDB-41E6-B1F4-3BDAFAB8D83F}" type="pres">
      <dgm:prSet presAssocID="{FEBF1EA7-3F75-41C3-A99E-C294D6201918}" presName="negativeSpace" presStyleCnt="0"/>
      <dgm:spPr/>
    </dgm:pt>
    <dgm:pt modelId="{E0D851D5-9644-4675-86DC-0032DC6C64F8}" type="pres">
      <dgm:prSet presAssocID="{FEBF1EA7-3F75-41C3-A99E-C294D6201918}" presName="childText" presStyleLbl="conFgAcc1" presStyleIdx="2" presStyleCnt="5">
        <dgm:presLayoutVars>
          <dgm:bulletEnabled val="1"/>
        </dgm:presLayoutVars>
      </dgm:prSet>
      <dgm:spPr/>
    </dgm:pt>
    <dgm:pt modelId="{61C760D6-6879-4EC0-93A4-6DE15F86AE17}" type="pres">
      <dgm:prSet presAssocID="{2BF3BFF1-2CD9-4628-89DF-EBEF57CC6680}" presName="spaceBetweenRectangles" presStyleCnt="0"/>
      <dgm:spPr/>
    </dgm:pt>
    <dgm:pt modelId="{88F4B73E-2E69-4CEA-9169-508B643D25C4}" type="pres">
      <dgm:prSet presAssocID="{639764AC-3CD0-4A9F-B368-E6E3408D5E42}" presName="parentLin" presStyleCnt="0"/>
      <dgm:spPr/>
    </dgm:pt>
    <dgm:pt modelId="{ADD9B559-4CB0-4A97-AB9E-20F2803E98CB}" type="pres">
      <dgm:prSet presAssocID="{639764AC-3CD0-4A9F-B368-E6E3408D5E42}" presName="parentLeftMargin" presStyleLbl="node1" presStyleIdx="2" presStyleCnt="5"/>
      <dgm:spPr/>
    </dgm:pt>
    <dgm:pt modelId="{5593D7CD-DFD3-4CC7-8017-8C5846ABCA68}" type="pres">
      <dgm:prSet presAssocID="{639764AC-3CD0-4A9F-B368-E6E3408D5E42}" presName="parentText" presStyleLbl="node1" presStyleIdx="3" presStyleCnt="5">
        <dgm:presLayoutVars>
          <dgm:chMax val="0"/>
          <dgm:bulletEnabled val="1"/>
        </dgm:presLayoutVars>
      </dgm:prSet>
      <dgm:spPr/>
    </dgm:pt>
    <dgm:pt modelId="{7B370517-32DA-4117-919C-377E62FB08C0}" type="pres">
      <dgm:prSet presAssocID="{639764AC-3CD0-4A9F-B368-E6E3408D5E42}" presName="negativeSpace" presStyleCnt="0"/>
      <dgm:spPr/>
    </dgm:pt>
    <dgm:pt modelId="{15FB2364-58DF-49B8-89B7-80E45C25D3EC}" type="pres">
      <dgm:prSet presAssocID="{639764AC-3CD0-4A9F-B368-E6E3408D5E42}" presName="childText" presStyleLbl="conFgAcc1" presStyleIdx="3" presStyleCnt="5">
        <dgm:presLayoutVars>
          <dgm:bulletEnabled val="1"/>
        </dgm:presLayoutVars>
      </dgm:prSet>
      <dgm:spPr/>
    </dgm:pt>
    <dgm:pt modelId="{6FB43C6B-EB18-466A-BA19-D435D2DC974D}" type="pres">
      <dgm:prSet presAssocID="{D8F51E8C-2E1D-441D-A211-39717F3CC6BE}" presName="spaceBetweenRectangles" presStyleCnt="0"/>
      <dgm:spPr/>
    </dgm:pt>
    <dgm:pt modelId="{E7608C39-52DB-41F1-9264-CCF05A9B2ED3}" type="pres">
      <dgm:prSet presAssocID="{7D912409-23D1-4573-9D8F-E7B3B82F26CA}" presName="parentLin" presStyleCnt="0"/>
      <dgm:spPr/>
    </dgm:pt>
    <dgm:pt modelId="{A84E1441-C9D5-43DF-89D2-3953A4C7D78F}" type="pres">
      <dgm:prSet presAssocID="{7D912409-23D1-4573-9D8F-E7B3B82F26CA}" presName="parentLeftMargin" presStyleLbl="node1" presStyleIdx="3" presStyleCnt="5"/>
      <dgm:spPr/>
    </dgm:pt>
    <dgm:pt modelId="{C10AA63A-E9C0-48A6-B8BE-7FF0F8F1DA48}" type="pres">
      <dgm:prSet presAssocID="{7D912409-23D1-4573-9D8F-E7B3B82F26CA}" presName="parentText" presStyleLbl="node1" presStyleIdx="4" presStyleCnt="5">
        <dgm:presLayoutVars>
          <dgm:chMax val="0"/>
          <dgm:bulletEnabled val="1"/>
        </dgm:presLayoutVars>
      </dgm:prSet>
      <dgm:spPr/>
    </dgm:pt>
    <dgm:pt modelId="{07AE9EC6-35B2-437B-ABBD-3B8B71B55A23}" type="pres">
      <dgm:prSet presAssocID="{7D912409-23D1-4573-9D8F-E7B3B82F26CA}" presName="negativeSpace" presStyleCnt="0"/>
      <dgm:spPr/>
    </dgm:pt>
    <dgm:pt modelId="{67A410F2-D4D6-41D3-BE11-1A68004B3E98}" type="pres">
      <dgm:prSet presAssocID="{7D912409-23D1-4573-9D8F-E7B3B82F26CA}" presName="childText" presStyleLbl="conFgAcc1" presStyleIdx="4" presStyleCnt="5">
        <dgm:presLayoutVars>
          <dgm:bulletEnabled val="1"/>
        </dgm:presLayoutVars>
      </dgm:prSet>
      <dgm:spPr/>
    </dgm:pt>
  </dgm:ptLst>
  <dgm:cxnLst>
    <dgm:cxn modelId="{4A153302-F783-4158-98E5-BCA0A668278C}" srcId="{E8A7FFDF-FA17-4F0C-9147-902F676FBD63}" destId="{ECA43785-9688-46B7-9A39-23556B325791}" srcOrd="0" destOrd="0" parTransId="{D50329A2-605A-4F96-856B-25960866008B}" sibTransId="{B2D254FE-D23D-445B-A6E6-3D42DC6C58BD}"/>
    <dgm:cxn modelId="{260CCF06-6CDC-4054-A53C-D592D8476B07}" type="presOf" srcId="{712A4EB5-9FBF-4BF0-ADDA-77F1598D2CC7}" destId="{FC20A2D1-D8CD-43B9-A58E-A4A900F78689}" srcOrd="0" destOrd="2" presId="urn:microsoft.com/office/officeart/2005/8/layout/list1"/>
    <dgm:cxn modelId="{DC632422-3B68-4737-9CE6-11310F56B1CF}" srcId="{8C9E9958-3424-40C1-8A7E-8BAEE7BBD77E}" destId="{E8A7FFDF-FA17-4F0C-9147-902F676FBD63}" srcOrd="1" destOrd="0" parTransId="{4E11B1B9-0F12-43AE-A50A-B8792385C8AC}" sibTransId="{8CB1CEB2-0CD3-497B-A1C3-AAA4DA03577C}"/>
    <dgm:cxn modelId="{C362A833-08F8-4235-BD14-C9A3C60CB51B}" srcId="{639764AC-3CD0-4A9F-B368-E6E3408D5E42}" destId="{94660CA7-CA82-419F-813A-8CEE01F078A5}" srcOrd="3" destOrd="0" parTransId="{64C1E951-2C37-4317-8B01-F73D60C0C676}" sibTransId="{1A31ABE5-5CC1-4CE8-B614-C4BFB20B3A80}"/>
    <dgm:cxn modelId="{72B85B35-9E15-470E-84DA-CDCAF654DBBE}" type="presOf" srcId="{7D912409-23D1-4573-9D8F-E7B3B82F26CA}" destId="{C10AA63A-E9C0-48A6-B8BE-7FF0F8F1DA48}" srcOrd="1" destOrd="0" presId="urn:microsoft.com/office/officeart/2005/8/layout/list1"/>
    <dgm:cxn modelId="{EC5D323B-A4EA-43D0-AB24-D88C4F9649B2}" type="presOf" srcId="{8BF8893E-2F1D-4800-B88C-1B1E5168B9B4}" destId="{15FB2364-58DF-49B8-89B7-80E45C25D3EC}" srcOrd="0" destOrd="1" presId="urn:microsoft.com/office/officeart/2005/8/layout/list1"/>
    <dgm:cxn modelId="{824F603D-E34C-4448-9344-297F8DEF83DA}" srcId="{639764AC-3CD0-4A9F-B368-E6E3408D5E42}" destId="{F289E044-B0B6-4E4D-855D-5235C932AEFA}" srcOrd="2" destOrd="0" parTransId="{D3904A21-25B8-4B50-A0A2-DB060EA69C64}" sibTransId="{91E47091-5BD8-4494-8DAE-5B65B1BDF3AA}"/>
    <dgm:cxn modelId="{1CE3655B-733A-4757-96FD-F16428061438}" srcId="{FEBF1EA7-3F75-41C3-A99E-C294D6201918}" destId="{DF38A164-8AF8-4391-A61C-C12FADA7DC57}" srcOrd="1" destOrd="0" parTransId="{219E4577-85B6-4203-AC25-9A6045BA93EA}" sibTransId="{0F01850C-45FA-4CD0-A8BC-D9EC09DA1D81}"/>
    <dgm:cxn modelId="{CA08025C-AA34-4AE6-BF24-B591C93D0E95}" type="presOf" srcId="{F0E5B1AF-7E2E-49EE-9507-F3C12EF50011}" destId="{67A410F2-D4D6-41D3-BE11-1A68004B3E98}" srcOrd="0" destOrd="0" presId="urn:microsoft.com/office/officeart/2005/8/layout/list1"/>
    <dgm:cxn modelId="{1C6E9660-AE6A-41CD-BC27-1EB1F14FA465}" type="presOf" srcId="{FEBF1EA7-3F75-41C3-A99E-C294D6201918}" destId="{BD57ACD3-D719-4E33-81E5-493450C0CA8B}" srcOrd="1" destOrd="0" presId="urn:microsoft.com/office/officeart/2005/8/layout/list1"/>
    <dgm:cxn modelId="{529A2366-5DFE-443F-8071-FFA5DAE4B3B9}" type="presOf" srcId="{94660CA7-CA82-419F-813A-8CEE01F078A5}" destId="{15FB2364-58DF-49B8-89B7-80E45C25D3EC}" srcOrd="0" destOrd="3" presId="urn:microsoft.com/office/officeart/2005/8/layout/list1"/>
    <dgm:cxn modelId="{6B5D1E4A-1171-4BF2-B635-95FBE6A60332}" srcId="{8C9E9958-3424-40C1-8A7E-8BAEE7BBD77E}" destId="{639764AC-3CD0-4A9F-B368-E6E3408D5E42}" srcOrd="3" destOrd="0" parTransId="{C6CB9422-5AAB-47FF-9E01-299B21DDB90E}" sibTransId="{D8F51E8C-2E1D-441D-A211-39717F3CC6BE}"/>
    <dgm:cxn modelId="{C949D252-6DE0-40E0-AA31-04746E517D38}" type="presOf" srcId="{964FC84E-3D52-42ED-B7EF-65DE9FF2BC30}" destId="{0B3E85FC-E672-4F3D-94AC-CD30EF98F3E0}" srcOrd="0" destOrd="0" presId="urn:microsoft.com/office/officeart/2005/8/layout/list1"/>
    <dgm:cxn modelId="{5AE14974-F2E3-4D59-A97E-25B07A2AFF54}" type="presOf" srcId="{639764AC-3CD0-4A9F-B368-E6E3408D5E42}" destId="{ADD9B559-4CB0-4A97-AB9E-20F2803E98CB}" srcOrd="0" destOrd="0" presId="urn:microsoft.com/office/officeart/2005/8/layout/list1"/>
    <dgm:cxn modelId="{19AC9D74-19EB-4EE4-B35E-1A6C0E91A352}" srcId="{8C9E9958-3424-40C1-8A7E-8BAEE7BBD77E}" destId="{FEBF1EA7-3F75-41C3-A99E-C294D6201918}" srcOrd="2" destOrd="0" parTransId="{206CCFBA-5163-4FEF-8254-57552E0E07A4}" sibTransId="{2BF3BFF1-2CD9-4628-89DF-EBEF57CC6680}"/>
    <dgm:cxn modelId="{45B69655-D038-4DD6-9E86-E9F7300115AC}" type="presOf" srcId="{3E60C286-001B-46D1-AC07-51F957CA587C}" destId="{15FB2364-58DF-49B8-89B7-80E45C25D3EC}" srcOrd="0" destOrd="0" presId="urn:microsoft.com/office/officeart/2005/8/layout/list1"/>
    <dgm:cxn modelId="{CCBAD078-C990-4A67-8346-00566EE42221}" srcId="{964FC84E-3D52-42ED-B7EF-65DE9FF2BC30}" destId="{D58CB61E-7B31-4690-A130-EA3737447D68}" srcOrd="0" destOrd="0" parTransId="{BCAFA347-D6D8-4DEC-9420-8679C1D7BD55}" sibTransId="{83339251-C09B-42DB-9A9F-CF799BCB5A83}"/>
    <dgm:cxn modelId="{A22F2B79-55FD-40AF-8700-BA9770BF069C}" type="presOf" srcId="{FEBF1EA7-3F75-41C3-A99E-C294D6201918}" destId="{4ED2941C-7047-463E-8119-36127A7495B3}" srcOrd="0" destOrd="0" presId="urn:microsoft.com/office/officeart/2005/8/layout/list1"/>
    <dgm:cxn modelId="{BED35584-2ED1-4DD3-B5E6-290622A44C3B}" srcId="{8C9E9958-3424-40C1-8A7E-8BAEE7BBD77E}" destId="{964FC84E-3D52-42ED-B7EF-65DE9FF2BC30}" srcOrd="0" destOrd="0" parTransId="{C883C12E-0C3D-4B72-8818-0E33F4BC7182}" sibTransId="{12F60906-DF00-44C2-83EE-A917BDB562FB}"/>
    <dgm:cxn modelId="{8FFD1E85-61F7-45A9-A7E6-72B63CC3B785}" type="presOf" srcId="{70FC992B-EA8A-42DD-BE3B-F1F246BC0535}" destId="{FC20A2D1-D8CD-43B9-A58E-A4A900F78689}" srcOrd="0" destOrd="1" presId="urn:microsoft.com/office/officeart/2005/8/layout/list1"/>
    <dgm:cxn modelId="{5D53978A-C3A5-4D92-B000-CA9096FC9C99}" type="presOf" srcId="{39D1BD0A-9AD0-4BC9-800C-84608CB0A498}" destId="{E0D851D5-9644-4675-86DC-0032DC6C64F8}" srcOrd="0" destOrd="2" presId="urn:microsoft.com/office/officeart/2005/8/layout/list1"/>
    <dgm:cxn modelId="{ECD3E68C-20FC-45E4-BD53-58BDE795CFF5}" type="presOf" srcId="{8C9E9958-3424-40C1-8A7E-8BAEE7BBD77E}" destId="{1D2D9273-D8F7-4335-A061-554CE6687913}" srcOrd="0" destOrd="0" presId="urn:microsoft.com/office/officeart/2005/8/layout/list1"/>
    <dgm:cxn modelId="{BD6DED9F-0FA4-4858-BE24-DDB1E0353A09}" type="presOf" srcId="{27E047BA-2653-4701-9F1D-88B3B62B52F4}" destId="{E0D851D5-9644-4675-86DC-0032DC6C64F8}" srcOrd="0" destOrd="0" presId="urn:microsoft.com/office/officeart/2005/8/layout/list1"/>
    <dgm:cxn modelId="{11D6D0A0-FA54-40DE-83BF-5AC35A13558B}" srcId="{7D912409-23D1-4573-9D8F-E7B3B82F26CA}" destId="{F0E5B1AF-7E2E-49EE-9507-F3C12EF50011}" srcOrd="0" destOrd="0" parTransId="{64B2B718-EB8B-42CD-9E00-7CEF1CCB605A}" sibTransId="{496B3933-5596-442F-95E3-E866BDB5EF81}"/>
    <dgm:cxn modelId="{FE4D00A8-DA0D-41FA-804F-5E1B1B2391F8}" srcId="{639764AC-3CD0-4A9F-B368-E6E3408D5E42}" destId="{8BF8893E-2F1D-4800-B88C-1B1E5168B9B4}" srcOrd="1" destOrd="0" parTransId="{E7F4C927-56AD-441C-BAF6-6AC53BDD714B}" sibTransId="{4653FB26-0C32-4A2F-A1A4-676CFF01D88C}"/>
    <dgm:cxn modelId="{CBB279A8-AAB8-42E4-8F79-D5BB4E5EB1F2}" type="presOf" srcId="{E8A7FFDF-FA17-4F0C-9147-902F676FBD63}" destId="{F95E8C0C-4E8B-4A75-AC1A-FA1DB19C4BDC}" srcOrd="1" destOrd="0" presId="urn:microsoft.com/office/officeart/2005/8/layout/list1"/>
    <dgm:cxn modelId="{0F91E1B0-4F73-4325-AEA9-3FECBC14EF4D}" type="presOf" srcId="{ECA43785-9688-46B7-9A39-23556B325791}" destId="{3E47B387-31DC-495C-9B4B-838919B65D0B}" srcOrd="0" destOrd="0" presId="urn:microsoft.com/office/officeart/2005/8/layout/list1"/>
    <dgm:cxn modelId="{2D4E8FB5-F3A1-428E-AB7E-CBFD151FE539}" type="presOf" srcId="{DF38A164-8AF8-4391-A61C-C12FADA7DC57}" destId="{E0D851D5-9644-4675-86DC-0032DC6C64F8}" srcOrd="0" destOrd="1" presId="urn:microsoft.com/office/officeart/2005/8/layout/list1"/>
    <dgm:cxn modelId="{8AFECABC-6D56-47F8-90B2-4ACDA4B88036}" srcId="{FEBF1EA7-3F75-41C3-A99E-C294D6201918}" destId="{27E047BA-2653-4701-9F1D-88B3B62B52F4}" srcOrd="0" destOrd="0" parTransId="{9DF0441E-1A6A-433F-98F1-47321717BDE6}" sibTransId="{DF204A44-3947-4EC6-B9E9-757D3BEA5F0A}"/>
    <dgm:cxn modelId="{54358EC1-5CE3-4907-A161-AF8FE443D01A}" srcId="{639764AC-3CD0-4A9F-B368-E6E3408D5E42}" destId="{3E60C286-001B-46D1-AC07-51F957CA587C}" srcOrd="0" destOrd="0" parTransId="{5A704B12-CB33-49B3-9D3E-97DE5626CB83}" sibTransId="{C35203CF-E05D-4DFC-AA05-704C5F989CA6}"/>
    <dgm:cxn modelId="{EB1CFBCD-D549-4D74-AEDC-4E24CCB6F526}" type="presOf" srcId="{7D912409-23D1-4573-9D8F-E7B3B82F26CA}" destId="{A84E1441-C9D5-43DF-89D2-3953A4C7D78F}" srcOrd="0" destOrd="0" presId="urn:microsoft.com/office/officeart/2005/8/layout/list1"/>
    <dgm:cxn modelId="{A1163FCF-F557-4986-826A-388C58FF7B80}" srcId="{964FC84E-3D52-42ED-B7EF-65DE9FF2BC30}" destId="{70FC992B-EA8A-42DD-BE3B-F1F246BC0535}" srcOrd="1" destOrd="0" parTransId="{79738040-DCF9-4479-A468-6F31B88A51C9}" sibTransId="{EF9F69C1-C92F-47A6-B255-EAFCCF19F167}"/>
    <dgm:cxn modelId="{462978CF-D259-40BC-9638-8908E0B00986}" type="presOf" srcId="{F289E044-B0B6-4E4D-855D-5235C932AEFA}" destId="{15FB2364-58DF-49B8-89B7-80E45C25D3EC}" srcOrd="0" destOrd="2" presId="urn:microsoft.com/office/officeart/2005/8/layout/list1"/>
    <dgm:cxn modelId="{3D7DFCD2-0258-4890-B4A5-68DE29E42516}" type="presOf" srcId="{964FC84E-3D52-42ED-B7EF-65DE9FF2BC30}" destId="{3EA1263C-6E20-4B38-AE42-47EEF61E02CF}" srcOrd="1" destOrd="0" presId="urn:microsoft.com/office/officeart/2005/8/layout/list1"/>
    <dgm:cxn modelId="{BE4651D8-AF84-4D74-8697-ADB39DA8DCBD}" type="presOf" srcId="{D58CB61E-7B31-4690-A130-EA3737447D68}" destId="{FC20A2D1-D8CD-43B9-A58E-A4A900F78689}" srcOrd="0" destOrd="0" presId="urn:microsoft.com/office/officeart/2005/8/layout/list1"/>
    <dgm:cxn modelId="{9DC484E1-C6FE-4D1A-9661-72194DE1701A}" type="presOf" srcId="{639764AC-3CD0-4A9F-B368-E6E3408D5E42}" destId="{5593D7CD-DFD3-4CC7-8017-8C5846ABCA68}" srcOrd="1" destOrd="0" presId="urn:microsoft.com/office/officeart/2005/8/layout/list1"/>
    <dgm:cxn modelId="{A2162DE2-2B9C-496B-B688-E63FCED7F9E1}" type="presOf" srcId="{E8A7FFDF-FA17-4F0C-9147-902F676FBD63}" destId="{F4DC42C2-1792-4B89-B1D6-0FB15A223E44}" srcOrd="0" destOrd="0" presId="urn:microsoft.com/office/officeart/2005/8/layout/list1"/>
    <dgm:cxn modelId="{51C1ACEA-D13E-466C-9635-7E778DA760FC}" srcId="{964FC84E-3D52-42ED-B7EF-65DE9FF2BC30}" destId="{712A4EB5-9FBF-4BF0-ADDA-77F1598D2CC7}" srcOrd="2" destOrd="0" parTransId="{6746F31E-AA86-4B6A-ACCC-BD30E84B59E3}" sibTransId="{52133CB0-DD43-43B7-87C9-667B264A152D}"/>
    <dgm:cxn modelId="{1F6B11FD-8DE0-4923-AD36-097287A16431}" srcId="{8C9E9958-3424-40C1-8A7E-8BAEE7BBD77E}" destId="{7D912409-23D1-4573-9D8F-E7B3B82F26CA}" srcOrd="4" destOrd="0" parTransId="{3AA827EC-6B78-4167-8DA1-EBD5683BD7F9}" sibTransId="{A291DE2C-AB54-41E6-8AD0-ACAB48523C54}"/>
    <dgm:cxn modelId="{799AD1FF-93BA-43B7-ADD6-F8E735DCA78C}" srcId="{FEBF1EA7-3F75-41C3-A99E-C294D6201918}" destId="{39D1BD0A-9AD0-4BC9-800C-84608CB0A498}" srcOrd="2" destOrd="0" parTransId="{605C320B-2D74-47E4-9CAA-1A02CEFA6DBC}" sibTransId="{8DB61304-9C9D-4419-8916-31DB54D27C27}"/>
    <dgm:cxn modelId="{8946CD14-CA53-4B5C-BD96-F98F181D6C07}" type="presParOf" srcId="{1D2D9273-D8F7-4335-A061-554CE6687913}" destId="{3C39914E-4305-4356-9B18-953B51EEC29A}" srcOrd="0" destOrd="0" presId="urn:microsoft.com/office/officeart/2005/8/layout/list1"/>
    <dgm:cxn modelId="{7B22253D-3DD7-4CB4-95DD-48FAEEE8EB5D}" type="presParOf" srcId="{3C39914E-4305-4356-9B18-953B51EEC29A}" destId="{0B3E85FC-E672-4F3D-94AC-CD30EF98F3E0}" srcOrd="0" destOrd="0" presId="urn:microsoft.com/office/officeart/2005/8/layout/list1"/>
    <dgm:cxn modelId="{598A1E3C-FEDE-4AEA-B0BB-C8397A8733E9}" type="presParOf" srcId="{3C39914E-4305-4356-9B18-953B51EEC29A}" destId="{3EA1263C-6E20-4B38-AE42-47EEF61E02CF}" srcOrd="1" destOrd="0" presId="urn:microsoft.com/office/officeart/2005/8/layout/list1"/>
    <dgm:cxn modelId="{A00FA437-8D4C-420E-9F7D-DF6D648C3A84}" type="presParOf" srcId="{1D2D9273-D8F7-4335-A061-554CE6687913}" destId="{64C2B9D4-7F01-46C7-8FD1-4CBC1D39FC14}" srcOrd="1" destOrd="0" presId="urn:microsoft.com/office/officeart/2005/8/layout/list1"/>
    <dgm:cxn modelId="{33399498-1E75-4452-B400-1E8AFC2DAE0F}" type="presParOf" srcId="{1D2D9273-D8F7-4335-A061-554CE6687913}" destId="{FC20A2D1-D8CD-43B9-A58E-A4A900F78689}" srcOrd="2" destOrd="0" presId="urn:microsoft.com/office/officeart/2005/8/layout/list1"/>
    <dgm:cxn modelId="{53AED0AB-709E-4C51-9D58-C89E3540333A}" type="presParOf" srcId="{1D2D9273-D8F7-4335-A061-554CE6687913}" destId="{DB59B4D2-2CBA-4D29-821E-51B39B6D1C9A}" srcOrd="3" destOrd="0" presId="urn:microsoft.com/office/officeart/2005/8/layout/list1"/>
    <dgm:cxn modelId="{03238E6F-9C58-4F09-BDFA-3455686B91FC}" type="presParOf" srcId="{1D2D9273-D8F7-4335-A061-554CE6687913}" destId="{9569E8DD-1B3C-4985-B46A-C57308785BAF}" srcOrd="4" destOrd="0" presId="urn:microsoft.com/office/officeart/2005/8/layout/list1"/>
    <dgm:cxn modelId="{051D5130-436D-42FC-AC10-1D2A48CE82E7}" type="presParOf" srcId="{9569E8DD-1B3C-4985-B46A-C57308785BAF}" destId="{F4DC42C2-1792-4B89-B1D6-0FB15A223E44}" srcOrd="0" destOrd="0" presId="urn:microsoft.com/office/officeart/2005/8/layout/list1"/>
    <dgm:cxn modelId="{778774F5-BF80-4020-94C6-706454E1A11F}" type="presParOf" srcId="{9569E8DD-1B3C-4985-B46A-C57308785BAF}" destId="{F95E8C0C-4E8B-4A75-AC1A-FA1DB19C4BDC}" srcOrd="1" destOrd="0" presId="urn:microsoft.com/office/officeart/2005/8/layout/list1"/>
    <dgm:cxn modelId="{35224AE9-819C-4531-BBA6-9AC25B4CC2BF}" type="presParOf" srcId="{1D2D9273-D8F7-4335-A061-554CE6687913}" destId="{CB9C3EA6-F346-41AE-A0FB-D4E26C37EFCD}" srcOrd="5" destOrd="0" presId="urn:microsoft.com/office/officeart/2005/8/layout/list1"/>
    <dgm:cxn modelId="{83CA7461-17FD-466D-9A39-3FBA56F26DBE}" type="presParOf" srcId="{1D2D9273-D8F7-4335-A061-554CE6687913}" destId="{3E47B387-31DC-495C-9B4B-838919B65D0B}" srcOrd="6" destOrd="0" presId="urn:microsoft.com/office/officeart/2005/8/layout/list1"/>
    <dgm:cxn modelId="{804F75CD-4CC2-4896-9149-302760B05D9A}" type="presParOf" srcId="{1D2D9273-D8F7-4335-A061-554CE6687913}" destId="{16A0A82D-84EE-4D6F-B81B-82825F14DB61}" srcOrd="7" destOrd="0" presId="urn:microsoft.com/office/officeart/2005/8/layout/list1"/>
    <dgm:cxn modelId="{39E07327-91FB-4DD8-9689-4651FB84312B}" type="presParOf" srcId="{1D2D9273-D8F7-4335-A061-554CE6687913}" destId="{EB059F7F-4784-4494-A8AF-283125BD64FB}" srcOrd="8" destOrd="0" presId="urn:microsoft.com/office/officeart/2005/8/layout/list1"/>
    <dgm:cxn modelId="{1755AF27-68F1-4E7F-A8C2-68A47E57064B}" type="presParOf" srcId="{EB059F7F-4784-4494-A8AF-283125BD64FB}" destId="{4ED2941C-7047-463E-8119-36127A7495B3}" srcOrd="0" destOrd="0" presId="urn:microsoft.com/office/officeart/2005/8/layout/list1"/>
    <dgm:cxn modelId="{B33F62C7-F77A-48C4-819E-DC419BF3DF4C}" type="presParOf" srcId="{EB059F7F-4784-4494-A8AF-283125BD64FB}" destId="{BD57ACD3-D719-4E33-81E5-493450C0CA8B}" srcOrd="1" destOrd="0" presId="urn:microsoft.com/office/officeart/2005/8/layout/list1"/>
    <dgm:cxn modelId="{3715A726-C9B0-4F60-ADB0-80857AD09932}" type="presParOf" srcId="{1D2D9273-D8F7-4335-A061-554CE6687913}" destId="{74966840-9CDB-41E6-B1F4-3BDAFAB8D83F}" srcOrd="9" destOrd="0" presId="urn:microsoft.com/office/officeart/2005/8/layout/list1"/>
    <dgm:cxn modelId="{79A9D8E6-3781-46AB-9EA4-4DAA50F8F5F0}" type="presParOf" srcId="{1D2D9273-D8F7-4335-A061-554CE6687913}" destId="{E0D851D5-9644-4675-86DC-0032DC6C64F8}" srcOrd="10" destOrd="0" presId="urn:microsoft.com/office/officeart/2005/8/layout/list1"/>
    <dgm:cxn modelId="{4178845A-E41A-4823-A1F5-295A36E1308D}" type="presParOf" srcId="{1D2D9273-D8F7-4335-A061-554CE6687913}" destId="{61C760D6-6879-4EC0-93A4-6DE15F86AE17}" srcOrd="11" destOrd="0" presId="urn:microsoft.com/office/officeart/2005/8/layout/list1"/>
    <dgm:cxn modelId="{D69D0C09-9B97-4B8D-943A-4D216238A62B}" type="presParOf" srcId="{1D2D9273-D8F7-4335-A061-554CE6687913}" destId="{88F4B73E-2E69-4CEA-9169-508B643D25C4}" srcOrd="12" destOrd="0" presId="urn:microsoft.com/office/officeart/2005/8/layout/list1"/>
    <dgm:cxn modelId="{65BCDF0E-84AD-4669-B69A-78C61CCF7CBF}" type="presParOf" srcId="{88F4B73E-2E69-4CEA-9169-508B643D25C4}" destId="{ADD9B559-4CB0-4A97-AB9E-20F2803E98CB}" srcOrd="0" destOrd="0" presId="urn:microsoft.com/office/officeart/2005/8/layout/list1"/>
    <dgm:cxn modelId="{A3DED984-02DE-493B-9701-54BD82C288A5}" type="presParOf" srcId="{88F4B73E-2E69-4CEA-9169-508B643D25C4}" destId="{5593D7CD-DFD3-4CC7-8017-8C5846ABCA68}" srcOrd="1" destOrd="0" presId="urn:microsoft.com/office/officeart/2005/8/layout/list1"/>
    <dgm:cxn modelId="{E3C825C1-EF0B-4FCC-B3B3-F70A06017EBF}" type="presParOf" srcId="{1D2D9273-D8F7-4335-A061-554CE6687913}" destId="{7B370517-32DA-4117-919C-377E62FB08C0}" srcOrd="13" destOrd="0" presId="urn:microsoft.com/office/officeart/2005/8/layout/list1"/>
    <dgm:cxn modelId="{A2AF71CE-E3C3-43ED-97D1-FDE3CBCA9153}" type="presParOf" srcId="{1D2D9273-D8F7-4335-A061-554CE6687913}" destId="{15FB2364-58DF-49B8-89B7-80E45C25D3EC}" srcOrd="14" destOrd="0" presId="urn:microsoft.com/office/officeart/2005/8/layout/list1"/>
    <dgm:cxn modelId="{9B32F545-4B36-4938-AADA-9E24B3606794}" type="presParOf" srcId="{1D2D9273-D8F7-4335-A061-554CE6687913}" destId="{6FB43C6B-EB18-466A-BA19-D435D2DC974D}" srcOrd="15" destOrd="0" presId="urn:microsoft.com/office/officeart/2005/8/layout/list1"/>
    <dgm:cxn modelId="{58F300D0-8594-410D-BAE8-C7540713CB63}" type="presParOf" srcId="{1D2D9273-D8F7-4335-A061-554CE6687913}" destId="{E7608C39-52DB-41F1-9264-CCF05A9B2ED3}" srcOrd="16" destOrd="0" presId="urn:microsoft.com/office/officeart/2005/8/layout/list1"/>
    <dgm:cxn modelId="{8DC681C7-D211-49D9-9D97-10C225DB4174}" type="presParOf" srcId="{E7608C39-52DB-41F1-9264-CCF05A9B2ED3}" destId="{A84E1441-C9D5-43DF-89D2-3953A4C7D78F}" srcOrd="0" destOrd="0" presId="urn:microsoft.com/office/officeart/2005/8/layout/list1"/>
    <dgm:cxn modelId="{D6A1C05A-FB9B-4615-956C-BF599A8EADF0}" type="presParOf" srcId="{E7608C39-52DB-41F1-9264-CCF05A9B2ED3}" destId="{C10AA63A-E9C0-48A6-B8BE-7FF0F8F1DA48}" srcOrd="1" destOrd="0" presId="urn:microsoft.com/office/officeart/2005/8/layout/list1"/>
    <dgm:cxn modelId="{155CFC2D-56E0-4ABC-8752-C2BB2042BAB6}" type="presParOf" srcId="{1D2D9273-D8F7-4335-A061-554CE6687913}" destId="{07AE9EC6-35B2-437B-ABBD-3B8B71B55A23}" srcOrd="17" destOrd="0" presId="urn:microsoft.com/office/officeart/2005/8/layout/list1"/>
    <dgm:cxn modelId="{6BD32CAD-826E-42B7-B2FD-9C2B0EC25BE5}" type="presParOf" srcId="{1D2D9273-D8F7-4335-A061-554CE6687913}" destId="{67A410F2-D4D6-41D3-BE11-1A68004B3E98}" srcOrd="18"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A1A1506-3E77-43DC-BCCD-E44E0E562836}">
      <dsp:nvSpPr>
        <dsp:cNvPr id="0" name=""/>
        <dsp:cNvSpPr/>
      </dsp:nvSpPr>
      <dsp:spPr>
        <a:xfrm>
          <a:off x="0" y="2124"/>
          <a:ext cx="7363990" cy="0"/>
        </a:xfrm>
        <a:prstGeom prst="line">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9FF5508D-1B99-4CCF-B1DD-024785FCE7D6}">
      <dsp:nvSpPr>
        <dsp:cNvPr id="0" name=""/>
        <dsp:cNvSpPr/>
      </dsp:nvSpPr>
      <dsp:spPr>
        <a:xfrm>
          <a:off x="0" y="2124"/>
          <a:ext cx="7363990" cy="7245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rtl="0">
            <a:lnSpc>
              <a:spcPct val="90000"/>
            </a:lnSpc>
            <a:spcBef>
              <a:spcPct val="0"/>
            </a:spcBef>
            <a:spcAft>
              <a:spcPct val="35000"/>
            </a:spcAft>
            <a:buNone/>
          </a:pPr>
          <a:r>
            <a:rPr lang="en-US" sz="1500" b="0" kern="1200" dirty="0">
              <a:latin typeface="Arial Narrow"/>
            </a:rPr>
            <a:t>LGBT clients</a:t>
          </a:r>
          <a:r>
            <a:rPr lang="en-US" sz="1500" kern="1200" dirty="0">
              <a:latin typeface="Arial Narrow"/>
            </a:rPr>
            <a:t> face discrimination and marginalization globally — including within </a:t>
          </a:r>
          <a:r>
            <a:rPr lang="en-US" sz="1500" b="0" kern="1200" dirty="0">
              <a:latin typeface="Arial Narrow"/>
            </a:rPr>
            <a:t>social work services</a:t>
          </a:r>
          <a:r>
            <a:rPr lang="en-US" sz="1500" kern="1200" dirty="0">
              <a:latin typeface="Arial Narrow"/>
            </a:rPr>
            <a:t> </a:t>
          </a:r>
          <a:r>
            <a:rPr lang="en-US" sz="1500" kern="1200" dirty="0">
              <a:latin typeface="Arial Narrow"/>
              <a:ea typeface="Calibri"/>
              <a:cs typeface="Calibri"/>
            </a:rPr>
            <a:t>(Dentato, 2012; Marais &amp; Adlem, 2024</a:t>
          </a:r>
          <a:r>
            <a:rPr lang="en-US" sz="1500" kern="1200" dirty="0">
              <a:latin typeface="Arial Narrow"/>
            </a:rPr>
            <a:t>).</a:t>
          </a:r>
        </a:p>
      </dsp:txBody>
      <dsp:txXfrm>
        <a:off x="0" y="2124"/>
        <a:ext cx="7363990" cy="724514"/>
      </dsp:txXfrm>
    </dsp:sp>
    <dsp:sp modelId="{1FA3F9DB-DA48-4C02-93F7-7E8E3683C0A1}">
      <dsp:nvSpPr>
        <dsp:cNvPr id="0" name=""/>
        <dsp:cNvSpPr/>
      </dsp:nvSpPr>
      <dsp:spPr>
        <a:xfrm>
          <a:off x="0" y="726639"/>
          <a:ext cx="7363990" cy="0"/>
        </a:xfrm>
        <a:prstGeom prst="line">
          <a:avLst/>
        </a:prstGeom>
        <a:solidFill>
          <a:schemeClr val="accent3">
            <a:hueOff val="0"/>
            <a:satOff val="0"/>
            <a:lumOff val="0"/>
            <a:alphaOff val="0"/>
          </a:schemeClr>
        </a:solidFill>
        <a:ln w="1905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F696CBA8-A5FB-4CF2-8938-C8BBD5205D03}">
      <dsp:nvSpPr>
        <dsp:cNvPr id="0" name=""/>
        <dsp:cNvSpPr/>
      </dsp:nvSpPr>
      <dsp:spPr>
        <a:xfrm>
          <a:off x="0" y="726639"/>
          <a:ext cx="7363990" cy="7245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n-US" sz="1500" b="1" kern="1200" dirty="0">
              <a:latin typeface="Arial Narrow"/>
            </a:rPr>
            <a:t>Research gap:</a:t>
          </a:r>
          <a:r>
            <a:rPr lang="en-US" sz="1500" kern="1200" dirty="0">
              <a:latin typeface="Arial Narrow"/>
            </a:rPr>
            <a:t> Very limited studies in the Global South (Kasa, 2024; George &amp; Ekoh, 2020), especially South Africa (</a:t>
          </a:r>
          <a:r>
            <a:rPr lang="en-US" sz="1500" i="0" kern="1200" dirty="0">
              <a:latin typeface="Arial Narrow"/>
            </a:rPr>
            <a:t>Addinall, 2002</a:t>
          </a:r>
          <a:r>
            <a:rPr lang="en-US" sz="1500" kern="1200" dirty="0">
              <a:latin typeface="Arial Narrow"/>
            </a:rPr>
            <a:t>; Tao &amp; Jacobs, 2023; Marais &amp; </a:t>
          </a:r>
          <a:r>
            <a:rPr lang="en-US" sz="1500" kern="1200" dirty="0" err="1">
              <a:latin typeface="Arial Narrow"/>
            </a:rPr>
            <a:t>Adlem</a:t>
          </a:r>
          <a:r>
            <a:rPr lang="en-US" sz="1500" kern="1200" dirty="0">
              <a:latin typeface="Arial Narrow"/>
            </a:rPr>
            <a:t>, 2024).</a:t>
          </a:r>
        </a:p>
      </dsp:txBody>
      <dsp:txXfrm>
        <a:off x="0" y="726639"/>
        <a:ext cx="7363990" cy="724514"/>
      </dsp:txXfrm>
    </dsp:sp>
    <dsp:sp modelId="{4B703AE0-1AA3-4508-9B09-5A6C86799787}">
      <dsp:nvSpPr>
        <dsp:cNvPr id="0" name=""/>
        <dsp:cNvSpPr/>
      </dsp:nvSpPr>
      <dsp:spPr>
        <a:xfrm>
          <a:off x="0" y="1451154"/>
          <a:ext cx="7363990" cy="0"/>
        </a:xfrm>
        <a:prstGeom prst="line">
          <a:avLst/>
        </a:prstGeom>
        <a:solidFill>
          <a:schemeClr val="accent4">
            <a:hueOff val="0"/>
            <a:satOff val="0"/>
            <a:lumOff val="0"/>
            <a:alphaOff val="0"/>
          </a:schemeClr>
        </a:solidFill>
        <a:ln w="1905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1910E555-3330-4191-8377-FE8C061103C8}">
      <dsp:nvSpPr>
        <dsp:cNvPr id="0" name=""/>
        <dsp:cNvSpPr/>
      </dsp:nvSpPr>
      <dsp:spPr>
        <a:xfrm>
          <a:off x="0" y="1451154"/>
          <a:ext cx="7363990" cy="7245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rtl="0">
            <a:lnSpc>
              <a:spcPct val="90000"/>
            </a:lnSpc>
            <a:spcBef>
              <a:spcPct val="0"/>
            </a:spcBef>
            <a:spcAft>
              <a:spcPct val="35000"/>
            </a:spcAft>
            <a:buNone/>
          </a:pPr>
          <a:r>
            <a:rPr lang="en-US" sz="1500" b="1" kern="1200" dirty="0">
              <a:latin typeface="Arial Narrow"/>
            </a:rPr>
            <a:t>This Presentation:</a:t>
          </a:r>
          <a:r>
            <a:rPr lang="en-US" sz="1500" kern="1200" dirty="0">
              <a:latin typeface="Arial Narrow"/>
            </a:rPr>
            <a:t> Findings of a larger Master's study - the 2nd only known South African study in 23 years examining social workers’ </a:t>
          </a:r>
          <a:r>
            <a:rPr lang="en-US" sz="1500" b="1" kern="1200" dirty="0">
              <a:latin typeface="Arial Narrow"/>
            </a:rPr>
            <a:t>knowledge, attitudes &amp; skills</a:t>
          </a:r>
          <a:r>
            <a:rPr lang="en-US" sz="1500" kern="1200" dirty="0">
              <a:latin typeface="Arial Narrow"/>
            </a:rPr>
            <a:t> in service delivery with LGBT clients. </a:t>
          </a:r>
        </a:p>
      </dsp:txBody>
      <dsp:txXfrm>
        <a:off x="0" y="1451154"/>
        <a:ext cx="7363990" cy="724514"/>
      </dsp:txXfrm>
    </dsp:sp>
    <dsp:sp modelId="{54E88AF1-51DB-47A8-A1CB-B01DEBA49807}">
      <dsp:nvSpPr>
        <dsp:cNvPr id="0" name=""/>
        <dsp:cNvSpPr/>
      </dsp:nvSpPr>
      <dsp:spPr>
        <a:xfrm>
          <a:off x="0" y="2175669"/>
          <a:ext cx="7363990" cy="0"/>
        </a:xfrm>
        <a:prstGeom prst="line">
          <a:avLst/>
        </a:prstGeom>
        <a:solidFill>
          <a:schemeClr val="accent5">
            <a:hueOff val="0"/>
            <a:satOff val="0"/>
            <a:lumOff val="0"/>
            <a:alphaOff val="0"/>
          </a:schemeClr>
        </a:solidFill>
        <a:ln w="1905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3B90526A-7376-4A6F-8A7B-A2ACC7D6C060}">
      <dsp:nvSpPr>
        <dsp:cNvPr id="0" name=""/>
        <dsp:cNvSpPr/>
      </dsp:nvSpPr>
      <dsp:spPr>
        <a:xfrm>
          <a:off x="0" y="2175669"/>
          <a:ext cx="7363990" cy="7245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rtl="0">
            <a:lnSpc>
              <a:spcPct val="90000"/>
            </a:lnSpc>
            <a:spcBef>
              <a:spcPct val="0"/>
            </a:spcBef>
            <a:spcAft>
              <a:spcPct val="35000"/>
            </a:spcAft>
            <a:buNone/>
          </a:pPr>
          <a:r>
            <a:rPr lang="en-US" sz="1500" b="1" kern="1200" dirty="0">
              <a:latin typeface="Arial Narrow"/>
            </a:rPr>
            <a:t>Aim:</a:t>
          </a:r>
          <a:r>
            <a:rPr lang="en-US" sz="1500" kern="1200" dirty="0">
              <a:latin typeface="Arial Narrow"/>
            </a:rPr>
            <a:t> </a:t>
          </a:r>
          <a:r>
            <a:rPr lang="en-US" sz="1500" kern="1200" dirty="0">
              <a:solidFill>
                <a:srgbClr val="222222"/>
              </a:solidFill>
              <a:latin typeface="Arial Narrow"/>
              <a:cs typeface="Arial"/>
            </a:rPr>
            <a:t> Report on the practices and knowledge-base of social workers as well as the interventions needed to address both these knowledge </a:t>
          </a:r>
          <a:r>
            <a:rPr lang="en-US" sz="1500" kern="1200" dirty="0">
              <a:latin typeface="Arial Narrow"/>
            </a:rPr>
            <a:t>gaps as well as the critical gap and promote </a:t>
          </a:r>
          <a:r>
            <a:rPr lang="en-US" sz="1500" b="1" kern="1200" dirty="0">
              <a:latin typeface="Arial Narrow"/>
            </a:rPr>
            <a:t>inclusive, affirming practice</a:t>
          </a:r>
          <a:r>
            <a:rPr lang="en-US" sz="1500" kern="1200" dirty="0">
              <a:latin typeface="Arial Narrow"/>
            </a:rPr>
            <a:t>.</a:t>
          </a:r>
        </a:p>
      </dsp:txBody>
      <dsp:txXfrm>
        <a:off x="0" y="2175669"/>
        <a:ext cx="7363990" cy="724514"/>
      </dsp:txXfrm>
    </dsp:sp>
    <dsp:sp modelId="{ECA3683F-A600-43C1-95DF-5880072916F3}">
      <dsp:nvSpPr>
        <dsp:cNvPr id="0" name=""/>
        <dsp:cNvSpPr/>
      </dsp:nvSpPr>
      <dsp:spPr>
        <a:xfrm>
          <a:off x="0" y="2900183"/>
          <a:ext cx="7363990" cy="0"/>
        </a:xfrm>
        <a:prstGeom prst="line">
          <a:avLst/>
        </a:prstGeom>
        <a:solidFill>
          <a:schemeClr val="accent6">
            <a:hueOff val="0"/>
            <a:satOff val="0"/>
            <a:lumOff val="0"/>
            <a:alphaOff val="0"/>
          </a:schemeClr>
        </a:solidFill>
        <a:ln w="1905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03927AD9-3C83-46EC-B755-FDF139ACEC40}">
      <dsp:nvSpPr>
        <dsp:cNvPr id="0" name=""/>
        <dsp:cNvSpPr/>
      </dsp:nvSpPr>
      <dsp:spPr>
        <a:xfrm>
          <a:off x="0" y="2900183"/>
          <a:ext cx="7363990" cy="7245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rtl="0">
            <a:lnSpc>
              <a:spcPct val="90000"/>
            </a:lnSpc>
            <a:spcBef>
              <a:spcPct val="0"/>
            </a:spcBef>
            <a:spcAft>
              <a:spcPct val="35000"/>
            </a:spcAft>
            <a:buNone/>
          </a:pPr>
          <a:r>
            <a:rPr lang="en-US" sz="1500" b="0" kern="1200" dirty="0">
              <a:latin typeface="Arial Narrow"/>
            </a:rPr>
            <a:t> It is aligned</a:t>
          </a:r>
          <a:r>
            <a:rPr lang="en-US" sz="1500" kern="1200" dirty="0">
              <a:latin typeface="Arial Narrow"/>
            </a:rPr>
            <a:t> with </a:t>
          </a:r>
          <a:r>
            <a:rPr lang="en-US" sz="1500" b="0" kern="1200" dirty="0">
              <a:latin typeface="Arial Narrow"/>
            </a:rPr>
            <a:t>SDG 10</a:t>
          </a:r>
          <a:r>
            <a:rPr lang="en-US" sz="1500" b="1" kern="1200" dirty="0">
              <a:latin typeface="Arial Narrow"/>
            </a:rPr>
            <a:t> (Reduced Inequalities)</a:t>
          </a:r>
          <a:r>
            <a:rPr lang="en-US" sz="1500" kern="1200" dirty="0">
              <a:latin typeface="Arial Narrow"/>
            </a:rPr>
            <a:t> &amp; </a:t>
          </a:r>
          <a:r>
            <a:rPr lang="en-US" sz="1500" b="1" kern="1200" dirty="0">
              <a:latin typeface="Arial Narrow"/>
            </a:rPr>
            <a:t>SDG 16 (Peace, Justice &amp; Strong Institutions</a:t>
          </a:r>
          <a:r>
            <a:rPr lang="en-US" sz="1500" kern="1200" dirty="0">
              <a:latin typeface="Arial Narrow"/>
            </a:rPr>
            <a:t>).</a:t>
          </a:r>
        </a:p>
      </dsp:txBody>
      <dsp:txXfrm>
        <a:off x="0" y="2900183"/>
        <a:ext cx="7363990" cy="724514"/>
      </dsp:txXfrm>
    </dsp:sp>
    <dsp:sp modelId="{D4E0197D-6022-4DA4-BFB6-319179A92049}">
      <dsp:nvSpPr>
        <dsp:cNvPr id="0" name=""/>
        <dsp:cNvSpPr/>
      </dsp:nvSpPr>
      <dsp:spPr>
        <a:xfrm>
          <a:off x="0" y="3624698"/>
          <a:ext cx="7363990" cy="0"/>
        </a:xfrm>
        <a:prstGeom prst="line">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176F10D9-F2E3-4DA2-ABDA-95C293A08057}">
      <dsp:nvSpPr>
        <dsp:cNvPr id="0" name=""/>
        <dsp:cNvSpPr/>
      </dsp:nvSpPr>
      <dsp:spPr>
        <a:xfrm>
          <a:off x="0" y="3624698"/>
          <a:ext cx="7363990" cy="7245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n-US" sz="1500" b="0" kern="1200" dirty="0">
              <a:latin typeface="Arial Narrow"/>
            </a:rPr>
            <a:t>Guided</a:t>
          </a:r>
          <a:r>
            <a:rPr lang="en-US" sz="1500" kern="1200" dirty="0">
              <a:latin typeface="Arial Narrow"/>
            </a:rPr>
            <a:t> by </a:t>
          </a:r>
          <a:r>
            <a:rPr lang="en-US" sz="1500" b="1" kern="1200" dirty="0">
              <a:latin typeface="Arial Narrow"/>
            </a:rPr>
            <a:t>Tronto’s Political Ethics of Care (2013</a:t>
          </a:r>
          <a:r>
            <a:rPr lang="en-US" sz="1500" kern="1200" dirty="0">
              <a:latin typeface="Arial Narrow"/>
            </a:rPr>
            <a:t>).</a:t>
          </a:r>
        </a:p>
      </dsp:txBody>
      <dsp:txXfrm>
        <a:off x="0" y="3624698"/>
        <a:ext cx="7363990" cy="72451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C20A2D1-D8CD-43B9-A58E-A4A900F78689}">
      <dsp:nvSpPr>
        <dsp:cNvPr id="0" name=""/>
        <dsp:cNvSpPr/>
      </dsp:nvSpPr>
      <dsp:spPr>
        <a:xfrm>
          <a:off x="0" y="180189"/>
          <a:ext cx="10927829" cy="724500"/>
        </a:xfrm>
        <a:prstGeom prst="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48121" tIns="208280" rIns="848121" bIns="71120" numCol="1" spcCol="1270" anchor="t" anchorCtr="0">
          <a:noAutofit/>
        </a:bodyPr>
        <a:lstStyle/>
        <a:p>
          <a:pPr marL="57150" lvl="1" indent="-57150" algn="l" defTabSz="444500">
            <a:lnSpc>
              <a:spcPct val="90000"/>
            </a:lnSpc>
            <a:spcBef>
              <a:spcPct val="0"/>
            </a:spcBef>
            <a:spcAft>
              <a:spcPct val="15000"/>
            </a:spcAft>
            <a:buChar char="•"/>
          </a:pPr>
          <a:r>
            <a:rPr lang="en-GB" sz="1000" b="1" kern="1200" dirty="0">
              <a:latin typeface="Arial Narrow"/>
            </a:rPr>
            <a:t>Qualitative</a:t>
          </a:r>
          <a:r>
            <a:rPr lang="en-GB" sz="1000" kern="1200" dirty="0">
              <a:latin typeface="Arial Narrow"/>
            </a:rPr>
            <a:t>, </a:t>
          </a:r>
          <a:r>
            <a:rPr lang="en-GB" sz="1000" b="1" kern="1200" dirty="0">
              <a:latin typeface="Arial Narrow"/>
            </a:rPr>
            <a:t>explorative-descriptive</a:t>
          </a:r>
          <a:r>
            <a:rPr lang="en-GB" sz="1000" kern="1200" dirty="0">
              <a:latin typeface="Arial Narrow"/>
            </a:rPr>
            <a:t> study.</a:t>
          </a:r>
          <a:endParaRPr lang="en-US" sz="1000" kern="1200" dirty="0">
            <a:latin typeface="Arial Narrow"/>
          </a:endParaRPr>
        </a:p>
        <a:p>
          <a:pPr marL="57150" lvl="1" indent="-57150" algn="l" defTabSz="444500">
            <a:lnSpc>
              <a:spcPct val="90000"/>
            </a:lnSpc>
            <a:spcBef>
              <a:spcPct val="0"/>
            </a:spcBef>
            <a:spcAft>
              <a:spcPct val="15000"/>
            </a:spcAft>
            <a:buChar char="•"/>
          </a:pPr>
          <a:r>
            <a:rPr lang="en-US" sz="1000" b="1" kern="1200" dirty="0">
              <a:latin typeface="Arial Narrow"/>
            </a:rPr>
            <a:t>Convenience</a:t>
          </a:r>
          <a:r>
            <a:rPr lang="en-US" sz="1000" kern="1200" dirty="0">
              <a:latin typeface="Arial Narrow"/>
            </a:rPr>
            <a:t> &amp; </a:t>
          </a:r>
          <a:r>
            <a:rPr lang="en-US" sz="1000" b="1" kern="1200" dirty="0">
              <a:latin typeface="Arial Narrow"/>
            </a:rPr>
            <a:t>Snowball s</a:t>
          </a:r>
          <a:r>
            <a:rPr lang="en-US" sz="1000" kern="1200" dirty="0">
              <a:latin typeface="Arial Narrow"/>
            </a:rPr>
            <a:t>ampling techniques</a:t>
          </a:r>
        </a:p>
        <a:p>
          <a:pPr marL="57150" lvl="1" indent="-57150" algn="l" defTabSz="444500">
            <a:lnSpc>
              <a:spcPct val="90000"/>
            </a:lnSpc>
            <a:spcBef>
              <a:spcPct val="0"/>
            </a:spcBef>
            <a:spcAft>
              <a:spcPct val="15000"/>
            </a:spcAft>
            <a:buChar char="•"/>
          </a:pPr>
          <a:endParaRPr lang="en-US" sz="1000" kern="1200" dirty="0">
            <a:latin typeface="Arial Narrow"/>
          </a:endParaRPr>
        </a:p>
      </dsp:txBody>
      <dsp:txXfrm>
        <a:off x="0" y="180189"/>
        <a:ext cx="10927829" cy="724500"/>
      </dsp:txXfrm>
    </dsp:sp>
    <dsp:sp modelId="{3EA1263C-6E20-4B38-AE42-47EEF61E02CF}">
      <dsp:nvSpPr>
        <dsp:cNvPr id="0" name=""/>
        <dsp:cNvSpPr/>
      </dsp:nvSpPr>
      <dsp:spPr>
        <a:xfrm>
          <a:off x="546391" y="32589"/>
          <a:ext cx="7649480" cy="29520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89132" tIns="0" rIns="289132" bIns="0" numCol="1" spcCol="1270" anchor="ctr" anchorCtr="0">
          <a:noAutofit/>
        </a:bodyPr>
        <a:lstStyle/>
        <a:p>
          <a:pPr marL="0" lvl="0" indent="0" algn="l" defTabSz="444500" rtl="0">
            <a:lnSpc>
              <a:spcPct val="90000"/>
            </a:lnSpc>
            <a:spcBef>
              <a:spcPct val="0"/>
            </a:spcBef>
            <a:spcAft>
              <a:spcPct val="35000"/>
            </a:spcAft>
            <a:buNone/>
          </a:pPr>
          <a:r>
            <a:rPr lang="en-GB" sz="1000" b="1" kern="1200" dirty="0">
              <a:latin typeface="Arial Narrow"/>
            </a:rPr>
            <a:t>RESEARCH APPROACH, DESIGN &amp; SAMPLING </a:t>
          </a:r>
          <a:endParaRPr lang="en-US" sz="1000" kern="1200" dirty="0">
            <a:latin typeface="Arial Narrow"/>
          </a:endParaRPr>
        </a:p>
      </dsp:txBody>
      <dsp:txXfrm>
        <a:off x="560801" y="46999"/>
        <a:ext cx="7620660" cy="266380"/>
      </dsp:txXfrm>
    </dsp:sp>
    <dsp:sp modelId="{3E47B387-31DC-495C-9B4B-838919B65D0B}">
      <dsp:nvSpPr>
        <dsp:cNvPr id="0" name=""/>
        <dsp:cNvSpPr/>
      </dsp:nvSpPr>
      <dsp:spPr>
        <a:xfrm>
          <a:off x="0" y="1106289"/>
          <a:ext cx="10927829" cy="425250"/>
        </a:xfrm>
        <a:prstGeom prst="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48121" tIns="208280" rIns="848121" bIns="71120" numCol="1" spcCol="1270" anchor="t" anchorCtr="0">
          <a:noAutofit/>
        </a:bodyPr>
        <a:lstStyle/>
        <a:p>
          <a:pPr marL="57150" lvl="1" indent="-57150" algn="l" defTabSz="444500" rtl="0">
            <a:lnSpc>
              <a:spcPct val="90000"/>
            </a:lnSpc>
            <a:spcBef>
              <a:spcPct val="0"/>
            </a:spcBef>
            <a:spcAft>
              <a:spcPct val="15000"/>
            </a:spcAft>
            <a:buChar char="•"/>
          </a:pPr>
          <a:r>
            <a:rPr lang="en-GB" sz="1000" b="1" kern="1200" dirty="0">
              <a:latin typeface="Arial Narrow"/>
            </a:rPr>
            <a:t>In-depth</a:t>
          </a:r>
          <a:r>
            <a:rPr lang="en-GB" sz="1000" kern="1200" dirty="0">
              <a:latin typeface="Arial Narrow"/>
            </a:rPr>
            <a:t> </a:t>
          </a:r>
          <a:r>
            <a:rPr lang="en-GB" sz="1000" b="1" kern="1200" dirty="0">
              <a:latin typeface="Arial Narrow"/>
            </a:rPr>
            <a:t>semi-structured interviews </a:t>
          </a:r>
          <a:r>
            <a:rPr lang="en-GB" sz="1000" b="0" kern="1200" dirty="0">
              <a:latin typeface="Arial Narrow"/>
            </a:rPr>
            <a:t>with</a:t>
          </a:r>
          <a:r>
            <a:rPr lang="en-GB" sz="1000" b="1" kern="1200" dirty="0">
              <a:latin typeface="Arial Narrow"/>
            </a:rPr>
            <a:t> </a:t>
          </a:r>
          <a:r>
            <a:rPr lang="en-GB" sz="1000" b="1" kern="1200" dirty="0">
              <a:solidFill>
                <a:schemeClr val="tx1"/>
              </a:solidFill>
              <a:latin typeface="Calibri"/>
              <a:ea typeface="Calibri"/>
              <a:cs typeface="Calibri"/>
            </a:rPr>
            <a:t>20 Social Workers</a:t>
          </a:r>
          <a:r>
            <a:rPr lang="en-GB" sz="1000" b="0" kern="1200" dirty="0">
              <a:solidFill>
                <a:schemeClr val="tx1"/>
              </a:solidFill>
              <a:latin typeface="Calibri"/>
              <a:ea typeface="Calibri"/>
              <a:cs typeface="Calibri"/>
            </a:rPr>
            <a:t> (14 female &amp; 6 male)</a:t>
          </a:r>
          <a:endParaRPr lang="en-US" sz="1000" b="1" kern="1200" dirty="0">
            <a:solidFill>
              <a:schemeClr val="tx1"/>
            </a:solidFill>
            <a:latin typeface="Arial Narrow"/>
          </a:endParaRPr>
        </a:p>
      </dsp:txBody>
      <dsp:txXfrm>
        <a:off x="0" y="1106289"/>
        <a:ext cx="10927829" cy="425250"/>
      </dsp:txXfrm>
    </dsp:sp>
    <dsp:sp modelId="{F95E8C0C-4E8B-4A75-AC1A-FA1DB19C4BDC}">
      <dsp:nvSpPr>
        <dsp:cNvPr id="0" name=""/>
        <dsp:cNvSpPr/>
      </dsp:nvSpPr>
      <dsp:spPr>
        <a:xfrm>
          <a:off x="546391" y="958689"/>
          <a:ext cx="7649480" cy="29520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89132" tIns="0" rIns="289132" bIns="0" numCol="1" spcCol="1270" anchor="ctr" anchorCtr="0">
          <a:noAutofit/>
        </a:bodyPr>
        <a:lstStyle/>
        <a:p>
          <a:pPr marL="0" lvl="0" indent="0" algn="l" defTabSz="444500">
            <a:lnSpc>
              <a:spcPct val="90000"/>
            </a:lnSpc>
            <a:spcBef>
              <a:spcPct val="0"/>
            </a:spcBef>
            <a:spcAft>
              <a:spcPct val="35000"/>
            </a:spcAft>
            <a:buNone/>
          </a:pPr>
          <a:r>
            <a:rPr lang="en-US" sz="1000" b="1" kern="1200" dirty="0">
              <a:latin typeface="Arial Narrow"/>
            </a:rPr>
            <a:t>DATA COLLECTION</a:t>
          </a:r>
        </a:p>
      </dsp:txBody>
      <dsp:txXfrm>
        <a:off x="560801" y="973099"/>
        <a:ext cx="7620660" cy="266380"/>
      </dsp:txXfrm>
    </dsp:sp>
    <dsp:sp modelId="{E0D851D5-9644-4675-86DC-0032DC6C64F8}">
      <dsp:nvSpPr>
        <dsp:cNvPr id="0" name=""/>
        <dsp:cNvSpPr/>
      </dsp:nvSpPr>
      <dsp:spPr>
        <a:xfrm>
          <a:off x="0" y="1733139"/>
          <a:ext cx="10927829" cy="724500"/>
        </a:xfrm>
        <a:prstGeom prst="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48121" tIns="208280" rIns="848121" bIns="71120" numCol="1" spcCol="1270" anchor="t" anchorCtr="0">
          <a:noAutofit/>
        </a:bodyPr>
        <a:lstStyle/>
        <a:p>
          <a:pPr marL="57150" lvl="1" indent="-57150" algn="l" defTabSz="444500" rtl="0">
            <a:lnSpc>
              <a:spcPct val="90000"/>
            </a:lnSpc>
            <a:spcBef>
              <a:spcPct val="0"/>
            </a:spcBef>
            <a:spcAft>
              <a:spcPct val="15000"/>
            </a:spcAft>
            <a:buChar char="•"/>
          </a:pPr>
          <a:r>
            <a:rPr lang="en-GB" sz="1000" kern="1200" dirty="0">
              <a:latin typeface="Arial Narrow"/>
            </a:rPr>
            <a:t>Thematic analysis using Tesch's 8 steps.</a:t>
          </a:r>
          <a:endParaRPr lang="en-US" sz="1000" kern="1200" dirty="0">
            <a:latin typeface="Arial Narrow"/>
          </a:endParaRPr>
        </a:p>
        <a:p>
          <a:pPr marL="57150" lvl="1" indent="-57150" algn="l" defTabSz="444500">
            <a:lnSpc>
              <a:spcPct val="90000"/>
            </a:lnSpc>
            <a:spcBef>
              <a:spcPct val="0"/>
            </a:spcBef>
            <a:spcAft>
              <a:spcPct val="15000"/>
            </a:spcAft>
            <a:buChar char="•"/>
          </a:pPr>
          <a:r>
            <a:rPr lang="en-US" sz="1000" kern="1200" dirty="0">
              <a:latin typeface="Arial Narrow"/>
            </a:rPr>
            <a:t>Literature control</a:t>
          </a:r>
        </a:p>
        <a:p>
          <a:pPr marL="57150" lvl="1" indent="-57150" algn="l" defTabSz="444500" rtl="0">
            <a:lnSpc>
              <a:spcPct val="90000"/>
            </a:lnSpc>
            <a:spcBef>
              <a:spcPct val="0"/>
            </a:spcBef>
            <a:spcAft>
              <a:spcPct val="15000"/>
            </a:spcAft>
            <a:buChar char="•"/>
          </a:pPr>
          <a:r>
            <a:rPr lang="en-GB" sz="1000" kern="1200" dirty="0">
              <a:latin typeface="Arial Narrow"/>
            </a:rPr>
            <a:t>Tronto’s 4 Elements of Care: i)Attentiveness, ii) </a:t>
          </a:r>
          <a:r>
            <a:rPr lang="en-US" sz="1000" kern="1200" dirty="0">
              <a:latin typeface="Arial Narrow"/>
            </a:rPr>
            <a:t>Responsibility, iii) Competence, iv) Trust</a:t>
          </a:r>
        </a:p>
      </dsp:txBody>
      <dsp:txXfrm>
        <a:off x="0" y="1733139"/>
        <a:ext cx="10927829" cy="724500"/>
      </dsp:txXfrm>
    </dsp:sp>
    <dsp:sp modelId="{BD57ACD3-D719-4E33-81E5-493450C0CA8B}">
      <dsp:nvSpPr>
        <dsp:cNvPr id="0" name=""/>
        <dsp:cNvSpPr/>
      </dsp:nvSpPr>
      <dsp:spPr>
        <a:xfrm>
          <a:off x="546391" y="1585539"/>
          <a:ext cx="7649480" cy="29520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89132" tIns="0" rIns="289132" bIns="0" numCol="1" spcCol="1270" anchor="ctr" anchorCtr="0">
          <a:noAutofit/>
        </a:bodyPr>
        <a:lstStyle/>
        <a:p>
          <a:pPr marL="0" lvl="0" indent="0" algn="l" defTabSz="444500">
            <a:lnSpc>
              <a:spcPct val="90000"/>
            </a:lnSpc>
            <a:spcBef>
              <a:spcPct val="0"/>
            </a:spcBef>
            <a:spcAft>
              <a:spcPct val="35000"/>
            </a:spcAft>
            <a:buNone/>
          </a:pPr>
          <a:r>
            <a:rPr lang="en-GB" sz="1000" b="1" kern="1200" dirty="0">
              <a:latin typeface="Arial Narrow"/>
            </a:rPr>
            <a:t>DATA ANALYSIS</a:t>
          </a:r>
          <a:r>
            <a:rPr lang="en-GB" sz="1000" kern="1200" dirty="0">
              <a:latin typeface="Arial Narrow"/>
            </a:rPr>
            <a:t>:</a:t>
          </a:r>
          <a:endParaRPr lang="en-US" sz="1000" kern="1200" dirty="0">
            <a:latin typeface="Arial Narrow"/>
          </a:endParaRPr>
        </a:p>
      </dsp:txBody>
      <dsp:txXfrm>
        <a:off x="560801" y="1599949"/>
        <a:ext cx="7620660" cy="266380"/>
      </dsp:txXfrm>
    </dsp:sp>
    <dsp:sp modelId="{15FB2364-58DF-49B8-89B7-80E45C25D3EC}">
      <dsp:nvSpPr>
        <dsp:cNvPr id="0" name=""/>
        <dsp:cNvSpPr/>
      </dsp:nvSpPr>
      <dsp:spPr>
        <a:xfrm>
          <a:off x="0" y="2659240"/>
          <a:ext cx="10927829" cy="882000"/>
        </a:xfrm>
        <a:prstGeom prst="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48121" tIns="208280" rIns="848121" bIns="71120" numCol="1" spcCol="1270" anchor="t" anchorCtr="0">
          <a:noAutofit/>
        </a:bodyPr>
        <a:lstStyle/>
        <a:p>
          <a:pPr marL="57150" lvl="1" indent="-57150" algn="l" defTabSz="444500" rtl="0">
            <a:lnSpc>
              <a:spcPct val="90000"/>
            </a:lnSpc>
            <a:spcBef>
              <a:spcPct val="0"/>
            </a:spcBef>
            <a:spcAft>
              <a:spcPct val="15000"/>
            </a:spcAft>
            <a:buChar char="•"/>
          </a:pPr>
          <a:r>
            <a:rPr lang="en-US" sz="1000" b="1" kern="1200" dirty="0">
              <a:latin typeface="Arial Narrow"/>
              <a:cs typeface="Times New Roman"/>
            </a:rPr>
            <a:t>Credibility</a:t>
          </a:r>
          <a:r>
            <a:rPr lang="en-US" sz="1000" b="0" kern="1200" dirty="0">
              <a:latin typeface="Arial Narrow"/>
              <a:cs typeface="Times New Roman"/>
            </a:rPr>
            <a:t>: Participants Quotes and triangulation through a literature control. </a:t>
          </a:r>
          <a:endParaRPr lang="en-US" sz="1000" b="0" kern="1200" dirty="0">
            <a:latin typeface="Arial Narrow"/>
          </a:endParaRPr>
        </a:p>
        <a:p>
          <a:pPr marL="57150" lvl="1" indent="-57150" algn="l" defTabSz="444500" rtl="0">
            <a:lnSpc>
              <a:spcPct val="90000"/>
            </a:lnSpc>
            <a:spcBef>
              <a:spcPct val="0"/>
            </a:spcBef>
            <a:spcAft>
              <a:spcPct val="15000"/>
            </a:spcAft>
            <a:buChar char="•"/>
          </a:pPr>
          <a:r>
            <a:rPr lang="en-US" sz="1000" b="1" kern="1200" dirty="0">
              <a:latin typeface="Arial Narrow"/>
              <a:cs typeface="Times New Roman"/>
            </a:rPr>
            <a:t>Transferability</a:t>
          </a:r>
          <a:r>
            <a:rPr lang="en-US" sz="1000" b="0" kern="1200" dirty="0">
              <a:latin typeface="Arial Narrow"/>
              <a:cs typeface="Times New Roman"/>
            </a:rPr>
            <a:t>: Detailed description of the research setting, context, and demographic details.</a:t>
          </a:r>
          <a:endParaRPr lang="en-US" sz="1000" kern="1200" dirty="0">
            <a:latin typeface="Arial Narrow"/>
            <a:cs typeface="Times New Roman"/>
          </a:endParaRPr>
        </a:p>
        <a:p>
          <a:pPr marL="57150" lvl="1" indent="-57150" algn="l" defTabSz="444500" rtl="0">
            <a:lnSpc>
              <a:spcPct val="90000"/>
            </a:lnSpc>
            <a:spcBef>
              <a:spcPct val="0"/>
            </a:spcBef>
            <a:spcAft>
              <a:spcPct val="15000"/>
            </a:spcAft>
            <a:buChar char="•"/>
          </a:pPr>
          <a:r>
            <a:rPr lang="en-US" sz="1000" b="1" kern="1200" dirty="0">
              <a:latin typeface="Arial Narrow"/>
              <a:cs typeface="Times New Roman"/>
            </a:rPr>
            <a:t>Dependability</a:t>
          </a:r>
          <a:r>
            <a:rPr lang="en-US" sz="1000" b="0" kern="1200" dirty="0">
              <a:latin typeface="Arial Narrow"/>
              <a:cs typeface="Times New Roman"/>
            </a:rPr>
            <a:t>: Detailed description of the research methodology.</a:t>
          </a:r>
          <a:endParaRPr lang="en-US" sz="1000" kern="1200" dirty="0">
            <a:latin typeface="Arial Narrow"/>
          </a:endParaRPr>
        </a:p>
        <a:p>
          <a:pPr marL="57150" lvl="1" indent="-57150" algn="l" defTabSz="444500" rtl="0">
            <a:lnSpc>
              <a:spcPct val="90000"/>
            </a:lnSpc>
            <a:spcBef>
              <a:spcPct val="0"/>
            </a:spcBef>
            <a:spcAft>
              <a:spcPct val="15000"/>
            </a:spcAft>
            <a:buChar char="•"/>
          </a:pPr>
          <a:r>
            <a:rPr lang="en-US" sz="1000" b="1" kern="1200" dirty="0">
              <a:latin typeface="Arial Narrow"/>
              <a:cs typeface="Times New Roman"/>
            </a:rPr>
            <a:t>Confirmability</a:t>
          </a:r>
          <a:r>
            <a:rPr lang="en-US" sz="1000" b="0" kern="1200" dirty="0">
              <a:latin typeface="Arial Narrow"/>
              <a:cs typeface="Times New Roman"/>
            </a:rPr>
            <a:t>: Reflexivity</a:t>
          </a:r>
          <a:r>
            <a:rPr lang="en-US" sz="1000" b="0" kern="1200" dirty="0">
              <a:latin typeface="Arial Narrow"/>
            </a:rPr>
            <a:t> </a:t>
          </a:r>
          <a:endParaRPr lang="en-US" sz="1000" kern="1200" dirty="0">
            <a:latin typeface="Arial Narrow"/>
          </a:endParaRPr>
        </a:p>
      </dsp:txBody>
      <dsp:txXfrm>
        <a:off x="0" y="2659240"/>
        <a:ext cx="10927829" cy="882000"/>
      </dsp:txXfrm>
    </dsp:sp>
    <dsp:sp modelId="{5593D7CD-DFD3-4CC7-8017-8C5846ABCA68}">
      <dsp:nvSpPr>
        <dsp:cNvPr id="0" name=""/>
        <dsp:cNvSpPr/>
      </dsp:nvSpPr>
      <dsp:spPr>
        <a:xfrm>
          <a:off x="546391" y="2511640"/>
          <a:ext cx="7649480" cy="29520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89132" tIns="0" rIns="289132" bIns="0" numCol="1" spcCol="1270" anchor="ctr" anchorCtr="0">
          <a:noAutofit/>
        </a:bodyPr>
        <a:lstStyle/>
        <a:p>
          <a:pPr marL="0" lvl="0" indent="0" algn="l" defTabSz="444500" rtl="0">
            <a:lnSpc>
              <a:spcPct val="90000"/>
            </a:lnSpc>
            <a:spcBef>
              <a:spcPct val="0"/>
            </a:spcBef>
            <a:spcAft>
              <a:spcPct val="35000"/>
            </a:spcAft>
            <a:buNone/>
          </a:pPr>
          <a:r>
            <a:rPr lang="en-US" sz="1000" b="1" kern="1200" dirty="0">
              <a:latin typeface="Arial Narrow"/>
            </a:rPr>
            <a:t>TRUSTWORTHINESS </a:t>
          </a:r>
        </a:p>
      </dsp:txBody>
      <dsp:txXfrm>
        <a:off x="560801" y="2526050"/>
        <a:ext cx="7620660" cy="266380"/>
      </dsp:txXfrm>
    </dsp:sp>
    <dsp:sp modelId="{67A410F2-D4D6-41D3-BE11-1A68004B3E98}">
      <dsp:nvSpPr>
        <dsp:cNvPr id="0" name=""/>
        <dsp:cNvSpPr/>
      </dsp:nvSpPr>
      <dsp:spPr>
        <a:xfrm>
          <a:off x="0" y="3742840"/>
          <a:ext cx="10927829" cy="417375"/>
        </a:xfrm>
        <a:prstGeom prst="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48121" tIns="208280" rIns="848121" bIns="71120" numCol="1" spcCol="1270" anchor="t" anchorCtr="0">
          <a:noAutofit/>
        </a:bodyPr>
        <a:lstStyle/>
        <a:p>
          <a:pPr marL="57150" lvl="1" indent="-57150" algn="l" defTabSz="444500" rtl="0">
            <a:lnSpc>
              <a:spcPct val="90000"/>
            </a:lnSpc>
            <a:spcBef>
              <a:spcPct val="0"/>
            </a:spcBef>
            <a:spcAft>
              <a:spcPct val="15000"/>
            </a:spcAft>
            <a:buChar char="•"/>
          </a:pPr>
          <a:r>
            <a:rPr lang="en-US" sz="1000" kern="1200" dirty="0">
              <a:latin typeface="Arial Narrow"/>
            </a:rPr>
            <a:t>Informed Consent, Voluntary Participation, Confidentiality.</a:t>
          </a:r>
        </a:p>
      </dsp:txBody>
      <dsp:txXfrm>
        <a:off x="0" y="3742840"/>
        <a:ext cx="10927829" cy="417375"/>
      </dsp:txXfrm>
    </dsp:sp>
    <dsp:sp modelId="{C10AA63A-E9C0-48A6-B8BE-7FF0F8F1DA48}">
      <dsp:nvSpPr>
        <dsp:cNvPr id="0" name=""/>
        <dsp:cNvSpPr/>
      </dsp:nvSpPr>
      <dsp:spPr>
        <a:xfrm>
          <a:off x="546391" y="3595240"/>
          <a:ext cx="7649480" cy="29520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89132" tIns="0" rIns="289132" bIns="0" numCol="1" spcCol="1270" anchor="ctr" anchorCtr="0">
          <a:noAutofit/>
        </a:bodyPr>
        <a:lstStyle/>
        <a:p>
          <a:pPr marL="0" lvl="0" indent="0" algn="l" defTabSz="444500" rtl="0">
            <a:lnSpc>
              <a:spcPct val="90000"/>
            </a:lnSpc>
            <a:spcBef>
              <a:spcPct val="0"/>
            </a:spcBef>
            <a:spcAft>
              <a:spcPct val="35000"/>
            </a:spcAft>
            <a:buNone/>
          </a:pPr>
          <a:r>
            <a:rPr lang="en-US" sz="1000" b="1" kern="1200" dirty="0">
              <a:latin typeface="Arial Narrow"/>
            </a:rPr>
            <a:t>ETHICAL CONSIDERATIONS</a:t>
          </a:r>
        </a:p>
      </dsp:txBody>
      <dsp:txXfrm>
        <a:off x="560801" y="3609650"/>
        <a:ext cx="7620660" cy="266380"/>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Z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EA3792-EC47-4A62-9F95-D5A0E4374A0C}" type="datetimeFigureOut">
              <a:rPr lang="en-ZA" smtClean="0"/>
              <a:t>2025/09/09</a:t>
            </a:fld>
            <a:endParaRPr lang="en-Z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Z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Z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Z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302F22D-E3D8-4671-8529-C121610FDD22}" type="slidenum">
              <a:rPr lang="en-ZA" smtClean="0"/>
              <a:t>‹#›</a:t>
            </a:fld>
            <a:endParaRPr lang="en-ZA"/>
          </a:p>
        </p:txBody>
      </p:sp>
    </p:spTree>
    <p:extLst>
      <p:ext uri="{BB962C8B-B14F-4D97-AF65-F5344CB8AC3E}">
        <p14:creationId xmlns:p14="http://schemas.microsoft.com/office/powerpoint/2010/main" val="11502287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dirty="0"/>
          </a:p>
        </p:txBody>
      </p:sp>
      <p:sp>
        <p:nvSpPr>
          <p:cNvPr id="4" name="Slide Number Placeholder 3"/>
          <p:cNvSpPr>
            <a:spLocks noGrp="1"/>
          </p:cNvSpPr>
          <p:nvPr>
            <p:ph type="sldNum" sz="quarter" idx="10"/>
          </p:nvPr>
        </p:nvSpPr>
        <p:spPr/>
        <p:txBody>
          <a:bodyPr/>
          <a:lstStyle/>
          <a:p>
            <a:fld id="{F302F22D-E3D8-4671-8529-C121610FDD22}" type="slidenum">
              <a:rPr lang="en-ZA" smtClean="0"/>
              <a:t>1</a:t>
            </a:fld>
            <a:endParaRPr lang="en-ZA"/>
          </a:p>
        </p:txBody>
      </p:sp>
    </p:spTree>
    <p:extLst>
      <p:ext uri="{BB962C8B-B14F-4D97-AF65-F5344CB8AC3E}">
        <p14:creationId xmlns:p14="http://schemas.microsoft.com/office/powerpoint/2010/main" val="14226771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r>
              <a:rPr lang="en-ZA" dirty="0"/>
              <a:t>This is not just anecdotal. Multiple studies — both globally and in South Africa — have shown that LGBT people experience discrimination not only in healthcare but also in social work and related helping professions. This includes exclusionary attitudes, lack of training, and in some cases, direct bias from service providers</a:t>
            </a:r>
            <a:endParaRPr lang="en-US" dirty="0"/>
          </a:p>
          <a:p>
            <a:pPr algn="just"/>
            <a:r>
              <a:rPr lang="en-ZA" dirty="0"/>
              <a:t>LGBT affirming social work practice requires attentiveness, responsibility, competence, responsiveness and trust. The</a:t>
            </a:r>
            <a:r>
              <a:rPr lang="en-ZA" b="1" dirty="0"/>
              <a:t> </a:t>
            </a:r>
            <a:r>
              <a:rPr lang="en-ZA" dirty="0"/>
              <a:t>absence of these directly limit social work’s ability to deliver inclusive, queer affirming and human rights-based services.</a:t>
            </a:r>
            <a:endParaRPr lang="en-US"/>
          </a:p>
          <a:p>
            <a:endParaRPr lang="en-ZA" dirty="0"/>
          </a:p>
        </p:txBody>
      </p:sp>
      <p:sp>
        <p:nvSpPr>
          <p:cNvPr id="4" name="Slide Number Placeholder 3"/>
          <p:cNvSpPr>
            <a:spLocks noGrp="1"/>
          </p:cNvSpPr>
          <p:nvPr>
            <p:ph type="sldNum" sz="quarter" idx="10"/>
          </p:nvPr>
        </p:nvSpPr>
        <p:spPr/>
        <p:txBody>
          <a:bodyPr/>
          <a:lstStyle/>
          <a:p>
            <a:fld id="{F302F22D-E3D8-4671-8529-C121610FDD22}" type="slidenum">
              <a:rPr lang="en-ZA" smtClean="0"/>
              <a:t>2</a:t>
            </a:fld>
            <a:endParaRPr lang="en-ZA"/>
          </a:p>
        </p:txBody>
      </p:sp>
    </p:spTree>
    <p:extLst>
      <p:ext uri="{BB962C8B-B14F-4D97-AF65-F5344CB8AC3E}">
        <p14:creationId xmlns:p14="http://schemas.microsoft.com/office/powerpoint/2010/main" val="30953488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lnSpc>
                <a:spcPct val="90000"/>
              </a:lnSpc>
              <a:spcBef>
                <a:spcPts val="500"/>
              </a:spcBef>
            </a:pPr>
            <a:endParaRPr lang="en-ZA" dirty="0"/>
          </a:p>
          <a:p>
            <a:pPr marL="285750" indent="-285750">
              <a:lnSpc>
                <a:spcPct val="90000"/>
              </a:lnSpc>
              <a:spcBef>
                <a:spcPts val="1000"/>
              </a:spcBef>
              <a:buFont typeface="Arial"/>
              <a:buChar char="•"/>
            </a:pPr>
            <a:r>
              <a:rPr lang="en-US" dirty="0"/>
              <a:t>This avoidance reflects a pervasive norm of assuming heterosexuality and cisgender identity, which risks erasing LGBT clients’ identities and needs from social work practice.</a:t>
            </a:r>
          </a:p>
          <a:p>
            <a:pPr marL="285750" indent="-285750">
              <a:lnSpc>
                <a:spcPct val="90000"/>
              </a:lnSpc>
              <a:spcBef>
                <a:spcPts val="1000"/>
              </a:spcBef>
              <a:buFont typeface="Arial"/>
              <a:buChar char="•"/>
            </a:pPr>
            <a:r>
              <a:rPr lang="en-US" dirty="0"/>
              <a:t>It places a barrier to attaining </a:t>
            </a:r>
            <a:r>
              <a:rPr lang="en-US" b="1" dirty="0"/>
              <a:t>SDG 10.2</a:t>
            </a:r>
            <a:r>
              <a:rPr lang="en-US" dirty="0"/>
              <a:t>, which calls for empowering and promoting the social inclusion of all people — regardless of their identity or status — by 2030.</a:t>
            </a:r>
          </a:p>
          <a:p>
            <a:pPr marL="285750" indent="-285750">
              <a:lnSpc>
                <a:spcPct val="90000"/>
              </a:lnSpc>
              <a:spcBef>
                <a:spcPts val="1000"/>
              </a:spcBef>
              <a:buFont typeface="Arial"/>
              <a:buChar char="•"/>
            </a:pPr>
            <a:r>
              <a:rPr lang="en-US" dirty="0"/>
              <a:t>Ethical element of Attentiveness is absent.</a:t>
            </a:r>
          </a:p>
        </p:txBody>
      </p:sp>
      <p:sp>
        <p:nvSpPr>
          <p:cNvPr id="4" name="Slide Number Placeholder 3"/>
          <p:cNvSpPr>
            <a:spLocks noGrp="1"/>
          </p:cNvSpPr>
          <p:nvPr>
            <p:ph type="sldNum" sz="quarter" idx="5"/>
          </p:nvPr>
        </p:nvSpPr>
        <p:spPr/>
        <p:txBody>
          <a:bodyPr/>
          <a:lstStyle/>
          <a:p>
            <a:fld id="{F302F22D-E3D8-4671-8529-C121610FDD22}" type="slidenum">
              <a:rPr lang="en-ZA" smtClean="0"/>
              <a:t>4</a:t>
            </a:fld>
            <a:endParaRPr lang="en-ZA"/>
          </a:p>
        </p:txBody>
      </p:sp>
    </p:spTree>
    <p:extLst>
      <p:ext uri="{BB962C8B-B14F-4D97-AF65-F5344CB8AC3E}">
        <p14:creationId xmlns:p14="http://schemas.microsoft.com/office/powerpoint/2010/main" val="26222958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1. Knowledge</a:t>
            </a:r>
            <a:r>
              <a:rPr lang="en-US" baseline="0" dirty="0"/>
              <a:t> of LGBT identity development </a:t>
            </a:r>
            <a:r>
              <a:rPr lang="en-US" dirty="0"/>
              <a:t>is essential to understanding and supporting LGBT clients holistically. Without this foundational knowledge, social workers may be unable to recognise or support the specific needs and challenges faced by LGBT clients.</a:t>
            </a:r>
          </a:p>
          <a:p>
            <a:pPr marL="628650" lvl="1" indent="-171450">
              <a:lnSpc>
                <a:spcPct val="90000"/>
              </a:lnSpc>
              <a:spcBef>
                <a:spcPts val="500"/>
              </a:spcBef>
              <a:buFont typeface="Arial"/>
              <a:buChar char="•"/>
            </a:pPr>
            <a:endParaRPr lang="en-ZA" dirty="0"/>
          </a:p>
          <a:p>
            <a:pPr marL="171450" indent="-171450">
              <a:lnSpc>
                <a:spcPct val="90000"/>
              </a:lnSpc>
              <a:spcBef>
                <a:spcPts val="1000"/>
              </a:spcBef>
              <a:buFont typeface="Arial"/>
              <a:buChar char="•"/>
            </a:pPr>
            <a:r>
              <a:rPr lang="en-US" dirty="0"/>
              <a:t>This reveals a critical gap in social work education and training.</a:t>
            </a:r>
          </a:p>
          <a:p>
            <a:pPr marL="171450" indent="-171450">
              <a:lnSpc>
                <a:spcPct val="90000"/>
              </a:lnSpc>
              <a:spcBef>
                <a:spcPts val="1000"/>
              </a:spcBef>
              <a:buFont typeface="Arial"/>
              <a:buChar char="•"/>
            </a:pPr>
            <a:r>
              <a:rPr lang="en-US" dirty="0"/>
              <a:t>Without this knowledge, social workers cannot offer culturally competent or developmentally appropriate care.</a:t>
            </a:r>
          </a:p>
          <a:p>
            <a:pPr marL="171450" indent="-171450">
              <a:lnSpc>
                <a:spcPct val="90000"/>
              </a:lnSpc>
              <a:spcBef>
                <a:spcPts val="1000"/>
              </a:spcBef>
              <a:buFont typeface="Arial"/>
              <a:buChar char="•"/>
            </a:pPr>
            <a:r>
              <a:rPr lang="en-US" dirty="0"/>
              <a:t>It also weakens inclusive, accountable service delivery — a key aim of SDG 16, which calls for:</a:t>
            </a:r>
          </a:p>
          <a:p>
            <a:pPr marL="628650" lvl="1" indent="-171450">
              <a:lnSpc>
                <a:spcPct val="90000"/>
              </a:lnSpc>
              <a:spcBef>
                <a:spcPts val="500"/>
              </a:spcBef>
              <a:buFont typeface="Arial"/>
              <a:buChar char="•"/>
            </a:pPr>
            <a:r>
              <a:rPr lang="en-US" dirty="0"/>
              <a:t>“Promoting peaceful and inclusive societies... and building effective, accountable and inclusive institutions.”</a:t>
            </a:r>
          </a:p>
          <a:p>
            <a:pPr marL="171450" indent="-171450">
              <a:lnSpc>
                <a:spcPct val="90000"/>
              </a:lnSpc>
              <a:spcBef>
                <a:spcPts val="1000"/>
              </a:spcBef>
              <a:buFont typeface="Arial"/>
              <a:buChar char="•"/>
            </a:pPr>
            <a:r>
              <a:rPr lang="en-US" dirty="0"/>
              <a:t>The </a:t>
            </a:r>
            <a:r>
              <a:rPr lang="en-US" b="1" dirty="0"/>
              <a:t>ethical care element of competence </a:t>
            </a:r>
            <a:r>
              <a:rPr lang="en-US" dirty="0"/>
              <a:t>(Tronto, 2013) is notably absent.</a:t>
            </a:r>
            <a:endParaRPr lang="en-ZA" dirty="0"/>
          </a:p>
          <a:p>
            <a:endParaRPr lang="en-ZA" dirty="0"/>
          </a:p>
        </p:txBody>
      </p:sp>
      <p:sp>
        <p:nvSpPr>
          <p:cNvPr id="4" name="Slide Number Placeholder 3"/>
          <p:cNvSpPr>
            <a:spLocks noGrp="1"/>
          </p:cNvSpPr>
          <p:nvPr>
            <p:ph type="sldNum" sz="quarter" idx="10"/>
          </p:nvPr>
        </p:nvSpPr>
        <p:spPr/>
        <p:txBody>
          <a:bodyPr/>
          <a:lstStyle/>
          <a:p>
            <a:fld id="{F302F22D-E3D8-4671-8529-C121610FDD22}" type="slidenum">
              <a:rPr lang="en-ZA" smtClean="0"/>
              <a:t>5</a:t>
            </a:fld>
            <a:endParaRPr lang="en-ZA"/>
          </a:p>
        </p:txBody>
      </p:sp>
    </p:spTree>
    <p:extLst>
      <p:ext uri="{BB962C8B-B14F-4D97-AF65-F5344CB8AC3E}">
        <p14:creationId xmlns:p14="http://schemas.microsoft.com/office/powerpoint/2010/main" val="13061892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lnSpc>
                <a:spcPct val="90000"/>
              </a:lnSpc>
              <a:spcBef>
                <a:spcPts val="1000"/>
              </a:spcBef>
              <a:buFont typeface="Arial"/>
              <a:buChar char="•"/>
            </a:pPr>
            <a:r>
              <a:rPr lang="en-US" dirty="0"/>
              <a:t>This reflects a broader gap in </a:t>
            </a:r>
            <a:r>
              <a:rPr lang="en-US" b="1" dirty="0"/>
              <a:t>service mapping and referral knowledge</a:t>
            </a:r>
            <a:r>
              <a:rPr lang="en-US" dirty="0"/>
              <a:t>.</a:t>
            </a:r>
          </a:p>
          <a:p>
            <a:pPr marL="285750" indent="-285750">
              <a:lnSpc>
                <a:spcPct val="90000"/>
              </a:lnSpc>
              <a:spcBef>
                <a:spcPts val="1000"/>
              </a:spcBef>
              <a:buFont typeface="Arial"/>
              <a:buChar char="•"/>
            </a:pPr>
            <a:r>
              <a:rPr lang="en-US" dirty="0"/>
              <a:t>Referring LGBT clients to general services risks further </a:t>
            </a:r>
            <a:r>
              <a:rPr lang="en-US" b="1" dirty="0"/>
              <a:t>marginalization or traumatization</a:t>
            </a:r>
            <a:r>
              <a:rPr lang="en-US" dirty="0"/>
              <a:t>.</a:t>
            </a:r>
          </a:p>
          <a:p>
            <a:pPr marL="285750" indent="-285750">
              <a:lnSpc>
                <a:spcPct val="90000"/>
              </a:lnSpc>
              <a:spcBef>
                <a:spcPts val="1000"/>
              </a:spcBef>
              <a:buFont typeface="Arial"/>
              <a:buChar char="•"/>
            </a:pPr>
            <a:r>
              <a:rPr lang="en-US" dirty="0"/>
              <a:t>It undermines </a:t>
            </a:r>
            <a:r>
              <a:rPr lang="en-US" b="1" dirty="0"/>
              <a:t>responsiveness</a:t>
            </a:r>
            <a:r>
              <a:rPr lang="en-US" dirty="0"/>
              <a:t> (Tronto, 2013) — the ethical obligation to meet specific needs with appropriate care.</a:t>
            </a:r>
          </a:p>
          <a:p>
            <a:pPr marL="285750" indent="-285750">
              <a:lnSpc>
                <a:spcPct val="90000"/>
              </a:lnSpc>
              <a:spcBef>
                <a:spcPts val="1000"/>
              </a:spcBef>
              <a:buFont typeface="Arial"/>
              <a:buChar char="•"/>
            </a:pPr>
            <a:r>
              <a:rPr lang="en-US" dirty="0"/>
              <a:t>It also hinders progress towards </a:t>
            </a:r>
            <a:r>
              <a:rPr lang="en-US" b="1" dirty="0"/>
              <a:t>SDG 10</a:t>
            </a:r>
            <a:r>
              <a:rPr lang="en-US" dirty="0"/>
              <a:t> (Reduced Inequalities), which promotes equal access to services for all.</a:t>
            </a:r>
          </a:p>
          <a:p>
            <a:pPr marL="171450" indent="-171450">
              <a:lnSpc>
                <a:spcPct val="90000"/>
              </a:lnSpc>
              <a:spcBef>
                <a:spcPts val="1000"/>
              </a:spcBef>
              <a:buFont typeface="Arial"/>
              <a:buChar char="•"/>
            </a:pPr>
            <a:r>
              <a:rPr lang="en-US"/>
              <a:t>Despite most participants reporting limited awareness, </a:t>
            </a:r>
          </a:p>
          <a:p>
            <a:pPr marL="171450" indent="-171450">
              <a:lnSpc>
                <a:spcPct val="90000"/>
              </a:lnSpc>
              <a:spcBef>
                <a:spcPts val="1000"/>
              </a:spcBef>
              <a:buFont typeface="Arial"/>
              <a:buChar char="•"/>
            </a:pPr>
            <a:r>
              <a:rPr lang="en-US" dirty="0"/>
              <a:t>a </a:t>
            </a:r>
            <a:r>
              <a:rPr lang="en-US" b="1" dirty="0"/>
              <a:t>minority </a:t>
            </a:r>
            <a:r>
              <a:rPr lang="en-US" dirty="0"/>
              <a:t>demonstrated knowledge of LGBT-affirming referral options —  and referred clients accordingly to inclusive and appropriate services.</a:t>
            </a:r>
          </a:p>
          <a:p>
            <a:pPr marL="171450" indent="-171450">
              <a:lnSpc>
                <a:spcPct val="90000"/>
              </a:lnSpc>
              <a:spcBef>
                <a:spcPts val="1000"/>
              </a:spcBef>
              <a:buFont typeface="Arial"/>
              <a:buChar char="•"/>
            </a:pPr>
            <a:r>
              <a:rPr lang="en-US" dirty="0"/>
              <a:t>This reflects emerging pockets of inclusive practice within the system, highlighting the potential for scaling up affirming care through targeted training and resource development.</a:t>
            </a:r>
          </a:p>
        </p:txBody>
      </p:sp>
      <p:sp>
        <p:nvSpPr>
          <p:cNvPr id="4" name="Slide Number Placeholder 3"/>
          <p:cNvSpPr>
            <a:spLocks noGrp="1"/>
          </p:cNvSpPr>
          <p:nvPr>
            <p:ph type="sldNum" sz="quarter" idx="5"/>
          </p:nvPr>
        </p:nvSpPr>
        <p:spPr/>
        <p:txBody>
          <a:bodyPr/>
          <a:lstStyle/>
          <a:p>
            <a:fld id="{F302F22D-E3D8-4671-8529-C121610FDD22}" type="slidenum">
              <a:rPr lang="en-ZA" smtClean="0"/>
              <a:t>6</a:t>
            </a:fld>
            <a:endParaRPr lang="en-ZA"/>
          </a:p>
        </p:txBody>
      </p:sp>
    </p:spTree>
    <p:extLst>
      <p:ext uri="{BB962C8B-B14F-4D97-AF65-F5344CB8AC3E}">
        <p14:creationId xmlns:p14="http://schemas.microsoft.com/office/powerpoint/2010/main" val="42125142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lnSpc>
                <a:spcPct val="80000"/>
              </a:lnSpc>
              <a:spcBef>
                <a:spcPts val="1000"/>
              </a:spcBef>
              <a:buFont typeface="Arial"/>
              <a:buChar char="•"/>
            </a:pPr>
            <a:r>
              <a:rPr lang="en-US" dirty="0"/>
              <a:t>This finding is consistent with other studies and reflects a level of </a:t>
            </a:r>
            <a:r>
              <a:rPr lang="en-US" b="1" dirty="0"/>
              <a:t>professional self-awareness</a:t>
            </a:r>
            <a:r>
              <a:rPr lang="en-US" dirty="0"/>
              <a:t> and </a:t>
            </a:r>
            <a:r>
              <a:rPr lang="en-US" b="1" dirty="0"/>
              <a:t>readiness</a:t>
            </a:r>
            <a:r>
              <a:rPr lang="en-US" dirty="0"/>
              <a:t> to improve, even among participants with limited current knowledge.</a:t>
            </a:r>
          </a:p>
          <a:p>
            <a:pPr marL="285750" indent="-285750">
              <a:lnSpc>
                <a:spcPct val="80000"/>
              </a:lnSpc>
              <a:spcBef>
                <a:spcPts val="1000"/>
              </a:spcBef>
              <a:buFont typeface="Arial"/>
              <a:buChar char="•"/>
            </a:pPr>
            <a:r>
              <a:rPr lang="en-US" dirty="0"/>
              <a:t>Social workers expressed a clear need for structured, LGBT-focused CPD — highlighting that affirming practice requires ongoing education and skill-building.</a:t>
            </a:r>
          </a:p>
          <a:p>
            <a:pPr marL="285750" indent="-285750">
              <a:lnSpc>
                <a:spcPct val="80000"/>
              </a:lnSpc>
              <a:spcBef>
                <a:spcPts val="1000"/>
              </a:spcBef>
              <a:buFont typeface="Arial"/>
              <a:buChar char="•"/>
            </a:pPr>
            <a:r>
              <a:rPr lang="en-US" dirty="0"/>
              <a:t>This demonstrates Tronto’s (2013) ethical elements of attentiveness and responsibility — as participants recognized their own learning needs and expressed a willingness to engage in continuous professional development to better serve LGBT clients.</a:t>
            </a:r>
          </a:p>
        </p:txBody>
      </p:sp>
      <p:sp>
        <p:nvSpPr>
          <p:cNvPr id="4" name="Slide Number Placeholder 3"/>
          <p:cNvSpPr>
            <a:spLocks noGrp="1"/>
          </p:cNvSpPr>
          <p:nvPr>
            <p:ph type="sldNum" sz="quarter" idx="5"/>
          </p:nvPr>
        </p:nvSpPr>
        <p:spPr/>
        <p:txBody>
          <a:bodyPr/>
          <a:lstStyle/>
          <a:p>
            <a:fld id="{F302F22D-E3D8-4671-8529-C121610FDD22}" type="slidenum">
              <a:rPr lang="en-ZA" smtClean="0"/>
              <a:t>7</a:t>
            </a:fld>
            <a:endParaRPr lang="en-ZA"/>
          </a:p>
        </p:txBody>
      </p:sp>
    </p:spTree>
    <p:extLst>
      <p:ext uri="{BB962C8B-B14F-4D97-AF65-F5344CB8AC3E}">
        <p14:creationId xmlns:p14="http://schemas.microsoft.com/office/powerpoint/2010/main" val="15363975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ZA" dirty="0"/>
              <a:t>These strategies are essential for strengthening the profession’s contribution to </a:t>
            </a:r>
            <a:r>
              <a:rPr lang="en-ZA" b="1" dirty="0"/>
              <a:t>reducing structural inequality (SDG 10)</a:t>
            </a:r>
            <a:r>
              <a:rPr lang="en-ZA" dirty="0"/>
              <a:t> and </a:t>
            </a:r>
            <a:r>
              <a:rPr lang="en-ZA" b="1" dirty="0"/>
              <a:t>building just, inclusive institutions (SDG 16)</a:t>
            </a:r>
            <a:r>
              <a:rPr lang="en-ZA" dirty="0"/>
              <a:t> within diverse communities. </a:t>
            </a:r>
            <a:r>
              <a:rPr lang="en-US" sz="1200" dirty="0">
                <a:latin typeface="Arial Narrow"/>
              </a:rPr>
              <a:t>Advancing</a:t>
            </a:r>
            <a:r>
              <a:rPr lang="en-US" sz="1200" b="1" dirty="0">
                <a:latin typeface="Arial Narrow"/>
              </a:rPr>
              <a:t> SDG 10 </a:t>
            </a:r>
            <a:r>
              <a:rPr lang="en-US" sz="1200" dirty="0">
                <a:latin typeface="Arial Narrow"/>
              </a:rPr>
              <a:t>and </a:t>
            </a:r>
            <a:r>
              <a:rPr lang="en-US" sz="1200" b="1" dirty="0">
                <a:latin typeface="Arial Narrow"/>
              </a:rPr>
              <a:t>SDG 16</a:t>
            </a:r>
            <a:r>
              <a:rPr lang="en-US" sz="1200" dirty="0">
                <a:latin typeface="Arial Narrow"/>
              </a:rPr>
              <a:t> requires inclusive, affirming, and equitable social work practice. Tronto’s Ethics of Care reminds us that social workers have an ethical duty to apply qualities of care to LGBT clients.</a:t>
            </a:r>
          </a:p>
          <a:p>
            <a:r>
              <a:rPr lang="en-US" sz="1200" dirty="0">
                <a:latin typeface="Arial Narrow"/>
              </a:rPr>
              <a:t>By investing in education, CPD, and collaboration, social workers can shift from invisibility and gaps → toward affirmation, equity, and justice.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latin typeface="Arial Narrow"/>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ZA" dirty="0"/>
          </a:p>
          <a:p>
            <a:endParaRPr lang="en-ZA" dirty="0"/>
          </a:p>
        </p:txBody>
      </p:sp>
      <p:sp>
        <p:nvSpPr>
          <p:cNvPr id="4" name="Slide Number Placeholder 3"/>
          <p:cNvSpPr>
            <a:spLocks noGrp="1"/>
          </p:cNvSpPr>
          <p:nvPr>
            <p:ph type="sldNum" sz="quarter" idx="10"/>
          </p:nvPr>
        </p:nvSpPr>
        <p:spPr/>
        <p:txBody>
          <a:bodyPr/>
          <a:lstStyle/>
          <a:p>
            <a:fld id="{F302F22D-E3D8-4671-8529-C121610FDD22}" type="slidenum">
              <a:rPr lang="en-ZA" smtClean="0"/>
              <a:t>9</a:t>
            </a:fld>
            <a:endParaRPr lang="en-ZA"/>
          </a:p>
        </p:txBody>
      </p:sp>
    </p:spTree>
    <p:extLst>
      <p:ext uri="{BB962C8B-B14F-4D97-AF65-F5344CB8AC3E}">
        <p14:creationId xmlns:p14="http://schemas.microsoft.com/office/powerpoint/2010/main" val="25602305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91260-7C2E-BF98-71BC-335B8AE4B131}"/>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ZA"/>
          </a:p>
        </p:txBody>
      </p:sp>
      <p:sp>
        <p:nvSpPr>
          <p:cNvPr id="3" name="Subtitle 2">
            <a:extLst>
              <a:ext uri="{FF2B5EF4-FFF2-40B4-BE49-F238E27FC236}">
                <a16:creationId xmlns:a16="http://schemas.microsoft.com/office/drawing/2014/main" id="{B635139A-D741-A985-A7FF-A2F79A4E116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ZA"/>
          </a:p>
        </p:txBody>
      </p:sp>
      <p:sp>
        <p:nvSpPr>
          <p:cNvPr id="4" name="Date Placeholder 3">
            <a:extLst>
              <a:ext uri="{FF2B5EF4-FFF2-40B4-BE49-F238E27FC236}">
                <a16:creationId xmlns:a16="http://schemas.microsoft.com/office/drawing/2014/main" id="{64B72CBD-3F0D-C1C9-789C-FE083E9066D7}"/>
              </a:ext>
            </a:extLst>
          </p:cNvPr>
          <p:cNvSpPr>
            <a:spLocks noGrp="1"/>
          </p:cNvSpPr>
          <p:nvPr>
            <p:ph type="dt" sz="half" idx="10"/>
          </p:nvPr>
        </p:nvSpPr>
        <p:spPr/>
        <p:txBody>
          <a:bodyPr/>
          <a:lstStyle/>
          <a:p>
            <a:fld id="{FE813866-5468-4BB8-A170-5AD56216FF78}" type="datetimeFigureOut">
              <a:rPr lang="en-ZA" smtClean="0"/>
              <a:t>2025/09/09</a:t>
            </a:fld>
            <a:endParaRPr lang="en-ZA"/>
          </a:p>
        </p:txBody>
      </p:sp>
      <p:sp>
        <p:nvSpPr>
          <p:cNvPr id="5" name="Footer Placeholder 4">
            <a:extLst>
              <a:ext uri="{FF2B5EF4-FFF2-40B4-BE49-F238E27FC236}">
                <a16:creationId xmlns:a16="http://schemas.microsoft.com/office/drawing/2014/main" id="{1CB3753E-0E9A-07C9-91FA-E741AD2101D8}"/>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AAB02141-E940-9B12-DBC7-1D8440E4B67B}"/>
              </a:ext>
            </a:extLst>
          </p:cNvPr>
          <p:cNvSpPr>
            <a:spLocks noGrp="1"/>
          </p:cNvSpPr>
          <p:nvPr>
            <p:ph type="sldNum" sz="quarter" idx="12"/>
          </p:nvPr>
        </p:nvSpPr>
        <p:spPr/>
        <p:txBody>
          <a:bodyPr/>
          <a:lstStyle/>
          <a:p>
            <a:fld id="{96591051-5AF5-4D6D-82D4-88CB823CAF33}" type="slidenum">
              <a:rPr lang="en-ZA" smtClean="0"/>
              <a:t>‹#›</a:t>
            </a:fld>
            <a:endParaRPr lang="en-ZA"/>
          </a:p>
        </p:txBody>
      </p:sp>
    </p:spTree>
    <p:extLst>
      <p:ext uri="{BB962C8B-B14F-4D97-AF65-F5344CB8AC3E}">
        <p14:creationId xmlns:p14="http://schemas.microsoft.com/office/powerpoint/2010/main" val="24506950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DD78CF-863A-03E2-B38B-21C2899AEC7B}"/>
              </a:ext>
            </a:extLst>
          </p:cNvPr>
          <p:cNvSpPr>
            <a:spLocks noGrp="1"/>
          </p:cNvSpPr>
          <p:nvPr>
            <p:ph type="title"/>
          </p:nvPr>
        </p:nvSpPr>
        <p:spPr/>
        <p:txBody>
          <a:bodyPr/>
          <a:lstStyle/>
          <a:p>
            <a:r>
              <a:rPr lang="en-GB"/>
              <a:t>Click to edit Master title style</a:t>
            </a:r>
            <a:endParaRPr lang="en-ZA"/>
          </a:p>
        </p:txBody>
      </p:sp>
      <p:sp>
        <p:nvSpPr>
          <p:cNvPr id="3" name="Vertical Text Placeholder 2">
            <a:extLst>
              <a:ext uri="{FF2B5EF4-FFF2-40B4-BE49-F238E27FC236}">
                <a16:creationId xmlns:a16="http://schemas.microsoft.com/office/drawing/2014/main" id="{9C5C5428-6613-C8BD-3A9B-72E3E38E2971}"/>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ZA"/>
          </a:p>
        </p:txBody>
      </p:sp>
      <p:sp>
        <p:nvSpPr>
          <p:cNvPr id="4" name="Date Placeholder 3">
            <a:extLst>
              <a:ext uri="{FF2B5EF4-FFF2-40B4-BE49-F238E27FC236}">
                <a16:creationId xmlns:a16="http://schemas.microsoft.com/office/drawing/2014/main" id="{80CC7A80-E9BB-284A-44FF-073434A242E1}"/>
              </a:ext>
            </a:extLst>
          </p:cNvPr>
          <p:cNvSpPr>
            <a:spLocks noGrp="1"/>
          </p:cNvSpPr>
          <p:nvPr>
            <p:ph type="dt" sz="half" idx="10"/>
          </p:nvPr>
        </p:nvSpPr>
        <p:spPr/>
        <p:txBody>
          <a:bodyPr/>
          <a:lstStyle/>
          <a:p>
            <a:fld id="{FE813866-5468-4BB8-A170-5AD56216FF78}" type="datetimeFigureOut">
              <a:rPr lang="en-ZA" smtClean="0"/>
              <a:t>2025/09/09</a:t>
            </a:fld>
            <a:endParaRPr lang="en-ZA"/>
          </a:p>
        </p:txBody>
      </p:sp>
      <p:sp>
        <p:nvSpPr>
          <p:cNvPr id="5" name="Footer Placeholder 4">
            <a:extLst>
              <a:ext uri="{FF2B5EF4-FFF2-40B4-BE49-F238E27FC236}">
                <a16:creationId xmlns:a16="http://schemas.microsoft.com/office/drawing/2014/main" id="{D75F6101-0EDE-BE05-EC15-471CFFF7CD7D}"/>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5D1D4073-BF25-9E41-57EF-A20B7FBB717A}"/>
              </a:ext>
            </a:extLst>
          </p:cNvPr>
          <p:cNvSpPr>
            <a:spLocks noGrp="1"/>
          </p:cNvSpPr>
          <p:nvPr>
            <p:ph type="sldNum" sz="quarter" idx="12"/>
          </p:nvPr>
        </p:nvSpPr>
        <p:spPr/>
        <p:txBody>
          <a:bodyPr/>
          <a:lstStyle/>
          <a:p>
            <a:fld id="{96591051-5AF5-4D6D-82D4-88CB823CAF33}" type="slidenum">
              <a:rPr lang="en-ZA" smtClean="0"/>
              <a:t>‹#›</a:t>
            </a:fld>
            <a:endParaRPr lang="en-ZA"/>
          </a:p>
        </p:txBody>
      </p:sp>
    </p:spTree>
    <p:extLst>
      <p:ext uri="{BB962C8B-B14F-4D97-AF65-F5344CB8AC3E}">
        <p14:creationId xmlns:p14="http://schemas.microsoft.com/office/powerpoint/2010/main" val="23950300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FF4145C-BDD0-37B0-1777-ECFC5579DACB}"/>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ZA"/>
          </a:p>
        </p:txBody>
      </p:sp>
      <p:sp>
        <p:nvSpPr>
          <p:cNvPr id="3" name="Vertical Text Placeholder 2">
            <a:extLst>
              <a:ext uri="{FF2B5EF4-FFF2-40B4-BE49-F238E27FC236}">
                <a16:creationId xmlns:a16="http://schemas.microsoft.com/office/drawing/2014/main" id="{B44A4A04-A38C-E338-6FDB-7E6573076986}"/>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ZA"/>
          </a:p>
        </p:txBody>
      </p:sp>
      <p:sp>
        <p:nvSpPr>
          <p:cNvPr id="4" name="Date Placeholder 3">
            <a:extLst>
              <a:ext uri="{FF2B5EF4-FFF2-40B4-BE49-F238E27FC236}">
                <a16:creationId xmlns:a16="http://schemas.microsoft.com/office/drawing/2014/main" id="{7F0C247A-0AAF-949A-ABF7-1C106932D8C5}"/>
              </a:ext>
            </a:extLst>
          </p:cNvPr>
          <p:cNvSpPr>
            <a:spLocks noGrp="1"/>
          </p:cNvSpPr>
          <p:nvPr>
            <p:ph type="dt" sz="half" idx="10"/>
          </p:nvPr>
        </p:nvSpPr>
        <p:spPr/>
        <p:txBody>
          <a:bodyPr/>
          <a:lstStyle/>
          <a:p>
            <a:fld id="{FE813866-5468-4BB8-A170-5AD56216FF78}" type="datetimeFigureOut">
              <a:rPr lang="en-ZA" smtClean="0"/>
              <a:t>2025/09/09</a:t>
            </a:fld>
            <a:endParaRPr lang="en-ZA"/>
          </a:p>
        </p:txBody>
      </p:sp>
      <p:sp>
        <p:nvSpPr>
          <p:cNvPr id="5" name="Footer Placeholder 4">
            <a:extLst>
              <a:ext uri="{FF2B5EF4-FFF2-40B4-BE49-F238E27FC236}">
                <a16:creationId xmlns:a16="http://schemas.microsoft.com/office/drawing/2014/main" id="{A6A4AC94-833B-627F-2E08-85B84D65174A}"/>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09463672-4C7E-AD22-4B50-07274512608C}"/>
              </a:ext>
            </a:extLst>
          </p:cNvPr>
          <p:cNvSpPr>
            <a:spLocks noGrp="1"/>
          </p:cNvSpPr>
          <p:nvPr>
            <p:ph type="sldNum" sz="quarter" idx="12"/>
          </p:nvPr>
        </p:nvSpPr>
        <p:spPr/>
        <p:txBody>
          <a:bodyPr/>
          <a:lstStyle/>
          <a:p>
            <a:fld id="{96591051-5AF5-4D6D-82D4-88CB823CAF33}" type="slidenum">
              <a:rPr lang="en-ZA" smtClean="0"/>
              <a:t>‹#›</a:t>
            </a:fld>
            <a:endParaRPr lang="en-ZA"/>
          </a:p>
        </p:txBody>
      </p:sp>
    </p:spTree>
    <p:extLst>
      <p:ext uri="{BB962C8B-B14F-4D97-AF65-F5344CB8AC3E}">
        <p14:creationId xmlns:p14="http://schemas.microsoft.com/office/powerpoint/2010/main" val="18666758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774880-40DB-9E60-94B1-3FFC7F4129CC}"/>
              </a:ext>
            </a:extLst>
          </p:cNvPr>
          <p:cNvSpPr>
            <a:spLocks noGrp="1"/>
          </p:cNvSpPr>
          <p:nvPr>
            <p:ph type="title"/>
          </p:nvPr>
        </p:nvSpPr>
        <p:spPr/>
        <p:txBody>
          <a:bodyPr/>
          <a:lstStyle/>
          <a:p>
            <a:r>
              <a:rPr lang="en-GB"/>
              <a:t>Click to edit Master title style</a:t>
            </a:r>
            <a:endParaRPr lang="en-ZA"/>
          </a:p>
        </p:txBody>
      </p:sp>
      <p:sp>
        <p:nvSpPr>
          <p:cNvPr id="3" name="Content Placeholder 2">
            <a:extLst>
              <a:ext uri="{FF2B5EF4-FFF2-40B4-BE49-F238E27FC236}">
                <a16:creationId xmlns:a16="http://schemas.microsoft.com/office/drawing/2014/main" id="{629113D7-99B3-7629-DBE1-156E182EBDD3}"/>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ZA"/>
          </a:p>
        </p:txBody>
      </p:sp>
      <p:sp>
        <p:nvSpPr>
          <p:cNvPr id="4" name="Date Placeholder 3">
            <a:extLst>
              <a:ext uri="{FF2B5EF4-FFF2-40B4-BE49-F238E27FC236}">
                <a16:creationId xmlns:a16="http://schemas.microsoft.com/office/drawing/2014/main" id="{FFED5F10-D53F-1198-D0F5-D55319F320B8}"/>
              </a:ext>
            </a:extLst>
          </p:cNvPr>
          <p:cNvSpPr>
            <a:spLocks noGrp="1"/>
          </p:cNvSpPr>
          <p:nvPr>
            <p:ph type="dt" sz="half" idx="10"/>
          </p:nvPr>
        </p:nvSpPr>
        <p:spPr/>
        <p:txBody>
          <a:bodyPr/>
          <a:lstStyle/>
          <a:p>
            <a:fld id="{FE813866-5468-4BB8-A170-5AD56216FF78}" type="datetimeFigureOut">
              <a:rPr lang="en-ZA" smtClean="0"/>
              <a:t>2025/09/09</a:t>
            </a:fld>
            <a:endParaRPr lang="en-ZA"/>
          </a:p>
        </p:txBody>
      </p:sp>
      <p:sp>
        <p:nvSpPr>
          <p:cNvPr id="5" name="Footer Placeholder 4">
            <a:extLst>
              <a:ext uri="{FF2B5EF4-FFF2-40B4-BE49-F238E27FC236}">
                <a16:creationId xmlns:a16="http://schemas.microsoft.com/office/drawing/2014/main" id="{C1F8A5B0-3327-BA13-2859-4E4E1BA491F5}"/>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F949CE17-D2D7-44D3-8F67-E443D07C7C03}"/>
              </a:ext>
            </a:extLst>
          </p:cNvPr>
          <p:cNvSpPr>
            <a:spLocks noGrp="1"/>
          </p:cNvSpPr>
          <p:nvPr>
            <p:ph type="sldNum" sz="quarter" idx="12"/>
          </p:nvPr>
        </p:nvSpPr>
        <p:spPr/>
        <p:txBody>
          <a:bodyPr/>
          <a:lstStyle/>
          <a:p>
            <a:fld id="{96591051-5AF5-4D6D-82D4-88CB823CAF33}" type="slidenum">
              <a:rPr lang="en-ZA" smtClean="0"/>
              <a:t>‹#›</a:t>
            </a:fld>
            <a:endParaRPr lang="en-ZA"/>
          </a:p>
        </p:txBody>
      </p:sp>
    </p:spTree>
    <p:extLst>
      <p:ext uri="{BB962C8B-B14F-4D97-AF65-F5344CB8AC3E}">
        <p14:creationId xmlns:p14="http://schemas.microsoft.com/office/powerpoint/2010/main" val="15053624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D79C5D-66CC-7A39-0651-82C1D23F6FDF}"/>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ZA"/>
          </a:p>
        </p:txBody>
      </p:sp>
      <p:sp>
        <p:nvSpPr>
          <p:cNvPr id="3" name="Text Placeholder 2">
            <a:extLst>
              <a:ext uri="{FF2B5EF4-FFF2-40B4-BE49-F238E27FC236}">
                <a16:creationId xmlns:a16="http://schemas.microsoft.com/office/drawing/2014/main" id="{EB76F6A4-DC82-F1B9-FAE5-29AC0553BC5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0A06CA8E-963A-C4D1-A24A-643E076DC0E2}"/>
              </a:ext>
            </a:extLst>
          </p:cNvPr>
          <p:cNvSpPr>
            <a:spLocks noGrp="1"/>
          </p:cNvSpPr>
          <p:nvPr>
            <p:ph type="dt" sz="half" idx="10"/>
          </p:nvPr>
        </p:nvSpPr>
        <p:spPr/>
        <p:txBody>
          <a:bodyPr/>
          <a:lstStyle/>
          <a:p>
            <a:fld id="{FE813866-5468-4BB8-A170-5AD56216FF78}" type="datetimeFigureOut">
              <a:rPr lang="en-ZA" smtClean="0"/>
              <a:t>2025/09/09</a:t>
            </a:fld>
            <a:endParaRPr lang="en-ZA"/>
          </a:p>
        </p:txBody>
      </p:sp>
      <p:sp>
        <p:nvSpPr>
          <p:cNvPr id="5" name="Footer Placeholder 4">
            <a:extLst>
              <a:ext uri="{FF2B5EF4-FFF2-40B4-BE49-F238E27FC236}">
                <a16:creationId xmlns:a16="http://schemas.microsoft.com/office/drawing/2014/main" id="{8A4CC9CA-350D-BD6A-ACA1-E0DB273A7EE8}"/>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3BD73780-06E3-E637-A60B-E2A77D72CCC9}"/>
              </a:ext>
            </a:extLst>
          </p:cNvPr>
          <p:cNvSpPr>
            <a:spLocks noGrp="1"/>
          </p:cNvSpPr>
          <p:nvPr>
            <p:ph type="sldNum" sz="quarter" idx="12"/>
          </p:nvPr>
        </p:nvSpPr>
        <p:spPr/>
        <p:txBody>
          <a:bodyPr/>
          <a:lstStyle/>
          <a:p>
            <a:fld id="{96591051-5AF5-4D6D-82D4-88CB823CAF33}" type="slidenum">
              <a:rPr lang="en-ZA" smtClean="0"/>
              <a:t>‹#›</a:t>
            </a:fld>
            <a:endParaRPr lang="en-ZA"/>
          </a:p>
        </p:txBody>
      </p:sp>
    </p:spTree>
    <p:extLst>
      <p:ext uri="{BB962C8B-B14F-4D97-AF65-F5344CB8AC3E}">
        <p14:creationId xmlns:p14="http://schemas.microsoft.com/office/powerpoint/2010/main" val="29627559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8A6754-1423-031F-3A48-175EB7551680}"/>
              </a:ext>
            </a:extLst>
          </p:cNvPr>
          <p:cNvSpPr>
            <a:spLocks noGrp="1"/>
          </p:cNvSpPr>
          <p:nvPr>
            <p:ph type="title"/>
          </p:nvPr>
        </p:nvSpPr>
        <p:spPr/>
        <p:txBody>
          <a:bodyPr/>
          <a:lstStyle/>
          <a:p>
            <a:r>
              <a:rPr lang="en-GB"/>
              <a:t>Click to edit Master title style</a:t>
            </a:r>
            <a:endParaRPr lang="en-ZA"/>
          </a:p>
        </p:txBody>
      </p:sp>
      <p:sp>
        <p:nvSpPr>
          <p:cNvPr id="3" name="Content Placeholder 2">
            <a:extLst>
              <a:ext uri="{FF2B5EF4-FFF2-40B4-BE49-F238E27FC236}">
                <a16:creationId xmlns:a16="http://schemas.microsoft.com/office/drawing/2014/main" id="{A1A053A1-AB44-49BD-6997-FE056DC92A2C}"/>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ZA"/>
          </a:p>
        </p:txBody>
      </p:sp>
      <p:sp>
        <p:nvSpPr>
          <p:cNvPr id="4" name="Content Placeholder 3">
            <a:extLst>
              <a:ext uri="{FF2B5EF4-FFF2-40B4-BE49-F238E27FC236}">
                <a16:creationId xmlns:a16="http://schemas.microsoft.com/office/drawing/2014/main" id="{6FBC9E3B-9F7E-BBD5-AAD9-79778469D55F}"/>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ZA"/>
          </a:p>
        </p:txBody>
      </p:sp>
      <p:sp>
        <p:nvSpPr>
          <p:cNvPr id="5" name="Date Placeholder 4">
            <a:extLst>
              <a:ext uri="{FF2B5EF4-FFF2-40B4-BE49-F238E27FC236}">
                <a16:creationId xmlns:a16="http://schemas.microsoft.com/office/drawing/2014/main" id="{08391742-5195-D684-202A-D369A31DE72A}"/>
              </a:ext>
            </a:extLst>
          </p:cNvPr>
          <p:cNvSpPr>
            <a:spLocks noGrp="1"/>
          </p:cNvSpPr>
          <p:nvPr>
            <p:ph type="dt" sz="half" idx="10"/>
          </p:nvPr>
        </p:nvSpPr>
        <p:spPr/>
        <p:txBody>
          <a:bodyPr/>
          <a:lstStyle/>
          <a:p>
            <a:fld id="{FE813866-5468-4BB8-A170-5AD56216FF78}" type="datetimeFigureOut">
              <a:rPr lang="en-ZA" smtClean="0"/>
              <a:t>2025/09/09</a:t>
            </a:fld>
            <a:endParaRPr lang="en-ZA"/>
          </a:p>
        </p:txBody>
      </p:sp>
      <p:sp>
        <p:nvSpPr>
          <p:cNvPr id="6" name="Footer Placeholder 5">
            <a:extLst>
              <a:ext uri="{FF2B5EF4-FFF2-40B4-BE49-F238E27FC236}">
                <a16:creationId xmlns:a16="http://schemas.microsoft.com/office/drawing/2014/main" id="{EEE63347-6D6D-F80B-8C67-9D20F409CE63}"/>
              </a:ext>
            </a:extLst>
          </p:cNvPr>
          <p:cNvSpPr>
            <a:spLocks noGrp="1"/>
          </p:cNvSpPr>
          <p:nvPr>
            <p:ph type="ftr" sz="quarter" idx="11"/>
          </p:nvPr>
        </p:nvSpPr>
        <p:spPr/>
        <p:txBody>
          <a:bodyPr/>
          <a:lstStyle/>
          <a:p>
            <a:endParaRPr lang="en-ZA"/>
          </a:p>
        </p:txBody>
      </p:sp>
      <p:sp>
        <p:nvSpPr>
          <p:cNvPr id="7" name="Slide Number Placeholder 6">
            <a:extLst>
              <a:ext uri="{FF2B5EF4-FFF2-40B4-BE49-F238E27FC236}">
                <a16:creationId xmlns:a16="http://schemas.microsoft.com/office/drawing/2014/main" id="{A2AC046C-0A70-4753-3513-2EBFB0F0BC15}"/>
              </a:ext>
            </a:extLst>
          </p:cNvPr>
          <p:cNvSpPr>
            <a:spLocks noGrp="1"/>
          </p:cNvSpPr>
          <p:nvPr>
            <p:ph type="sldNum" sz="quarter" idx="12"/>
          </p:nvPr>
        </p:nvSpPr>
        <p:spPr/>
        <p:txBody>
          <a:bodyPr/>
          <a:lstStyle/>
          <a:p>
            <a:fld id="{96591051-5AF5-4D6D-82D4-88CB823CAF33}" type="slidenum">
              <a:rPr lang="en-ZA" smtClean="0"/>
              <a:t>‹#›</a:t>
            </a:fld>
            <a:endParaRPr lang="en-ZA"/>
          </a:p>
        </p:txBody>
      </p:sp>
    </p:spTree>
    <p:extLst>
      <p:ext uri="{BB962C8B-B14F-4D97-AF65-F5344CB8AC3E}">
        <p14:creationId xmlns:p14="http://schemas.microsoft.com/office/powerpoint/2010/main" val="26223859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8488B6-74F3-DB54-E15C-03A877E6E018}"/>
              </a:ext>
            </a:extLst>
          </p:cNvPr>
          <p:cNvSpPr>
            <a:spLocks noGrp="1"/>
          </p:cNvSpPr>
          <p:nvPr>
            <p:ph type="title"/>
          </p:nvPr>
        </p:nvSpPr>
        <p:spPr>
          <a:xfrm>
            <a:off x="839788" y="365125"/>
            <a:ext cx="10515600" cy="1325563"/>
          </a:xfrm>
        </p:spPr>
        <p:txBody>
          <a:bodyPr/>
          <a:lstStyle/>
          <a:p>
            <a:r>
              <a:rPr lang="en-GB"/>
              <a:t>Click to edit Master title style</a:t>
            </a:r>
            <a:endParaRPr lang="en-ZA"/>
          </a:p>
        </p:txBody>
      </p:sp>
      <p:sp>
        <p:nvSpPr>
          <p:cNvPr id="3" name="Text Placeholder 2">
            <a:extLst>
              <a:ext uri="{FF2B5EF4-FFF2-40B4-BE49-F238E27FC236}">
                <a16:creationId xmlns:a16="http://schemas.microsoft.com/office/drawing/2014/main" id="{48843753-C6DA-8029-56A5-2ECEE3F5D6A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652ADD13-D1AF-9CA6-48F2-2647673ADB4F}"/>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ZA"/>
          </a:p>
        </p:txBody>
      </p:sp>
      <p:sp>
        <p:nvSpPr>
          <p:cNvPr id="5" name="Text Placeholder 4">
            <a:extLst>
              <a:ext uri="{FF2B5EF4-FFF2-40B4-BE49-F238E27FC236}">
                <a16:creationId xmlns:a16="http://schemas.microsoft.com/office/drawing/2014/main" id="{A33F8FC9-4E28-0462-0CFA-0DED7A170D3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9BF7FA6B-4BD0-ADA6-758F-693B19F2864F}"/>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ZA"/>
          </a:p>
        </p:txBody>
      </p:sp>
      <p:sp>
        <p:nvSpPr>
          <p:cNvPr id="7" name="Date Placeholder 6">
            <a:extLst>
              <a:ext uri="{FF2B5EF4-FFF2-40B4-BE49-F238E27FC236}">
                <a16:creationId xmlns:a16="http://schemas.microsoft.com/office/drawing/2014/main" id="{21755D28-CA26-72D3-A251-75BE3AE69573}"/>
              </a:ext>
            </a:extLst>
          </p:cNvPr>
          <p:cNvSpPr>
            <a:spLocks noGrp="1"/>
          </p:cNvSpPr>
          <p:nvPr>
            <p:ph type="dt" sz="half" idx="10"/>
          </p:nvPr>
        </p:nvSpPr>
        <p:spPr/>
        <p:txBody>
          <a:bodyPr/>
          <a:lstStyle/>
          <a:p>
            <a:fld id="{FE813866-5468-4BB8-A170-5AD56216FF78}" type="datetimeFigureOut">
              <a:rPr lang="en-ZA" smtClean="0"/>
              <a:t>2025/09/09</a:t>
            </a:fld>
            <a:endParaRPr lang="en-ZA"/>
          </a:p>
        </p:txBody>
      </p:sp>
      <p:sp>
        <p:nvSpPr>
          <p:cNvPr id="8" name="Footer Placeholder 7">
            <a:extLst>
              <a:ext uri="{FF2B5EF4-FFF2-40B4-BE49-F238E27FC236}">
                <a16:creationId xmlns:a16="http://schemas.microsoft.com/office/drawing/2014/main" id="{EC93CA6F-C7B9-8905-8E8D-AD7131883645}"/>
              </a:ext>
            </a:extLst>
          </p:cNvPr>
          <p:cNvSpPr>
            <a:spLocks noGrp="1"/>
          </p:cNvSpPr>
          <p:nvPr>
            <p:ph type="ftr" sz="quarter" idx="11"/>
          </p:nvPr>
        </p:nvSpPr>
        <p:spPr/>
        <p:txBody>
          <a:bodyPr/>
          <a:lstStyle/>
          <a:p>
            <a:endParaRPr lang="en-ZA"/>
          </a:p>
        </p:txBody>
      </p:sp>
      <p:sp>
        <p:nvSpPr>
          <p:cNvPr id="9" name="Slide Number Placeholder 8">
            <a:extLst>
              <a:ext uri="{FF2B5EF4-FFF2-40B4-BE49-F238E27FC236}">
                <a16:creationId xmlns:a16="http://schemas.microsoft.com/office/drawing/2014/main" id="{A0F5021E-FA30-EB50-1D76-AEE0CB3CECAD}"/>
              </a:ext>
            </a:extLst>
          </p:cNvPr>
          <p:cNvSpPr>
            <a:spLocks noGrp="1"/>
          </p:cNvSpPr>
          <p:nvPr>
            <p:ph type="sldNum" sz="quarter" idx="12"/>
          </p:nvPr>
        </p:nvSpPr>
        <p:spPr/>
        <p:txBody>
          <a:bodyPr/>
          <a:lstStyle/>
          <a:p>
            <a:fld id="{96591051-5AF5-4D6D-82D4-88CB823CAF33}" type="slidenum">
              <a:rPr lang="en-ZA" smtClean="0"/>
              <a:t>‹#›</a:t>
            </a:fld>
            <a:endParaRPr lang="en-ZA"/>
          </a:p>
        </p:txBody>
      </p:sp>
    </p:spTree>
    <p:extLst>
      <p:ext uri="{BB962C8B-B14F-4D97-AF65-F5344CB8AC3E}">
        <p14:creationId xmlns:p14="http://schemas.microsoft.com/office/powerpoint/2010/main" val="13173443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94B338-5E85-478C-A6A1-C1608CD7DED4}"/>
              </a:ext>
            </a:extLst>
          </p:cNvPr>
          <p:cNvSpPr>
            <a:spLocks noGrp="1"/>
          </p:cNvSpPr>
          <p:nvPr>
            <p:ph type="title"/>
          </p:nvPr>
        </p:nvSpPr>
        <p:spPr/>
        <p:txBody>
          <a:bodyPr/>
          <a:lstStyle/>
          <a:p>
            <a:r>
              <a:rPr lang="en-GB"/>
              <a:t>Click to edit Master title style</a:t>
            </a:r>
            <a:endParaRPr lang="en-ZA"/>
          </a:p>
        </p:txBody>
      </p:sp>
      <p:sp>
        <p:nvSpPr>
          <p:cNvPr id="3" name="Date Placeholder 2">
            <a:extLst>
              <a:ext uri="{FF2B5EF4-FFF2-40B4-BE49-F238E27FC236}">
                <a16:creationId xmlns:a16="http://schemas.microsoft.com/office/drawing/2014/main" id="{9601DC06-6C4B-EC04-8DE8-6F3B860C5FC4}"/>
              </a:ext>
            </a:extLst>
          </p:cNvPr>
          <p:cNvSpPr>
            <a:spLocks noGrp="1"/>
          </p:cNvSpPr>
          <p:nvPr>
            <p:ph type="dt" sz="half" idx="10"/>
          </p:nvPr>
        </p:nvSpPr>
        <p:spPr/>
        <p:txBody>
          <a:bodyPr/>
          <a:lstStyle/>
          <a:p>
            <a:fld id="{FE813866-5468-4BB8-A170-5AD56216FF78}" type="datetimeFigureOut">
              <a:rPr lang="en-ZA" smtClean="0"/>
              <a:t>2025/09/09</a:t>
            </a:fld>
            <a:endParaRPr lang="en-ZA"/>
          </a:p>
        </p:txBody>
      </p:sp>
      <p:sp>
        <p:nvSpPr>
          <p:cNvPr id="4" name="Footer Placeholder 3">
            <a:extLst>
              <a:ext uri="{FF2B5EF4-FFF2-40B4-BE49-F238E27FC236}">
                <a16:creationId xmlns:a16="http://schemas.microsoft.com/office/drawing/2014/main" id="{B7C7CE0E-A5F7-6015-160E-D1C9870BD8FE}"/>
              </a:ext>
            </a:extLst>
          </p:cNvPr>
          <p:cNvSpPr>
            <a:spLocks noGrp="1"/>
          </p:cNvSpPr>
          <p:nvPr>
            <p:ph type="ftr" sz="quarter" idx="11"/>
          </p:nvPr>
        </p:nvSpPr>
        <p:spPr/>
        <p:txBody>
          <a:bodyPr/>
          <a:lstStyle/>
          <a:p>
            <a:endParaRPr lang="en-ZA"/>
          </a:p>
        </p:txBody>
      </p:sp>
      <p:sp>
        <p:nvSpPr>
          <p:cNvPr id="5" name="Slide Number Placeholder 4">
            <a:extLst>
              <a:ext uri="{FF2B5EF4-FFF2-40B4-BE49-F238E27FC236}">
                <a16:creationId xmlns:a16="http://schemas.microsoft.com/office/drawing/2014/main" id="{D6E97C32-BD60-9534-8F4D-13AD032B0974}"/>
              </a:ext>
            </a:extLst>
          </p:cNvPr>
          <p:cNvSpPr>
            <a:spLocks noGrp="1"/>
          </p:cNvSpPr>
          <p:nvPr>
            <p:ph type="sldNum" sz="quarter" idx="12"/>
          </p:nvPr>
        </p:nvSpPr>
        <p:spPr/>
        <p:txBody>
          <a:bodyPr/>
          <a:lstStyle/>
          <a:p>
            <a:fld id="{96591051-5AF5-4D6D-82D4-88CB823CAF33}" type="slidenum">
              <a:rPr lang="en-ZA" smtClean="0"/>
              <a:t>‹#›</a:t>
            </a:fld>
            <a:endParaRPr lang="en-ZA"/>
          </a:p>
        </p:txBody>
      </p:sp>
    </p:spTree>
    <p:extLst>
      <p:ext uri="{BB962C8B-B14F-4D97-AF65-F5344CB8AC3E}">
        <p14:creationId xmlns:p14="http://schemas.microsoft.com/office/powerpoint/2010/main" val="14094869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0EE4747-8C58-F191-EEC5-AF638C30D54C}"/>
              </a:ext>
            </a:extLst>
          </p:cNvPr>
          <p:cNvSpPr>
            <a:spLocks noGrp="1"/>
          </p:cNvSpPr>
          <p:nvPr>
            <p:ph type="dt" sz="half" idx="10"/>
          </p:nvPr>
        </p:nvSpPr>
        <p:spPr/>
        <p:txBody>
          <a:bodyPr/>
          <a:lstStyle/>
          <a:p>
            <a:fld id="{FE813866-5468-4BB8-A170-5AD56216FF78}" type="datetimeFigureOut">
              <a:rPr lang="en-ZA" smtClean="0"/>
              <a:t>2025/09/09</a:t>
            </a:fld>
            <a:endParaRPr lang="en-ZA"/>
          </a:p>
        </p:txBody>
      </p:sp>
      <p:sp>
        <p:nvSpPr>
          <p:cNvPr id="3" name="Footer Placeholder 2">
            <a:extLst>
              <a:ext uri="{FF2B5EF4-FFF2-40B4-BE49-F238E27FC236}">
                <a16:creationId xmlns:a16="http://schemas.microsoft.com/office/drawing/2014/main" id="{B03F3C9A-6EC4-D859-E2A5-D39D863E7A53}"/>
              </a:ext>
            </a:extLst>
          </p:cNvPr>
          <p:cNvSpPr>
            <a:spLocks noGrp="1"/>
          </p:cNvSpPr>
          <p:nvPr>
            <p:ph type="ftr" sz="quarter" idx="11"/>
          </p:nvPr>
        </p:nvSpPr>
        <p:spPr/>
        <p:txBody>
          <a:bodyPr/>
          <a:lstStyle/>
          <a:p>
            <a:endParaRPr lang="en-ZA"/>
          </a:p>
        </p:txBody>
      </p:sp>
      <p:sp>
        <p:nvSpPr>
          <p:cNvPr id="4" name="Slide Number Placeholder 3">
            <a:extLst>
              <a:ext uri="{FF2B5EF4-FFF2-40B4-BE49-F238E27FC236}">
                <a16:creationId xmlns:a16="http://schemas.microsoft.com/office/drawing/2014/main" id="{953F2F91-0C8E-9060-FC64-7D01F3FADA36}"/>
              </a:ext>
            </a:extLst>
          </p:cNvPr>
          <p:cNvSpPr>
            <a:spLocks noGrp="1"/>
          </p:cNvSpPr>
          <p:nvPr>
            <p:ph type="sldNum" sz="quarter" idx="12"/>
          </p:nvPr>
        </p:nvSpPr>
        <p:spPr/>
        <p:txBody>
          <a:bodyPr/>
          <a:lstStyle/>
          <a:p>
            <a:fld id="{96591051-5AF5-4D6D-82D4-88CB823CAF33}" type="slidenum">
              <a:rPr lang="en-ZA" smtClean="0"/>
              <a:t>‹#›</a:t>
            </a:fld>
            <a:endParaRPr lang="en-ZA"/>
          </a:p>
        </p:txBody>
      </p:sp>
    </p:spTree>
    <p:extLst>
      <p:ext uri="{BB962C8B-B14F-4D97-AF65-F5344CB8AC3E}">
        <p14:creationId xmlns:p14="http://schemas.microsoft.com/office/powerpoint/2010/main" val="33561581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B600F9-8785-DED3-92AD-4911EBBF73AE}"/>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ZA"/>
          </a:p>
        </p:txBody>
      </p:sp>
      <p:sp>
        <p:nvSpPr>
          <p:cNvPr id="3" name="Content Placeholder 2">
            <a:extLst>
              <a:ext uri="{FF2B5EF4-FFF2-40B4-BE49-F238E27FC236}">
                <a16:creationId xmlns:a16="http://schemas.microsoft.com/office/drawing/2014/main" id="{418AF964-229A-98DE-9618-AFD6BBD4329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ZA"/>
          </a:p>
        </p:txBody>
      </p:sp>
      <p:sp>
        <p:nvSpPr>
          <p:cNvPr id="4" name="Text Placeholder 3">
            <a:extLst>
              <a:ext uri="{FF2B5EF4-FFF2-40B4-BE49-F238E27FC236}">
                <a16:creationId xmlns:a16="http://schemas.microsoft.com/office/drawing/2014/main" id="{07AA58A2-196D-E72E-024E-996956EB9D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2F3FA0E7-7A60-822E-2473-E7B7098B1E47}"/>
              </a:ext>
            </a:extLst>
          </p:cNvPr>
          <p:cNvSpPr>
            <a:spLocks noGrp="1"/>
          </p:cNvSpPr>
          <p:nvPr>
            <p:ph type="dt" sz="half" idx="10"/>
          </p:nvPr>
        </p:nvSpPr>
        <p:spPr/>
        <p:txBody>
          <a:bodyPr/>
          <a:lstStyle/>
          <a:p>
            <a:fld id="{FE813866-5468-4BB8-A170-5AD56216FF78}" type="datetimeFigureOut">
              <a:rPr lang="en-ZA" smtClean="0"/>
              <a:t>2025/09/09</a:t>
            </a:fld>
            <a:endParaRPr lang="en-ZA"/>
          </a:p>
        </p:txBody>
      </p:sp>
      <p:sp>
        <p:nvSpPr>
          <p:cNvPr id="6" name="Footer Placeholder 5">
            <a:extLst>
              <a:ext uri="{FF2B5EF4-FFF2-40B4-BE49-F238E27FC236}">
                <a16:creationId xmlns:a16="http://schemas.microsoft.com/office/drawing/2014/main" id="{E32B885E-C5BE-5C06-8223-2D566F4971D1}"/>
              </a:ext>
            </a:extLst>
          </p:cNvPr>
          <p:cNvSpPr>
            <a:spLocks noGrp="1"/>
          </p:cNvSpPr>
          <p:nvPr>
            <p:ph type="ftr" sz="quarter" idx="11"/>
          </p:nvPr>
        </p:nvSpPr>
        <p:spPr/>
        <p:txBody>
          <a:bodyPr/>
          <a:lstStyle/>
          <a:p>
            <a:endParaRPr lang="en-ZA"/>
          </a:p>
        </p:txBody>
      </p:sp>
      <p:sp>
        <p:nvSpPr>
          <p:cNvPr id="7" name="Slide Number Placeholder 6">
            <a:extLst>
              <a:ext uri="{FF2B5EF4-FFF2-40B4-BE49-F238E27FC236}">
                <a16:creationId xmlns:a16="http://schemas.microsoft.com/office/drawing/2014/main" id="{98DFB06D-8EE7-1C0B-DA75-FE1DC98B8882}"/>
              </a:ext>
            </a:extLst>
          </p:cNvPr>
          <p:cNvSpPr>
            <a:spLocks noGrp="1"/>
          </p:cNvSpPr>
          <p:nvPr>
            <p:ph type="sldNum" sz="quarter" idx="12"/>
          </p:nvPr>
        </p:nvSpPr>
        <p:spPr/>
        <p:txBody>
          <a:bodyPr/>
          <a:lstStyle/>
          <a:p>
            <a:fld id="{96591051-5AF5-4D6D-82D4-88CB823CAF33}" type="slidenum">
              <a:rPr lang="en-ZA" smtClean="0"/>
              <a:t>‹#›</a:t>
            </a:fld>
            <a:endParaRPr lang="en-ZA"/>
          </a:p>
        </p:txBody>
      </p:sp>
    </p:spTree>
    <p:extLst>
      <p:ext uri="{BB962C8B-B14F-4D97-AF65-F5344CB8AC3E}">
        <p14:creationId xmlns:p14="http://schemas.microsoft.com/office/powerpoint/2010/main" val="11440516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C8741B-8D45-D225-92FC-1157C25524AD}"/>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ZA"/>
          </a:p>
        </p:txBody>
      </p:sp>
      <p:sp>
        <p:nvSpPr>
          <p:cNvPr id="3" name="Picture Placeholder 2">
            <a:extLst>
              <a:ext uri="{FF2B5EF4-FFF2-40B4-BE49-F238E27FC236}">
                <a16:creationId xmlns:a16="http://schemas.microsoft.com/office/drawing/2014/main" id="{FEE43136-BDF9-676B-0886-47BBD7B2DE6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a:p>
        </p:txBody>
      </p:sp>
      <p:sp>
        <p:nvSpPr>
          <p:cNvPr id="4" name="Text Placeholder 3">
            <a:extLst>
              <a:ext uri="{FF2B5EF4-FFF2-40B4-BE49-F238E27FC236}">
                <a16:creationId xmlns:a16="http://schemas.microsoft.com/office/drawing/2014/main" id="{4BA83420-7C7C-C3F3-8DC4-45DB54ECB7A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F620AAB9-2CA5-6D2C-4F8B-C2F6C44636BC}"/>
              </a:ext>
            </a:extLst>
          </p:cNvPr>
          <p:cNvSpPr>
            <a:spLocks noGrp="1"/>
          </p:cNvSpPr>
          <p:nvPr>
            <p:ph type="dt" sz="half" idx="10"/>
          </p:nvPr>
        </p:nvSpPr>
        <p:spPr/>
        <p:txBody>
          <a:bodyPr/>
          <a:lstStyle/>
          <a:p>
            <a:fld id="{FE813866-5468-4BB8-A170-5AD56216FF78}" type="datetimeFigureOut">
              <a:rPr lang="en-ZA" smtClean="0"/>
              <a:t>2025/09/09</a:t>
            </a:fld>
            <a:endParaRPr lang="en-ZA"/>
          </a:p>
        </p:txBody>
      </p:sp>
      <p:sp>
        <p:nvSpPr>
          <p:cNvPr id="6" name="Footer Placeholder 5">
            <a:extLst>
              <a:ext uri="{FF2B5EF4-FFF2-40B4-BE49-F238E27FC236}">
                <a16:creationId xmlns:a16="http://schemas.microsoft.com/office/drawing/2014/main" id="{E440A50D-5695-349C-0F9D-8032997694BF}"/>
              </a:ext>
            </a:extLst>
          </p:cNvPr>
          <p:cNvSpPr>
            <a:spLocks noGrp="1"/>
          </p:cNvSpPr>
          <p:nvPr>
            <p:ph type="ftr" sz="quarter" idx="11"/>
          </p:nvPr>
        </p:nvSpPr>
        <p:spPr/>
        <p:txBody>
          <a:bodyPr/>
          <a:lstStyle/>
          <a:p>
            <a:endParaRPr lang="en-ZA"/>
          </a:p>
        </p:txBody>
      </p:sp>
      <p:sp>
        <p:nvSpPr>
          <p:cNvPr id="7" name="Slide Number Placeholder 6">
            <a:extLst>
              <a:ext uri="{FF2B5EF4-FFF2-40B4-BE49-F238E27FC236}">
                <a16:creationId xmlns:a16="http://schemas.microsoft.com/office/drawing/2014/main" id="{74A49A0E-1B50-CF07-2938-868BE8AE8F04}"/>
              </a:ext>
            </a:extLst>
          </p:cNvPr>
          <p:cNvSpPr>
            <a:spLocks noGrp="1"/>
          </p:cNvSpPr>
          <p:nvPr>
            <p:ph type="sldNum" sz="quarter" idx="12"/>
          </p:nvPr>
        </p:nvSpPr>
        <p:spPr/>
        <p:txBody>
          <a:bodyPr/>
          <a:lstStyle/>
          <a:p>
            <a:fld id="{96591051-5AF5-4D6D-82D4-88CB823CAF33}" type="slidenum">
              <a:rPr lang="en-ZA" smtClean="0"/>
              <a:t>‹#›</a:t>
            </a:fld>
            <a:endParaRPr lang="en-ZA"/>
          </a:p>
        </p:txBody>
      </p:sp>
    </p:spTree>
    <p:extLst>
      <p:ext uri="{BB962C8B-B14F-4D97-AF65-F5344CB8AC3E}">
        <p14:creationId xmlns:p14="http://schemas.microsoft.com/office/powerpoint/2010/main" val="40197038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380A242-92C9-150B-4A77-E457F1A076E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ZA"/>
          </a:p>
        </p:txBody>
      </p:sp>
      <p:sp>
        <p:nvSpPr>
          <p:cNvPr id="3" name="Text Placeholder 2">
            <a:extLst>
              <a:ext uri="{FF2B5EF4-FFF2-40B4-BE49-F238E27FC236}">
                <a16:creationId xmlns:a16="http://schemas.microsoft.com/office/drawing/2014/main" id="{05501F34-673B-7E8B-39D6-49C0063F182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ZA"/>
          </a:p>
        </p:txBody>
      </p:sp>
      <p:sp>
        <p:nvSpPr>
          <p:cNvPr id="4" name="Date Placeholder 3">
            <a:extLst>
              <a:ext uri="{FF2B5EF4-FFF2-40B4-BE49-F238E27FC236}">
                <a16:creationId xmlns:a16="http://schemas.microsoft.com/office/drawing/2014/main" id="{1FA67153-B289-CB50-BBD2-A5B4F503BB0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E813866-5468-4BB8-A170-5AD56216FF78}" type="datetimeFigureOut">
              <a:rPr lang="en-ZA" smtClean="0"/>
              <a:t>2025/09/09</a:t>
            </a:fld>
            <a:endParaRPr lang="en-ZA"/>
          </a:p>
        </p:txBody>
      </p:sp>
      <p:sp>
        <p:nvSpPr>
          <p:cNvPr id="5" name="Footer Placeholder 4">
            <a:extLst>
              <a:ext uri="{FF2B5EF4-FFF2-40B4-BE49-F238E27FC236}">
                <a16:creationId xmlns:a16="http://schemas.microsoft.com/office/drawing/2014/main" id="{020940AD-8798-3864-5635-C88D8E4ECFC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ZA"/>
          </a:p>
        </p:txBody>
      </p:sp>
      <p:sp>
        <p:nvSpPr>
          <p:cNvPr id="6" name="Slide Number Placeholder 5">
            <a:extLst>
              <a:ext uri="{FF2B5EF4-FFF2-40B4-BE49-F238E27FC236}">
                <a16:creationId xmlns:a16="http://schemas.microsoft.com/office/drawing/2014/main" id="{2F1537E5-226A-0663-5BEC-C3D4FF14D8C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6591051-5AF5-4D6D-82D4-88CB823CAF33}" type="slidenum">
              <a:rPr lang="en-ZA" smtClean="0"/>
              <a:t>‹#›</a:t>
            </a:fld>
            <a:endParaRPr lang="en-ZA"/>
          </a:p>
        </p:txBody>
      </p:sp>
    </p:spTree>
    <p:extLst>
      <p:ext uri="{BB962C8B-B14F-4D97-AF65-F5344CB8AC3E}">
        <p14:creationId xmlns:p14="http://schemas.microsoft.com/office/powerpoint/2010/main" val="7995168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image" Target="../media/image3.jpeg"/><Relationship Id="rId7" Type="http://schemas.openxmlformats.org/officeDocument/2006/relationships/diagramQuickStyle" Target="../diagrams/quickStyle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Layout" Target="../diagrams/layout1.xml"/><Relationship Id="rId5" Type="http://schemas.openxmlformats.org/officeDocument/2006/relationships/diagramData" Target="../diagrams/data1.xml"/><Relationship Id="rId4" Type="http://schemas.openxmlformats.org/officeDocument/2006/relationships/image" Target="../media/image4.png"/><Relationship Id="rId9" Type="http://schemas.microsoft.com/office/2007/relationships/diagramDrawing" Target="../diagrams/drawing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0" name="Rectangle 49">
            <a:extLst>
              <a:ext uri="{FF2B5EF4-FFF2-40B4-BE49-F238E27FC236}">
                <a16:creationId xmlns:a16="http://schemas.microsoft.com/office/drawing/2014/main" id="{932495F0-C5CB-4823-AE70-EED61EBAB1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362D132-FD46-3AA4-861D-0EBF452CEA94}"/>
              </a:ext>
            </a:extLst>
          </p:cNvPr>
          <p:cNvSpPr>
            <a:spLocks noGrp="1"/>
          </p:cNvSpPr>
          <p:nvPr>
            <p:ph type="ctrTitle"/>
          </p:nvPr>
        </p:nvSpPr>
        <p:spPr>
          <a:xfrm>
            <a:off x="851183" y="1143000"/>
            <a:ext cx="4846320" cy="2898648"/>
          </a:xfrm>
        </p:spPr>
        <p:txBody>
          <a:bodyPr>
            <a:normAutofit/>
          </a:bodyPr>
          <a:lstStyle/>
          <a:p>
            <a:pPr algn="just"/>
            <a:r>
              <a:rPr lang="en-GB" sz="3000" b="1" dirty="0"/>
              <a:t>Social Workers’ Practices with LGBT Clients: </a:t>
            </a:r>
            <a:br>
              <a:rPr lang="en-GB" sz="3000" b="1" dirty="0"/>
            </a:br>
            <a:br>
              <a:rPr lang="en-GB" sz="3000" b="1" dirty="0"/>
            </a:br>
            <a:r>
              <a:rPr lang="en-GB" sz="3000" b="1" i="1" dirty="0"/>
              <a:t>Gaps and Challenges in Advancing the Sustainable Development Goals (SDGs)</a:t>
            </a:r>
            <a:endParaRPr lang="en-ZA" sz="3000" b="1" i="1" dirty="0"/>
          </a:p>
        </p:txBody>
      </p:sp>
      <p:sp>
        <p:nvSpPr>
          <p:cNvPr id="3" name="Subtitle 2">
            <a:extLst>
              <a:ext uri="{FF2B5EF4-FFF2-40B4-BE49-F238E27FC236}">
                <a16:creationId xmlns:a16="http://schemas.microsoft.com/office/drawing/2014/main" id="{DE7617B4-1865-15D1-FB84-754F20F272BF}"/>
              </a:ext>
            </a:extLst>
          </p:cNvPr>
          <p:cNvSpPr>
            <a:spLocks noGrp="1"/>
          </p:cNvSpPr>
          <p:nvPr>
            <p:ph type="subTitle" idx="1"/>
          </p:nvPr>
        </p:nvSpPr>
        <p:spPr>
          <a:xfrm>
            <a:off x="851183" y="4407408"/>
            <a:ext cx="4846320" cy="1335024"/>
          </a:xfrm>
        </p:spPr>
        <p:txBody>
          <a:bodyPr vert="horz" lIns="91440" tIns="45720" rIns="91440" bIns="45720" rtlCol="0">
            <a:normAutofit/>
          </a:bodyPr>
          <a:lstStyle/>
          <a:p>
            <a:pPr algn="l"/>
            <a:r>
              <a:rPr lang="en-US" b="1" dirty="0"/>
              <a:t>Mr. Johan Fourie</a:t>
            </a:r>
            <a:endParaRPr lang="en-US" dirty="0"/>
          </a:p>
          <a:p>
            <a:pPr algn="l"/>
            <a:r>
              <a:rPr lang="en-US" b="1" dirty="0"/>
              <a:t>Dr. Anja Human-Hendricks </a:t>
            </a:r>
            <a:endParaRPr lang="en-US" dirty="0"/>
          </a:p>
          <a:p>
            <a:pPr algn="l"/>
            <a:r>
              <a:rPr lang="en-US" b="1" dirty="0"/>
              <a:t>Dr. Neil Henderson</a:t>
            </a:r>
            <a:endParaRPr lang="en-US" dirty="0"/>
          </a:p>
          <a:p>
            <a:pPr algn="l"/>
            <a:endParaRPr lang="en-GB"/>
          </a:p>
        </p:txBody>
      </p:sp>
      <p:sp>
        <p:nvSpPr>
          <p:cNvPr id="51" name="Rectangle 50">
            <a:extLst>
              <a:ext uri="{FF2B5EF4-FFF2-40B4-BE49-F238E27FC236}">
                <a16:creationId xmlns:a16="http://schemas.microsoft.com/office/drawing/2014/main" id="{CB8B9C25-D80D-48EC-B83A-231219A80C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182975"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pic>
        <p:nvPicPr>
          <p:cNvPr id="7" name="Picture 6" descr="A blue and yellow logo&#10;&#10;AI-generated content may be incorrect.">
            <a:extLst>
              <a:ext uri="{FF2B5EF4-FFF2-40B4-BE49-F238E27FC236}">
                <a16:creationId xmlns:a16="http://schemas.microsoft.com/office/drawing/2014/main" id="{1F5A49FB-DA92-D0F9-5ADC-CE0C0015EA01}"/>
              </a:ext>
            </a:extLst>
          </p:cNvPr>
          <p:cNvPicPr>
            <a:picLocks noChangeAspect="1"/>
          </p:cNvPicPr>
          <p:nvPr/>
        </p:nvPicPr>
        <p:blipFill>
          <a:blip r:embed="rId3"/>
          <a:stretch>
            <a:fillRect/>
          </a:stretch>
        </p:blipFill>
        <p:spPr>
          <a:xfrm>
            <a:off x="7114194" y="191959"/>
            <a:ext cx="3734525" cy="3143860"/>
          </a:xfrm>
          <a:prstGeom prst="rect">
            <a:avLst/>
          </a:prstGeom>
        </p:spPr>
      </p:pic>
      <p:sp>
        <p:nvSpPr>
          <p:cNvPr id="57" name="Rectangle 56">
            <a:extLst>
              <a:ext uri="{FF2B5EF4-FFF2-40B4-BE49-F238E27FC236}">
                <a16:creationId xmlns:a16="http://schemas.microsoft.com/office/drawing/2014/main" id="{601CC70B-8875-45A1-8AFD-7D546E3C0C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53897" y="4177748"/>
            <a:ext cx="4824407"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Picture 3"/>
          <p:cNvPicPr>
            <a:picLocks noChangeAspect="1"/>
          </p:cNvPicPr>
          <p:nvPr/>
        </p:nvPicPr>
        <p:blipFill>
          <a:blip r:embed="rId4" cstate="hqprint">
            <a:extLst>
              <a:ext uri="{28A0092B-C50C-407E-A947-70E740481C1C}">
                <a14:useLocalDpi xmlns:a14="http://schemas.microsoft.com/office/drawing/2010/main" val="0"/>
              </a:ext>
            </a:extLst>
          </a:blip>
          <a:srcRect l="14269" r="12728" b="-1"/>
          <a:stretch>
            <a:fillRect/>
          </a:stretch>
        </p:blipFill>
        <p:spPr>
          <a:xfrm>
            <a:off x="7684795" y="3522180"/>
            <a:ext cx="2593322" cy="3143861"/>
          </a:xfrm>
          <a:prstGeom prst="rect">
            <a:avLst/>
          </a:prstGeom>
        </p:spPr>
      </p:pic>
    </p:spTree>
    <p:extLst>
      <p:ext uri="{BB962C8B-B14F-4D97-AF65-F5344CB8AC3E}">
        <p14:creationId xmlns:p14="http://schemas.microsoft.com/office/powerpoint/2010/main" val="29128753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F078B08-B91A-B689-777B-A6575ABF6636}"/>
              </a:ext>
            </a:extLst>
          </p:cNvPr>
          <p:cNvSpPr>
            <a:spLocks noGrp="1"/>
          </p:cNvSpPr>
          <p:nvPr>
            <p:ph type="title"/>
          </p:nvPr>
        </p:nvSpPr>
        <p:spPr>
          <a:xfrm>
            <a:off x="686834" y="1153572"/>
            <a:ext cx="3200400" cy="4461163"/>
          </a:xfrm>
        </p:spPr>
        <p:txBody>
          <a:bodyPr>
            <a:normAutofit/>
          </a:bodyPr>
          <a:lstStyle/>
          <a:p>
            <a:r>
              <a:rPr lang="en-US">
                <a:solidFill>
                  <a:srgbClr val="FFFFFF"/>
                </a:solidFill>
              </a:rPr>
              <a:t>REFERENCE LIST</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B521809F-4088-BF76-EEF7-A7DB617C54AC}"/>
              </a:ext>
            </a:extLst>
          </p:cNvPr>
          <p:cNvSpPr>
            <a:spLocks noGrp="1"/>
          </p:cNvSpPr>
          <p:nvPr>
            <p:ph idx="1"/>
          </p:nvPr>
        </p:nvSpPr>
        <p:spPr>
          <a:xfrm>
            <a:off x="4447308" y="591344"/>
            <a:ext cx="6906491" cy="5585619"/>
          </a:xfrm>
        </p:spPr>
        <p:txBody>
          <a:bodyPr vert="horz" lIns="91440" tIns="45720" rIns="91440" bIns="45720" rtlCol="0" anchor="ctr">
            <a:normAutofit/>
          </a:bodyPr>
          <a:lstStyle/>
          <a:p>
            <a:r>
              <a:rPr lang="en-US" sz="2000">
                <a:latin typeface="Arial Narrow"/>
              </a:rPr>
              <a:t>Addinall, R. (2002). Gay men in the social work profession: A study of the experiences of gay male social workers in the workplace. Master’s thesis. University of Cape Town.</a:t>
            </a:r>
          </a:p>
          <a:p>
            <a:r>
              <a:rPr lang="en-US" sz="2000" err="1">
                <a:latin typeface="Arial Narrow"/>
              </a:rPr>
              <a:t>Dentato</a:t>
            </a:r>
            <a:r>
              <a:rPr lang="en-US" sz="2000">
                <a:latin typeface="Arial Narrow"/>
              </a:rPr>
              <a:t>, M.P. (2012). Queer theory and social work: Toward a more inclusive practice. Social Work, 57(2), pp.163–165.</a:t>
            </a:r>
          </a:p>
          <a:p>
            <a:r>
              <a:rPr lang="en-US" sz="2000">
                <a:latin typeface="Arial Narrow"/>
              </a:rPr>
              <a:t>Marais, C. and </a:t>
            </a:r>
            <a:r>
              <a:rPr lang="en-US" sz="2000" err="1">
                <a:latin typeface="Arial Narrow"/>
              </a:rPr>
              <a:t>Adlem</a:t>
            </a:r>
            <a:r>
              <a:rPr lang="en-US" sz="2000">
                <a:latin typeface="Arial Narrow"/>
              </a:rPr>
              <a:t>, A. (2024). Social work practice with LGBTQI+ persons in South Africa: Challenges and possibilities. Social Work/</a:t>
            </a:r>
            <a:r>
              <a:rPr lang="en-US" sz="2000" err="1">
                <a:latin typeface="Arial Narrow"/>
              </a:rPr>
              <a:t>Maatskaplike</a:t>
            </a:r>
            <a:r>
              <a:rPr lang="en-US" sz="2000">
                <a:latin typeface="Arial Narrow"/>
              </a:rPr>
              <a:t> Werk, 60(1), pp.1–12.</a:t>
            </a:r>
          </a:p>
          <a:p>
            <a:r>
              <a:rPr lang="en-US" sz="2000">
                <a:latin typeface="Arial Narrow"/>
              </a:rPr>
              <a:t>Mkhize, N., Bennett, J., Reddy, V. and Moletsane, R. (2010). The country we want to live in: Hate crimes and homophobia in the lives of black lesbian South Africans. Cape Town: HSRC Press.</a:t>
            </a:r>
          </a:p>
          <a:p>
            <a:r>
              <a:rPr lang="en-US" sz="2000">
                <a:latin typeface="Arial Narrow"/>
              </a:rPr>
              <a:t>Tao, S. and Jacobs, L. (2023). Experiences of lesbian, gay, bisexual, transgender and intersex (LGBTI) clients in healthcare services in South Africa. African Journal of Primary Health Care &amp; Family Medicine, 15(1), pp.1–8.</a:t>
            </a:r>
          </a:p>
          <a:p>
            <a:r>
              <a:rPr lang="en-US" sz="2000" dirty="0">
                <a:latin typeface="Arial Narrow"/>
              </a:rPr>
              <a:t>Tronto, J.C. (2013). Caring democracy: Markets, equality, and justice. New York: New York University Press.</a:t>
            </a:r>
          </a:p>
          <a:p>
            <a:endParaRPr lang="en-US" sz="2000">
              <a:latin typeface="Arial Narrow"/>
            </a:endParaRPr>
          </a:p>
        </p:txBody>
      </p:sp>
    </p:spTree>
    <p:extLst>
      <p:ext uri="{BB962C8B-B14F-4D97-AF65-F5344CB8AC3E}">
        <p14:creationId xmlns:p14="http://schemas.microsoft.com/office/powerpoint/2010/main" val="7085292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398" name="Rectangle 3397">
            <a:extLst>
              <a:ext uri="{FF2B5EF4-FFF2-40B4-BE49-F238E27FC236}">
                <a16:creationId xmlns:a16="http://schemas.microsoft.com/office/drawing/2014/main" id="{72D05657-94EE-4B2D-BC1B-A1D0650636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99" name="Arc 3398">
            <a:extLst>
              <a:ext uri="{FF2B5EF4-FFF2-40B4-BE49-F238E27FC236}">
                <a16:creationId xmlns:a16="http://schemas.microsoft.com/office/drawing/2014/main" id="{7586665A-47B3-4AEE-BC94-15D89FF706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65099" y="486184"/>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 name="Title 1">
            <a:extLst>
              <a:ext uri="{FF2B5EF4-FFF2-40B4-BE49-F238E27FC236}">
                <a16:creationId xmlns:a16="http://schemas.microsoft.com/office/drawing/2014/main" id="{A9127560-F20D-78F4-D08C-52062CC7B013}"/>
              </a:ext>
            </a:extLst>
          </p:cNvPr>
          <p:cNvSpPr>
            <a:spLocks noGrp="1"/>
          </p:cNvSpPr>
          <p:nvPr>
            <p:ph type="title"/>
          </p:nvPr>
        </p:nvSpPr>
        <p:spPr>
          <a:xfrm>
            <a:off x="4184542" y="486184"/>
            <a:ext cx="7363990" cy="1325563"/>
          </a:xfrm>
        </p:spPr>
        <p:txBody>
          <a:bodyPr>
            <a:normAutofit/>
          </a:bodyPr>
          <a:lstStyle/>
          <a:p>
            <a:r>
              <a:rPr lang="en-ZA"/>
              <a:t>INTRODUCTION</a:t>
            </a:r>
          </a:p>
        </p:txBody>
      </p:sp>
      <p:pic>
        <p:nvPicPr>
          <p:cNvPr id="3368" name="Picture 3367" descr="Home [www.uitm.edu.my]">
            <a:extLst>
              <a:ext uri="{FF2B5EF4-FFF2-40B4-BE49-F238E27FC236}">
                <a16:creationId xmlns:a16="http://schemas.microsoft.com/office/drawing/2014/main" id="{E20D61FC-E90D-CFA5-016A-DD41411BD0E9}"/>
              </a:ext>
            </a:extLst>
          </p:cNvPr>
          <p:cNvPicPr>
            <a:picLocks noChangeAspect="1"/>
          </p:cNvPicPr>
          <p:nvPr/>
        </p:nvPicPr>
        <p:blipFill>
          <a:blip r:embed="rId3"/>
          <a:srcRect r="3" b="3"/>
          <a:stretch>
            <a:fillRect/>
          </a:stretch>
        </p:blipFill>
        <p:spPr>
          <a:xfrm>
            <a:off x="581526" y="258142"/>
            <a:ext cx="3118718" cy="3118718"/>
          </a:xfrm>
          <a:custGeom>
            <a:avLst/>
            <a:gdLst/>
            <a:ahLst/>
            <a:cxnLst/>
            <a:rect l="l" t="t" r="r" b="b"/>
            <a:pathLst>
              <a:path w="2683042" h="2683042">
                <a:moveTo>
                  <a:pt x="102278" y="0"/>
                </a:moveTo>
                <a:lnTo>
                  <a:pt x="2580764" y="0"/>
                </a:lnTo>
                <a:cubicBezTo>
                  <a:pt x="2637251" y="0"/>
                  <a:pt x="2683042" y="45791"/>
                  <a:pt x="2683042" y="102278"/>
                </a:cubicBezTo>
                <a:lnTo>
                  <a:pt x="2683042" y="2580764"/>
                </a:lnTo>
                <a:cubicBezTo>
                  <a:pt x="2683042" y="2637251"/>
                  <a:pt x="2637251" y="2683042"/>
                  <a:pt x="2580764" y="2683042"/>
                </a:cubicBezTo>
                <a:lnTo>
                  <a:pt x="102278" y="2683042"/>
                </a:lnTo>
                <a:cubicBezTo>
                  <a:pt x="45791" y="2683042"/>
                  <a:pt x="0" y="2637251"/>
                  <a:pt x="0" y="2580764"/>
                </a:cubicBezTo>
                <a:lnTo>
                  <a:pt x="0" y="102278"/>
                </a:lnTo>
                <a:cubicBezTo>
                  <a:pt x="0" y="45791"/>
                  <a:pt x="45791" y="0"/>
                  <a:pt x="102278" y="0"/>
                </a:cubicBezTo>
                <a:close/>
              </a:path>
            </a:pathLst>
          </a:custGeom>
        </p:spPr>
      </p:pic>
      <p:pic>
        <p:nvPicPr>
          <p:cNvPr id="3380" name="Picture 3379" descr="A bird with a branch on top of a gavel&#10;&#10;AI-generated content may be incorrect.">
            <a:extLst>
              <a:ext uri="{FF2B5EF4-FFF2-40B4-BE49-F238E27FC236}">
                <a16:creationId xmlns:a16="http://schemas.microsoft.com/office/drawing/2014/main" id="{8EF18E22-C720-042D-4E70-CAE4541DDD06}"/>
              </a:ext>
            </a:extLst>
          </p:cNvPr>
          <p:cNvPicPr>
            <a:picLocks noChangeAspect="1"/>
          </p:cNvPicPr>
          <p:nvPr/>
        </p:nvPicPr>
        <p:blipFill>
          <a:blip r:embed="rId4"/>
          <a:srcRect l="4250" r="2" b="2"/>
          <a:stretch>
            <a:fillRect/>
          </a:stretch>
        </p:blipFill>
        <p:spPr>
          <a:xfrm>
            <a:off x="581526" y="3486449"/>
            <a:ext cx="3118718" cy="3118718"/>
          </a:xfrm>
          <a:custGeom>
            <a:avLst/>
            <a:gdLst/>
            <a:ahLst/>
            <a:cxnLst/>
            <a:rect l="l" t="t" r="r" b="b"/>
            <a:pathLst>
              <a:path w="2683042" h="2683042">
                <a:moveTo>
                  <a:pt x="102278" y="0"/>
                </a:moveTo>
                <a:lnTo>
                  <a:pt x="2580764" y="0"/>
                </a:lnTo>
                <a:cubicBezTo>
                  <a:pt x="2637251" y="0"/>
                  <a:pt x="2683042" y="45791"/>
                  <a:pt x="2683042" y="102278"/>
                </a:cubicBezTo>
                <a:lnTo>
                  <a:pt x="2683042" y="2580764"/>
                </a:lnTo>
                <a:cubicBezTo>
                  <a:pt x="2683042" y="2637251"/>
                  <a:pt x="2637251" y="2683042"/>
                  <a:pt x="2580764" y="2683042"/>
                </a:cubicBezTo>
                <a:lnTo>
                  <a:pt x="102278" y="2683042"/>
                </a:lnTo>
                <a:cubicBezTo>
                  <a:pt x="45791" y="2683042"/>
                  <a:pt x="0" y="2637251"/>
                  <a:pt x="0" y="2580764"/>
                </a:cubicBezTo>
                <a:lnTo>
                  <a:pt x="0" y="102278"/>
                </a:lnTo>
                <a:cubicBezTo>
                  <a:pt x="0" y="45791"/>
                  <a:pt x="45791" y="0"/>
                  <a:pt x="102278" y="0"/>
                </a:cubicBezTo>
                <a:close/>
              </a:path>
            </a:pathLst>
          </a:custGeom>
        </p:spPr>
      </p:pic>
      <p:graphicFrame>
        <p:nvGraphicFramePr>
          <p:cNvPr id="5" name="Content Placeholder 2">
            <a:extLst>
              <a:ext uri="{FF2B5EF4-FFF2-40B4-BE49-F238E27FC236}">
                <a16:creationId xmlns:a16="http://schemas.microsoft.com/office/drawing/2014/main" id="{23413470-ACD8-BAFA-29DF-5F01D17758E7}"/>
              </a:ext>
            </a:extLst>
          </p:cNvPr>
          <p:cNvGraphicFramePr>
            <a:graphicFrameLocks noGrp="1"/>
          </p:cNvGraphicFramePr>
          <p:nvPr>
            <p:ph idx="1"/>
            <p:extLst>
              <p:ext uri="{D42A27DB-BD31-4B8C-83A1-F6EECF244321}">
                <p14:modId xmlns:p14="http://schemas.microsoft.com/office/powerpoint/2010/main" val="285867042"/>
              </p:ext>
            </p:extLst>
          </p:nvPr>
        </p:nvGraphicFramePr>
        <p:xfrm>
          <a:off x="4184542" y="2046075"/>
          <a:ext cx="7363990" cy="4351338"/>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3750567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782E84DB-093C-7979-A081-1C630A71D2D6}"/>
              </a:ext>
            </a:extLst>
          </p:cNvPr>
          <p:cNvSpPr>
            <a:spLocks noGrp="1"/>
          </p:cNvSpPr>
          <p:nvPr>
            <p:ph type="title"/>
          </p:nvPr>
        </p:nvSpPr>
        <p:spPr>
          <a:xfrm>
            <a:off x="1371597" y="348865"/>
            <a:ext cx="10044023" cy="877729"/>
          </a:xfrm>
        </p:spPr>
        <p:txBody>
          <a:bodyPr anchor="ctr">
            <a:normAutofit/>
          </a:bodyPr>
          <a:lstStyle/>
          <a:p>
            <a:r>
              <a:rPr lang="en-ZA" sz="3600" b="1" dirty="0">
                <a:solidFill>
                  <a:srgbClr val="FFFFFF"/>
                </a:solidFill>
              </a:rPr>
              <a:t>METHODOLOGY</a:t>
            </a:r>
          </a:p>
        </p:txBody>
      </p:sp>
      <p:graphicFrame>
        <p:nvGraphicFramePr>
          <p:cNvPr id="11" name="Content Placeholder 2">
            <a:extLst>
              <a:ext uri="{FF2B5EF4-FFF2-40B4-BE49-F238E27FC236}">
                <a16:creationId xmlns:a16="http://schemas.microsoft.com/office/drawing/2014/main" id="{C585A27B-CD7E-AF0B-4394-273C6FCB8447}"/>
              </a:ext>
            </a:extLst>
          </p:cNvPr>
          <p:cNvGraphicFramePr>
            <a:graphicFrameLocks noGrp="1"/>
          </p:cNvGraphicFramePr>
          <p:nvPr>
            <p:ph idx="1"/>
            <p:extLst>
              <p:ext uri="{D42A27DB-BD31-4B8C-83A1-F6EECF244321}">
                <p14:modId xmlns:p14="http://schemas.microsoft.com/office/powerpoint/2010/main" val="2472637421"/>
              </p:ext>
            </p:extLst>
          </p:nvPr>
        </p:nvGraphicFramePr>
        <p:xfrm>
          <a:off x="644056" y="2112579"/>
          <a:ext cx="10927829" cy="41928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550693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9" name="Rectangle 28">
            <a:extLst>
              <a:ext uri="{FF2B5EF4-FFF2-40B4-BE49-F238E27FC236}">
                <a16:creationId xmlns:a16="http://schemas.microsoft.com/office/drawing/2014/main" id="{3AD318CC-E2A8-4E27-9548-A047A78999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C7AB8DB-8EDF-3429-033B-38D99351F759}"/>
              </a:ext>
            </a:extLst>
          </p:cNvPr>
          <p:cNvSpPr>
            <a:spLocks noGrp="1"/>
          </p:cNvSpPr>
          <p:nvPr>
            <p:ph type="title"/>
          </p:nvPr>
        </p:nvSpPr>
        <p:spPr>
          <a:xfrm>
            <a:off x="645065" y="1463040"/>
            <a:ext cx="3796306" cy="2690949"/>
          </a:xfrm>
        </p:spPr>
        <p:txBody>
          <a:bodyPr anchor="t">
            <a:normAutofit/>
          </a:bodyPr>
          <a:lstStyle/>
          <a:p>
            <a:r>
              <a:rPr lang="en-ZA" sz="2600"/>
              <a:t>KEY FINDING 1: </a:t>
            </a:r>
            <a:r>
              <a:rPr lang="en-ZA" sz="2600" b="1"/>
              <a:t>CISHETERONORMATIVE PRACTICE </a:t>
            </a:r>
            <a:endParaRPr lang="en-US" sz="2600"/>
          </a:p>
        </p:txBody>
      </p:sp>
      <p:grpSp>
        <p:nvGrpSpPr>
          <p:cNvPr id="31" name="Group 30">
            <a:extLst>
              <a:ext uri="{FF2B5EF4-FFF2-40B4-BE49-F238E27FC236}">
                <a16:creationId xmlns:a16="http://schemas.microsoft.com/office/drawing/2014/main" id="{B14B560F-9DD7-4302-A60B-EBD3EF59B07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09667" y="4415246"/>
            <a:ext cx="11982332" cy="2087795"/>
            <a:chOff x="143163" y="5763486"/>
            <a:chExt cx="11982332" cy="739555"/>
          </a:xfrm>
        </p:grpSpPr>
        <p:sp>
          <p:nvSpPr>
            <p:cNvPr id="32" name="Rectangle 31">
              <a:extLst>
                <a:ext uri="{FF2B5EF4-FFF2-40B4-BE49-F238E27FC236}">
                  <a16:creationId xmlns:a16="http://schemas.microsoft.com/office/drawing/2014/main" id="{3A9A4357-BD1D-4622-A4FE-766E6AB8DE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357444" y="5763486"/>
              <a:ext cx="11768051" cy="73955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3" name="Straight Connector 32">
              <a:extLst>
                <a:ext uri="{FF2B5EF4-FFF2-40B4-BE49-F238E27FC236}">
                  <a16:creationId xmlns:a16="http://schemas.microsoft.com/office/drawing/2014/main" id="{C21D6966-343E-49AC-A026-D2497E0C3CA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43163" y="5763486"/>
              <a:ext cx="1" cy="739555"/>
            </a:xfrm>
            <a:prstGeom prst="line">
              <a:avLst/>
            </a:prstGeom>
            <a:ln w="177800">
              <a:solidFill>
                <a:schemeClr val="accent4"/>
              </a:solidFill>
            </a:ln>
          </p:spPr>
          <p:style>
            <a:lnRef idx="1">
              <a:schemeClr val="accent1"/>
            </a:lnRef>
            <a:fillRef idx="0">
              <a:schemeClr val="accent1"/>
            </a:fillRef>
            <a:effectRef idx="0">
              <a:schemeClr val="accent1"/>
            </a:effectRef>
            <a:fontRef idx="minor">
              <a:schemeClr val="tx1"/>
            </a:fontRef>
          </p:style>
        </p:cxnSp>
      </p:grpSp>
      <p:sp>
        <p:nvSpPr>
          <p:cNvPr id="35" name="Rectangle 34">
            <a:extLst>
              <a:ext uri="{FF2B5EF4-FFF2-40B4-BE49-F238E27FC236}">
                <a16:creationId xmlns:a16="http://schemas.microsoft.com/office/drawing/2014/main" id="{2C1BBA94-3F40-40AA-8BB9-E69E25E537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3706" y="587829"/>
            <a:ext cx="6505300" cy="568234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AB708D9B-B5E2-851F-99F0-2AD66C2DE280}"/>
              </a:ext>
            </a:extLst>
          </p:cNvPr>
          <p:cNvSpPr>
            <a:spLocks noGrp="1"/>
          </p:cNvSpPr>
          <p:nvPr>
            <p:ph idx="1"/>
          </p:nvPr>
        </p:nvSpPr>
        <p:spPr>
          <a:xfrm>
            <a:off x="5656218" y="1463039"/>
            <a:ext cx="5542387" cy="4300447"/>
          </a:xfrm>
        </p:spPr>
        <p:txBody>
          <a:bodyPr vert="horz" lIns="91440" tIns="45720" rIns="91440" bIns="45720" rtlCol="0" anchor="t">
            <a:normAutofit/>
          </a:bodyPr>
          <a:lstStyle/>
          <a:p>
            <a:endParaRPr lang="en-US" sz="1700">
              <a:latin typeface="Arial Narrow"/>
            </a:endParaRPr>
          </a:p>
          <a:p>
            <a:endParaRPr lang="en-US" sz="1700">
              <a:latin typeface="Arial Narrow"/>
            </a:endParaRPr>
          </a:p>
          <a:p>
            <a:r>
              <a:rPr lang="en-US" sz="1700">
                <a:latin typeface="Arial Narrow"/>
              </a:rPr>
              <a:t>All participants do </a:t>
            </a:r>
            <a:r>
              <a:rPr lang="en-US" sz="1700" b="1">
                <a:latin typeface="Arial Narrow"/>
              </a:rPr>
              <a:t>not routinely inquire about clients’ sexual orientation or gender identity</a:t>
            </a:r>
            <a:r>
              <a:rPr lang="en-US" sz="1700">
                <a:latin typeface="Arial Narrow"/>
              </a:rPr>
              <a:t>, due to assumptions based on cis-heteronormative norms or clients’ self-disclosure.</a:t>
            </a:r>
            <a:endParaRPr lang="en-US" sz="1700"/>
          </a:p>
          <a:p>
            <a:endParaRPr lang="en-US" sz="1700" i="1">
              <a:latin typeface="Arial Narrow"/>
            </a:endParaRPr>
          </a:p>
          <a:p>
            <a:pPr lvl="1"/>
            <a:r>
              <a:rPr lang="en-US" sz="1700" i="1">
                <a:latin typeface="Arial Narrow"/>
              </a:rPr>
              <a:t>“</a:t>
            </a:r>
            <a:r>
              <a:rPr lang="en-ZA" sz="1700" i="1">
                <a:latin typeface="Arial Narrow"/>
              </a:rPr>
              <a:t>I have never asked a client what their sexual orientation is.”</a:t>
            </a:r>
          </a:p>
          <a:p>
            <a:pPr lvl="1"/>
            <a:r>
              <a:rPr lang="en-ZA" sz="1700" i="1">
                <a:latin typeface="Arial Narrow"/>
              </a:rPr>
              <a:t>”I would not bother myself by asking: Are you gay? Are you lesbian?” </a:t>
            </a:r>
          </a:p>
          <a:p>
            <a:pPr lvl="1"/>
            <a:r>
              <a:rPr lang="en-ZA" sz="1700" i="1">
                <a:latin typeface="Arial Narrow"/>
              </a:rPr>
              <a:t>“You get the client. You see its gender. You don't get into that “are you heterosexual or homosexual.”</a:t>
            </a:r>
          </a:p>
          <a:p>
            <a:pPr lvl="1"/>
            <a:r>
              <a:rPr lang="en-US" sz="1700" i="1">
                <a:latin typeface="Arial Narrow"/>
              </a:rPr>
              <a:t>“</a:t>
            </a:r>
            <a:r>
              <a:rPr lang="en-ZA" sz="1700" i="1">
                <a:latin typeface="Arial Narrow"/>
              </a:rPr>
              <a:t>I never got to ask. It just so happened when we like in the initial phase, they openly shared about their sexual orientation.”</a:t>
            </a:r>
          </a:p>
          <a:p>
            <a:pPr marL="457200" lvl="1" indent="0">
              <a:buNone/>
            </a:pPr>
            <a:endParaRPr lang="en-ZA" sz="1700" i="1">
              <a:latin typeface="Arial Narrow"/>
            </a:endParaRPr>
          </a:p>
          <a:p>
            <a:endParaRPr lang="en-US" sz="1700">
              <a:latin typeface="Arial Narrow"/>
            </a:endParaRPr>
          </a:p>
        </p:txBody>
      </p:sp>
    </p:spTree>
    <p:extLst>
      <p:ext uri="{BB962C8B-B14F-4D97-AF65-F5344CB8AC3E}">
        <p14:creationId xmlns:p14="http://schemas.microsoft.com/office/powerpoint/2010/main" val="18112309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8B9AA7C6-5E5A-498E-A6DF-A943376E09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4" name="Group 23">
            <a:extLst>
              <a:ext uri="{FF2B5EF4-FFF2-40B4-BE49-F238E27FC236}">
                <a16:creationId xmlns:a16="http://schemas.microsoft.com/office/drawing/2014/main" id="{83EAB11A-76F7-48F4-9B4F-5BFDF4BF967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4300" y="2385102"/>
            <a:ext cx="574091" cy="2087796"/>
            <a:chOff x="209668" y="2857422"/>
            <a:chExt cx="463662" cy="2087796"/>
          </a:xfrm>
        </p:grpSpPr>
        <p:sp>
          <p:nvSpPr>
            <p:cNvPr id="25" name="Rectangle 24">
              <a:extLst>
                <a:ext uri="{FF2B5EF4-FFF2-40B4-BE49-F238E27FC236}">
                  <a16:creationId xmlns:a16="http://schemas.microsoft.com/office/drawing/2014/main" id="{74D4C416-D5F4-4F6F-A6F1-87A21CD4FC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423947" y="2857422"/>
              <a:ext cx="249383" cy="208779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6" name="Straight Connector 25">
              <a:extLst>
                <a:ext uri="{FF2B5EF4-FFF2-40B4-BE49-F238E27FC236}">
                  <a16:creationId xmlns:a16="http://schemas.microsoft.com/office/drawing/2014/main" id="{C6AC1C30-21C6-4BF6-93EE-B211D7A8501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209668" y="2857423"/>
              <a:ext cx="1" cy="2087795"/>
            </a:xfrm>
            <a:prstGeom prst="line">
              <a:avLst/>
            </a:prstGeom>
            <a:ln w="177800">
              <a:solidFill>
                <a:schemeClr val="accent4"/>
              </a:solidFill>
            </a:ln>
          </p:spPr>
          <p:style>
            <a:lnRef idx="1">
              <a:schemeClr val="accent1"/>
            </a:lnRef>
            <a:fillRef idx="0">
              <a:schemeClr val="accent1"/>
            </a:fillRef>
            <a:effectRef idx="0">
              <a:schemeClr val="accent1"/>
            </a:effectRef>
            <a:fontRef idx="minor">
              <a:schemeClr val="tx1"/>
            </a:fontRef>
          </p:style>
        </p:cxnSp>
      </p:grpSp>
      <p:sp>
        <p:nvSpPr>
          <p:cNvPr id="28" name="Rectangle 27">
            <a:extLst>
              <a:ext uri="{FF2B5EF4-FFF2-40B4-BE49-F238E27FC236}">
                <a16:creationId xmlns:a16="http://schemas.microsoft.com/office/drawing/2014/main" id="{81E140AE-0ABF-47C8-BF32-7D2F0CF2B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0697670" y="0"/>
            <a:ext cx="149433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CBC4F608-B4B8-48C3-9572-C0F061B1CD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9528" y="631767"/>
            <a:ext cx="11111729" cy="5752404"/>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CA5362C-60E2-5465-4CC5-CE26C50DE624}"/>
              </a:ext>
            </a:extLst>
          </p:cNvPr>
          <p:cNvSpPr>
            <a:spLocks noGrp="1"/>
          </p:cNvSpPr>
          <p:nvPr>
            <p:ph type="title"/>
          </p:nvPr>
        </p:nvSpPr>
        <p:spPr>
          <a:xfrm>
            <a:off x="1153618" y="1239927"/>
            <a:ext cx="4008586" cy="4680583"/>
          </a:xfrm>
        </p:spPr>
        <p:txBody>
          <a:bodyPr vert="horz" lIns="91440" tIns="45720" rIns="91440" bIns="45720" rtlCol="0" anchor="ctr">
            <a:normAutofit/>
          </a:bodyPr>
          <a:lstStyle/>
          <a:p>
            <a:br>
              <a:rPr lang="en-ZA" dirty="0"/>
            </a:br>
            <a:r>
              <a:rPr lang="en-ZA" dirty="0"/>
              <a:t>KEY FINDING 2: </a:t>
            </a:r>
            <a:r>
              <a:rPr lang="en-ZA" b="1"/>
              <a:t>KNOWLEDGE</a:t>
            </a:r>
            <a:r>
              <a:rPr lang="en-ZA" b="1" dirty="0"/>
              <a:t> GAPS IN LGBT IDENTITY DEVELOPMENT</a:t>
            </a:r>
            <a:br>
              <a:rPr lang="en-ZA" dirty="0"/>
            </a:br>
            <a:endParaRPr lang="en-ZA" dirty="0"/>
          </a:p>
        </p:txBody>
      </p:sp>
      <p:sp>
        <p:nvSpPr>
          <p:cNvPr id="3" name="Content Placeholder 2">
            <a:extLst>
              <a:ext uri="{FF2B5EF4-FFF2-40B4-BE49-F238E27FC236}">
                <a16:creationId xmlns:a16="http://schemas.microsoft.com/office/drawing/2014/main" id="{82385F6B-A1D3-861C-C6AF-3173D497D5CB}"/>
              </a:ext>
            </a:extLst>
          </p:cNvPr>
          <p:cNvSpPr>
            <a:spLocks noGrp="1"/>
          </p:cNvSpPr>
          <p:nvPr>
            <p:ph idx="1"/>
          </p:nvPr>
        </p:nvSpPr>
        <p:spPr>
          <a:xfrm>
            <a:off x="6291923" y="1239927"/>
            <a:ext cx="4971824" cy="4680583"/>
          </a:xfrm>
        </p:spPr>
        <p:txBody>
          <a:bodyPr vert="horz" lIns="91440" tIns="45720" rIns="91440" bIns="45720" rtlCol="0" anchor="ctr">
            <a:normAutofit/>
          </a:bodyPr>
          <a:lstStyle/>
          <a:p>
            <a:endParaRPr lang="en-US" sz="2000">
              <a:latin typeface="Arial Narrow"/>
            </a:endParaRPr>
          </a:p>
          <a:p>
            <a:endParaRPr lang="en-US" sz="2000">
              <a:latin typeface="Arial Narrow"/>
            </a:endParaRPr>
          </a:p>
          <a:p>
            <a:r>
              <a:rPr lang="en-US" sz="2000" dirty="0">
                <a:latin typeface="Arial Narrow"/>
              </a:rPr>
              <a:t>All participants demonstrated limited knowledge of LGBT identity development.</a:t>
            </a:r>
            <a:endParaRPr lang="en-US" sz="2000" dirty="0"/>
          </a:p>
          <a:p>
            <a:endParaRPr lang="en-US" sz="2000">
              <a:latin typeface="Arial Narrow"/>
            </a:endParaRPr>
          </a:p>
          <a:p>
            <a:pPr lvl="1"/>
            <a:r>
              <a:rPr lang="en-US" sz="2000" dirty="0">
                <a:latin typeface="Arial Narrow"/>
              </a:rPr>
              <a:t>“</a:t>
            </a:r>
            <a:r>
              <a:rPr lang="en-ZA" sz="2000" i="1" dirty="0">
                <a:latin typeface="Arial Narrow"/>
              </a:rPr>
              <a:t>I'm not even familiar with the process of identity development.”</a:t>
            </a:r>
          </a:p>
          <a:p>
            <a:pPr lvl="1"/>
            <a:r>
              <a:rPr lang="en-ZA" sz="2000" i="1" dirty="0">
                <a:latin typeface="Arial Narrow"/>
              </a:rPr>
              <a:t>“I truly don’t know what you mean by identity development of LGBT people.”</a:t>
            </a:r>
          </a:p>
          <a:p>
            <a:pPr lvl="1"/>
            <a:r>
              <a:rPr lang="en-US" sz="2000" i="1" dirty="0">
                <a:latin typeface="Arial Narrow"/>
              </a:rPr>
              <a:t>“</a:t>
            </a:r>
            <a:r>
              <a:rPr lang="en-ZA" sz="2000" i="1" dirty="0">
                <a:latin typeface="Arial Narrow"/>
              </a:rPr>
              <a:t>Oh, my goodness. I don't know.”</a:t>
            </a:r>
          </a:p>
          <a:p>
            <a:pPr lvl="1"/>
            <a:r>
              <a:rPr lang="en-ZA" sz="2000" i="1" dirty="0">
                <a:latin typeface="Arial Narrow"/>
              </a:rPr>
              <a:t>"I'm not clued up with the identity development thing</a:t>
            </a:r>
            <a:r>
              <a:rPr lang="en-ZA" sz="2000" dirty="0">
                <a:latin typeface="Arial Narrow"/>
              </a:rPr>
              <a:t>."</a:t>
            </a:r>
          </a:p>
          <a:p>
            <a:pPr lvl="1"/>
            <a:endParaRPr lang="en-ZA" sz="2000" i="1">
              <a:latin typeface="Arial Narrow"/>
            </a:endParaRPr>
          </a:p>
          <a:p>
            <a:endParaRPr lang="en-US" sz="2000">
              <a:latin typeface="Arial Narrow"/>
            </a:endParaRPr>
          </a:p>
          <a:p>
            <a:endParaRPr lang="en-ZA" sz="2000">
              <a:latin typeface="Arial Narrow"/>
            </a:endParaRPr>
          </a:p>
        </p:txBody>
      </p:sp>
    </p:spTree>
    <p:extLst>
      <p:ext uri="{BB962C8B-B14F-4D97-AF65-F5344CB8AC3E}">
        <p14:creationId xmlns:p14="http://schemas.microsoft.com/office/powerpoint/2010/main" val="41930803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51A64D4-64B9-830B-622A-264339F31840}"/>
            </a:ext>
          </a:extLst>
        </p:cNvPr>
        <p:cNvGrpSpPr/>
        <p:nvPr/>
      </p:nvGrpSpPr>
      <p:grpSpPr>
        <a:xfrm>
          <a:off x="0" y="0"/>
          <a:ext cx="0" cy="0"/>
          <a:chOff x="0" y="0"/>
          <a:chExt cx="0" cy="0"/>
        </a:xfrm>
      </p:grpSpPr>
      <p:sp useBgFill="1">
        <p:nvSpPr>
          <p:cNvPr id="29" name="Rectangle 28">
            <a:extLst>
              <a:ext uri="{FF2B5EF4-FFF2-40B4-BE49-F238E27FC236}">
                <a16:creationId xmlns:a16="http://schemas.microsoft.com/office/drawing/2014/main" id="{3AD318CC-E2A8-4E27-9548-A047A78999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C285665-CBE5-C3BD-3987-884EC70B8333}"/>
              </a:ext>
            </a:extLst>
          </p:cNvPr>
          <p:cNvSpPr>
            <a:spLocks noGrp="1"/>
          </p:cNvSpPr>
          <p:nvPr>
            <p:ph type="title"/>
          </p:nvPr>
        </p:nvSpPr>
        <p:spPr>
          <a:xfrm>
            <a:off x="645065" y="1463040"/>
            <a:ext cx="3796306" cy="2690949"/>
          </a:xfrm>
        </p:spPr>
        <p:txBody>
          <a:bodyPr anchor="t">
            <a:normAutofit/>
          </a:bodyPr>
          <a:lstStyle/>
          <a:p>
            <a:br>
              <a:rPr lang="en-ZA" sz="2600"/>
            </a:br>
            <a:r>
              <a:rPr lang="en-ZA" sz="2600"/>
              <a:t>KEY FINDING 3: </a:t>
            </a:r>
            <a:r>
              <a:rPr lang="en-ZA" sz="2600" b="1"/>
              <a:t>KNOWLEDGE GAPS OF AFFIRMING REFERRAL RESOURCES</a:t>
            </a:r>
            <a:br>
              <a:rPr lang="en-ZA" sz="2600" b="1"/>
            </a:br>
            <a:endParaRPr lang="en-ZA" sz="2600"/>
          </a:p>
        </p:txBody>
      </p:sp>
      <p:grpSp>
        <p:nvGrpSpPr>
          <p:cNvPr id="31" name="Group 30">
            <a:extLst>
              <a:ext uri="{FF2B5EF4-FFF2-40B4-BE49-F238E27FC236}">
                <a16:creationId xmlns:a16="http://schemas.microsoft.com/office/drawing/2014/main" id="{B14B560F-9DD7-4302-A60B-EBD3EF59B07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09667" y="4415246"/>
            <a:ext cx="11982332" cy="2087795"/>
            <a:chOff x="143163" y="5763486"/>
            <a:chExt cx="11982332" cy="739555"/>
          </a:xfrm>
        </p:grpSpPr>
        <p:sp>
          <p:nvSpPr>
            <p:cNvPr id="32" name="Rectangle 31">
              <a:extLst>
                <a:ext uri="{FF2B5EF4-FFF2-40B4-BE49-F238E27FC236}">
                  <a16:creationId xmlns:a16="http://schemas.microsoft.com/office/drawing/2014/main" id="{3A9A4357-BD1D-4622-A4FE-766E6AB8DE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357444" y="5763486"/>
              <a:ext cx="11768051" cy="73955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3" name="Straight Connector 32">
              <a:extLst>
                <a:ext uri="{FF2B5EF4-FFF2-40B4-BE49-F238E27FC236}">
                  <a16:creationId xmlns:a16="http://schemas.microsoft.com/office/drawing/2014/main" id="{C21D6966-343E-49AC-A026-D2497E0C3CA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43163" y="5763486"/>
              <a:ext cx="1" cy="739555"/>
            </a:xfrm>
            <a:prstGeom prst="line">
              <a:avLst/>
            </a:prstGeom>
            <a:ln w="177800">
              <a:solidFill>
                <a:schemeClr val="accent4"/>
              </a:solidFill>
            </a:ln>
          </p:spPr>
          <p:style>
            <a:lnRef idx="1">
              <a:schemeClr val="accent1"/>
            </a:lnRef>
            <a:fillRef idx="0">
              <a:schemeClr val="accent1"/>
            </a:fillRef>
            <a:effectRef idx="0">
              <a:schemeClr val="accent1"/>
            </a:effectRef>
            <a:fontRef idx="minor">
              <a:schemeClr val="tx1"/>
            </a:fontRef>
          </p:style>
        </p:cxnSp>
      </p:grpSp>
      <p:sp>
        <p:nvSpPr>
          <p:cNvPr id="35" name="Rectangle 34">
            <a:extLst>
              <a:ext uri="{FF2B5EF4-FFF2-40B4-BE49-F238E27FC236}">
                <a16:creationId xmlns:a16="http://schemas.microsoft.com/office/drawing/2014/main" id="{2C1BBA94-3F40-40AA-8BB9-E69E25E537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3706" y="587829"/>
            <a:ext cx="6505300" cy="568234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Content Placeholder 6"/>
          <p:cNvSpPr>
            <a:spLocks noGrp="1"/>
          </p:cNvSpPr>
          <p:nvPr>
            <p:ph idx="1"/>
          </p:nvPr>
        </p:nvSpPr>
        <p:spPr>
          <a:xfrm>
            <a:off x="5656218" y="1463039"/>
            <a:ext cx="5542387" cy="4300447"/>
          </a:xfrm>
        </p:spPr>
        <p:txBody>
          <a:bodyPr anchor="t">
            <a:normAutofit/>
          </a:bodyPr>
          <a:lstStyle/>
          <a:p>
            <a:r>
              <a:rPr lang="en-US" sz="2000">
                <a:latin typeface="Arial Narrow"/>
              </a:rPr>
              <a:t>The </a:t>
            </a:r>
            <a:r>
              <a:rPr lang="en-US" sz="2000" b="1">
                <a:latin typeface="Arial Narrow"/>
              </a:rPr>
              <a:t>majority</a:t>
            </a:r>
            <a:r>
              <a:rPr lang="en-US" sz="2000">
                <a:latin typeface="Arial Narrow"/>
              </a:rPr>
              <a:t> (16) reported </a:t>
            </a:r>
            <a:r>
              <a:rPr lang="en-US" sz="2000" b="1">
                <a:latin typeface="Arial Narrow"/>
              </a:rPr>
              <a:t>limited knowledge </a:t>
            </a:r>
            <a:r>
              <a:rPr lang="en-US" sz="2000">
                <a:latin typeface="Arial Narrow"/>
              </a:rPr>
              <a:t>of LGBT-affirming referral options and often referred LGBT clients to general services that may not meet their specific needs.</a:t>
            </a:r>
            <a:endParaRPr lang="en-ZA" sz="2000">
              <a:latin typeface="Arial Narrow"/>
            </a:endParaRPr>
          </a:p>
          <a:p>
            <a:endParaRPr lang="en-US" sz="2000">
              <a:latin typeface="Arial Narrow"/>
            </a:endParaRPr>
          </a:p>
          <a:p>
            <a:pPr lvl="1"/>
            <a:r>
              <a:rPr lang="en-ZA" sz="2000" i="1">
                <a:latin typeface="Arial Narrow"/>
              </a:rPr>
              <a:t>“There are no specific services that is meant to deal with a client from that community.”</a:t>
            </a:r>
          </a:p>
          <a:p>
            <a:pPr lvl="1"/>
            <a:r>
              <a:rPr lang="en-ZA" sz="2000" i="1">
                <a:latin typeface="Arial Narrow"/>
              </a:rPr>
              <a:t>“I do not think there’s organisations that caters for or prioritise the LGBTQI community. I think it’s the same resources that we’d refer any other client.”</a:t>
            </a:r>
          </a:p>
          <a:p>
            <a:pPr lvl="1"/>
            <a:r>
              <a:rPr lang="en-ZA" sz="2000" i="1">
                <a:latin typeface="Arial Narrow"/>
              </a:rPr>
              <a:t>“There is no specific NGO that only works with Lesbians and Gays.”</a:t>
            </a:r>
            <a:endParaRPr lang="en-ZA" sz="2000">
              <a:latin typeface="Arial Narrow"/>
            </a:endParaRPr>
          </a:p>
          <a:p>
            <a:pPr lvl="1"/>
            <a:endParaRPr lang="en-ZA" sz="2000" i="1"/>
          </a:p>
          <a:p>
            <a:endParaRPr lang="en-US" sz="2000"/>
          </a:p>
          <a:p>
            <a:pPr marL="0" indent="0">
              <a:buNone/>
            </a:pPr>
            <a:endParaRPr lang="en-ZA" sz="2000"/>
          </a:p>
          <a:p>
            <a:endParaRPr lang="en-ZA" sz="2000"/>
          </a:p>
        </p:txBody>
      </p:sp>
    </p:spTree>
    <p:extLst>
      <p:ext uri="{BB962C8B-B14F-4D97-AF65-F5344CB8AC3E}">
        <p14:creationId xmlns:p14="http://schemas.microsoft.com/office/powerpoint/2010/main" val="36708351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F54CBC3-8505-6BE2-C220-5B4BA4231FD4}"/>
            </a:ext>
          </a:extLst>
        </p:cNvPr>
        <p:cNvGrpSpPr/>
        <p:nvPr/>
      </p:nvGrpSpPr>
      <p:grpSpPr>
        <a:xfrm>
          <a:off x="0" y="0"/>
          <a:ext cx="0" cy="0"/>
          <a:chOff x="0" y="0"/>
          <a:chExt cx="0" cy="0"/>
        </a:xfrm>
      </p:grpSpPr>
      <p:sp useBgFill="1">
        <p:nvSpPr>
          <p:cNvPr id="29" name="Rectangle 28">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Freeform: Shape 30">
            <a:extLst>
              <a:ext uri="{FF2B5EF4-FFF2-40B4-BE49-F238E27FC236}">
                <a16:creationId xmlns:a16="http://schemas.microsoft.com/office/drawing/2014/main" id="{A4026A73-1F7F-49F2-B319-8CA3B3D532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1732" y="321733"/>
            <a:ext cx="11546828" cy="6214534"/>
          </a:xfrm>
          <a:custGeom>
            <a:avLst/>
            <a:gdLst>
              <a:gd name="connsiteX0" fmla="*/ 0 w 11546828"/>
              <a:gd name="connsiteY0" fmla="*/ 0 h 6214534"/>
              <a:gd name="connsiteX1" fmla="*/ 7965430 w 11546828"/>
              <a:gd name="connsiteY1" fmla="*/ 0 h 6214534"/>
              <a:gd name="connsiteX2" fmla="*/ 7965430 w 11546828"/>
              <a:gd name="connsiteY2" fmla="*/ 1786 h 6214534"/>
              <a:gd name="connsiteX3" fmla="*/ 11546828 w 11546828"/>
              <a:gd name="connsiteY3" fmla="*/ 1786 h 6214534"/>
              <a:gd name="connsiteX4" fmla="*/ 11546828 w 11546828"/>
              <a:gd name="connsiteY4" fmla="*/ 2866740 h 6214534"/>
              <a:gd name="connsiteX5" fmla="*/ 11225095 w 11546828"/>
              <a:gd name="connsiteY5" fmla="*/ 3179536 h 6214534"/>
              <a:gd name="connsiteX6" fmla="*/ 11225095 w 11546828"/>
              <a:gd name="connsiteY6" fmla="*/ 301542 h 6214534"/>
              <a:gd name="connsiteX7" fmla="*/ 320042 w 11546828"/>
              <a:gd name="connsiteY7" fmla="*/ 301542 h 6214534"/>
              <a:gd name="connsiteX8" fmla="*/ 320042 w 11546828"/>
              <a:gd name="connsiteY8" fmla="*/ 5909424 h 6214534"/>
              <a:gd name="connsiteX9" fmla="*/ 8417210 w 11546828"/>
              <a:gd name="connsiteY9" fmla="*/ 5909424 h 6214534"/>
              <a:gd name="connsiteX10" fmla="*/ 8103383 w 11546828"/>
              <a:gd name="connsiteY10" fmla="*/ 6214534 h 6214534"/>
              <a:gd name="connsiteX11" fmla="*/ 7222929 w 11546828"/>
              <a:gd name="connsiteY11" fmla="*/ 6214534 h 6214534"/>
              <a:gd name="connsiteX12" fmla="*/ 7222929 w 11546828"/>
              <a:gd name="connsiteY12" fmla="*/ 6212748 h 6214534"/>
              <a:gd name="connsiteX13" fmla="*/ 0 w 11546828"/>
              <a:gd name="connsiteY13" fmla="*/ 6212748 h 6214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546828" h="6214534">
                <a:moveTo>
                  <a:pt x="0" y="0"/>
                </a:moveTo>
                <a:lnTo>
                  <a:pt x="7965430" y="0"/>
                </a:lnTo>
                <a:lnTo>
                  <a:pt x="7965430" y="1786"/>
                </a:lnTo>
                <a:lnTo>
                  <a:pt x="11546828" y="1786"/>
                </a:lnTo>
                <a:lnTo>
                  <a:pt x="11546828" y="2866740"/>
                </a:lnTo>
                <a:lnTo>
                  <a:pt x="11225095" y="3179536"/>
                </a:lnTo>
                <a:lnTo>
                  <a:pt x="11225095" y="301542"/>
                </a:lnTo>
                <a:lnTo>
                  <a:pt x="320042" y="301542"/>
                </a:lnTo>
                <a:lnTo>
                  <a:pt x="320042" y="5909424"/>
                </a:lnTo>
                <a:lnTo>
                  <a:pt x="8417210" y="5909424"/>
                </a:lnTo>
                <a:lnTo>
                  <a:pt x="8103383" y="6214534"/>
                </a:lnTo>
                <a:lnTo>
                  <a:pt x="7222929" y="6214534"/>
                </a:lnTo>
                <a:lnTo>
                  <a:pt x="7222929" y="6212748"/>
                </a:lnTo>
                <a:lnTo>
                  <a:pt x="0" y="6212748"/>
                </a:lnTo>
                <a:close/>
              </a:path>
            </a:pathLst>
          </a:custGeom>
          <a:solidFill>
            <a:schemeClr val="tx1">
              <a:lumMod val="50000"/>
              <a:lumOff val="5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3" name="Right Triangle 32">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Rectangle 34">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0179F9E-1862-5156-0DD4-5772F8AF9ED4}"/>
              </a:ext>
            </a:extLst>
          </p:cNvPr>
          <p:cNvSpPr>
            <a:spLocks noGrp="1"/>
          </p:cNvSpPr>
          <p:nvPr>
            <p:ph type="title"/>
          </p:nvPr>
        </p:nvSpPr>
        <p:spPr>
          <a:xfrm>
            <a:off x="1006900" y="1188637"/>
            <a:ext cx="3141430" cy="4480726"/>
          </a:xfrm>
        </p:spPr>
        <p:txBody>
          <a:bodyPr>
            <a:normAutofit/>
          </a:bodyPr>
          <a:lstStyle/>
          <a:p>
            <a:pPr algn="r"/>
            <a:br>
              <a:rPr lang="en-ZA" sz="3100"/>
            </a:br>
            <a:r>
              <a:rPr lang="en-ZA" sz="3100"/>
              <a:t>KEY FINDING 4: </a:t>
            </a:r>
            <a:r>
              <a:rPr lang="en-ZA" sz="3100" b="1">
                <a:ea typeface="+mj-lt"/>
                <a:cs typeface="+mj-lt"/>
              </a:rPr>
              <a:t>LGBT FOCUSED CPD AS A STRATEGY FOR LGBT-AFFIRMING SOCIAL WORK PRACTICE</a:t>
            </a:r>
            <a:endParaRPr lang="en-ZA" sz="3100" b="1"/>
          </a:p>
        </p:txBody>
      </p:sp>
      <p:cxnSp>
        <p:nvCxnSpPr>
          <p:cNvPr id="37" name="Straight Connector 36">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7" name="Content Placeholder 6">
            <a:extLst>
              <a:ext uri="{FF2B5EF4-FFF2-40B4-BE49-F238E27FC236}">
                <a16:creationId xmlns:a16="http://schemas.microsoft.com/office/drawing/2014/main" id="{6D4AB8E0-AFF0-D389-A0FA-A2441C240AD9}"/>
              </a:ext>
            </a:extLst>
          </p:cNvPr>
          <p:cNvSpPr>
            <a:spLocks noGrp="1"/>
          </p:cNvSpPr>
          <p:nvPr>
            <p:ph idx="1"/>
          </p:nvPr>
        </p:nvSpPr>
        <p:spPr>
          <a:xfrm>
            <a:off x="5138928" y="1338729"/>
            <a:ext cx="4795584" cy="4180542"/>
          </a:xfrm>
        </p:spPr>
        <p:txBody>
          <a:bodyPr anchor="ctr">
            <a:normAutofit/>
          </a:bodyPr>
          <a:lstStyle/>
          <a:p>
            <a:r>
              <a:rPr lang="en-US" sz="2200">
                <a:latin typeface="Arial Narrow"/>
              </a:rPr>
              <a:t>Participants identified LGBT-focused CPD activities as a crucial strategy to equip social workers to provide affirming services.</a:t>
            </a:r>
            <a:endParaRPr lang="en-ZA" sz="2200">
              <a:latin typeface="Arial Narrow"/>
            </a:endParaRPr>
          </a:p>
          <a:p>
            <a:endParaRPr lang="en-US" sz="2200">
              <a:latin typeface="Arial Narrow"/>
            </a:endParaRPr>
          </a:p>
          <a:p>
            <a:pPr lvl="1"/>
            <a:r>
              <a:rPr lang="en-ZA" sz="2200" i="1">
                <a:latin typeface="Arial Narrow"/>
              </a:rPr>
              <a:t>“First things first: intensive training.”</a:t>
            </a:r>
            <a:endParaRPr lang="en-ZA" sz="2200">
              <a:latin typeface="Arial Narrow"/>
            </a:endParaRPr>
          </a:p>
          <a:p>
            <a:pPr lvl="1"/>
            <a:r>
              <a:rPr lang="en-ZA" sz="2200" i="1">
                <a:latin typeface="Arial Narrow"/>
              </a:rPr>
              <a:t>“It should not [be] like pick point who needs that training — because everybody does.”</a:t>
            </a:r>
            <a:endParaRPr lang="en-ZA" sz="2200">
              <a:latin typeface="Arial Narrow"/>
            </a:endParaRPr>
          </a:p>
          <a:p>
            <a:pPr lvl="1"/>
            <a:r>
              <a:rPr lang="en-ZA" sz="2200" i="1">
                <a:latin typeface="Arial Narrow"/>
              </a:rPr>
              <a:t>“To first be able to assist or intervene with them, we first need to have proper trainings.”</a:t>
            </a:r>
            <a:endParaRPr lang="en-ZA" sz="2200">
              <a:latin typeface="Arial Narrow"/>
            </a:endParaRPr>
          </a:p>
          <a:p>
            <a:pPr lvl="1"/>
            <a:endParaRPr lang="en-ZA" sz="2200" i="1"/>
          </a:p>
          <a:p>
            <a:endParaRPr lang="en-ZA" sz="2200"/>
          </a:p>
        </p:txBody>
      </p:sp>
    </p:spTree>
    <p:extLst>
      <p:ext uri="{BB962C8B-B14F-4D97-AF65-F5344CB8AC3E}">
        <p14:creationId xmlns:p14="http://schemas.microsoft.com/office/powerpoint/2010/main" val="30826231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6" name="Rectangle 25">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Freeform: Shape 24">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7" name="Rectangle 26">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7C29212-A513-40ED-E644-F795D1898CFB}"/>
              </a:ext>
            </a:extLst>
          </p:cNvPr>
          <p:cNvSpPr>
            <a:spLocks noGrp="1"/>
          </p:cNvSpPr>
          <p:nvPr>
            <p:ph type="title"/>
          </p:nvPr>
        </p:nvSpPr>
        <p:spPr>
          <a:xfrm>
            <a:off x="466722" y="586855"/>
            <a:ext cx="3201366" cy="3387497"/>
          </a:xfrm>
        </p:spPr>
        <p:txBody>
          <a:bodyPr anchor="b">
            <a:normAutofit/>
          </a:bodyPr>
          <a:lstStyle/>
          <a:p>
            <a:pPr algn="r"/>
            <a:r>
              <a:rPr lang="en-ZA" sz="4000">
                <a:solidFill>
                  <a:srgbClr val="FFFFFF"/>
                </a:solidFill>
              </a:rPr>
              <a:t>DISCUSSION</a:t>
            </a:r>
          </a:p>
        </p:txBody>
      </p:sp>
      <p:sp>
        <p:nvSpPr>
          <p:cNvPr id="3" name="Content Placeholder 2">
            <a:extLst>
              <a:ext uri="{FF2B5EF4-FFF2-40B4-BE49-F238E27FC236}">
                <a16:creationId xmlns:a16="http://schemas.microsoft.com/office/drawing/2014/main" id="{4580A248-EA69-8717-78B3-62A2DEA066EE}"/>
              </a:ext>
            </a:extLst>
          </p:cNvPr>
          <p:cNvSpPr>
            <a:spLocks noGrp="1"/>
          </p:cNvSpPr>
          <p:nvPr>
            <p:ph idx="1"/>
          </p:nvPr>
        </p:nvSpPr>
        <p:spPr>
          <a:xfrm>
            <a:off x="4810259" y="594263"/>
            <a:ext cx="6930825" cy="5822133"/>
          </a:xfrm>
        </p:spPr>
        <p:txBody>
          <a:bodyPr vert="horz" lIns="91440" tIns="45720" rIns="91440" bIns="45720" rtlCol="0" anchor="ctr">
            <a:noAutofit/>
          </a:bodyPr>
          <a:lstStyle/>
          <a:p>
            <a:pPr algn="just"/>
            <a:r>
              <a:rPr lang="en-ZA" sz="1800" b="1" dirty="0">
                <a:latin typeface="Arial Narrow"/>
              </a:rPr>
              <a:t>LGBT affirming social wor</a:t>
            </a:r>
            <a:r>
              <a:rPr lang="en-ZA" sz="1800" dirty="0">
                <a:latin typeface="Arial Narrow"/>
              </a:rPr>
              <a:t>k practice </a:t>
            </a:r>
            <a:r>
              <a:rPr lang="en-ZA" sz="1800" b="1" dirty="0">
                <a:latin typeface="Arial Narrow"/>
              </a:rPr>
              <a:t>requires attentiveness, responsibility, competence, responsiveness </a:t>
            </a:r>
            <a:r>
              <a:rPr lang="en-ZA" sz="1800" dirty="0">
                <a:latin typeface="Arial Narrow"/>
              </a:rPr>
              <a:t>and </a:t>
            </a:r>
            <a:r>
              <a:rPr lang="en-ZA" sz="1800" b="1" dirty="0">
                <a:latin typeface="Arial Narrow"/>
              </a:rPr>
              <a:t>trust</a:t>
            </a:r>
            <a:r>
              <a:rPr lang="en-ZA" sz="1800" dirty="0">
                <a:latin typeface="Arial Narrow"/>
              </a:rPr>
              <a:t> yet these are often absent in practice with LGBT clients.</a:t>
            </a:r>
            <a:endParaRPr lang="en-US" sz="1800" dirty="0"/>
          </a:p>
          <a:p>
            <a:pPr algn="just"/>
            <a:r>
              <a:rPr lang="en-ZA" sz="1800" b="1" dirty="0">
                <a:latin typeface="Arial Narrow"/>
              </a:rPr>
              <a:t>This absence</a:t>
            </a:r>
            <a:r>
              <a:rPr lang="en-ZA" sz="1800" dirty="0">
                <a:latin typeface="Arial Narrow"/>
              </a:rPr>
              <a:t> is exacerbated by </a:t>
            </a:r>
            <a:r>
              <a:rPr lang="en-ZA" sz="1800" b="1" dirty="0">
                <a:latin typeface="Arial Narrow"/>
              </a:rPr>
              <a:t>cisheteronormative presumptions</a:t>
            </a:r>
            <a:r>
              <a:rPr lang="en-ZA" sz="1800" dirty="0">
                <a:latin typeface="Arial Narrow"/>
              </a:rPr>
              <a:t> and a </a:t>
            </a:r>
            <a:r>
              <a:rPr lang="en-ZA" sz="1800" b="1" dirty="0">
                <a:latin typeface="Arial Narrow"/>
              </a:rPr>
              <a:t>limited LGBT knowledge-base </a:t>
            </a:r>
            <a:r>
              <a:rPr lang="en-ZA" sz="1800" dirty="0">
                <a:latin typeface="Arial Narrow"/>
              </a:rPr>
              <a:t>which</a:t>
            </a:r>
            <a:r>
              <a:rPr lang="en-ZA" sz="1800" b="1" dirty="0">
                <a:latin typeface="Arial Narrow"/>
              </a:rPr>
              <a:t> </a:t>
            </a:r>
            <a:r>
              <a:rPr lang="en-ZA" sz="1800" dirty="0">
                <a:latin typeface="Arial Narrow"/>
              </a:rPr>
              <a:t>renders the</a:t>
            </a:r>
            <a:r>
              <a:rPr lang="en-ZA" sz="1800" b="1" dirty="0">
                <a:latin typeface="Arial Narrow"/>
              </a:rPr>
              <a:t> care needs of LGBT clients invisible</a:t>
            </a:r>
            <a:r>
              <a:rPr lang="en-ZA" sz="1800" dirty="0">
                <a:latin typeface="Arial Narrow"/>
              </a:rPr>
              <a:t>. </a:t>
            </a:r>
            <a:endParaRPr lang="en-ZA" sz="1800" dirty="0"/>
          </a:p>
          <a:p>
            <a:pPr algn="just"/>
            <a:r>
              <a:rPr lang="en-ZA" sz="1800" b="1" dirty="0">
                <a:latin typeface="Arial Narrow"/>
              </a:rPr>
              <a:t>Limited interorganisational collaboration</a:t>
            </a:r>
            <a:r>
              <a:rPr lang="en-ZA" sz="1800" dirty="0">
                <a:latin typeface="Arial Narrow"/>
              </a:rPr>
              <a:t> limit opportunities for professional engagement and knowledge sharing. </a:t>
            </a:r>
          </a:p>
          <a:p>
            <a:pPr algn="just"/>
            <a:r>
              <a:rPr lang="en-ZA" sz="1800" dirty="0">
                <a:latin typeface="Arial Narrow"/>
              </a:rPr>
              <a:t>The</a:t>
            </a:r>
            <a:r>
              <a:rPr lang="en-ZA" sz="1800" b="1" dirty="0">
                <a:latin typeface="Arial Narrow"/>
              </a:rPr>
              <a:t> limited inclusion of LGBT-related content</a:t>
            </a:r>
            <a:r>
              <a:rPr lang="en-ZA" sz="1800" dirty="0">
                <a:latin typeface="Arial Narrow"/>
              </a:rPr>
              <a:t> in both social work education and continuous professional development programmes exacerbate this.</a:t>
            </a:r>
          </a:p>
          <a:p>
            <a:pPr algn="just"/>
            <a:r>
              <a:rPr lang="en-ZA" sz="1800" dirty="0">
                <a:latin typeface="Arial Narrow"/>
                <a:ea typeface="+mn-lt"/>
                <a:cs typeface="+mn-lt"/>
              </a:rPr>
              <a:t>These </a:t>
            </a:r>
            <a:r>
              <a:rPr lang="en-ZA" sz="1800" b="1" dirty="0">
                <a:latin typeface="Arial Narrow"/>
                <a:ea typeface="+mn-lt"/>
                <a:cs typeface="+mn-lt"/>
              </a:rPr>
              <a:t>gaps undermine social workers’ contribution and advancement of </a:t>
            </a:r>
            <a:r>
              <a:rPr lang="en-ZA" sz="1800" dirty="0">
                <a:latin typeface="Arial Narrow"/>
                <a:ea typeface="+mn-lt"/>
                <a:cs typeface="+mn-lt"/>
              </a:rPr>
              <a:t>the Sustainable Development Goals, especially </a:t>
            </a:r>
            <a:r>
              <a:rPr lang="en-ZA" sz="1800" b="1" dirty="0">
                <a:latin typeface="Arial Narrow"/>
                <a:ea typeface="+mn-lt"/>
                <a:cs typeface="+mn-lt"/>
              </a:rPr>
              <a:t>SDG 10 </a:t>
            </a:r>
            <a:r>
              <a:rPr lang="en-ZA" sz="1800" dirty="0">
                <a:latin typeface="Arial Narrow"/>
                <a:ea typeface="+mn-lt"/>
                <a:cs typeface="+mn-lt"/>
              </a:rPr>
              <a:t>(Reduced Inequalities) and </a:t>
            </a:r>
            <a:r>
              <a:rPr lang="en-ZA" sz="1800" b="1" dirty="0">
                <a:latin typeface="Arial Narrow"/>
                <a:ea typeface="+mn-lt"/>
                <a:cs typeface="+mn-lt"/>
              </a:rPr>
              <a:t>SDG 16</a:t>
            </a:r>
            <a:r>
              <a:rPr lang="en-ZA" sz="1800" dirty="0">
                <a:latin typeface="Arial Narrow"/>
                <a:ea typeface="+mn-lt"/>
                <a:cs typeface="+mn-lt"/>
              </a:rPr>
              <a:t> (Peace, Justice and Strong Institutions).</a:t>
            </a:r>
            <a:endParaRPr lang="en-ZA" sz="1800" dirty="0">
              <a:latin typeface="Arial Narrow"/>
            </a:endParaRPr>
          </a:p>
          <a:p>
            <a:pPr algn="just"/>
            <a:r>
              <a:rPr lang="en-ZA" sz="1800" dirty="0">
                <a:latin typeface="Arial Narrow"/>
              </a:rPr>
              <a:t>While current practice is limited, </a:t>
            </a:r>
            <a:r>
              <a:rPr lang="en-ZA" sz="1800" b="1" dirty="0">
                <a:latin typeface="Arial Narrow"/>
              </a:rPr>
              <a:t>participants recognized the need for growth</a:t>
            </a:r>
            <a:r>
              <a:rPr lang="en-ZA" sz="1800" dirty="0">
                <a:latin typeface="Arial Narrow"/>
              </a:rPr>
              <a:t>. This suggest a strong potential for transformation through training, collaboration, and professional responsibility.</a:t>
            </a:r>
          </a:p>
          <a:p>
            <a:pPr algn="just"/>
            <a:endParaRPr lang="en-ZA" sz="1800" dirty="0"/>
          </a:p>
        </p:txBody>
      </p:sp>
    </p:spTree>
    <p:extLst>
      <p:ext uri="{BB962C8B-B14F-4D97-AF65-F5344CB8AC3E}">
        <p14:creationId xmlns:p14="http://schemas.microsoft.com/office/powerpoint/2010/main" val="28661780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3" name="Rectangle 32">
            <a:extLst>
              <a:ext uri="{FF2B5EF4-FFF2-40B4-BE49-F238E27FC236}">
                <a16:creationId xmlns:a16="http://schemas.microsoft.com/office/drawing/2014/main" id="{9D909724-2FAC-4941-A743-AB97A8A67D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 name="Title 1">
            <a:extLst>
              <a:ext uri="{FF2B5EF4-FFF2-40B4-BE49-F238E27FC236}">
                <a16:creationId xmlns:a16="http://schemas.microsoft.com/office/drawing/2014/main" id="{80AA0B90-6C03-18DB-35B7-CA5A462CEA00}"/>
              </a:ext>
            </a:extLst>
          </p:cNvPr>
          <p:cNvSpPr>
            <a:spLocks noGrp="1"/>
          </p:cNvSpPr>
          <p:nvPr>
            <p:ph type="title"/>
          </p:nvPr>
        </p:nvSpPr>
        <p:spPr>
          <a:xfrm>
            <a:off x="1265120" y="1107860"/>
            <a:ext cx="5847781" cy="1046671"/>
          </a:xfrm>
        </p:spPr>
        <p:txBody>
          <a:bodyPr>
            <a:normAutofit/>
          </a:bodyPr>
          <a:lstStyle/>
          <a:p>
            <a:r>
              <a:rPr lang="en-US" sz="2400" b="1" dirty="0"/>
              <a:t>RECOMMENDATIONS &amp; CONCLUSION</a:t>
            </a:r>
            <a:endParaRPr lang="en-ZA" sz="2400" b="1" dirty="0"/>
          </a:p>
        </p:txBody>
      </p:sp>
      <p:sp>
        <p:nvSpPr>
          <p:cNvPr id="28" name="Content Placeholder 2">
            <a:extLst>
              <a:ext uri="{FF2B5EF4-FFF2-40B4-BE49-F238E27FC236}">
                <a16:creationId xmlns:a16="http://schemas.microsoft.com/office/drawing/2014/main" id="{E1C839BF-C18A-CD53-3340-F0386B03ECED}"/>
              </a:ext>
            </a:extLst>
          </p:cNvPr>
          <p:cNvSpPr>
            <a:spLocks noGrp="1"/>
          </p:cNvSpPr>
          <p:nvPr>
            <p:ph idx="1"/>
          </p:nvPr>
        </p:nvSpPr>
        <p:spPr>
          <a:xfrm>
            <a:off x="1265121" y="2402260"/>
            <a:ext cx="5847780" cy="3347879"/>
          </a:xfrm>
        </p:spPr>
        <p:txBody>
          <a:bodyPr vert="horz" lIns="91440" tIns="45720" rIns="91440" bIns="45720" rtlCol="0" anchor="ctr">
            <a:normAutofit/>
          </a:bodyPr>
          <a:lstStyle/>
          <a:p>
            <a:pPr lvl="1"/>
            <a:r>
              <a:rPr lang="en-US" sz="1500" b="1" dirty="0">
                <a:latin typeface="Arial Narrow"/>
              </a:rPr>
              <a:t>Embed LGBT-focused content in social work training curricula</a:t>
            </a:r>
            <a:endParaRPr lang="en-US" sz="1500" dirty="0">
              <a:latin typeface="Arial Narrow"/>
            </a:endParaRPr>
          </a:p>
          <a:p>
            <a:pPr lvl="2"/>
            <a:r>
              <a:rPr lang="en-US" sz="1500" dirty="0">
                <a:latin typeface="Arial Narrow"/>
              </a:rPr>
              <a:t>→ Ensure students are exposed to identity development, inclusive language, and practice frameworks.</a:t>
            </a:r>
          </a:p>
          <a:p>
            <a:pPr lvl="1"/>
            <a:r>
              <a:rPr lang="en-US" sz="1500" b="1" dirty="0">
                <a:latin typeface="Arial Narrow"/>
              </a:rPr>
              <a:t>Implement ongoing professional development (CPD)</a:t>
            </a:r>
          </a:p>
          <a:p>
            <a:pPr lvl="2"/>
            <a:r>
              <a:rPr lang="en-US" sz="1500" dirty="0">
                <a:latin typeface="Arial Narrow"/>
              </a:rPr>
              <a:t>Deliver targeted, LGBT-affirming training to practicing social workers.</a:t>
            </a:r>
          </a:p>
          <a:p>
            <a:pPr lvl="1"/>
            <a:r>
              <a:rPr lang="en-US" sz="1500" b="1" dirty="0">
                <a:latin typeface="Arial Narrow"/>
              </a:rPr>
              <a:t>Foster inter-organizational collaboration</a:t>
            </a:r>
          </a:p>
          <a:p>
            <a:pPr lvl="2"/>
            <a:r>
              <a:rPr lang="en-US" sz="1500" dirty="0">
                <a:latin typeface="Arial Narrow"/>
              </a:rPr>
              <a:t>Partner with LGBT-focused organizations to improve knowledge exchange and referral pathways.</a:t>
            </a:r>
          </a:p>
          <a:p>
            <a:pPr lvl="1"/>
            <a:r>
              <a:rPr lang="en-US" sz="1500" b="1" dirty="0">
                <a:latin typeface="Arial Narrow"/>
              </a:rPr>
              <a:t>Build competencies aligned with ethical practice</a:t>
            </a:r>
          </a:p>
          <a:p>
            <a:pPr lvl="2"/>
            <a:r>
              <a:rPr lang="en-US" sz="1500" dirty="0">
                <a:latin typeface="Arial Narrow"/>
              </a:rPr>
              <a:t>This is central to professional competence and ethical obligation towards this client group, thus, not optional.</a:t>
            </a:r>
          </a:p>
          <a:p>
            <a:pPr lvl="1"/>
            <a:r>
              <a:rPr lang="en-US" sz="1500" dirty="0">
                <a:latin typeface="Arial Narrow"/>
              </a:rPr>
              <a:t>Thank you for your attention!</a:t>
            </a:r>
          </a:p>
          <a:p>
            <a:pPr marL="914400" lvl="2" indent="0">
              <a:buNone/>
            </a:pPr>
            <a:endParaRPr lang="en-ZA" sz="1500" dirty="0">
              <a:latin typeface="Arial Narrow"/>
            </a:endParaRPr>
          </a:p>
        </p:txBody>
      </p:sp>
      <p:sp>
        <p:nvSpPr>
          <p:cNvPr id="35" name="Rectangle 34">
            <a:extLst>
              <a:ext uri="{FF2B5EF4-FFF2-40B4-BE49-F238E27FC236}">
                <a16:creationId xmlns:a16="http://schemas.microsoft.com/office/drawing/2014/main" id="{97B03642-7722-4B15-897F-76918F86B8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66395" y="539937"/>
            <a:ext cx="4525605" cy="5778126"/>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a:extLst>
              <a:ext uri="{FF2B5EF4-FFF2-40B4-BE49-F238E27FC236}">
                <a16:creationId xmlns:a16="http://schemas.microsoft.com/office/drawing/2014/main" id="{6068EAC2-2623-4156-A990-D776FF9BF4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39937"/>
            <a:ext cx="12192000" cy="64008"/>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2"/>
              </a:solidFill>
            </a:endParaRPr>
          </a:p>
        </p:txBody>
      </p:sp>
      <p:sp>
        <p:nvSpPr>
          <p:cNvPr id="39" name="Rectangle 38">
            <a:extLst>
              <a:ext uri="{FF2B5EF4-FFF2-40B4-BE49-F238E27FC236}">
                <a16:creationId xmlns:a16="http://schemas.microsoft.com/office/drawing/2014/main" id="{4C707BC9-731A-490A-AF25-6F349FD9B0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254055"/>
            <a:ext cx="12192000" cy="64008"/>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2"/>
              </a:solidFill>
            </a:endParaRPr>
          </a:p>
        </p:txBody>
      </p:sp>
      <p:sp>
        <p:nvSpPr>
          <p:cNvPr id="41" name="Rectangle 40">
            <a:extLst>
              <a:ext uri="{FF2B5EF4-FFF2-40B4-BE49-F238E27FC236}">
                <a16:creationId xmlns:a16="http://schemas.microsoft.com/office/drawing/2014/main" id="{3FD7C480-AC7D-4FEE-BB95-EEE23BB3E6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749379" y="3396997"/>
            <a:ext cx="6858002" cy="64008"/>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 name="Group 2">
            <a:extLst>
              <a:ext uri="{FF2B5EF4-FFF2-40B4-BE49-F238E27FC236}">
                <a16:creationId xmlns:a16="http://schemas.microsoft.com/office/drawing/2014/main" id="{AFEC64F5-9D42-3ACB-323E-8872E6008235}"/>
              </a:ext>
            </a:extLst>
          </p:cNvPr>
          <p:cNvGrpSpPr/>
          <p:nvPr/>
        </p:nvGrpSpPr>
        <p:grpSpPr>
          <a:xfrm>
            <a:off x="8683818" y="832282"/>
            <a:ext cx="2490757" cy="5193437"/>
            <a:chOff x="7850640" y="774285"/>
            <a:chExt cx="2581173" cy="5381962"/>
          </a:xfrm>
        </p:grpSpPr>
        <p:pic>
          <p:nvPicPr>
            <p:cNvPr id="4" name="Picture 3" descr="Home [www.uitm.edu.my]">
              <a:extLst>
                <a:ext uri="{FF2B5EF4-FFF2-40B4-BE49-F238E27FC236}">
                  <a16:creationId xmlns:a16="http://schemas.microsoft.com/office/drawing/2014/main" id="{0329878B-ECFD-AD36-4F09-91F48C60D978}"/>
                </a:ext>
              </a:extLst>
            </p:cNvPr>
            <p:cNvPicPr>
              <a:picLocks noChangeAspect="1"/>
            </p:cNvPicPr>
            <p:nvPr/>
          </p:nvPicPr>
          <p:blipFill>
            <a:blip r:embed="rId3"/>
            <a:srcRect r="3" b="3"/>
            <a:stretch>
              <a:fillRect/>
            </a:stretch>
          </p:blipFill>
          <p:spPr>
            <a:xfrm>
              <a:off x="7850640" y="774285"/>
              <a:ext cx="2581173" cy="2581173"/>
            </a:xfrm>
            <a:prstGeom prst="rect">
              <a:avLst/>
            </a:prstGeom>
          </p:spPr>
        </p:pic>
        <p:pic>
          <p:nvPicPr>
            <p:cNvPr id="5" name="Picture 4" descr="A bird with a branch on top of a gavel&#10;&#10;AI-generated content may be incorrect.">
              <a:extLst>
                <a:ext uri="{FF2B5EF4-FFF2-40B4-BE49-F238E27FC236}">
                  <a16:creationId xmlns:a16="http://schemas.microsoft.com/office/drawing/2014/main" id="{CCE0C8DB-D7B8-C8B8-AE7E-B5EFDA791670}"/>
                </a:ext>
              </a:extLst>
            </p:cNvPr>
            <p:cNvPicPr>
              <a:picLocks noChangeAspect="1"/>
            </p:cNvPicPr>
            <p:nvPr/>
          </p:nvPicPr>
          <p:blipFill>
            <a:blip r:embed="rId4"/>
            <a:srcRect l="4250" r="2" b="2"/>
            <a:stretch>
              <a:fillRect/>
            </a:stretch>
          </p:blipFill>
          <p:spPr>
            <a:xfrm>
              <a:off x="7850641" y="3575074"/>
              <a:ext cx="2581171" cy="2581173"/>
            </a:xfrm>
            <a:prstGeom prst="rect">
              <a:avLst/>
            </a:prstGeom>
          </p:spPr>
        </p:pic>
      </p:grpSp>
    </p:spTree>
    <p:extLst>
      <p:ext uri="{BB962C8B-B14F-4D97-AF65-F5344CB8AC3E}">
        <p14:creationId xmlns:p14="http://schemas.microsoft.com/office/powerpoint/2010/main" val="395502217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369</TotalTime>
  <Words>1730</Words>
  <Application>Microsoft Office PowerPoint</Application>
  <PresentationFormat>Widescreen</PresentationFormat>
  <Paragraphs>118</Paragraphs>
  <Slides>10</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Aptos</vt:lpstr>
      <vt:lpstr>Aptos Display</vt:lpstr>
      <vt:lpstr>Arial</vt:lpstr>
      <vt:lpstr>Arial Narrow</vt:lpstr>
      <vt:lpstr>Calibri</vt:lpstr>
      <vt:lpstr>Office Theme</vt:lpstr>
      <vt:lpstr>Social Workers’ Practices with LGBT Clients:   Gaps and Challenges in Advancing the Sustainable Development Goals (SDGs)</vt:lpstr>
      <vt:lpstr>INTRODUCTION</vt:lpstr>
      <vt:lpstr>METHODOLOGY</vt:lpstr>
      <vt:lpstr>KEY FINDING 1: CISHETERONORMATIVE PRACTICE </vt:lpstr>
      <vt:lpstr> KEY FINDING 2: KNOWLEDGE GAPS IN LGBT IDENTITY DEVELOPMENT </vt:lpstr>
      <vt:lpstr> KEY FINDING 3: KNOWLEDGE GAPS OF AFFIRMING REFERRAL RESOURCES </vt:lpstr>
      <vt:lpstr> KEY FINDING 4: LGBT FOCUSED CPD AS A STRATEGY FOR LGBT-AFFIRMING SOCIAL WORK PRACTICE</vt:lpstr>
      <vt:lpstr>DISCUSSION</vt:lpstr>
      <vt:lpstr>RECOMMENDATIONS &amp; CONCLUSION</vt:lpstr>
      <vt:lpstr>REFERENCE LIST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Social Workers’ Practices with LGBT Clients:  Gaps and Challenges in Advancing the Sustainable Development Goals (SDGs)</dc:title>
  <dc:creator>Johan Fourie</dc:creator>
  <cp:lastModifiedBy>Johan Fourie</cp:lastModifiedBy>
  <cp:revision>616</cp:revision>
  <dcterms:created xsi:type="dcterms:W3CDTF">2025-08-16T11:14:43Z</dcterms:created>
  <dcterms:modified xsi:type="dcterms:W3CDTF">2025-09-09T10:51:49Z</dcterms:modified>
</cp:coreProperties>
</file>