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2" r:id="rId4"/>
    <p:sldId id="268" r:id="rId5"/>
    <p:sldId id="265" r:id="rId6"/>
    <p:sldId id="271"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568FF-5E68-D5DF-7076-653719ECC2BC}" v="13" dt="2025-09-08T22:22:48.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F1D8F-B3AE-4506-9C25-637AC3063C14}" type="doc">
      <dgm:prSet loTypeId="urn:microsoft.com/office/officeart/2005/8/layout/hProcess9" loCatId="process" qsTypeId="urn:microsoft.com/office/officeart/2005/8/quickstyle/3d2" qsCatId="3D" csTypeId="urn:microsoft.com/office/officeart/2005/8/colors/colorful3" csCatId="colorful" phldr="1"/>
      <dgm:spPr/>
    </dgm:pt>
    <dgm:pt modelId="{4A2F8C50-BB31-4CB0-8D52-39E361009B6D}">
      <dgm:prSet phldrT="[Text]" phldr="0"/>
      <dgm:spPr/>
      <dgm:t>
        <a:bodyPr/>
        <a:lstStyle/>
        <a:p>
          <a:pPr rtl="0"/>
          <a:r>
            <a:rPr lang="en-US" b="1" dirty="0">
              <a:latin typeface="Aptos Display" panose="02110004020202020204"/>
            </a:rPr>
            <a:t>COUNSELLING </a:t>
          </a:r>
        </a:p>
      </dgm:t>
    </dgm:pt>
    <dgm:pt modelId="{BFEEFB41-53BB-4CE2-B563-38B842AF69B3}" type="parTrans" cxnId="{C6BE2342-C27D-4E64-8092-FBFE8A06D0B5}">
      <dgm:prSet/>
      <dgm:spPr/>
      <dgm:t>
        <a:bodyPr/>
        <a:lstStyle/>
        <a:p>
          <a:endParaRPr lang="en-ZA"/>
        </a:p>
      </dgm:t>
    </dgm:pt>
    <dgm:pt modelId="{05544F61-E6CF-4BAB-A8AE-F116E8F1277F}" type="sibTrans" cxnId="{C6BE2342-C27D-4E64-8092-FBFE8A06D0B5}">
      <dgm:prSet/>
      <dgm:spPr/>
      <dgm:t>
        <a:bodyPr/>
        <a:lstStyle/>
        <a:p>
          <a:endParaRPr lang="en-ZA"/>
        </a:p>
      </dgm:t>
    </dgm:pt>
    <dgm:pt modelId="{B5280622-C2CB-47F8-91AA-207426ABC53F}">
      <dgm:prSet phldrT="[Text]" phldr="0"/>
      <dgm:spPr/>
      <dgm:t>
        <a:bodyPr/>
        <a:lstStyle/>
        <a:p>
          <a:pPr rtl="0"/>
          <a:r>
            <a:rPr lang="en-US" b="1" dirty="0">
              <a:latin typeface="Aptos Display" panose="02110004020202020204"/>
            </a:rPr>
            <a:t>JOB READINESS</a:t>
          </a:r>
          <a:endParaRPr lang="en-US" b="1" dirty="0"/>
        </a:p>
      </dgm:t>
    </dgm:pt>
    <dgm:pt modelId="{0E84771E-A0F3-4A33-929C-433FD665219B}" type="parTrans" cxnId="{7C5C978C-E121-494C-BDFF-5BAD06D6F7EA}">
      <dgm:prSet/>
      <dgm:spPr/>
      <dgm:t>
        <a:bodyPr/>
        <a:lstStyle/>
        <a:p>
          <a:endParaRPr lang="en-ZA"/>
        </a:p>
      </dgm:t>
    </dgm:pt>
    <dgm:pt modelId="{4F88277A-239B-414E-9040-BC9B85063FF6}" type="sibTrans" cxnId="{7C5C978C-E121-494C-BDFF-5BAD06D6F7EA}">
      <dgm:prSet/>
      <dgm:spPr/>
      <dgm:t>
        <a:bodyPr/>
        <a:lstStyle/>
        <a:p>
          <a:endParaRPr lang="en-ZA"/>
        </a:p>
      </dgm:t>
    </dgm:pt>
    <dgm:pt modelId="{88B8F870-A11E-4F65-B31A-4202CC6C80F6}">
      <dgm:prSet phldrT="[Text]" phldr="0"/>
      <dgm:spPr/>
      <dgm:t>
        <a:bodyPr/>
        <a:lstStyle/>
        <a:p>
          <a:pPr rtl="0"/>
          <a:r>
            <a:rPr lang="en-US" b="1" dirty="0">
              <a:latin typeface="Aptos Display" panose="02110004020202020204"/>
            </a:rPr>
            <a:t>SAFE SPACE</a:t>
          </a:r>
          <a:endParaRPr lang="en-US" b="1" dirty="0"/>
        </a:p>
      </dgm:t>
    </dgm:pt>
    <dgm:pt modelId="{88DBAD64-A3C2-45AB-9E31-71E18580BDB2}" type="parTrans" cxnId="{5BDAB035-C71A-42C1-A2BE-5EDFB7907404}">
      <dgm:prSet/>
      <dgm:spPr/>
      <dgm:t>
        <a:bodyPr/>
        <a:lstStyle/>
        <a:p>
          <a:endParaRPr lang="en-ZA"/>
        </a:p>
      </dgm:t>
    </dgm:pt>
    <dgm:pt modelId="{4157A7B7-E2F4-4C26-9800-C7705F9F4A98}" type="sibTrans" cxnId="{5BDAB035-C71A-42C1-A2BE-5EDFB7907404}">
      <dgm:prSet/>
      <dgm:spPr/>
      <dgm:t>
        <a:bodyPr/>
        <a:lstStyle/>
        <a:p>
          <a:endParaRPr lang="en-ZA"/>
        </a:p>
      </dgm:t>
    </dgm:pt>
    <dgm:pt modelId="{96AD951C-A989-42E3-8012-2674210F77A0}">
      <dgm:prSet phldr="0"/>
      <dgm:spPr/>
      <dgm:t>
        <a:bodyPr/>
        <a:lstStyle/>
        <a:p>
          <a:r>
            <a:rPr lang="en-US" sz="1400" dirty="0">
              <a:latin typeface="Aptos Display" panose="02110004020202020204"/>
            </a:rPr>
            <a:t>core service</a:t>
          </a:r>
          <a:endParaRPr lang="en-US" sz="1400" dirty="0"/>
        </a:p>
      </dgm:t>
    </dgm:pt>
    <dgm:pt modelId="{EE1C69C9-43E0-46D1-9C39-D0FBE8A8F2D6}" type="parTrans" cxnId="{D011CEC2-3CA7-4F69-A980-965F8066C98E}">
      <dgm:prSet/>
      <dgm:spPr/>
      <dgm:t>
        <a:bodyPr/>
        <a:lstStyle/>
        <a:p>
          <a:endParaRPr lang="en-ZA"/>
        </a:p>
      </dgm:t>
    </dgm:pt>
    <dgm:pt modelId="{89D5DE1C-4D3A-45CF-899D-A38FF582EB04}" type="sibTrans" cxnId="{D011CEC2-3CA7-4F69-A980-965F8066C98E}">
      <dgm:prSet/>
      <dgm:spPr/>
      <dgm:t>
        <a:bodyPr/>
        <a:lstStyle/>
        <a:p>
          <a:endParaRPr lang="en-ZA"/>
        </a:p>
      </dgm:t>
    </dgm:pt>
    <dgm:pt modelId="{4E8CDC0B-9193-44EA-BEE0-C34DAC9D15F6}">
      <dgm:prSet phldr="0"/>
      <dgm:spPr/>
      <dgm:t>
        <a:bodyPr/>
        <a:lstStyle/>
        <a:p>
          <a:pPr rtl="0"/>
          <a:r>
            <a:rPr lang="en-US" sz="2400" dirty="0">
              <a:latin typeface="Arial Narrow"/>
            </a:rPr>
            <a:t>trauma recovery;</a:t>
          </a:r>
          <a:endParaRPr lang="en-US" sz="1400" dirty="0">
            <a:latin typeface="Aptos Display" panose="02110004020202020204"/>
          </a:endParaRPr>
        </a:p>
      </dgm:t>
    </dgm:pt>
    <dgm:pt modelId="{0665A876-7093-43DB-9A21-95D01B30A66B}" type="parTrans" cxnId="{2B9733D1-0541-4EB8-82A3-1FF08F75B606}">
      <dgm:prSet/>
      <dgm:spPr/>
      <dgm:t>
        <a:bodyPr/>
        <a:lstStyle/>
        <a:p>
          <a:endParaRPr lang="en-ZA"/>
        </a:p>
      </dgm:t>
    </dgm:pt>
    <dgm:pt modelId="{F44FDB33-EDAE-4DEB-B741-3B1C442157CC}" type="sibTrans" cxnId="{2B9733D1-0541-4EB8-82A3-1FF08F75B606}">
      <dgm:prSet/>
      <dgm:spPr/>
      <dgm:t>
        <a:bodyPr/>
        <a:lstStyle/>
        <a:p>
          <a:endParaRPr lang="en-ZA"/>
        </a:p>
      </dgm:t>
    </dgm:pt>
    <dgm:pt modelId="{B195FD9D-FAA2-420D-9D9E-B87B640E3E04}">
      <dgm:prSet phldr="0"/>
      <dgm:spPr/>
      <dgm:t>
        <a:bodyPr/>
        <a:lstStyle/>
        <a:p>
          <a:pPr rtl="0"/>
          <a:r>
            <a:rPr lang="en-US" sz="2400" dirty="0">
              <a:latin typeface="Arial Narrow"/>
            </a:rPr>
            <a:t>substance use;</a:t>
          </a:r>
          <a:endParaRPr lang="en-US" sz="1400" dirty="0">
            <a:latin typeface="Aptos Display" panose="02110004020202020204"/>
          </a:endParaRPr>
        </a:p>
      </dgm:t>
    </dgm:pt>
    <dgm:pt modelId="{537C4C39-C842-4C3E-8903-0A21FE07662C}" type="parTrans" cxnId="{1B6058D5-B32A-49A0-A06A-44671DF8463E}">
      <dgm:prSet/>
      <dgm:spPr/>
      <dgm:t>
        <a:bodyPr/>
        <a:lstStyle/>
        <a:p>
          <a:endParaRPr lang="en-ZA"/>
        </a:p>
      </dgm:t>
    </dgm:pt>
    <dgm:pt modelId="{92B66CBB-5A23-4346-A769-9CDDF7BBF82F}" type="sibTrans" cxnId="{1B6058D5-B32A-49A0-A06A-44671DF8463E}">
      <dgm:prSet/>
      <dgm:spPr/>
      <dgm:t>
        <a:bodyPr/>
        <a:lstStyle/>
        <a:p>
          <a:endParaRPr lang="en-ZA"/>
        </a:p>
      </dgm:t>
    </dgm:pt>
    <dgm:pt modelId="{213F2A38-6E7B-415B-BEF4-D3FA3202AA41}">
      <dgm:prSet phldr="0"/>
      <dgm:spPr/>
      <dgm:t>
        <a:bodyPr/>
        <a:lstStyle/>
        <a:p>
          <a:r>
            <a:rPr lang="en-US" sz="2400" dirty="0">
              <a:latin typeface="Arial Narrow"/>
            </a:rPr>
            <a:t>resilience building</a:t>
          </a:r>
          <a:endParaRPr lang="en-US" dirty="0"/>
        </a:p>
      </dgm:t>
    </dgm:pt>
    <dgm:pt modelId="{71A7AA1A-E826-4F1B-A48D-1ABA8A78BD9E}" type="parTrans" cxnId="{D4ABDE9B-81D6-463D-A57A-9CFF20FC290E}">
      <dgm:prSet/>
      <dgm:spPr/>
      <dgm:t>
        <a:bodyPr/>
        <a:lstStyle/>
        <a:p>
          <a:endParaRPr lang="en-ZA"/>
        </a:p>
      </dgm:t>
    </dgm:pt>
    <dgm:pt modelId="{E1360DDC-8ACB-4891-8092-788283802CCB}" type="sibTrans" cxnId="{D4ABDE9B-81D6-463D-A57A-9CFF20FC290E}">
      <dgm:prSet/>
      <dgm:spPr/>
      <dgm:t>
        <a:bodyPr/>
        <a:lstStyle/>
        <a:p>
          <a:endParaRPr lang="en-ZA"/>
        </a:p>
      </dgm:t>
    </dgm:pt>
    <dgm:pt modelId="{181D48C7-A2B0-4075-8C22-742C578A48DA}" type="pres">
      <dgm:prSet presAssocID="{CFDF1D8F-B3AE-4506-9C25-637AC3063C14}" presName="CompostProcess" presStyleCnt="0">
        <dgm:presLayoutVars>
          <dgm:dir/>
          <dgm:resizeHandles val="exact"/>
        </dgm:presLayoutVars>
      </dgm:prSet>
      <dgm:spPr/>
    </dgm:pt>
    <dgm:pt modelId="{FAD8EB6A-6110-40DD-A42B-6D4B181C5EFD}" type="pres">
      <dgm:prSet presAssocID="{CFDF1D8F-B3AE-4506-9C25-637AC3063C14}" presName="arrow" presStyleLbl="bgShp" presStyleIdx="0" presStyleCnt="1" custScaleX="87296" custScaleY="80364" custLinFactNeighborY="207"/>
      <dgm:spPr/>
    </dgm:pt>
    <dgm:pt modelId="{81B92A5A-3B0D-4198-B2C0-FB8FD6C6555C}" type="pres">
      <dgm:prSet presAssocID="{CFDF1D8F-B3AE-4506-9C25-637AC3063C14}" presName="linearProcess" presStyleCnt="0"/>
      <dgm:spPr/>
    </dgm:pt>
    <dgm:pt modelId="{7D5DA2F3-77EC-4B5B-A74C-C38BF2890788}" type="pres">
      <dgm:prSet presAssocID="{4A2F8C50-BB31-4CB0-8D52-39E361009B6D}" presName="textNode" presStyleLbl="node1" presStyleIdx="0" presStyleCnt="3">
        <dgm:presLayoutVars>
          <dgm:bulletEnabled val="1"/>
        </dgm:presLayoutVars>
      </dgm:prSet>
      <dgm:spPr/>
    </dgm:pt>
    <dgm:pt modelId="{E8151A33-6327-44C8-8366-75334FF5BE7E}" type="pres">
      <dgm:prSet presAssocID="{05544F61-E6CF-4BAB-A8AE-F116E8F1277F}" presName="sibTrans" presStyleCnt="0"/>
      <dgm:spPr/>
    </dgm:pt>
    <dgm:pt modelId="{4B5BFF91-7266-4DD4-8F11-F2D6316F5F81}" type="pres">
      <dgm:prSet presAssocID="{B5280622-C2CB-47F8-91AA-207426ABC53F}" presName="textNode" presStyleLbl="node1" presStyleIdx="1" presStyleCnt="3" custLinFactNeighborY="1554">
        <dgm:presLayoutVars>
          <dgm:bulletEnabled val="1"/>
        </dgm:presLayoutVars>
      </dgm:prSet>
      <dgm:spPr/>
    </dgm:pt>
    <dgm:pt modelId="{462A13D2-726F-4965-B843-FEFFE5A89F92}" type="pres">
      <dgm:prSet presAssocID="{4F88277A-239B-414E-9040-BC9B85063FF6}" presName="sibTrans" presStyleCnt="0"/>
      <dgm:spPr/>
    </dgm:pt>
    <dgm:pt modelId="{A636EFE6-1854-4F89-8FD5-EE4D504213DD}" type="pres">
      <dgm:prSet presAssocID="{88B8F870-A11E-4F65-B31A-4202CC6C80F6}" presName="textNode" presStyleLbl="node1" presStyleIdx="2" presStyleCnt="3">
        <dgm:presLayoutVars>
          <dgm:bulletEnabled val="1"/>
        </dgm:presLayoutVars>
      </dgm:prSet>
      <dgm:spPr/>
    </dgm:pt>
  </dgm:ptLst>
  <dgm:cxnLst>
    <dgm:cxn modelId="{A44A4D05-59FF-4E89-8736-02C42D148677}" type="presOf" srcId="{CFDF1D8F-B3AE-4506-9C25-637AC3063C14}" destId="{181D48C7-A2B0-4075-8C22-742C578A48DA}" srcOrd="0" destOrd="0" presId="urn:microsoft.com/office/officeart/2005/8/layout/hProcess9"/>
    <dgm:cxn modelId="{4D381118-CB0D-4C01-8E89-6D0BA26D9C2A}" type="presOf" srcId="{4A2F8C50-BB31-4CB0-8D52-39E361009B6D}" destId="{7D5DA2F3-77EC-4B5B-A74C-C38BF2890788}" srcOrd="0" destOrd="0" presId="urn:microsoft.com/office/officeart/2005/8/layout/hProcess9"/>
    <dgm:cxn modelId="{5BDAB035-C71A-42C1-A2BE-5EDFB7907404}" srcId="{CFDF1D8F-B3AE-4506-9C25-637AC3063C14}" destId="{88B8F870-A11E-4F65-B31A-4202CC6C80F6}" srcOrd="2" destOrd="0" parTransId="{88DBAD64-A3C2-45AB-9E31-71E18580BDB2}" sibTransId="{4157A7B7-E2F4-4C26-9800-C7705F9F4A98}"/>
    <dgm:cxn modelId="{C6BE2342-C27D-4E64-8092-FBFE8A06D0B5}" srcId="{CFDF1D8F-B3AE-4506-9C25-637AC3063C14}" destId="{4A2F8C50-BB31-4CB0-8D52-39E361009B6D}" srcOrd="0" destOrd="0" parTransId="{BFEEFB41-53BB-4CE2-B563-38B842AF69B3}" sibTransId="{05544F61-E6CF-4BAB-A8AE-F116E8F1277F}"/>
    <dgm:cxn modelId="{81DEFB63-DC0C-47DF-877F-F45AE8C2E4C0}" type="presOf" srcId="{88B8F870-A11E-4F65-B31A-4202CC6C80F6}" destId="{A636EFE6-1854-4F89-8FD5-EE4D504213DD}" srcOrd="0" destOrd="0" presId="urn:microsoft.com/office/officeart/2005/8/layout/hProcess9"/>
    <dgm:cxn modelId="{389D0453-B337-4D6E-A414-91CB30E8F4D2}" type="presOf" srcId="{B5280622-C2CB-47F8-91AA-207426ABC53F}" destId="{4B5BFF91-7266-4DD4-8F11-F2D6316F5F81}" srcOrd="0" destOrd="0" presId="urn:microsoft.com/office/officeart/2005/8/layout/hProcess9"/>
    <dgm:cxn modelId="{71574C75-2941-4078-BDEF-02F2E2724DD6}" type="presOf" srcId="{96AD951C-A989-42E3-8012-2674210F77A0}" destId="{7D5DA2F3-77EC-4B5B-A74C-C38BF2890788}" srcOrd="0" destOrd="1" presId="urn:microsoft.com/office/officeart/2005/8/layout/hProcess9"/>
    <dgm:cxn modelId="{7C5C978C-E121-494C-BDFF-5BAD06D6F7EA}" srcId="{CFDF1D8F-B3AE-4506-9C25-637AC3063C14}" destId="{B5280622-C2CB-47F8-91AA-207426ABC53F}" srcOrd="1" destOrd="0" parTransId="{0E84771E-A0F3-4A33-929C-433FD665219B}" sibTransId="{4F88277A-239B-414E-9040-BC9B85063FF6}"/>
    <dgm:cxn modelId="{D4ABDE9B-81D6-463D-A57A-9CFF20FC290E}" srcId="{4A2F8C50-BB31-4CB0-8D52-39E361009B6D}" destId="{213F2A38-6E7B-415B-BEF4-D3FA3202AA41}" srcOrd="3" destOrd="0" parTransId="{71A7AA1A-E826-4F1B-A48D-1ABA8A78BD9E}" sibTransId="{E1360DDC-8ACB-4891-8092-788283802CCB}"/>
    <dgm:cxn modelId="{AA94CB9D-A14E-4229-83D7-F90F9F02EFA6}" type="presOf" srcId="{213F2A38-6E7B-415B-BEF4-D3FA3202AA41}" destId="{7D5DA2F3-77EC-4B5B-A74C-C38BF2890788}" srcOrd="0" destOrd="4" presId="urn:microsoft.com/office/officeart/2005/8/layout/hProcess9"/>
    <dgm:cxn modelId="{D011CEC2-3CA7-4F69-A980-965F8066C98E}" srcId="{4A2F8C50-BB31-4CB0-8D52-39E361009B6D}" destId="{96AD951C-A989-42E3-8012-2674210F77A0}" srcOrd="0" destOrd="0" parTransId="{EE1C69C9-43E0-46D1-9C39-D0FBE8A8F2D6}" sibTransId="{89D5DE1C-4D3A-45CF-899D-A38FF582EB04}"/>
    <dgm:cxn modelId="{2B9733D1-0541-4EB8-82A3-1FF08F75B606}" srcId="{4A2F8C50-BB31-4CB0-8D52-39E361009B6D}" destId="{4E8CDC0B-9193-44EA-BEE0-C34DAC9D15F6}" srcOrd="1" destOrd="0" parTransId="{0665A876-7093-43DB-9A21-95D01B30A66B}" sibTransId="{F44FDB33-EDAE-4DEB-B741-3B1C442157CC}"/>
    <dgm:cxn modelId="{1B6058D5-B32A-49A0-A06A-44671DF8463E}" srcId="{4A2F8C50-BB31-4CB0-8D52-39E361009B6D}" destId="{B195FD9D-FAA2-420D-9D9E-B87B640E3E04}" srcOrd="2" destOrd="0" parTransId="{537C4C39-C842-4C3E-8903-0A21FE07662C}" sibTransId="{92B66CBB-5A23-4346-A769-9CDDF7BBF82F}"/>
    <dgm:cxn modelId="{08B49ADF-EBC1-4244-AC01-D591700B5CA0}" type="presOf" srcId="{4E8CDC0B-9193-44EA-BEE0-C34DAC9D15F6}" destId="{7D5DA2F3-77EC-4B5B-A74C-C38BF2890788}" srcOrd="0" destOrd="2" presId="urn:microsoft.com/office/officeart/2005/8/layout/hProcess9"/>
    <dgm:cxn modelId="{007560E7-F8FD-4FC6-BC9B-9DA593B75769}" type="presOf" srcId="{B195FD9D-FAA2-420D-9D9E-B87B640E3E04}" destId="{7D5DA2F3-77EC-4B5B-A74C-C38BF2890788}" srcOrd="0" destOrd="3" presId="urn:microsoft.com/office/officeart/2005/8/layout/hProcess9"/>
    <dgm:cxn modelId="{3BA3C21D-4702-4FEE-B19C-90A99F581F1E}" type="presParOf" srcId="{181D48C7-A2B0-4075-8C22-742C578A48DA}" destId="{FAD8EB6A-6110-40DD-A42B-6D4B181C5EFD}" srcOrd="0" destOrd="0" presId="urn:microsoft.com/office/officeart/2005/8/layout/hProcess9"/>
    <dgm:cxn modelId="{AFE0FA9E-E39F-461D-B1D4-95D52FA514E2}" type="presParOf" srcId="{181D48C7-A2B0-4075-8C22-742C578A48DA}" destId="{81B92A5A-3B0D-4198-B2C0-FB8FD6C6555C}" srcOrd="1" destOrd="0" presId="urn:microsoft.com/office/officeart/2005/8/layout/hProcess9"/>
    <dgm:cxn modelId="{24E6E8E7-D5C0-4B25-A2B1-1E7F1DAE5BDF}" type="presParOf" srcId="{81B92A5A-3B0D-4198-B2C0-FB8FD6C6555C}" destId="{7D5DA2F3-77EC-4B5B-A74C-C38BF2890788}" srcOrd="0" destOrd="0" presId="urn:microsoft.com/office/officeart/2005/8/layout/hProcess9"/>
    <dgm:cxn modelId="{B3BB7338-CCA9-462C-80A9-E764D938C805}" type="presParOf" srcId="{81B92A5A-3B0D-4198-B2C0-FB8FD6C6555C}" destId="{E8151A33-6327-44C8-8366-75334FF5BE7E}" srcOrd="1" destOrd="0" presId="urn:microsoft.com/office/officeart/2005/8/layout/hProcess9"/>
    <dgm:cxn modelId="{DA48B9E7-A0D0-4F77-B738-0C0BE953BB4B}" type="presParOf" srcId="{81B92A5A-3B0D-4198-B2C0-FB8FD6C6555C}" destId="{4B5BFF91-7266-4DD4-8F11-F2D6316F5F81}" srcOrd="2" destOrd="0" presId="urn:microsoft.com/office/officeart/2005/8/layout/hProcess9"/>
    <dgm:cxn modelId="{1701D58E-381B-46D6-8E7B-F997B4EA38DB}" type="presParOf" srcId="{81B92A5A-3B0D-4198-B2C0-FB8FD6C6555C}" destId="{462A13D2-726F-4965-B843-FEFFE5A89F92}" srcOrd="3" destOrd="0" presId="urn:microsoft.com/office/officeart/2005/8/layout/hProcess9"/>
    <dgm:cxn modelId="{A6345138-B523-457B-91D4-7E8AB3ED8BAD}" type="presParOf" srcId="{81B92A5A-3B0D-4198-B2C0-FB8FD6C6555C}" destId="{A636EFE6-1854-4F89-8FD5-EE4D504213D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249BF-A5B2-45C0-9EC6-3FBEED4B21F1}"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14A3802D-776C-4993-BB13-450E24E41F07}">
      <dgm:prSet custT="0"/>
      <dgm:spPr/>
      <dgm:t>
        <a:bodyPr/>
        <a:lstStyle/>
        <a:p>
          <a:pPr rtl="0"/>
          <a:r>
            <a:rPr lang="en-GB" b="0" dirty="0">
              <a:latin typeface="Arial Narrow"/>
            </a:rPr>
            <a:t>Using the </a:t>
          </a:r>
          <a:r>
            <a:rPr lang="en-GB" b="1" dirty="0">
              <a:latin typeface="Arial Narrow"/>
            </a:rPr>
            <a:t>Ecological Systems Theory</a:t>
          </a:r>
          <a:r>
            <a:rPr lang="en-GB" b="0" dirty="0">
              <a:latin typeface="Arial Narrow"/>
            </a:rPr>
            <a:t>, this study reveals how LGBTQIA+ youth homelessness in Cape Town and South Africa is shaped by dynamic interactions across </a:t>
          </a:r>
          <a:r>
            <a:rPr lang="en-GB" b="1" dirty="0">
              <a:latin typeface="Arial Narrow"/>
            </a:rPr>
            <a:t>micro</a:t>
          </a:r>
          <a:r>
            <a:rPr lang="en-GB" b="0" dirty="0">
              <a:latin typeface="Arial Narrow"/>
            </a:rPr>
            <a:t>- (e.g., shelters), </a:t>
          </a:r>
          <a:r>
            <a:rPr lang="en-GB" b="1" dirty="0">
              <a:latin typeface="Arial Narrow"/>
            </a:rPr>
            <a:t>meso-, </a:t>
          </a:r>
          <a:r>
            <a:rPr lang="en-GB" b="1" dirty="0" err="1">
              <a:latin typeface="Arial Narrow"/>
            </a:rPr>
            <a:t>exo</a:t>
          </a:r>
          <a:r>
            <a:rPr lang="en-GB" b="1" dirty="0">
              <a:latin typeface="Arial Narrow"/>
            </a:rPr>
            <a:t>-, and macro-level systems</a:t>
          </a:r>
          <a:r>
            <a:rPr lang="en-GB" b="0" dirty="0">
              <a:latin typeface="Arial Narrow"/>
            </a:rPr>
            <a:t>—underscoring the need for </a:t>
          </a:r>
          <a:r>
            <a:rPr lang="en-GB" b="1" dirty="0">
              <a:latin typeface="Arial Narrow"/>
            </a:rPr>
            <a:t>holistic</a:t>
          </a:r>
          <a:r>
            <a:rPr lang="en-GB" b="0" dirty="0">
              <a:latin typeface="Arial Narrow"/>
            </a:rPr>
            <a:t>, </a:t>
          </a:r>
          <a:r>
            <a:rPr lang="en-GB" b="1" dirty="0">
              <a:latin typeface="Arial Narrow"/>
            </a:rPr>
            <a:t>multi-level, systemic and sustainable interventions</a:t>
          </a:r>
          <a:r>
            <a:rPr lang="en-GB" b="0" dirty="0">
              <a:latin typeface="Arial Narrow"/>
            </a:rPr>
            <a:t> that align with the inclusive goals of SDGs 10 and 11.</a:t>
          </a:r>
          <a:endParaRPr lang="en-US" b="0" dirty="0">
            <a:latin typeface="Arial Narrow"/>
          </a:endParaRPr>
        </a:p>
      </dgm:t>
    </dgm:pt>
    <dgm:pt modelId="{7544D5C2-DFBB-40C6-8E47-B9DFB9139F41}" type="parTrans" cxnId="{10F093F0-21A2-4D32-B076-6A158F19D47B}">
      <dgm:prSet/>
      <dgm:spPr/>
      <dgm:t>
        <a:bodyPr/>
        <a:lstStyle/>
        <a:p>
          <a:endParaRPr lang="en-US"/>
        </a:p>
      </dgm:t>
    </dgm:pt>
    <dgm:pt modelId="{24092B8B-A4C9-459C-8F94-5B7A9044D890}" type="sibTrans" cxnId="{10F093F0-21A2-4D32-B076-6A158F19D47B}">
      <dgm:prSet/>
      <dgm:spPr/>
      <dgm:t>
        <a:bodyPr/>
        <a:lstStyle/>
        <a:p>
          <a:endParaRPr lang="en-US"/>
        </a:p>
      </dgm:t>
    </dgm:pt>
    <dgm:pt modelId="{967FE158-C180-4D1A-8694-8A4C4E579B2F}">
      <dgm:prSet/>
      <dgm:spPr/>
      <dgm:t>
        <a:bodyPr/>
        <a:lstStyle/>
        <a:p>
          <a:pPr rtl="0"/>
          <a:r>
            <a:rPr lang="en-US" dirty="0">
              <a:latin typeface="Arial Narrow"/>
            </a:rPr>
            <a:t>Shelters act as safe(r) spaces for LGBTQIA people provided that is LGBTQIA inclusive; however, structural change is needed.</a:t>
          </a:r>
        </a:p>
      </dgm:t>
    </dgm:pt>
    <dgm:pt modelId="{48F4A3B0-F1AC-406C-BE87-C5DFA27C168D}" type="parTrans" cxnId="{C98FABCE-7B85-4469-B001-9DB20C35BD20}">
      <dgm:prSet/>
      <dgm:spPr/>
      <dgm:t>
        <a:bodyPr/>
        <a:lstStyle/>
        <a:p>
          <a:endParaRPr lang="en-US"/>
        </a:p>
      </dgm:t>
    </dgm:pt>
    <dgm:pt modelId="{CF7B0133-F942-4B55-87D3-044CD1E71217}" type="sibTrans" cxnId="{C98FABCE-7B85-4469-B001-9DB20C35BD20}">
      <dgm:prSet/>
      <dgm:spPr/>
      <dgm:t>
        <a:bodyPr/>
        <a:lstStyle/>
        <a:p>
          <a:endParaRPr lang="en-US"/>
        </a:p>
      </dgm:t>
    </dgm:pt>
    <dgm:pt modelId="{29FE99A6-D966-4F11-9F9A-4EE2BA56AD9C}">
      <dgm:prSet/>
      <dgm:spPr/>
      <dgm:t>
        <a:bodyPr/>
        <a:lstStyle/>
        <a:p>
          <a:r>
            <a:rPr lang="en-US" dirty="0">
              <a:latin typeface="Arial Narrow"/>
            </a:rPr>
            <a:t>Current shelter model demonstrates positive outcomes but is under-resourced and vulnerable to political shift.</a:t>
          </a:r>
        </a:p>
      </dgm:t>
    </dgm:pt>
    <dgm:pt modelId="{9A4314A6-1DEE-445A-9431-2EC45D031A70}" type="parTrans" cxnId="{E4597BFB-4B62-4B9D-AAF1-46B3EC24431D}">
      <dgm:prSet/>
      <dgm:spPr/>
      <dgm:t>
        <a:bodyPr/>
        <a:lstStyle/>
        <a:p>
          <a:endParaRPr lang="en-US"/>
        </a:p>
      </dgm:t>
    </dgm:pt>
    <dgm:pt modelId="{A0B00F75-F981-4929-8A77-9040ABA9A56D}" type="sibTrans" cxnId="{E4597BFB-4B62-4B9D-AAF1-46B3EC24431D}">
      <dgm:prSet/>
      <dgm:spPr/>
      <dgm:t>
        <a:bodyPr/>
        <a:lstStyle/>
        <a:p>
          <a:endParaRPr lang="en-US"/>
        </a:p>
      </dgm:t>
    </dgm:pt>
    <dgm:pt modelId="{013C3DA6-4B40-4F7E-A76B-079615D06FCC}">
      <dgm:prSet phldr="0"/>
      <dgm:spPr/>
      <dgm:t>
        <a:bodyPr/>
        <a:lstStyle/>
        <a:p>
          <a:r>
            <a:rPr lang="en-GB" b="1" dirty="0">
              <a:latin typeface="Arial Narrow"/>
            </a:rPr>
            <a:t>SDG 10 </a:t>
          </a:r>
          <a:r>
            <a:rPr lang="en-GB" dirty="0">
              <a:latin typeface="Arial Narrow"/>
            </a:rPr>
            <a:t>calls for the reduction of systemic discrimination, which LGBTQIA+ youth continue to face through exclusion from housing, services, and employment.</a:t>
          </a:r>
          <a:endParaRPr lang="en-US" dirty="0">
            <a:latin typeface="Arial Narrow"/>
          </a:endParaRPr>
        </a:p>
      </dgm:t>
    </dgm:pt>
    <dgm:pt modelId="{9119A341-A362-4285-82DC-DE45F8FFBFBA}" type="parTrans" cxnId="{F5C88233-3B6F-446D-8C9D-D583C100E53A}">
      <dgm:prSet/>
      <dgm:spPr/>
      <dgm:t>
        <a:bodyPr/>
        <a:lstStyle/>
        <a:p>
          <a:endParaRPr lang="en-ZA"/>
        </a:p>
      </dgm:t>
    </dgm:pt>
    <dgm:pt modelId="{3AEEEA22-F2A4-43C7-B227-A662F800D162}" type="sibTrans" cxnId="{F5C88233-3B6F-446D-8C9D-D583C100E53A}">
      <dgm:prSet/>
      <dgm:spPr/>
      <dgm:t>
        <a:bodyPr/>
        <a:lstStyle/>
        <a:p>
          <a:endParaRPr lang="en-US"/>
        </a:p>
      </dgm:t>
    </dgm:pt>
    <dgm:pt modelId="{C96BAE24-AAD1-4A29-8BC9-16EB5B6802D0}">
      <dgm:prSet phldr="0"/>
      <dgm:spPr/>
      <dgm:t>
        <a:bodyPr/>
        <a:lstStyle/>
        <a:p>
          <a:r>
            <a:rPr lang="en-GB" b="1" dirty="0">
              <a:latin typeface="Arial Narrow"/>
            </a:rPr>
            <a:t>SDG 11 </a:t>
          </a:r>
          <a:r>
            <a:rPr lang="en-GB" dirty="0">
              <a:latin typeface="Arial Narrow"/>
            </a:rPr>
            <a:t>highlights the need for safe, inclusive, and sustainable cities—but without stable funding and affirming spaces like the shelter, LGBTQIA+ individuals remain at risk. The shelter serves as a microcosm of how both SDGs can be realized when inclusion, safety, and dignity are prioritized.</a:t>
          </a:r>
        </a:p>
      </dgm:t>
    </dgm:pt>
    <dgm:pt modelId="{7585137C-01A1-4B9C-A57E-CF9016BC01C8}" type="parTrans" cxnId="{CAC923F2-9B73-4571-85A4-99AA23792184}">
      <dgm:prSet/>
      <dgm:spPr/>
      <dgm:t>
        <a:bodyPr/>
        <a:lstStyle/>
        <a:p>
          <a:endParaRPr lang="en-ZA"/>
        </a:p>
      </dgm:t>
    </dgm:pt>
    <dgm:pt modelId="{BA931808-B3C0-48CF-9240-8EDB79CFB87D}" type="sibTrans" cxnId="{CAC923F2-9B73-4571-85A4-99AA23792184}">
      <dgm:prSet/>
      <dgm:spPr/>
      <dgm:t>
        <a:bodyPr/>
        <a:lstStyle/>
        <a:p>
          <a:endParaRPr lang="en-US"/>
        </a:p>
      </dgm:t>
    </dgm:pt>
    <dgm:pt modelId="{EEE87895-8A70-47C4-BD07-5AA37EE1AB0F}" type="pres">
      <dgm:prSet presAssocID="{5CC249BF-A5B2-45C0-9EC6-3FBEED4B21F1}" presName="vert0" presStyleCnt="0">
        <dgm:presLayoutVars>
          <dgm:dir/>
          <dgm:animOne val="branch"/>
          <dgm:animLvl val="lvl"/>
        </dgm:presLayoutVars>
      </dgm:prSet>
      <dgm:spPr/>
    </dgm:pt>
    <dgm:pt modelId="{6B906792-2EE5-41A6-8469-D5E7359C6476}" type="pres">
      <dgm:prSet presAssocID="{14A3802D-776C-4993-BB13-450E24E41F07}" presName="thickLine" presStyleLbl="alignNode1" presStyleIdx="0" presStyleCnt="5"/>
      <dgm:spPr/>
    </dgm:pt>
    <dgm:pt modelId="{3B66662C-068A-4032-AECE-55B1CF2229C6}" type="pres">
      <dgm:prSet presAssocID="{14A3802D-776C-4993-BB13-450E24E41F07}" presName="horz1" presStyleCnt="0"/>
      <dgm:spPr/>
    </dgm:pt>
    <dgm:pt modelId="{77F3E607-B4CF-4785-AF38-19438935435E}" type="pres">
      <dgm:prSet presAssocID="{14A3802D-776C-4993-BB13-450E24E41F07}" presName="tx1" presStyleLbl="revTx" presStyleIdx="0" presStyleCnt="5"/>
      <dgm:spPr/>
    </dgm:pt>
    <dgm:pt modelId="{DAC6CACB-7166-493F-9459-D16FFB8102A9}" type="pres">
      <dgm:prSet presAssocID="{14A3802D-776C-4993-BB13-450E24E41F07}" presName="vert1" presStyleCnt="0"/>
      <dgm:spPr/>
    </dgm:pt>
    <dgm:pt modelId="{49CE6ED9-17F4-4035-913B-10D3933893E6}" type="pres">
      <dgm:prSet presAssocID="{967FE158-C180-4D1A-8694-8A4C4E579B2F}" presName="thickLine" presStyleLbl="alignNode1" presStyleIdx="1" presStyleCnt="5"/>
      <dgm:spPr/>
    </dgm:pt>
    <dgm:pt modelId="{97667A98-5DC7-48B1-B0AD-26B2C66478F6}" type="pres">
      <dgm:prSet presAssocID="{967FE158-C180-4D1A-8694-8A4C4E579B2F}" presName="horz1" presStyleCnt="0"/>
      <dgm:spPr/>
    </dgm:pt>
    <dgm:pt modelId="{A9F866C1-483E-46D9-8914-816508B83CDC}" type="pres">
      <dgm:prSet presAssocID="{967FE158-C180-4D1A-8694-8A4C4E579B2F}" presName="tx1" presStyleLbl="revTx" presStyleIdx="1" presStyleCnt="5"/>
      <dgm:spPr/>
    </dgm:pt>
    <dgm:pt modelId="{E40B5EDB-B4AC-44F2-ACD9-341EB1E876EA}" type="pres">
      <dgm:prSet presAssocID="{967FE158-C180-4D1A-8694-8A4C4E579B2F}" presName="vert1" presStyleCnt="0"/>
      <dgm:spPr/>
    </dgm:pt>
    <dgm:pt modelId="{412E896A-B15C-4CDD-8178-95D28DB5A9F9}" type="pres">
      <dgm:prSet presAssocID="{29FE99A6-D966-4F11-9F9A-4EE2BA56AD9C}" presName="thickLine" presStyleLbl="alignNode1" presStyleIdx="2" presStyleCnt="5"/>
      <dgm:spPr/>
    </dgm:pt>
    <dgm:pt modelId="{61584EE7-161D-4194-8719-2A271BAD4DB2}" type="pres">
      <dgm:prSet presAssocID="{29FE99A6-D966-4F11-9F9A-4EE2BA56AD9C}" presName="horz1" presStyleCnt="0"/>
      <dgm:spPr/>
    </dgm:pt>
    <dgm:pt modelId="{524E64CF-A0AB-493B-97D2-9C3BF0A4A74F}" type="pres">
      <dgm:prSet presAssocID="{29FE99A6-D966-4F11-9F9A-4EE2BA56AD9C}" presName="tx1" presStyleLbl="revTx" presStyleIdx="2" presStyleCnt="5"/>
      <dgm:spPr/>
    </dgm:pt>
    <dgm:pt modelId="{69E92108-9137-4C62-9C18-CC37AFB038CF}" type="pres">
      <dgm:prSet presAssocID="{29FE99A6-D966-4F11-9F9A-4EE2BA56AD9C}" presName="vert1" presStyleCnt="0"/>
      <dgm:spPr/>
    </dgm:pt>
    <dgm:pt modelId="{908EBC15-0F89-4B20-BD46-69797D0C0B88}" type="pres">
      <dgm:prSet presAssocID="{013C3DA6-4B40-4F7E-A76B-079615D06FCC}" presName="thickLine" presStyleLbl="alignNode1" presStyleIdx="3" presStyleCnt="5"/>
      <dgm:spPr/>
    </dgm:pt>
    <dgm:pt modelId="{35222034-19CC-4B38-A074-1790494EBD42}" type="pres">
      <dgm:prSet presAssocID="{013C3DA6-4B40-4F7E-A76B-079615D06FCC}" presName="horz1" presStyleCnt="0"/>
      <dgm:spPr/>
    </dgm:pt>
    <dgm:pt modelId="{2722CFFB-EF65-4554-9B6E-24EEFA801B54}" type="pres">
      <dgm:prSet presAssocID="{013C3DA6-4B40-4F7E-A76B-079615D06FCC}" presName="tx1" presStyleLbl="revTx" presStyleIdx="3" presStyleCnt="5"/>
      <dgm:spPr/>
    </dgm:pt>
    <dgm:pt modelId="{7AB8628E-3969-40AF-BCAF-E8A324419273}" type="pres">
      <dgm:prSet presAssocID="{013C3DA6-4B40-4F7E-A76B-079615D06FCC}" presName="vert1" presStyleCnt="0"/>
      <dgm:spPr/>
    </dgm:pt>
    <dgm:pt modelId="{E9579B69-8C0B-45C1-A997-62FA81ABAC60}" type="pres">
      <dgm:prSet presAssocID="{C96BAE24-AAD1-4A29-8BC9-16EB5B6802D0}" presName="thickLine" presStyleLbl="alignNode1" presStyleIdx="4" presStyleCnt="5"/>
      <dgm:spPr/>
    </dgm:pt>
    <dgm:pt modelId="{D5A92CBA-A307-48BF-9BE5-82AF98AF07E0}" type="pres">
      <dgm:prSet presAssocID="{C96BAE24-AAD1-4A29-8BC9-16EB5B6802D0}" presName="horz1" presStyleCnt="0"/>
      <dgm:spPr/>
    </dgm:pt>
    <dgm:pt modelId="{40551CD1-591B-4462-92B7-C850BBCE8679}" type="pres">
      <dgm:prSet presAssocID="{C96BAE24-AAD1-4A29-8BC9-16EB5B6802D0}" presName="tx1" presStyleLbl="revTx" presStyleIdx="4" presStyleCnt="5"/>
      <dgm:spPr/>
    </dgm:pt>
    <dgm:pt modelId="{C43B6A2B-49FD-415D-A74E-1727A0BDF6A6}" type="pres">
      <dgm:prSet presAssocID="{C96BAE24-AAD1-4A29-8BC9-16EB5B6802D0}" presName="vert1" presStyleCnt="0"/>
      <dgm:spPr/>
    </dgm:pt>
  </dgm:ptLst>
  <dgm:cxnLst>
    <dgm:cxn modelId="{290A661F-CB5F-4A9B-9FCC-2BAF6B5813AA}" type="presOf" srcId="{29FE99A6-D966-4F11-9F9A-4EE2BA56AD9C}" destId="{524E64CF-A0AB-493B-97D2-9C3BF0A4A74F}" srcOrd="0" destOrd="0" presId="urn:microsoft.com/office/officeart/2008/layout/LinedList"/>
    <dgm:cxn modelId="{F5C88233-3B6F-446D-8C9D-D583C100E53A}" srcId="{5CC249BF-A5B2-45C0-9EC6-3FBEED4B21F1}" destId="{013C3DA6-4B40-4F7E-A76B-079615D06FCC}" srcOrd="3" destOrd="0" parTransId="{9119A341-A362-4285-82DC-DE45F8FFBFBA}" sibTransId="{3AEEEA22-F2A4-43C7-B227-A662F800D162}"/>
    <dgm:cxn modelId="{202C4D6F-1E22-4C52-9BF6-22E300C96B7E}" type="presOf" srcId="{013C3DA6-4B40-4F7E-A76B-079615D06FCC}" destId="{2722CFFB-EF65-4554-9B6E-24EEFA801B54}" srcOrd="0" destOrd="0" presId="urn:microsoft.com/office/officeart/2008/layout/LinedList"/>
    <dgm:cxn modelId="{5AB79177-2801-4F8B-AA3C-53EA18452808}" type="presOf" srcId="{C96BAE24-AAD1-4A29-8BC9-16EB5B6802D0}" destId="{40551CD1-591B-4462-92B7-C850BBCE8679}" srcOrd="0" destOrd="0" presId="urn:microsoft.com/office/officeart/2008/layout/LinedList"/>
    <dgm:cxn modelId="{8D8C6779-04A3-4C51-A18D-16094FE7C7D5}" type="presOf" srcId="{5CC249BF-A5B2-45C0-9EC6-3FBEED4B21F1}" destId="{EEE87895-8A70-47C4-BD07-5AA37EE1AB0F}" srcOrd="0" destOrd="0" presId="urn:microsoft.com/office/officeart/2008/layout/LinedList"/>
    <dgm:cxn modelId="{A0C3E8B3-8455-47F0-8319-0D6DA1AD9316}" type="presOf" srcId="{967FE158-C180-4D1A-8694-8A4C4E579B2F}" destId="{A9F866C1-483E-46D9-8914-816508B83CDC}" srcOrd="0" destOrd="0" presId="urn:microsoft.com/office/officeart/2008/layout/LinedList"/>
    <dgm:cxn modelId="{8A4DE7C7-DF85-46A6-95AD-A5F9482CB0E3}" type="presOf" srcId="{14A3802D-776C-4993-BB13-450E24E41F07}" destId="{77F3E607-B4CF-4785-AF38-19438935435E}" srcOrd="0" destOrd="0" presId="urn:microsoft.com/office/officeart/2008/layout/LinedList"/>
    <dgm:cxn modelId="{C98FABCE-7B85-4469-B001-9DB20C35BD20}" srcId="{5CC249BF-A5B2-45C0-9EC6-3FBEED4B21F1}" destId="{967FE158-C180-4D1A-8694-8A4C4E579B2F}" srcOrd="1" destOrd="0" parTransId="{48F4A3B0-F1AC-406C-BE87-C5DFA27C168D}" sibTransId="{CF7B0133-F942-4B55-87D3-044CD1E71217}"/>
    <dgm:cxn modelId="{10F093F0-21A2-4D32-B076-6A158F19D47B}" srcId="{5CC249BF-A5B2-45C0-9EC6-3FBEED4B21F1}" destId="{14A3802D-776C-4993-BB13-450E24E41F07}" srcOrd="0" destOrd="0" parTransId="{7544D5C2-DFBB-40C6-8E47-B9DFB9139F41}" sibTransId="{24092B8B-A4C9-459C-8F94-5B7A9044D890}"/>
    <dgm:cxn modelId="{CAC923F2-9B73-4571-85A4-99AA23792184}" srcId="{5CC249BF-A5B2-45C0-9EC6-3FBEED4B21F1}" destId="{C96BAE24-AAD1-4A29-8BC9-16EB5B6802D0}" srcOrd="4" destOrd="0" parTransId="{7585137C-01A1-4B9C-A57E-CF9016BC01C8}" sibTransId="{BA931808-B3C0-48CF-9240-8EDB79CFB87D}"/>
    <dgm:cxn modelId="{E4597BFB-4B62-4B9D-AAF1-46B3EC24431D}" srcId="{5CC249BF-A5B2-45C0-9EC6-3FBEED4B21F1}" destId="{29FE99A6-D966-4F11-9F9A-4EE2BA56AD9C}" srcOrd="2" destOrd="0" parTransId="{9A4314A6-1DEE-445A-9431-2EC45D031A70}" sibTransId="{A0B00F75-F981-4929-8A77-9040ABA9A56D}"/>
    <dgm:cxn modelId="{CA4F2BE0-845E-48CC-9832-BC9ADB050897}" type="presParOf" srcId="{EEE87895-8A70-47C4-BD07-5AA37EE1AB0F}" destId="{6B906792-2EE5-41A6-8469-D5E7359C6476}" srcOrd="0" destOrd="0" presId="urn:microsoft.com/office/officeart/2008/layout/LinedList"/>
    <dgm:cxn modelId="{6B75ECEC-4765-410F-89F1-9C1E59C1FE80}" type="presParOf" srcId="{EEE87895-8A70-47C4-BD07-5AA37EE1AB0F}" destId="{3B66662C-068A-4032-AECE-55B1CF2229C6}" srcOrd="1" destOrd="0" presId="urn:microsoft.com/office/officeart/2008/layout/LinedList"/>
    <dgm:cxn modelId="{70B427C1-C2AA-4375-A0EF-E0798795F9F2}" type="presParOf" srcId="{3B66662C-068A-4032-AECE-55B1CF2229C6}" destId="{77F3E607-B4CF-4785-AF38-19438935435E}" srcOrd="0" destOrd="0" presId="urn:microsoft.com/office/officeart/2008/layout/LinedList"/>
    <dgm:cxn modelId="{62DAC583-AF7C-4F14-9929-BD25C53896C1}" type="presParOf" srcId="{3B66662C-068A-4032-AECE-55B1CF2229C6}" destId="{DAC6CACB-7166-493F-9459-D16FFB8102A9}" srcOrd="1" destOrd="0" presId="urn:microsoft.com/office/officeart/2008/layout/LinedList"/>
    <dgm:cxn modelId="{A1440DE8-58E5-4714-89C0-B607DCC5C5D4}" type="presParOf" srcId="{EEE87895-8A70-47C4-BD07-5AA37EE1AB0F}" destId="{49CE6ED9-17F4-4035-913B-10D3933893E6}" srcOrd="2" destOrd="0" presId="urn:microsoft.com/office/officeart/2008/layout/LinedList"/>
    <dgm:cxn modelId="{04872118-673D-4062-9080-452472867274}" type="presParOf" srcId="{EEE87895-8A70-47C4-BD07-5AA37EE1AB0F}" destId="{97667A98-5DC7-48B1-B0AD-26B2C66478F6}" srcOrd="3" destOrd="0" presId="urn:microsoft.com/office/officeart/2008/layout/LinedList"/>
    <dgm:cxn modelId="{8F7B8E52-BD08-464A-8CAD-74F341D8E859}" type="presParOf" srcId="{97667A98-5DC7-48B1-B0AD-26B2C66478F6}" destId="{A9F866C1-483E-46D9-8914-816508B83CDC}" srcOrd="0" destOrd="0" presId="urn:microsoft.com/office/officeart/2008/layout/LinedList"/>
    <dgm:cxn modelId="{12616F7C-188E-4167-9298-5744C9A1DB1E}" type="presParOf" srcId="{97667A98-5DC7-48B1-B0AD-26B2C66478F6}" destId="{E40B5EDB-B4AC-44F2-ACD9-341EB1E876EA}" srcOrd="1" destOrd="0" presId="urn:microsoft.com/office/officeart/2008/layout/LinedList"/>
    <dgm:cxn modelId="{9894C3CB-DCB6-4E30-BBD6-D09DC3C431CC}" type="presParOf" srcId="{EEE87895-8A70-47C4-BD07-5AA37EE1AB0F}" destId="{412E896A-B15C-4CDD-8178-95D28DB5A9F9}" srcOrd="4" destOrd="0" presId="urn:microsoft.com/office/officeart/2008/layout/LinedList"/>
    <dgm:cxn modelId="{52EB46E6-C5AF-48B4-BE83-93AA2B453044}" type="presParOf" srcId="{EEE87895-8A70-47C4-BD07-5AA37EE1AB0F}" destId="{61584EE7-161D-4194-8719-2A271BAD4DB2}" srcOrd="5" destOrd="0" presId="urn:microsoft.com/office/officeart/2008/layout/LinedList"/>
    <dgm:cxn modelId="{E4FFD8F5-D9B8-4E44-9FAA-0938E01C455C}" type="presParOf" srcId="{61584EE7-161D-4194-8719-2A271BAD4DB2}" destId="{524E64CF-A0AB-493B-97D2-9C3BF0A4A74F}" srcOrd="0" destOrd="0" presId="urn:microsoft.com/office/officeart/2008/layout/LinedList"/>
    <dgm:cxn modelId="{F48AC8BB-EB49-4571-8FF0-BA9DFECCB167}" type="presParOf" srcId="{61584EE7-161D-4194-8719-2A271BAD4DB2}" destId="{69E92108-9137-4C62-9C18-CC37AFB038CF}" srcOrd="1" destOrd="0" presId="urn:microsoft.com/office/officeart/2008/layout/LinedList"/>
    <dgm:cxn modelId="{7517FA4D-33CE-48EB-9773-E05DBB2D9460}" type="presParOf" srcId="{EEE87895-8A70-47C4-BD07-5AA37EE1AB0F}" destId="{908EBC15-0F89-4B20-BD46-69797D0C0B88}" srcOrd="6" destOrd="0" presId="urn:microsoft.com/office/officeart/2008/layout/LinedList"/>
    <dgm:cxn modelId="{B368ED83-8E92-4D6D-8E00-3C396E253BAA}" type="presParOf" srcId="{EEE87895-8A70-47C4-BD07-5AA37EE1AB0F}" destId="{35222034-19CC-4B38-A074-1790494EBD42}" srcOrd="7" destOrd="0" presId="urn:microsoft.com/office/officeart/2008/layout/LinedList"/>
    <dgm:cxn modelId="{4D100A47-A6FA-4D75-848F-B0BD8573B5F8}" type="presParOf" srcId="{35222034-19CC-4B38-A074-1790494EBD42}" destId="{2722CFFB-EF65-4554-9B6E-24EEFA801B54}" srcOrd="0" destOrd="0" presId="urn:microsoft.com/office/officeart/2008/layout/LinedList"/>
    <dgm:cxn modelId="{C4CDD67E-E7B8-48E7-88E0-21AD7A3464B2}" type="presParOf" srcId="{35222034-19CC-4B38-A074-1790494EBD42}" destId="{7AB8628E-3969-40AF-BCAF-E8A324419273}" srcOrd="1" destOrd="0" presId="urn:microsoft.com/office/officeart/2008/layout/LinedList"/>
    <dgm:cxn modelId="{B53EB384-EC24-4DFC-9ED3-38EC97E17AF1}" type="presParOf" srcId="{EEE87895-8A70-47C4-BD07-5AA37EE1AB0F}" destId="{E9579B69-8C0B-45C1-A997-62FA81ABAC60}" srcOrd="8" destOrd="0" presId="urn:microsoft.com/office/officeart/2008/layout/LinedList"/>
    <dgm:cxn modelId="{7358154D-F818-4186-A4D9-3A9E79494E03}" type="presParOf" srcId="{EEE87895-8A70-47C4-BD07-5AA37EE1AB0F}" destId="{D5A92CBA-A307-48BF-9BE5-82AF98AF07E0}" srcOrd="9" destOrd="0" presId="urn:microsoft.com/office/officeart/2008/layout/LinedList"/>
    <dgm:cxn modelId="{D3327095-CB0A-4DEC-862A-EC3C6FE027ED}" type="presParOf" srcId="{D5A92CBA-A307-48BF-9BE5-82AF98AF07E0}" destId="{40551CD1-591B-4462-92B7-C850BBCE8679}" srcOrd="0" destOrd="0" presId="urn:microsoft.com/office/officeart/2008/layout/LinedList"/>
    <dgm:cxn modelId="{C47F973F-C58D-45C6-BE94-868A274DFAF2}" type="presParOf" srcId="{D5A92CBA-A307-48BF-9BE5-82AF98AF07E0}" destId="{C43B6A2B-49FD-415D-A74E-1727A0BDF6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EB6A-6110-40DD-A42B-6D4B181C5EFD}">
      <dsp:nvSpPr>
        <dsp:cNvPr id="0" name=""/>
        <dsp:cNvSpPr/>
      </dsp:nvSpPr>
      <dsp:spPr>
        <a:xfrm>
          <a:off x="910066" y="436221"/>
          <a:ext cx="5235086" cy="3496909"/>
        </a:xfrm>
        <a:prstGeom prst="right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D5DA2F3-77EC-4B5B-A74C-C38BF2890788}">
      <dsp:nvSpPr>
        <dsp:cNvPr id="0" name=""/>
        <dsp:cNvSpPr/>
      </dsp:nvSpPr>
      <dsp:spPr>
        <a:xfrm>
          <a:off x="222542" y="1305401"/>
          <a:ext cx="2116566" cy="1740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Aptos Display" panose="02110004020202020204"/>
            </a:rPr>
            <a:t>COUNSELLING </a:t>
          </a:r>
        </a:p>
        <a:p>
          <a:pPr marL="171450" lvl="1" indent="-171450" algn="l" defTabSz="711200">
            <a:lnSpc>
              <a:spcPct val="90000"/>
            </a:lnSpc>
            <a:spcBef>
              <a:spcPct val="0"/>
            </a:spcBef>
            <a:spcAft>
              <a:spcPct val="15000"/>
            </a:spcAft>
            <a:buChar char="•"/>
          </a:pPr>
          <a:r>
            <a:rPr lang="en-US" sz="1600" kern="1200" dirty="0">
              <a:latin typeface="Aptos Display" panose="02110004020202020204"/>
            </a:rPr>
            <a:t>core service</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Arial Narrow"/>
            </a:rPr>
            <a:t>trauma recovery;</a:t>
          </a:r>
          <a:endParaRPr lang="en-US" sz="1600" kern="1200" dirty="0">
            <a:latin typeface="Aptos Display" panose="02110004020202020204"/>
          </a:endParaRPr>
        </a:p>
        <a:p>
          <a:pPr marL="171450" lvl="1" indent="-171450" algn="l" defTabSz="711200" rtl="0">
            <a:lnSpc>
              <a:spcPct val="90000"/>
            </a:lnSpc>
            <a:spcBef>
              <a:spcPct val="0"/>
            </a:spcBef>
            <a:spcAft>
              <a:spcPct val="15000"/>
            </a:spcAft>
            <a:buChar char="•"/>
          </a:pPr>
          <a:r>
            <a:rPr lang="en-US" sz="1600" kern="1200" dirty="0">
              <a:latin typeface="Arial Narrow"/>
            </a:rPr>
            <a:t>substance use;</a:t>
          </a:r>
          <a:endParaRPr lang="en-US" sz="1600" kern="1200" dirty="0">
            <a:latin typeface="Aptos Display" panose="02110004020202020204"/>
          </a:endParaRPr>
        </a:p>
        <a:p>
          <a:pPr marL="171450" lvl="1" indent="-171450" algn="l" defTabSz="711200">
            <a:lnSpc>
              <a:spcPct val="90000"/>
            </a:lnSpc>
            <a:spcBef>
              <a:spcPct val="0"/>
            </a:spcBef>
            <a:spcAft>
              <a:spcPct val="15000"/>
            </a:spcAft>
            <a:buChar char="•"/>
          </a:pPr>
          <a:r>
            <a:rPr lang="en-US" sz="1600" kern="1200" dirty="0">
              <a:latin typeface="Arial Narrow"/>
            </a:rPr>
            <a:t>resilience building</a:t>
          </a:r>
          <a:endParaRPr lang="en-US" sz="1600" kern="1200" dirty="0"/>
        </a:p>
      </dsp:txBody>
      <dsp:txXfrm>
        <a:off x="307508" y="1390367"/>
        <a:ext cx="1946634" cy="1570603"/>
      </dsp:txXfrm>
    </dsp:sp>
    <dsp:sp modelId="{4B5BFF91-7266-4DD4-8F11-F2D6316F5F81}">
      <dsp:nvSpPr>
        <dsp:cNvPr id="0" name=""/>
        <dsp:cNvSpPr/>
      </dsp:nvSpPr>
      <dsp:spPr>
        <a:xfrm>
          <a:off x="2469327" y="1332449"/>
          <a:ext cx="2116566" cy="1740535"/>
        </a:xfrm>
        <a:prstGeom prst="roundRect">
          <a:avLst/>
        </a:prstGeom>
        <a:gradFill rotWithShape="0">
          <a:gsLst>
            <a:gs pos="0">
              <a:schemeClr val="accent3">
                <a:hueOff val="2058582"/>
                <a:satOff val="12356"/>
                <a:lumOff val="9413"/>
                <a:alphaOff val="0"/>
                <a:satMod val="103000"/>
                <a:lumMod val="102000"/>
                <a:tint val="94000"/>
              </a:schemeClr>
            </a:gs>
            <a:gs pos="50000">
              <a:schemeClr val="accent3">
                <a:hueOff val="2058582"/>
                <a:satOff val="12356"/>
                <a:lumOff val="9413"/>
                <a:alphaOff val="0"/>
                <a:satMod val="110000"/>
                <a:lumMod val="100000"/>
                <a:shade val="100000"/>
              </a:schemeClr>
            </a:gs>
            <a:gs pos="100000">
              <a:schemeClr val="accent3">
                <a:hueOff val="2058582"/>
                <a:satOff val="12356"/>
                <a:lumOff val="941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ptos Display" panose="02110004020202020204"/>
            </a:rPr>
            <a:t>JOB READINESS</a:t>
          </a:r>
          <a:endParaRPr lang="en-US" sz="2000" b="1" kern="1200" dirty="0"/>
        </a:p>
      </dsp:txBody>
      <dsp:txXfrm>
        <a:off x="2554293" y="1417415"/>
        <a:ext cx="1946634" cy="1570603"/>
      </dsp:txXfrm>
    </dsp:sp>
    <dsp:sp modelId="{A636EFE6-1854-4F89-8FD5-EE4D504213DD}">
      <dsp:nvSpPr>
        <dsp:cNvPr id="0" name=""/>
        <dsp:cNvSpPr/>
      </dsp:nvSpPr>
      <dsp:spPr>
        <a:xfrm>
          <a:off x="4716111" y="1305401"/>
          <a:ext cx="2116566" cy="1740535"/>
        </a:xfrm>
        <a:prstGeom prst="roundRect">
          <a:avLst/>
        </a:prstGeom>
        <a:gradFill rotWithShape="0">
          <a:gsLst>
            <a:gs pos="0">
              <a:schemeClr val="accent3">
                <a:hueOff val="4117163"/>
                <a:satOff val="24712"/>
                <a:lumOff val="18825"/>
                <a:alphaOff val="0"/>
                <a:satMod val="103000"/>
                <a:lumMod val="102000"/>
                <a:tint val="94000"/>
              </a:schemeClr>
            </a:gs>
            <a:gs pos="50000">
              <a:schemeClr val="accent3">
                <a:hueOff val="4117163"/>
                <a:satOff val="24712"/>
                <a:lumOff val="18825"/>
                <a:alphaOff val="0"/>
                <a:satMod val="110000"/>
                <a:lumMod val="100000"/>
                <a:shade val="100000"/>
              </a:schemeClr>
            </a:gs>
            <a:gs pos="100000">
              <a:schemeClr val="accent3">
                <a:hueOff val="4117163"/>
                <a:satOff val="24712"/>
                <a:lumOff val="188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ptos Display" panose="02110004020202020204"/>
            </a:rPr>
            <a:t>SAFE SPACE</a:t>
          </a:r>
          <a:endParaRPr lang="en-US" sz="2000" b="1" kern="1200" dirty="0"/>
        </a:p>
      </dsp:txBody>
      <dsp:txXfrm>
        <a:off x="4801077" y="1390367"/>
        <a:ext cx="1946634"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06792-2EE5-41A6-8469-D5E7359C6476}">
      <dsp:nvSpPr>
        <dsp:cNvPr id="0" name=""/>
        <dsp:cNvSpPr/>
      </dsp:nvSpPr>
      <dsp:spPr>
        <a:xfrm>
          <a:off x="0" y="531"/>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7F3E607-B4CF-4785-AF38-19438935435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0" kern="1200" dirty="0">
              <a:latin typeface="Arial Narrow"/>
            </a:rPr>
            <a:t>Using the </a:t>
          </a:r>
          <a:r>
            <a:rPr lang="en-GB" sz="1700" b="1" kern="1200" dirty="0">
              <a:latin typeface="Arial Narrow"/>
            </a:rPr>
            <a:t>Ecological Systems Theory</a:t>
          </a:r>
          <a:r>
            <a:rPr lang="en-GB" sz="1700" b="0" kern="1200" dirty="0">
              <a:latin typeface="Arial Narrow"/>
            </a:rPr>
            <a:t>, this study reveals how LGBTQIA+ youth homelessness in Cape Town and South Africa is shaped by dynamic interactions across </a:t>
          </a:r>
          <a:r>
            <a:rPr lang="en-GB" sz="1700" b="1" kern="1200" dirty="0">
              <a:latin typeface="Arial Narrow"/>
            </a:rPr>
            <a:t>micro</a:t>
          </a:r>
          <a:r>
            <a:rPr lang="en-GB" sz="1700" b="0" kern="1200" dirty="0">
              <a:latin typeface="Arial Narrow"/>
            </a:rPr>
            <a:t>- (e.g., shelters), </a:t>
          </a:r>
          <a:r>
            <a:rPr lang="en-GB" sz="1700" b="1" kern="1200" dirty="0">
              <a:latin typeface="Arial Narrow"/>
            </a:rPr>
            <a:t>meso-, </a:t>
          </a:r>
          <a:r>
            <a:rPr lang="en-GB" sz="1700" b="1" kern="1200" dirty="0" err="1">
              <a:latin typeface="Arial Narrow"/>
            </a:rPr>
            <a:t>exo</a:t>
          </a:r>
          <a:r>
            <a:rPr lang="en-GB" sz="1700" b="1" kern="1200" dirty="0">
              <a:latin typeface="Arial Narrow"/>
            </a:rPr>
            <a:t>-, and macro-level systems</a:t>
          </a:r>
          <a:r>
            <a:rPr lang="en-GB" sz="1700" b="0" kern="1200" dirty="0">
              <a:latin typeface="Arial Narrow"/>
            </a:rPr>
            <a:t>—underscoring the need for </a:t>
          </a:r>
          <a:r>
            <a:rPr lang="en-GB" sz="1700" b="1" kern="1200" dirty="0">
              <a:latin typeface="Arial Narrow"/>
            </a:rPr>
            <a:t>holistic</a:t>
          </a:r>
          <a:r>
            <a:rPr lang="en-GB" sz="1700" b="0" kern="1200" dirty="0">
              <a:latin typeface="Arial Narrow"/>
            </a:rPr>
            <a:t>, </a:t>
          </a:r>
          <a:r>
            <a:rPr lang="en-GB" sz="1700" b="1" kern="1200" dirty="0">
              <a:latin typeface="Arial Narrow"/>
            </a:rPr>
            <a:t>multi-level, systemic and sustainable interventions</a:t>
          </a:r>
          <a:r>
            <a:rPr lang="en-GB" sz="1700" b="0" kern="1200" dirty="0">
              <a:latin typeface="Arial Narrow"/>
            </a:rPr>
            <a:t> that align with the inclusive goals of SDGs 10 and 11.</a:t>
          </a:r>
          <a:endParaRPr lang="en-US" sz="1700" b="0" kern="1200" dirty="0">
            <a:latin typeface="Arial Narrow"/>
          </a:endParaRPr>
        </a:p>
      </dsp:txBody>
      <dsp:txXfrm>
        <a:off x="0" y="531"/>
        <a:ext cx="10515600" cy="870055"/>
      </dsp:txXfrm>
    </dsp:sp>
    <dsp:sp modelId="{49CE6ED9-17F4-4035-913B-10D3933893E6}">
      <dsp:nvSpPr>
        <dsp:cNvPr id="0" name=""/>
        <dsp:cNvSpPr/>
      </dsp:nvSpPr>
      <dsp:spPr>
        <a:xfrm>
          <a:off x="0" y="870586"/>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9F866C1-483E-46D9-8914-816508B83CD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Arial Narrow"/>
            </a:rPr>
            <a:t>Shelters act as safe(r) spaces for LGBTQIA people provided that is LGBTQIA inclusive; however, structural change is needed.</a:t>
          </a:r>
        </a:p>
      </dsp:txBody>
      <dsp:txXfrm>
        <a:off x="0" y="870586"/>
        <a:ext cx="10515600" cy="870055"/>
      </dsp:txXfrm>
    </dsp:sp>
    <dsp:sp modelId="{412E896A-B15C-4CDD-8178-95D28DB5A9F9}">
      <dsp:nvSpPr>
        <dsp:cNvPr id="0" name=""/>
        <dsp:cNvSpPr/>
      </dsp:nvSpPr>
      <dsp:spPr>
        <a:xfrm>
          <a:off x="0" y="1740641"/>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24E64CF-A0AB-493B-97D2-9C3BF0A4A74F}">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Narrow"/>
            </a:rPr>
            <a:t>Current shelter model demonstrates positive outcomes but is under-resourced and vulnerable to political shift.</a:t>
          </a:r>
        </a:p>
      </dsp:txBody>
      <dsp:txXfrm>
        <a:off x="0" y="1740641"/>
        <a:ext cx="10515600" cy="870055"/>
      </dsp:txXfrm>
    </dsp:sp>
    <dsp:sp modelId="{908EBC15-0F89-4B20-BD46-69797D0C0B88}">
      <dsp:nvSpPr>
        <dsp:cNvPr id="0" name=""/>
        <dsp:cNvSpPr/>
      </dsp:nvSpPr>
      <dsp:spPr>
        <a:xfrm>
          <a:off x="0" y="2610696"/>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22CFFB-EF65-4554-9B6E-24EEFA801B54}">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latin typeface="Arial Narrow"/>
            </a:rPr>
            <a:t>SDG 10 </a:t>
          </a:r>
          <a:r>
            <a:rPr lang="en-GB" sz="1700" kern="1200" dirty="0">
              <a:latin typeface="Arial Narrow"/>
            </a:rPr>
            <a:t>calls for the reduction of systemic discrimination, which LGBTQIA+ youth continue to face through exclusion from housing, services, and employment.</a:t>
          </a:r>
          <a:endParaRPr lang="en-US" sz="1700" kern="1200" dirty="0">
            <a:latin typeface="Arial Narrow"/>
          </a:endParaRPr>
        </a:p>
      </dsp:txBody>
      <dsp:txXfrm>
        <a:off x="0" y="2610696"/>
        <a:ext cx="10515600" cy="870055"/>
      </dsp:txXfrm>
    </dsp:sp>
    <dsp:sp modelId="{E9579B69-8C0B-45C1-A997-62FA81ABAC60}">
      <dsp:nvSpPr>
        <dsp:cNvPr id="0" name=""/>
        <dsp:cNvSpPr/>
      </dsp:nvSpPr>
      <dsp:spPr>
        <a:xfrm>
          <a:off x="0" y="3480751"/>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0551CD1-591B-4462-92B7-C850BBCE867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latin typeface="Arial Narrow"/>
            </a:rPr>
            <a:t>SDG 11 </a:t>
          </a:r>
          <a:r>
            <a:rPr lang="en-GB" sz="1700" kern="1200" dirty="0">
              <a:latin typeface="Arial Narrow"/>
            </a:rPr>
            <a:t>highlights the need for safe, inclusive, and sustainable cities—but without stable funding and affirming spaces like the shelter, LGBTQIA+ individuals remain at risk. The shelter serves as a microcosm of how both SDGs can be realized when inclusion, safety, and dignity are prioritized.</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27581-EA24-4360-8F5C-D039AC9A981D}" type="datetimeFigureOut">
              <a:rPr lang="en-ZA" smtClean="0"/>
              <a:t>2025/09/09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78355-1809-4026-87B5-3C5E9E47ECAF}" type="slidenum">
              <a:rPr lang="en-ZA" smtClean="0"/>
              <a:t>‹#›</a:t>
            </a:fld>
            <a:endParaRPr lang="en-ZA"/>
          </a:p>
        </p:txBody>
      </p:sp>
    </p:spTree>
    <p:extLst>
      <p:ext uri="{BB962C8B-B14F-4D97-AF65-F5344CB8AC3E}">
        <p14:creationId xmlns:p14="http://schemas.microsoft.com/office/powerpoint/2010/main" val="140000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F2F-CB4A-3344-FF95-DEE8FDC355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ZA"/>
          </a:p>
        </p:txBody>
      </p:sp>
      <p:sp>
        <p:nvSpPr>
          <p:cNvPr id="3" name="Subtitle 2">
            <a:extLst>
              <a:ext uri="{FF2B5EF4-FFF2-40B4-BE49-F238E27FC236}">
                <a16:creationId xmlns:a16="http://schemas.microsoft.com/office/drawing/2014/main" id="{F6E5D7E3-CCF8-9519-7FE5-6AEA38753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a:p>
        </p:txBody>
      </p:sp>
      <p:sp>
        <p:nvSpPr>
          <p:cNvPr id="4" name="Date Placeholder 3">
            <a:extLst>
              <a:ext uri="{FF2B5EF4-FFF2-40B4-BE49-F238E27FC236}">
                <a16:creationId xmlns:a16="http://schemas.microsoft.com/office/drawing/2014/main" id="{C950EB6C-8C8F-9CA6-D1D9-B29DE5EECF39}"/>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5" name="Footer Placeholder 4">
            <a:extLst>
              <a:ext uri="{FF2B5EF4-FFF2-40B4-BE49-F238E27FC236}">
                <a16:creationId xmlns:a16="http://schemas.microsoft.com/office/drawing/2014/main" id="{41EB4AF2-7B1F-23A3-E953-1CB48A63376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DD09123-5B05-6AB9-412C-80DA401FD150}"/>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145541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188F-D26F-1BA3-1240-E5D3803059D1}"/>
              </a:ext>
            </a:extLst>
          </p:cNvPr>
          <p:cNvSpPr>
            <a:spLocks noGrp="1"/>
          </p:cNvSpPr>
          <p:nvPr>
            <p:ph type="title"/>
          </p:nvPr>
        </p:nvSpPr>
        <p:spPr/>
        <p:txBody>
          <a:bodyPr/>
          <a:lstStyle/>
          <a:p>
            <a:r>
              <a:rPr lang="en-GB"/>
              <a:t>Click to edit Master title style</a:t>
            </a:r>
            <a:endParaRPr lang="en-ZA"/>
          </a:p>
        </p:txBody>
      </p:sp>
      <p:sp>
        <p:nvSpPr>
          <p:cNvPr id="3" name="Vertical Text Placeholder 2">
            <a:extLst>
              <a:ext uri="{FF2B5EF4-FFF2-40B4-BE49-F238E27FC236}">
                <a16:creationId xmlns:a16="http://schemas.microsoft.com/office/drawing/2014/main" id="{44E286C8-A493-FA9F-5CE2-5314198ECC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Date Placeholder 3">
            <a:extLst>
              <a:ext uri="{FF2B5EF4-FFF2-40B4-BE49-F238E27FC236}">
                <a16:creationId xmlns:a16="http://schemas.microsoft.com/office/drawing/2014/main" id="{3AD4F81F-D5AE-0D30-681E-2DCBF087FA6C}"/>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5" name="Footer Placeholder 4">
            <a:extLst>
              <a:ext uri="{FF2B5EF4-FFF2-40B4-BE49-F238E27FC236}">
                <a16:creationId xmlns:a16="http://schemas.microsoft.com/office/drawing/2014/main" id="{9124C84C-9702-DF34-C082-751167AB5E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A7DDEB5-236B-F1F0-BF55-C11C55BD0D3D}"/>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369819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66161-F085-161B-9DCF-57BA984664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ZA"/>
          </a:p>
        </p:txBody>
      </p:sp>
      <p:sp>
        <p:nvSpPr>
          <p:cNvPr id="3" name="Vertical Text Placeholder 2">
            <a:extLst>
              <a:ext uri="{FF2B5EF4-FFF2-40B4-BE49-F238E27FC236}">
                <a16:creationId xmlns:a16="http://schemas.microsoft.com/office/drawing/2014/main" id="{C0891AEA-D942-1F6A-BBC5-44995663E4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Date Placeholder 3">
            <a:extLst>
              <a:ext uri="{FF2B5EF4-FFF2-40B4-BE49-F238E27FC236}">
                <a16:creationId xmlns:a16="http://schemas.microsoft.com/office/drawing/2014/main" id="{905099B3-7177-C794-6634-A8C246D8425D}"/>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5" name="Footer Placeholder 4">
            <a:extLst>
              <a:ext uri="{FF2B5EF4-FFF2-40B4-BE49-F238E27FC236}">
                <a16:creationId xmlns:a16="http://schemas.microsoft.com/office/drawing/2014/main" id="{D1B6876F-5C51-77C4-4259-161AE426302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E36730D-CCA2-4D9B-EAA0-D223FA1D6B64}"/>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180334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4C2A-7C19-EED1-F377-4DEDAF2E8FB7}"/>
              </a:ext>
            </a:extLst>
          </p:cNvPr>
          <p:cNvSpPr>
            <a:spLocks noGrp="1"/>
          </p:cNvSpPr>
          <p:nvPr>
            <p:ph type="title"/>
          </p:nvPr>
        </p:nvSpPr>
        <p:spPr/>
        <p:txBody>
          <a:bodyPr/>
          <a:lstStyle/>
          <a:p>
            <a:r>
              <a:rPr lang="en-GB"/>
              <a:t>Click to edit Master title style</a:t>
            </a:r>
            <a:endParaRPr lang="en-ZA"/>
          </a:p>
        </p:txBody>
      </p:sp>
      <p:sp>
        <p:nvSpPr>
          <p:cNvPr id="3" name="Content Placeholder 2">
            <a:extLst>
              <a:ext uri="{FF2B5EF4-FFF2-40B4-BE49-F238E27FC236}">
                <a16:creationId xmlns:a16="http://schemas.microsoft.com/office/drawing/2014/main" id="{416DC3A5-D322-DB19-CCA8-A5A667F1B5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Date Placeholder 3">
            <a:extLst>
              <a:ext uri="{FF2B5EF4-FFF2-40B4-BE49-F238E27FC236}">
                <a16:creationId xmlns:a16="http://schemas.microsoft.com/office/drawing/2014/main" id="{15895562-254A-C5A0-DB24-90E6137684D5}"/>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5" name="Footer Placeholder 4">
            <a:extLst>
              <a:ext uri="{FF2B5EF4-FFF2-40B4-BE49-F238E27FC236}">
                <a16:creationId xmlns:a16="http://schemas.microsoft.com/office/drawing/2014/main" id="{50ABD76D-FA41-71C6-3A85-EE739CF08B7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9BE94A9-096C-77F7-7BE5-9A6EB61227BA}"/>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172063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BA2F-64CA-4DC4-D13C-FB63522175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ZA"/>
          </a:p>
        </p:txBody>
      </p:sp>
      <p:sp>
        <p:nvSpPr>
          <p:cNvPr id="3" name="Text Placeholder 2">
            <a:extLst>
              <a:ext uri="{FF2B5EF4-FFF2-40B4-BE49-F238E27FC236}">
                <a16:creationId xmlns:a16="http://schemas.microsoft.com/office/drawing/2014/main" id="{0325C1A9-D954-F075-03F1-412863C3FF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B3D1E7F-AAA7-FE96-0AFC-8607F1EA5776}"/>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5" name="Footer Placeholder 4">
            <a:extLst>
              <a:ext uri="{FF2B5EF4-FFF2-40B4-BE49-F238E27FC236}">
                <a16:creationId xmlns:a16="http://schemas.microsoft.com/office/drawing/2014/main" id="{49AE5C32-85FC-1E11-7E7F-D4400ECB9FF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D02C49B-130A-2790-9151-BD9AF411C1A0}"/>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34289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7BBA-CD0C-9422-54DC-76CBB00497F0}"/>
              </a:ext>
            </a:extLst>
          </p:cNvPr>
          <p:cNvSpPr>
            <a:spLocks noGrp="1"/>
          </p:cNvSpPr>
          <p:nvPr>
            <p:ph type="title"/>
          </p:nvPr>
        </p:nvSpPr>
        <p:spPr/>
        <p:txBody>
          <a:bodyPr/>
          <a:lstStyle/>
          <a:p>
            <a:r>
              <a:rPr lang="en-GB"/>
              <a:t>Click to edit Master title style</a:t>
            </a:r>
            <a:endParaRPr lang="en-ZA"/>
          </a:p>
        </p:txBody>
      </p:sp>
      <p:sp>
        <p:nvSpPr>
          <p:cNvPr id="3" name="Content Placeholder 2">
            <a:extLst>
              <a:ext uri="{FF2B5EF4-FFF2-40B4-BE49-F238E27FC236}">
                <a16:creationId xmlns:a16="http://schemas.microsoft.com/office/drawing/2014/main" id="{A49511CE-E47F-0EB2-9918-8CA7F1F930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3131639E-6D8A-0117-9F0B-A07ABE0952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5" name="Date Placeholder 4">
            <a:extLst>
              <a:ext uri="{FF2B5EF4-FFF2-40B4-BE49-F238E27FC236}">
                <a16:creationId xmlns:a16="http://schemas.microsoft.com/office/drawing/2014/main" id="{839CBA3E-BE5D-3364-8ACA-F0E73133811C}"/>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6" name="Footer Placeholder 5">
            <a:extLst>
              <a:ext uri="{FF2B5EF4-FFF2-40B4-BE49-F238E27FC236}">
                <a16:creationId xmlns:a16="http://schemas.microsoft.com/office/drawing/2014/main" id="{BB06E547-5923-DE1F-41EB-C3E8C6EA508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25B5088-48D6-E724-3A08-8C29627E9230}"/>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202995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B4B9-A4EC-7BCA-054C-F43048015D14}"/>
              </a:ext>
            </a:extLst>
          </p:cNvPr>
          <p:cNvSpPr>
            <a:spLocks noGrp="1"/>
          </p:cNvSpPr>
          <p:nvPr>
            <p:ph type="title"/>
          </p:nvPr>
        </p:nvSpPr>
        <p:spPr>
          <a:xfrm>
            <a:off x="839788" y="365125"/>
            <a:ext cx="10515600" cy="1325563"/>
          </a:xfrm>
        </p:spPr>
        <p:txBody>
          <a:bodyPr/>
          <a:lstStyle/>
          <a:p>
            <a:r>
              <a:rPr lang="en-GB"/>
              <a:t>Click to edit Master title style</a:t>
            </a:r>
            <a:endParaRPr lang="en-ZA"/>
          </a:p>
        </p:txBody>
      </p:sp>
      <p:sp>
        <p:nvSpPr>
          <p:cNvPr id="3" name="Text Placeholder 2">
            <a:extLst>
              <a:ext uri="{FF2B5EF4-FFF2-40B4-BE49-F238E27FC236}">
                <a16:creationId xmlns:a16="http://schemas.microsoft.com/office/drawing/2014/main" id="{656B6489-E8A1-809C-E446-CA8BA954B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54FDF0-BD68-BEED-A8E3-6B14C64DB7D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5" name="Text Placeholder 4">
            <a:extLst>
              <a:ext uri="{FF2B5EF4-FFF2-40B4-BE49-F238E27FC236}">
                <a16:creationId xmlns:a16="http://schemas.microsoft.com/office/drawing/2014/main" id="{094C4D10-F4ED-AFD8-0354-9F8983158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9F135C-C253-DBFD-5E18-F50AE58175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7" name="Date Placeholder 6">
            <a:extLst>
              <a:ext uri="{FF2B5EF4-FFF2-40B4-BE49-F238E27FC236}">
                <a16:creationId xmlns:a16="http://schemas.microsoft.com/office/drawing/2014/main" id="{8F76C709-E5BF-111D-86E5-A714AFCF71C6}"/>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8" name="Footer Placeholder 7">
            <a:extLst>
              <a:ext uri="{FF2B5EF4-FFF2-40B4-BE49-F238E27FC236}">
                <a16:creationId xmlns:a16="http://schemas.microsoft.com/office/drawing/2014/main" id="{832C81A6-36EC-7440-62E1-64A5DAC67DE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0193578-1443-18F9-F231-29740FCAE4C7}"/>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423113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E1C7-EFD6-41E8-AC7A-B093A8183067}"/>
              </a:ext>
            </a:extLst>
          </p:cNvPr>
          <p:cNvSpPr>
            <a:spLocks noGrp="1"/>
          </p:cNvSpPr>
          <p:nvPr>
            <p:ph type="title"/>
          </p:nvPr>
        </p:nvSpPr>
        <p:spPr/>
        <p:txBody>
          <a:bodyPr/>
          <a:lstStyle/>
          <a:p>
            <a:r>
              <a:rPr lang="en-GB"/>
              <a:t>Click to edit Master title style</a:t>
            </a:r>
            <a:endParaRPr lang="en-ZA"/>
          </a:p>
        </p:txBody>
      </p:sp>
      <p:sp>
        <p:nvSpPr>
          <p:cNvPr id="3" name="Date Placeholder 2">
            <a:extLst>
              <a:ext uri="{FF2B5EF4-FFF2-40B4-BE49-F238E27FC236}">
                <a16:creationId xmlns:a16="http://schemas.microsoft.com/office/drawing/2014/main" id="{D101A78C-C213-EACC-009A-8043A2826E9D}"/>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4" name="Footer Placeholder 3">
            <a:extLst>
              <a:ext uri="{FF2B5EF4-FFF2-40B4-BE49-F238E27FC236}">
                <a16:creationId xmlns:a16="http://schemas.microsoft.com/office/drawing/2014/main" id="{58416F96-D61C-0279-4C7F-CA8DC59C90E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FE9608E-17B5-01FC-8BB0-74F3FAB17A3B}"/>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33443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AB892-2306-B350-D4E2-9CDCECDAE247}"/>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3" name="Footer Placeholder 2">
            <a:extLst>
              <a:ext uri="{FF2B5EF4-FFF2-40B4-BE49-F238E27FC236}">
                <a16:creationId xmlns:a16="http://schemas.microsoft.com/office/drawing/2014/main" id="{63E1EED6-9DE8-4C68-320D-E1CDB277FC3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E018E4-60B4-18FE-DA7A-F8ADCA6EC82E}"/>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284319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A825-45A2-8773-888D-E69D5D644D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ZA"/>
          </a:p>
        </p:txBody>
      </p:sp>
      <p:sp>
        <p:nvSpPr>
          <p:cNvPr id="3" name="Content Placeholder 2">
            <a:extLst>
              <a:ext uri="{FF2B5EF4-FFF2-40B4-BE49-F238E27FC236}">
                <a16:creationId xmlns:a16="http://schemas.microsoft.com/office/drawing/2014/main" id="{CCA742F1-07F2-88D4-E811-9D27A77F0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Text Placeholder 3">
            <a:extLst>
              <a:ext uri="{FF2B5EF4-FFF2-40B4-BE49-F238E27FC236}">
                <a16:creationId xmlns:a16="http://schemas.microsoft.com/office/drawing/2014/main" id="{D534272F-0462-41E7-0DA7-8A975497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1DC839-369C-1B6E-36DF-C882820C532B}"/>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6" name="Footer Placeholder 5">
            <a:extLst>
              <a:ext uri="{FF2B5EF4-FFF2-40B4-BE49-F238E27FC236}">
                <a16:creationId xmlns:a16="http://schemas.microsoft.com/office/drawing/2014/main" id="{4DAEFBC1-EE7B-98AF-D86C-CA33B13857A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AB6B7B7-52C9-EDCA-876B-53E486975FBD}"/>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356329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B560-8B69-8260-C4DF-1EBA33A0C4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ZA"/>
          </a:p>
        </p:txBody>
      </p:sp>
      <p:sp>
        <p:nvSpPr>
          <p:cNvPr id="3" name="Picture Placeholder 2">
            <a:extLst>
              <a:ext uri="{FF2B5EF4-FFF2-40B4-BE49-F238E27FC236}">
                <a16:creationId xmlns:a16="http://schemas.microsoft.com/office/drawing/2014/main" id="{D4C6DA5F-3F15-E92D-F8CD-F17981EE9A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63A83BB-35DB-D912-3552-B7BEE575C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C5C39A-9099-B676-7D74-070DE66CE4C2}"/>
              </a:ext>
            </a:extLst>
          </p:cNvPr>
          <p:cNvSpPr>
            <a:spLocks noGrp="1"/>
          </p:cNvSpPr>
          <p:nvPr>
            <p:ph type="dt" sz="half" idx="10"/>
          </p:nvPr>
        </p:nvSpPr>
        <p:spPr/>
        <p:txBody>
          <a:bodyPr/>
          <a:lstStyle/>
          <a:p>
            <a:fld id="{8B652781-32CD-4C0A-9E3A-7B917CAD669F}" type="datetimeFigureOut">
              <a:rPr lang="en-ZA" smtClean="0"/>
              <a:t>2025/09/09</a:t>
            </a:fld>
            <a:endParaRPr lang="en-ZA"/>
          </a:p>
        </p:txBody>
      </p:sp>
      <p:sp>
        <p:nvSpPr>
          <p:cNvPr id="6" name="Footer Placeholder 5">
            <a:extLst>
              <a:ext uri="{FF2B5EF4-FFF2-40B4-BE49-F238E27FC236}">
                <a16:creationId xmlns:a16="http://schemas.microsoft.com/office/drawing/2014/main" id="{083BB867-6E1F-D29E-BCE8-2D9A5FA6BFF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3B8DE81-4892-9080-6F2F-6168C9608AFA}"/>
              </a:ext>
            </a:extLst>
          </p:cNvPr>
          <p:cNvSpPr>
            <a:spLocks noGrp="1"/>
          </p:cNvSpPr>
          <p:nvPr>
            <p:ph type="sldNum" sz="quarter" idx="12"/>
          </p:nvPr>
        </p:nvSpPr>
        <p:spPr/>
        <p:txBody>
          <a:bodyPr/>
          <a:lstStyle/>
          <a:p>
            <a:fld id="{2A4471D0-4A8D-4913-B49C-50939132C481}" type="slidenum">
              <a:rPr lang="en-ZA" smtClean="0"/>
              <a:t>‹#›</a:t>
            </a:fld>
            <a:endParaRPr lang="en-ZA"/>
          </a:p>
        </p:txBody>
      </p:sp>
    </p:spTree>
    <p:extLst>
      <p:ext uri="{BB962C8B-B14F-4D97-AF65-F5344CB8AC3E}">
        <p14:creationId xmlns:p14="http://schemas.microsoft.com/office/powerpoint/2010/main" val="348088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E3DB9-E652-DCF4-196B-18E977BB7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ZA"/>
          </a:p>
        </p:txBody>
      </p:sp>
      <p:sp>
        <p:nvSpPr>
          <p:cNvPr id="3" name="Text Placeholder 2">
            <a:extLst>
              <a:ext uri="{FF2B5EF4-FFF2-40B4-BE49-F238E27FC236}">
                <a16:creationId xmlns:a16="http://schemas.microsoft.com/office/drawing/2014/main" id="{99C65FDF-F47E-1BC6-728A-DF29DB00A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Date Placeholder 3">
            <a:extLst>
              <a:ext uri="{FF2B5EF4-FFF2-40B4-BE49-F238E27FC236}">
                <a16:creationId xmlns:a16="http://schemas.microsoft.com/office/drawing/2014/main" id="{BC41ED6E-86E9-DEDA-3FC9-83597285C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652781-32CD-4C0A-9E3A-7B917CAD669F}" type="datetimeFigureOut">
              <a:rPr lang="en-ZA" smtClean="0"/>
              <a:t>2025/09/09</a:t>
            </a:fld>
            <a:endParaRPr lang="en-ZA"/>
          </a:p>
        </p:txBody>
      </p:sp>
      <p:sp>
        <p:nvSpPr>
          <p:cNvPr id="5" name="Footer Placeholder 4">
            <a:extLst>
              <a:ext uri="{FF2B5EF4-FFF2-40B4-BE49-F238E27FC236}">
                <a16:creationId xmlns:a16="http://schemas.microsoft.com/office/drawing/2014/main" id="{8DE9863A-85CC-E825-7751-F26C66EEA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B0591FAD-05F1-F024-47A1-F898BC6C8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4471D0-4A8D-4913-B49C-50939132C481}" type="slidenum">
              <a:rPr lang="en-ZA" smtClean="0"/>
              <a:t>‹#›</a:t>
            </a:fld>
            <a:endParaRPr lang="en-ZA"/>
          </a:p>
        </p:txBody>
      </p:sp>
    </p:spTree>
    <p:extLst>
      <p:ext uri="{BB962C8B-B14F-4D97-AF65-F5344CB8AC3E}">
        <p14:creationId xmlns:p14="http://schemas.microsoft.com/office/powerpoint/2010/main" val="173528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37F5-49AC-6875-B9A1-62A680ACEA3D}"/>
              </a:ext>
            </a:extLst>
          </p:cNvPr>
          <p:cNvSpPr>
            <a:spLocks noGrp="1"/>
          </p:cNvSpPr>
          <p:nvPr>
            <p:ph type="ctrTitle"/>
          </p:nvPr>
        </p:nvSpPr>
        <p:spPr>
          <a:xfrm>
            <a:off x="1524000" y="974779"/>
            <a:ext cx="9144000" cy="2387600"/>
          </a:xfrm>
        </p:spPr>
        <p:txBody>
          <a:bodyPr>
            <a:noAutofit/>
          </a:bodyPr>
          <a:lstStyle/>
          <a:p>
            <a:pPr algn="just"/>
            <a:r>
              <a:rPr lang="en-ZA" sz="3400" b="1" dirty="0">
                <a:latin typeface="Arial Narrow"/>
              </a:rPr>
              <a:t>NARRATIVES FROM STAFF AT AN LGBTQIA+ SHELTER:</a:t>
            </a:r>
            <a:br>
              <a:rPr lang="en-ZA" sz="3400" b="1" dirty="0">
                <a:latin typeface="Arial Narrow"/>
              </a:rPr>
            </a:br>
            <a:r>
              <a:rPr lang="en-ZA" sz="3400" b="1" dirty="0">
                <a:latin typeface="Arial Narrow"/>
              </a:rPr>
              <a:t> </a:t>
            </a:r>
            <a:br>
              <a:rPr lang="en-ZA" sz="3400" b="1" dirty="0">
                <a:latin typeface="Arial Narrow"/>
              </a:rPr>
            </a:br>
            <a:r>
              <a:rPr lang="en-ZA" sz="3400" b="1" dirty="0">
                <a:latin typeface="Arial Narrow"/>
              </a:rPr>
              <a:t>APPLYING ECOLOGICAL SYSTEMS THEORY TO A HOMELESSNESS INTERVENTION IN CAPE TOWN, SOUTH AFRICA</a:t>
            </a:r>
          </a:p>
        </p:txBody>
      </p:sp>
      <p:sp>
        <p:nvSpPr>
          <p:cNvPr id="3" name="Subtitle 2">
            <a:extLst>
              <a:ext uri="{FF2B5EF4-FFF2-40B4-BE49-F238E27FC236}">
                <a16:creationId xmlns:a16="http://schemas.microsoft.com/office/drawing/2014/main" id="{E3829988-BF8A-C6B1-97AC-36206B244778}"/>
              </a:ext>
            </a:extLst>
          </p:cNvPr>
          <p:cNvSpPr>
            <a:spLocks noGrp="1"/>
          </p:cNvSpPr>
          <p:nvPr>
            <p:ph type="subTitle" idx="1"/>
          </p:nvPr>
        </p:nvSpPr>
        <p:spPr/>
        <p:txBody>
          <a:bodyPr vert="horz" lIns="91440" tIns="45720" rIns="91440" bIns="45720" rtlCol="0" anchor="t">
            <a:normAutofit fontScale="77500" lnSpcReduction="20000"/>
          </a:bodyPr>
          <a:lstStyle/>
          <a:p>
            <a:pPr algn="l"/>
            <a:r>
              <a:rPr lang="en-ZA" dirty="0">
                <a:latin typeface="Arial Narrow" panose="020B0606020202030204" pitchFamily="34" charset="0"/>
              </a:rPr>
              <a:t>Mr J Fourie</a:t>
            </a:r>
          </a:p>
          <a:p>
            <a:pPr algn="l"/>
            <a:r>
              <a:rPr lang="en-ZA" dirty="0">
                <a:latin typeface="Arial Narrow" panose="020B0606020202030204" pitchFamily="34" charset="0"/>
              </a:rPr>
              <a:t>Dr M Gattis</a:t>
            </a:r>
          </a:p>
          <a:p>
            <a:pPr algn="l"/>
            <a:r>
              <a:rPr lang="en-ZA" dirty="0">
                <a:latin typeface="Arial Narrow" panose="020B0606020202030204" pitchFamily="34" charset="0"/>
              </a:rPr>
              <a:t>Dr N Henderson</a:t>
            </a:r>
          </a:p>
          <a:p>
            <a:pPr algn="l"/>
            <a:r>
              <a:rPr lang="en-ZA" dirty="0">
                <a:latin typeface="Arial Narrow"/>
              </a:rPr>
              <a:t>Dr A Kemmerer</a:t>
            </a:r>
          </a:p>
          <a:p>
            <a:pPr algn="l"/>
            <a:r>
              <a:rPr lang="en-ZA" dirty="0">
                <a:latin typeface="Arial Narrow"/>
              </a:rPr>
              <a:t>Dr J Schaub</a:t>
            </a:r>
          </a:p>
          <a:p>
            <a:pPr algn="l"/>
            <a:endParaRPr lang="en-ZA" dirty="0"/>
          </a:p>
          <a:p>
            <a:pPr algn="l"/>
            <a:endParaRPr lang="en-ZA" dirty="0"/>
          </a:p>
        </p:txBody>
      </p:sp>
      <p:grpSp>
        <p:nvGrpSpPr>
          <p:cNvPr id="7" name="Group 6">
            <a:extLst>
              <a:ext uri="{FF2B5EF4-FFF2-40B4-BE49-F238E27FC236}">
                <a16:creationId xmlns:a16="http://schemas.microsoft.com/office/drawing/2014/main" id="{B4DB4D30-EEE2-B0AC-D4F7-2ADB52DDCD64}"/>
              </a:ext>
            </a:extLst>
          </p:cNvPr>
          <p:cNvGrpSpPr/>
          <p:nvPr/>
        </p:nvGrpSpPr>
        <p:grpSpPr>
          <a:xfrm>
            <a:off x="1333840" y="5349875"/>
            <a:ext cx="10139384" cy="1438319"/>
            <a:chOff x="950382" y="5257800"/>
            <a:chExt cx="10139384" cy="1438319"/>
          </a:xfrm>
        </p:grpSpPr>
        <p:pic>
          <p:nvPicPr>
            <p:cNvPr id="4" name="Google Shape;73;p14">
              <a:extLst>
                <a:ext uri="{FF2B5EF4-FFF2-40B4-BE49-F238E27FC236}">
                  <a16:creationId xmlns:a16="http://schemas.microsoft.com/office/drawing/2014/main" id="{8DAE603E-9205-9E33-43A4-2C89DD2CCBF8}"/>
                </a:ext>
              </a:extLst>
            </p:cNvPr>
            <p:cNvPicPr preferRelativeResize="0"/>
            <p:nvPr/>
          </p:nvPicPr>
          <p:blipFill>
            <a:blip r:embed="rId2">
              <a:alphaModFix/>
            </a:blip>
            <a:stretch>
              <a:fillRect/>
            </a:stretch>
          </p:blipFill>
          <p:spPr>
            <a:xfrm>
              <a:off x="3084334" y="5405384"/>
              <a:ext cx="955551" cy="955551"/>
            </a:xfrm>
            <a:prstGeom prst="rect">
              <a:avLst/>
            </a:prstGeom>
            <a:noFill/>
            <a:ln>
              <a:noFill/>
            </a:ln>
          </p:spPr>
        </p:pic>
        <p:pic>
          <p:nvPicPr>
            <p:cNvPr id="5" name="Google Shape;74;p14">
              <a:extLst>
                <a:ext uri="{FF2B5EF4-FFF2-40B4-BE49-F238E27FC236}">
                  <a16:creationId xmlns:a16="http://schemas.microsoft.com/office/drawing/2014/main" id="{956FACA0-AD53-D3E6-E710-2E348746A604}"/>
                </a:ext>
              </a:extLst>
            </p:cNvPr>
            <p:cNvPicPr preferRelativeResize="0"/>
            <p:nvPr/>
          </p:nvPicPr>
          <p:blipFill>
            <a:blip r:embed="rId3">
              <a:alphaModFix/>
            </a:blip>
            <a:stretch>
              <a:fillRect/>
            </a:stretch>
          </p:blipFill>
          <p:spPr>
            <a:xfrm>
              <a:off x="4593865" y="5405384"/>
              <a:ext cx="955551" cy="1145865"/>
            </a:xfrm>
            <a:prstGeom prst="rect">
              <a:avLst/>
            </a:prstGeom>
            <a:noFill/>
            <a:ln>
              <a:noFill/>
            </a:ln>
          </p:spPr>
        </p:pic>
        <p:pic>
          <p:nvPicPr>
            <p:cNvPr id="1026" name="Picture 2" descr="ES - Home">
              <a:extLst>
                <a:ext uri="{FF2B5EF4-FFF2-40B4-BE49-F238E27FC236}">
                  <a16:creationId xmlns:a16="http://schemas.microsoft.com/office/drawing/2014/main" id="{A7881B15-B1D3-7529-5EAE-C9978E6EA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873" y="5257800"/>
              <a:ext cx="1250721" cy="1250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Bristol – Logos Download">
              <a:extLst>
                <a:ext uri="{FF2B5EF4-FFF2-40B4-BE49-F238E27FC236}">
                  <a16:creationId xmlns:a16="http://schemas.microsoft.com/office/drawing/2014/main" id="{26BA105F-2664-6A7C-16EA-80F41445ACA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15574" y="5349875"/>
              <a:ext cx="3074192" cy="928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yellow logo&#10;&#10;AI-generated content may be incorrect.">
              <a:extLst>
                <a:ext uri="{FF2B5EF4-FFF2-40B4-BE49-F238E27FC236}">
                  <a16:creationId xmlns:a16="http://schemas.microsoft.com/office/drawing/2014/main" id="{1F5A49FB-DA92-D0F9-5ADC-CE0C0015EA01}"/>
                </a:ext>
              </a:extLst>
            </p:cNvPr>
            <p:cNvPicPr>
              <a:picLocks noChangeAspect="1"/>
            </p:cNvPicPr>
            <p:nvPr/>
          </p:nvPicPr>
          <p:blipFill>
            <a:blip r:embed="rId6"/>
            <a:stretch>
              <a:fillRect/>
            </a:stretch>
          </p:blipFill>
          <p:spPr>
            <a:xfrm>
              <a:off x="950382" y="5260513"/>
              <a:ext cx="1705326" cy="1435606"/>
            </a:xfrm>
            <a:prstGeom prst="rect">
              <a:avLst/>
            </a:prstGeom>
          </p:spPr>
        </p:pic>
      </p:grpSp>
    </p:spTree>
    <p:extLst>
      <p:ext uri="{BB962C8B-B14F-4D97-AF65-F5344CB8AC3E}">
        <p14:creationId xmlns:p14="http://schemas.microsoft.com/office/powerpoint/2010/main" val="283088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9022A-A654-A7BA-83DF-C05109CC8FCA}"/>
              </a:ext>
            </a:extLst>
          </p:cNvPr>
          <p:cNvSpPr>
            <a:spLocks noGrp="1"/>
          </p:cNvSpPr>
          <p:nvPr>
            <p:ph type="title"/>
          </p:nvPr>
        </p:nvSpPr>
        <p:spPr>
          <a:xfrm>
            <a:off x="1043631" y="809898"/>
            <a:ext cx="9942716" cy="1554480"/>
          </a:xfrm>
        </p:spPr>
        <p:txBody>
          <a:bodyPr anchor="ctr">
            <a:normAutofit/>
          </a:bodyPr>
          <a:lstStyle/>
          <a:p>
            <a:r>
              <a:rPr lang="en-ZA" sz="4800">
                <a:latin typeface="Arial Narrow" panose="020B0606020202030204" pitchFamily="34" charset="0"/>
              </a:rPr>
              <a:t>REFERENCES</a:t>
            </a:r>
          </a:p>
        </p:txBody>
      </p:sp>
      <p:sp>
        <p:nvSpPr>
          <p:cNvPr id="3" name="Content Placeholder 2">
            <a:extLst>
              <a:ext uri="{FF2B5EF4-FFF2-40B4-BE49-F238E27FC236}">
                <a16:creationId xmlns:a16="http://schemas.microsoft.com/office/drawing/2014/main" id="{D7AA5FA4-4BB5-6D2A-00B8-3DB997046722}"/>
              </a:ext>
            </a:extLst>
          </p:cNvPr>
          <p:cNvSpPr>
            <a:spLocks noGrp="1"/>
          </p:cNvSpPr>
          <p:nvPr>
            <p:ph idx="1"/>
          </p:nvPr>
        </p:nvSpPr>
        <p:spPr>
          <a:xfrm>
            <a:off x="1045028" y="2675175"/>
            <a:ext cx="10040710" cy="3809352"/>
          </a:xfrm>
        </p:spPr>
        <p:txBody>
          <a:bodyPr anchor="ctr">
            <a:normAutofit fontScale="92500" lnSpcReduction="10000"/>
          </a:bodyPr>
          <a:lstStyle/>
          <a:p>
            <a:pPr>
              <a:lnSpc>
                <a:spcPct val="80000"/>
              </a:lnSpc>
            </a:pPr>
            <a:r>
              <a:rPr lang="en-US" sz="1500">
                <a:latin typeface="Arial Narrow"/>
              </a:rPr>
              <a:t>Fraser, B., Pierse, N., Chisholm, E., &amp; Cook, H. (2019). LGBTIQ+ Homelessness: A Review of the Literature. International Journal of Environmental Research </a:t>
            </a:r>
            <a:r>
              <a:rPr lang="en-US" sz="1500" dirty="0">
                <a:latin typeface="Arial Narrow"/>
              </a:rPr>
              <a:t>and Public Health, 16(15), 2677. https://doi.org/10.3390/ijerph16152677. PMID: 31357432; PMCID: PMC6695950.</a:t>
            </a:r>
            <a:endParaRPr lang="en-US" dirty="0"/>
          </a:p>
          <a:p>
            <a:pPr>
              <a:lnSpc>
                <a:spcPct val="80000"/>
              </a:lnSpc>
            </a:pPr>
            <a:r>
              <a:rPr lang="en-US" sz="1500">
                <a:latin typeface="Arial Narrow"/>
              </a:rPr>
              <a:t>Gattis, M., Henderson, N., Kemmerer, A., &amp; Fourie, J. (2024). Psychosocial Experiences of LGBTQIA+ Youth Experiencing Homelessness in Cape Town, South Africa. Southern African Journal of Social Work and Social Development, 36(1), 1–22. https://doi.org/10.25159/2708-9355/13496</a:t>
            </a:r>
            <a:endParaRPr lang="en-US"/>
          </a:p>
          <a:p>
            <a:pPr>
              <a:lnSpc>
                <a:spcPct val="80000"/>
              </a:lnSpc>
            </a:pPr>
            <a:r>
              <a:rPr lang="en-US" sz="1500">
                <a:latin typeface="Arial Narrow"/>
              </a:rPr>
              <a:t>Kemmerer, A., Fourie, J., Schaub, J., Henderson, N., &amp; Gattis, M. (2024). Narratives from Staff at an LGBTQIA+ Shelter: Applying Ecological Systems Theory to Homelessness Intervention in Cape Town, South Africa. South African Journal of Social Work and Social Development. https://doi.org/10.25159/2415-</a:t>
            </a:r>
            <a:r>
              <a:rPr lang="en-US" sz="1500" dirty="0">
                <a:latin typeface="Arial Narrow"/>
              </a:rPr>
              <a:t>5829/14918</a:t>
            </a:r>
            <a:endParaRPr lang="en-US" dirty="0"/>
          </a:p>
          <a:p>
            <a:endParaRPr lang="en-US" sz="1500" dirty="0">
              <a:latin typeface="Arial Narrow"/>
            </a:endParaRPr>
          </a:p>
          <a:p>
            <a:r>
              <a:rPr lang="en-US" sz="1500" dirty="0">
                <a:latin typeface="Arial Narrow"/>
              </a:rPr>
              <a:t>The ecology of cognitive development: Research models and fugitive findings. Development in Context: Acting and Thinking in Specific Environments, 3–44.</a:t>
            </a:r>
          </a:p>
          <a:p>
            <a:r>
              <a:rPr lang="en-US" sz="1500" dirty="0">
                <a:latin typeface="Arial Narrow"/>
              </a:rPr>
              <a:t>Meyer, I. H. (2003). Prejudice, social stress, and mental health in lesbian, gay, and bisexual populations: Conceptual issues and research evidence. Psychological Bulletin, 129(5), 674–697. https://doi.org/10.1037/0033-2909.129.5.674United Nations. (2015). </a:t>
            </a:r>
          </a:p>
          <a:p>
            <a:r>
              <a:rPr lang="en-US" sz="1500">
                <a:latin typeface="Arial Narrow" panose="020B0606020202030204" pitchFamily="34" charset="0"/>
              </a:rPr>
              <a:t>Transforming our world: The 2030 Agenda for Sustainable Development. United Nations.(Relevant for SDG 10: Reduced Inequalities, SDG 11: Sustainable Cities and Communities)</a:t>
            </a:r>
          </a:p>
          <a:p>
            <a:r>
              <a:rPr lang="en-US" sz="1500" dirty="0">
                <a:latin typeface="Arial Narrow"/>
              </a:rPr>
              <a:t>Tubertini, A., Martino, A. M., &amp; Graniero, A. (2023). LGBTQ+ homelessness: A systematic review of research findings on prevalence, pathways, and interventions. International Journal of Environmental Research and Public Health, 20(1), 432. https://doi.org/10.3390/ijerph20010432</a:t>
            </a:r>
            <a:endParaRPr lang="en-ZA" sz="1500" dirty="0">
              <a:latin typeface="Arial Narrow"/>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4" name="Rectangle 3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D9A13-DF4A-1BCF-257D-64A0BC049868}"/>
              </a:ext>
            </a:extLst>
          </p:cNvPr>
          <p:cNvSpPr>
            <a:spLocks noGrp="1"/>
          </p:cNvSpPr>
          <p:nvPr>
            <p:ph type="title"/>
          </p:nvPr>
        </p:nvSpPr>
        <p:spPr>
          <a:xfrm>
            <a:off x="1253671" y="775165"/>
            <a:ext cx="5040285" cy="1169585"/>
          </a:xfrm>
        </p:spPr>
        <p:txBody>
          <a:bodyPr anchor="b">
            <a:normAutofit/>
          </a:bodyPr>
          <a:lstStyle/>
          <a:p>
            <a:r>
              <a:rPr lang="en-GB" sz="4000" b="1" dirty="0">
                <a:latin typeface="Arial Narrow" panose="020B0606020202030204" pitchFamily="34" charset="0"/>
              </a:rPr>
              <a:t>INTRODUCTION</a:t>
            </a:r>
          </a:p>
        </p:txBody>
      </p:sp>
      <p:sp>
        <p:nvSpPr>
          <p:cNvPr id="36" name="Rectangle 3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0B2D42-E7DE-FB8E-BEA3-478E225F498E}"/>
              </a:ext>
            </a:extLst>
          </p:cNvPr>
          <p:cNvSpPr>
            <a:spLocks noGrp="1"/>
          </p:cNvSpPr>
          <p:nvPr>
            <p:ph idx="1"/>
          </p:nvPr>
        </p:nvSpPr>
        <p:spPr>
          <a:xfrm>
            <a:off x="1055715" y="2376946"/>
            <a:ext cx="5493067" cy="3798146"/>
          </a:xfrm>
        </p:spPr>
        <p:txBody>
          <a:bodyPr anchor="ctr">
            <a:normAutofit fontScale="92500" lnSpcReduction="20000"/>
          </a:bodyPr>
          <a:lstStyle/>
          <a:p>
            <a:pPr algn="just"/>
            <a:r>
              <a:rPr lang="en-GB" sz="2000" dirty="0">
                <a:latin typeface="Arial Narrow"/>
              </a:rPr>
              <a:t>LGBTQIA+ people are disproportionately affected by homelessness globally (Gattis et al., 2024; Fraser et al., 2019).</a:t>
            </a:r>
          </a:p>
          <a:p>
            <a:pPr algn="just"/>
            <a:r>
              <a:rPr lang="en-GB" sz="2000" dirty="0">
                <a:latin typeface="Arial Narrow"/>
              </a:rPr>
              <a:t>Limited studies on this scholarship area in the Global South, especially South Africa and Cape Town (</a:t>
            </a:r>
            <a:r>
              <a:rPr lang="en-GB" sz="2100" dirty="0">
                <a:latin typeface="Arial Narrow"/>
              </a:rPr>
              <a:t>Gattis et al., 2023)</a:t>
            </a:r>
            <a:endParaRPr lang="en-GB" sz="2000" dirty="0">
              <a:latin typeface="Arial Narrow"/>
            </a:endParaRPr>
          </a:p>
          <a:p>
            <a:pPr algn="just"/>
            <a:r>
              <a:rPr lang="en-GB" sz="2000" dirty="0">
                <a:latin typeface="Arial Narrow"/>
              </a:rPr>
              <a:t>In Cape Town, Africa’s Queer Capital, post-apartheid inequalities, racial segregation, &amp; anti-LGBTQIA+ attitudes influence homelessness.</a:t>
            </a:r>
          </a:p>
          <a:p>
            <a:pPr algn="just"/>
            <a:r>
              <a:rPr lang="en-GB" sz="2000" b="1" dirty="0">
                <a:latin typeface="Arial Narrow"/>
              </a:rPr>
              <a:t>Aim: </a:t>
            </a:r>
            <a:r>
              <a:rPr lang="en-GB" sz="2000" dirty="0">
                <a:latin typeface="Arial Narrow"/>
              </a:rPr>
              <a:t>Explore staff experiences and challenges in managing an LGBTQIA+ shelter.</a:t>
            </a:r>
          </a:p>
          <a:p>
            <a:pPr algn="just"/>
            <a:r>
              <a:rPr lang="en-US" sz="2000" dirty="0">
                <a:latin typeface="Arial Narrow"/>
              </a:rPr>
              <a:t>Analysis informed by </a:t>
            </a:r>
            <a:r>
              <a:rPr lang="en-US" sz="2000" b="1" dirty="0">
                <a:latin typeface="Arial Narrow"/>
              </a:rPr>
              <a:t>Ecological Systems Theory</a:t>
            </a:r>
            <a:r>
              <a:rPr lang="en-US" sz="2000" dirty="0">
                <a:latin typeface="Arial Narrow"/>
              </a:rPr>
              <a:t> &amp; </a:t>
            </a:r>
            <a:r>
              <a:rPr lang="en-US" sz="2000" b="1" dirty="0">
                <a:latin typeface="Arial Narrow"/>
              </a:rPr>
              <a:t>Minority Stress Theory</a:t>
            </a:r>
            <a:endParaRPr lang="en-GB" sz="2000" b="1" dirty="0">
              <a:latin typeface="Arial Narrow"/>
            </a:endParaRPr>
          </a:p>
          <a:p>
            <a:pPr algn="just"/>
            <a:r>
              <a:rPr lang="en-GB" sz="2000" dirty="0">
                <a:latin typeface="Arial Narrow"/>
              </a:rPr>
              <a:t>Links to </a:t>
            </a:r>
            <a:r>
              <a:rPr lang="en-GB" sz="2000" b="1" dirty="0">
                <a:latin typeface="Arial Narrow"/>
              </a:rPr>
              <a:t>SDG 10 </a:t>
            </a:r>
            <a:r>
              <a:rPr lang="en-GB" sz="2000" dirty="0">
                <a:latin typeface="Arial Narrow"/>
              </a:rPr>
              <a:t>(Reduced Inequalities) &amp; </a:t>
            </a:r>
            <a:r>
              <a:rPr lang="en-GB" sz="2000" b="1" dirty="0">
                <a:latin typeface="Arial Narrow"/>
              </a:rPr>
              <a:t>SDG 11</a:t>
            </a:r>
            <a:r>
              <a:rPr lang="en-GB" sz="2000" dirty="0">
                <a:latin typeface="Arial Narrow"/>
              </a:rPr>
              <a:t> (Sustainable Cities &amp; Communities).</a:t>
            </a:r>
            <a:endParaRPr lang="en-ZA" sz="2000" dirty="0">
              <a:latin typeface="Arial Narrow"/>
            </a:endParaRPr>
          </a:p>
        </p:txBody>
      </p:sp>
      <p:pic>
        <p:nvPicPr>
          <p:cNvPr id="12" name="Picture 11"/>
          <p:cNvPicPr>
            <a:picLocks noChangeAspect="1"/>
          </p:cNvPicPr>
          <p:nvPr/>
        </p:nvPicPr>
        <p:blipFill>
          <a:blip r:embed="rId2"/>
          <a:stretch>
            <a:fillRect/>
          </a:stretch>
        </p:blipFill>
        <p:spPr>
          <a:xfrm>
            <a:off x="7002961" y="774285"/>
            <a:ext cx="1999673" cy="1999673"/>
          </a:xfrm>
          <a:prstGeom prst="rect">
            <a:avLst/>
          </a:prstGeom>
        </p:spPr>
      </p:pic>
      <p:pic>
        <p:nvPicPr>
          <p:cNvPr id="7" name="Picture 6"/>
          <p:cNvPicPr>
            <a:picLocks noChangeAspect="1"/>
          </p:cNvPicPr>
          <p:nvPr/>
        </p:nvPicPr>
        <p:blipFill>
          <a:blip r:embed="rId3"/>
          <a:stretch>
            <a:fillRect/>
          </a:stretch>
        </p:blipFill>
        <p:spPr>
          <a:xfrm>
            <a:off x="9279818" y="774285"/>
            <a:ext cx="1999673" cy="1999673"/>
          </a:xfrm>
          <a:prstGeom prst="rect">
            <a:avLst/>
          </a:prstGeom>
        </p:spPr>
      </p:pic>
      <p:pic>
        <p:nvPicPr>
          <p:cNvPr id="13" name="Picture 12"/>
          <p:cNvPicPr>
            <a:picLocks noChangeAspect="1"/>
          </p:cNvPicPr>
          <p:nvPr/>
        </p:nvPicPr>
        <p:blipFill>
          <a:blip r:embed="rId4"/>
          <a:stretch>
            <a:fillRect/>
          </a:stretch>
        </p:blipFill>
        <p:spPr>
          <a:xfrm>
            <a:off x="6946667" y="3018911"/>
            <a:ext cx="4389120" cy="3061129"/>
          </a:xfrm>
          <a:prstGeom prst="rect">
            <a:avLst/>
          </a:prstGeom>
        </p:spPr>
      </p:pic>
      <p:sp>
        <p:nvSpPr>
          <p:cNvPr id="4" name="AutoShape 2" descr="Sustainable Development Goal 10: Reduced Inequal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AutoShape 10" descr="SDG 11 : Sustainable Cities and Communities | Sustainable Development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AutoShape 12" descr="SDG 11 : Sustainable Cities and Communities | Sustainable Developm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83817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different types of microbiology&#10;&#10;AI-generated content may be incorrect.">
            <a:extLst>
              <a:ext uri="{FF2B5EF4-FFF2-40B4-BE49-F238E27FC236}">
                <a16:creationId xmlns:a16="http://schemas.microsoft.com/office/drawing/2014/main" id="{C439BC41-5DD3-03F5-A55A-E803CA4C77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56" y="643466"/>
            <a:ext cx="3718687" cy="5571067"/>
          </a:xfrm>
          <a:prstGeom prst="rect">
            <a:avLst/>
          </a:prstGeom>
        </p:spPr>
      </p:pic>
    </p:spTree>
    <p:extLst>
      <p:ext uri="{BB962C8B-B14F-4D97-AF65-F5344CB8AC3E}">
        <p14:creationId xmlns:p14="http://schemas.microsoft.com/office/powerpoint/2010/main" val="88221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F7B88A-63D0-4DCB-B8E8-519A15C7E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76A41-3B8F-DE97-55AC-7B5E8D8DF736}"/>
              </a:ext>
            </a:extLst>
          </p:cNvPr>
          <p:cNvSpPr>
            <a:spLocks noGrp="1"/>
          </p:cNvSpPr>
          <p:nvPr>
            <p:ph type="title"/>
          </p:nvPr>
        </p:nvSpPr>
        <p:spPr>
          <a:xfrm>
            <a:off x="731521" y="1170431"/>
            <a:ext cx="4875904" cy="5138923"/>
          </a:xfrm>
        </p:spPr>
        <p:txBody>
          <a:bodyPr anchor="ctr">
            <a:normAutofit/>
          </a:bodyPr>
          <a:lstStyle/>
          <a:p>
            <a:pPr algn="just"/>
            <a:r>
              <a:rPr lang="en-US" dirty="0">
                <a:solidFill>
                  <a:schemeClr val="tx2"/>
                </a:solidFill>
                <a:latin typeface="Aptos"/>
              </a:rPr>
              <a:t>METHODOLOGY</a:t>
            </a:r>
          </a:p>
        </p:txBody>
      </p:sp>
      <p:cxnSp>
        <p:nvCxnSpPr>
          <p:cNvPr id="10" name="Straight Connector 9">
            <a:extLst>
              <a:ext uri="{FF2B5EF4-FFF2-40B4-BE49-F238E27FC236}">
                <a16:creationId xmlns:a16="http://schemas.microsoft.com/office/drawing/2014/main" id="{DED30818-B638-4525-8D35-242C01B4C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A6D16B-4472-E4C8-046D-D55FF659B07A}"/>
              </a:ext>
            </a:extLst>
          </p:cNvPr>
          <p:cNvSpPr>
            <a:spLocks noGrp="1"/>
          </p:cNvSpPr>
          <p:nvPr>
            <p:ph idx="1"/>
          </p:nvPr>
        </p:nvSpPr>
        <p:spPr>
          <a:xfrm>
            <a:off x="6020227" y="689647"/>
            <a:ext cx="5537401" cy="5619705"/>
          </a:xfrm>
        </p:spPr>
        <p:txBody>
          <a:bodyPr vert="horz" lIns="91440" tIns="45720" rIns="91440" bIns="45720" rtlCol="0" anchor="ctr">
            <a:normAutofit/>
          </a:bodyPr>
          <a:lstStyle/>
          <a:p>
            <a:pPr algn="just"/>
            <a:r>
              <a:rPr lang="en-US" sz="1700" b="1" u="sng" dirty="0">
                <a:solidFill>
                  <a:schemeClr val="tx2"/>
                </a:solidFill>
                <a:latin typeface="Arial Narrow"/>
              </a:rPr>
              <a:t>RESEARCH DESIGN</a:t>
            </a:r>
            <a:r>
              <a:rPr lang="en-US" sz="1700" b="1" dirty="0">
                <a:solidFill>
                  <a:schemeClr val="tx2"/>
                </a:solidFill>
                <a:latin typeface="Arial Narrow"/>
              </a:rPr>
              <a:t>:</a:t>
            </a:r>
            <a:endParaRPr lang="en-US" dirty="0">
              <a:solidFill>
                <a:schemeClr val="tx2"/>
              </a:solidFill>
            </a:endParaRPr>
          </a:p>
          <a:p>
            <a:pPr algn="just"/>
            <a:r>
              <a:rPr lang="en-US" sz="1700" dirty="0">
                <a:solidFill>
                  <a:schemeClr val="tx2"/>
                </a:solidFill>
                <a:latin typeface="Arial Narrow"/>
              </a:rPr>
              <a:t>Part of a larger mixed-methods project, but this presentation focuses on QUALITATIVE findings.</a:t>
            </a:r>
          </a:p>
          <a:p>
            <a:pPr algn="just"/>
            <a:r>
              <a:rPr lang="en-US" sz="1700" dirty="0">
                <a:solidFill>
                  <a:schemeClr val="tx2"/>
                </a:solidFill>
                <a:latin typeface="Arial Narrow"/>
              </a:rPr>
              <a:t>Exploratory and descriptive design.</a:t>
            </a:r>
          </a:p>
          <a:p>
            <a:pPr marL="0" indent="0" algn="just">
              <a:buNone/>
            </a:pPr>
            <a:endParaRPr lang="en-US" sz="1700" dirty="0">
              <a:solidFill>
                <a:schemeClr val="tx2"/>
              </a:solidFill>
              <a:latin typeface="Arial Narrow"/>
            </a:endParaRPr>
          </a:p>
          <a:p>
            <a:pPr algn="just"/>
            <a:r>
              <a:rPr lang="en-US" sz="1700" b="1" u="sng" dirty="0">
                <a:solidFill>
                  <a:schemeClr val="tx2"/>
                </a:solidFill>
                <a:latin typeface="Arial Narrow"/>
              </a:rPr>
              <a:t>DATA COLLECTION</a:t>
            </a:r>
            <a:r>
              <a:rPr lang="en-US" sz="1700" b="1" dirty="0">
                <a:solidFill>
                  <a:schemeClr val="tx2"/>
                </a:solidFill>
                <a:latin typeface="Arial Narrow"/>
              </a:rPr>
              <a:t>:</a:t>
            </a:r>
          </a:p>
          <a:p>
            <a:pPr algn="just"/>
            <a:r>
              <a:rPr lang="en-US" sz="1700" dirty="0">
                <a:solidFill>
                  <a:schemeClr val="tx2"/>
                </a:solidFill>
                <a:latin typeface="Arial Narrow"/>
              </a:rPr>
              <a:t>5 participants (4 staff, 1 board member).</a:t>
            </a:r>
          </a:p>
          <a:p>
            <a:pPr algn="just"/>
            <a:r>
              <a:rPr lang="en-US" sz="1700" dirty="0">
                <a:solidFill>
                  <a:schemeClr val="tx2"/>
                </a:solidFill>
                <a:latin typeface="Arial Narrow"/>
              </a:rPr>
              <a:t>In-depth semi-structured interviews (in-person &amp; online).</a:t>
            </a:r>
          </a:p>
          <a:p>
            <a:pPr algn="just"/>
            <a:endParaRPr lang="en-US" sz="1700" dirty="0">
              <a:solidFill>
                <a:schemeClr val="tx2"/>
              </a:solidFill>
              <a:latin typeface="Arial Narrow"/>
            </a:endParaRPr>
          </a:p>
          <a:p>
            <a:pPr algn="just"/>
            <a:r>
              <a:rPr lang="en-US" sz="1700" b="1" u="sng" dirty="0">
                <a:solidFill>
                  <a:schemeClr val="tx2"/>
                </a:solidFill>
                <a:latin typeface="Arial Narrow"/>
              </a:rPr>
              <a:t>DATA ANALYSIS</a:t>
            </a:r>
            <a:r>
              <a:rPr lang="en-US" sz="1700" b="1" dirty="0">
                <a:solidFill>
                  <a:schemeClr val="tx2"/>
                </a:solidFill>
                <a:latin typeface="Arial Narrow"/>
              </a:rPr>
              <a:t>:</a:t>
            </a:r>
          </a:p>
          <a:p>
            <a:pPr algn="just"/>
            <a:r>
              <a:rPr lang="en-US" sz="1700" dirty="0">
                <a:solidFill>
                  <a:schemeClr val="tx2"/>
                </a:solidFill>
                <a:latin typeface="Arial Narrow"/>
              </a:rPr>
              <a:t>Narrative Analysis (</a:t>
            </a:r>
            <a:r>
              <a:rPr lang="en-US" sz="1700" dirty="0" err="1">
                <a:solidFill>
                  <a:schemeClr val="tx2"/>
                </a:solidFill>
                <a:latin typeface="Arial Narrow"/>
              </a:rPr>
              <a:t>Riessman</a:t>
            </a:r>
            <a:r>
              <a:rPr lang="en-US" sz="1700" dirty="0">
                <a:solidFill>
                  <a:schemeClr val="tx2"/>
                </a:solidFill>
                <a:latin typeface="Arial Narrow"/>
              </a:rPr>
              <a:t>, 1993).</a:t>
            </a:r>
          </a:p>
          <a:p>
            <a:pPr algn="just"/>
            <a:r>
              <a:rPr lang="en-US" sz="1700" dirty="0">
                <a:solidFill>
                  <a:schemeClr val="tx2"/>
                </a:solidFill>
                <a:latin typeface="Arial Narrow"/>
              </a:rPr>
              <a:t>Dual coding on </a:t>
            </a:r>
            <a:r>
              <a:rPr lang="en-US" sz="1700" dirty="0" err="1">
                <a:solidFill>
                  <a:schemeClr val="tx2"/>
                </a:solidFill>
                <a:latin typeface="Arial Narrow"/>
              </a:rPr>
              <a:t>Dedoose</a:t>
            </a:r>
            <a:r>
              <a:rPr lang="en-US" sz="1700" dirty="0">
                <a:solidFill>
                  <a:schemeClr val="tx2"/>
                </a:solidFill>
                <a:latin typeface="Arial Narrow"/>
              </a:rPr>
              <a:t>.</a:t>
            </a:r>
          </a:p>
          <a:p>
            <a:pPr algn="just"/>
            <a:endParaRPr lang="en-US" sz="1700" dirty="0">
              <a:solidFill>
                <a:schemeClr val="tx2"/>
              </a:solidFill>
              <a:latin typeface="Arial Narrow"/>
            </a:endParaRPr>
          </a:p>
          <a:p>
            <a:pPr algn="just"/>
            <a:r>
              <a:rPr lang="en-US" sz="1700" b="1" u="sng" dirty="0">
                <a:solidFill>
                  <a:schemeClr val="tx2"/>
                </a:solidFill>
                <a:latin typeface="Arial Narrow"/>
              </a:rPr>
              <a:t>ETHICAL PRINCIPLES</a:t>
            </a:r>
            <a:r>
              <a:rPr lang="en-US" sz="1700" dirty="0">
                <a:solidFill>
                  <a:schemeClr val="tx2"/>
                </a:solidFill>
                <a:latin typeface="Arial Narrow"/>
              </a:rPr>
              <a:t>:</a:t>
            </a:r>
          </a:p>
          <a:p>
            <a:pPr algn="just"/>
            <a:r>
              <a:rPr lang="en-US" sz="1700" dirty="0">
                <a:solidFill>
                  <a:schemeClr val="tx2"/>
                </a:solidFill>
                <a:latin typeface="Arial Narrow"/>
              </a:rPr>
              <a:t>Informed Consent, Confidentiality, and Voluntary Participation.</a:t>
            </a:r>
          </a:p>
        </p:txBody>
      </p:sp>
      <p:cxnSp>
        <p:nvCxnSpPr>
          <p:cNvPr id="12" name="Straight Connector 11">
            <a:extLst>
              <a:ext uri="{FF2B5EF4-FFF2-40B4-BE49-F238E27FC236}">
                <a16:creationId xmlns:a16="http://schemas.microsoft.com/office/drawing/2014/main" id="{1DF07162-510C-43F7-ADCC-4EAD5DE6C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A21C871B-0AC3-4789-86F5-7739DD5824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5" name="Straight Connector 14">
              <a:extLst>
                <a:ext uri="{FF2B5EF4-FFF2-40B4-BE49-F238E27FC236}">
                  <a16:creationId xmlns:a16="http://schemas.microsoft.com/office/drawing/2014/main" id="{E42E9232-2FD4-44F8-8610-6776F8FEEF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7B59B2-2AA8-4043-8EFB-9C256AD0B6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003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8" y="259617"/>
            <a:ext cx="10515600" cy="1325563"/>
          </a:xfrm>
        </p:spPr>
        <p:txBody>
          <a:bodyPr>
            <a:normAutofit/>
          </a:bodyPr>
          <a:lstStyle/>
          <a:p>
            <a:pPr algn="just"/>
            <a:r>
              <a:rPr lang="en-US" sz="4000" b="1" dirty="0">
                <a:latin typeface="Arial Narrow"/>
              </a:rPr>
              <a:t>KEY FINDING (1) – MICRO LEVEL INTERVENTIONS: PSYCHOSOCIAL SUPPORT</a:t>
            </a:r>
            <a:endParaRPr lang="en-ZA" sz="4000" b="1" dirty="0">
              <a:latin typeface="Arial Narrow" panose="020B0606020202030204" pitchFamily="34" charset="0"/>
            </a:endParaRPr>
          </a:p>
        </p:txBody>
      </p:sp>
      <p:sp>
        <p:nvSpPr>
          <p:cNvPr id="3" name="Content Placeholder 2"/>
          <p:cNvSpPr>
            <a:spLocks noGrp="1"/>
          </p:cNvSpPr>
          <p:nvPr>
            <p:ph idx="1"/>
          </p:nvPr>
        </p:nvSpPr>
        <p:spPr/>
        <p:txBody>
          <a:bodyPr vert="horz" lIns="91440" tIns="45720" rIns="91440" bIns="45720" rtlCol="0" anchor="t">
            <a:normAutofit/>
          </a:bodyPr>
          <a:lstStyle/>
          <a:p>
            <a:pPr marL="457200" lvl="1" indent="0" algn="just">
              <a:buNone/>
            </a:pPr>
            <a:endParaRPr lang="en-US" dirty="0">
              <a:latin typeface="Arial Narrow"/>
            </a:endParaRPr>
          </a:p>
          <a:p>
            <a:endParaRPr lang="en-US" dirty="0">
              <a:latin typeface="Arial Narrow"/>
            </a:endParaRPr>
          </a:p>
        </p:txBody>
      </p:sp>
      <p:graphicFrame>
        <p:nvGraphicFramePr>
          <p:cNvPr id="4" name="Diagram 3">
            <a:extLst>
              <a:ext uri="{FF2B5EF4-FFF2-40B4-BE49-F238E27FC236}">
                <a16:creationId xmlns:a16="http://schemas.microsoft.com/office/drawing/2014/main" id="{B489E322-6C63-D219-737B-9EF5D7BA2DF1}"/>
              </a:ext>
            </a:extLst>
          </p:cNvPr>
          <p:cNvGraphicFramePr/>
          <p:nvPr>
            <p:extLst>
              <p:ext uri="{D42A27DB-BD31-4B8C-83A1-F6EECF244321}">
                <p14:modId xmlns:p14="http://schemas.microsoft.com/office/powerpoint/2010/main" val="3457887400"/>
              </p:ext>
            </p:extLst>
          </p:nvPr>
        </p:nvGraphicFramePr>
        <p:xfrm>
          <a:off x="2855697" y="831315"/>
          <a:ext cx="705522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A983232-150D-04B4-199E-02267180C6E6}"/>
              </a:ext>
            </a:extLst>
          </p:cNvPr>
          <p:cNvSpPr txBox="1"/>
          <p:nvPr/>
        </p:nvSpPr>
        <p:spPr>
          <a:xfrm>
            <a:off x="-123093" y="4095109"/>
            <a:ext cx="12192001" cy="2862322"/>
          </a:xfrm>
          <a:prstGeom prst="rect">
            <a:avLst/>
          </a:prstGeom>
          <a:noFill/>
        </p:spPr>
        <p:txBody>
          <a:bodyPr wrap="square" rtlCol="0">
            <a:spAutoFit/>
          </a:bodyPr>
          <a:lstStyle/>
          <a:p>
            <a:pPr lvl="1" algn="just"/>
            <a:r>
              <a:rPr lang="en-GB" b="1" dirty="0"/>
              <a:t>“Trauma forms a big part of counselling due to various or different traumas.... Many of them use substances to cope with their circumstances or situation, and this will be the focus of the counselling.”</a:t>
            </a:r>
          </a:p>
          <a:p>
            <a:pPr lvl="1" algn="just"/>
            <a:endParaRPr lang="en-GB" b="1" dirty="0"/>
          </a:p>
          <a:p>
            <a:pPr lvl="1" algn="ctr"/>
            <a:r>
              <a:rPr lang="en-GB" b="1" dirty="0"/>
              <a:t>“The shelter supports the residents with finding employment. They have access to the internet, so we encourage job search online… I usually write letters of support … to help them market themselves in the labour market.”</a:t>
            </a:r>
          </a:p>
          <a:p>
            <a:pPr lvl="1" algn="just"/>
            <a:r>
              <a:rPr lang="en-GB" b="1" dirty="0"/>
              <a:t>You can be who you are, you can be gay, lesbian, trans … you don’t have to hide or cover up. When you are here you can take off your mask, you can be who you want to be, who you identify with … a safe space.</a:t>
            </a:r>
          </a:p>
          <a:p>
            <a:pPr lvl="1" algn="ctr"/>
            <a:endParaRPr lang="en-GB" b="1" dirty="0"/>
          </a:p>
          <a:p>
            <a:pPr lvl="1" algn="ctr"/>
            <a:endParaRPr lang="en-GB" b="1" dirty="0"/>
          </a:p>
        </p:txBody>
      </p:sp>
    </p:spTree>
    <p:extLst>
      <p:ext uri="{BB962C8B-B14F-4D97-AF65-F5344CB8AC3E}">
        <p14:creationId xmlns:p14="http://schemas.microsoft.com/office/powerpoint/2010/main" val="332562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018C4-5765-D584-80B3-58E17A68CA35}"/>
              </a:ext>
            </a:extLst>
          </p:cNvPr>
          <p:cNvSpPr>
            <a:spLocks noGrp="1"/>
          </p:cNvSpPr>
          <p:nvPr>
            <p:ph type="title"/>
          </p:nvPr>
        </p:nvSpPr>
        <p:spPr>
          <a:xfrm>
            <a:off x="418225" y="1725111"/>
            <a:ext cx="3201366" cy="3387497"/>
          </a:xfrm>
        </p:spPr>
        <p:txBody>
          <a:bodyPr anchor="b">
            <a:normAutofit/>
          </a:bodyPr>
          <a:lstStyle/>
          <a:p>
            <a:pPr algn="ctr"/>
            <a:r>
              <a:rPr lang="en-US" sz="4000" b="1" dirty="0">
                <a:solidFill>
                  <a:srgbClr val="FFFFFF"/>
                </a:solidFill>
                <a:latin typeface="Arial Narrow" panose="020B0606020202030204" pitchFamily="34" charset="0"/>
              </a:rPr>
              <a:t>Key Findings (2) – BARRIERS </a:t>
            </a:r>
            <a:br>
              <a:rPr lang="en-US" sz="4000" b="1" dirty="0">
                <a:solidFill>
                  <a:srgbClr val="FFFFFF"/>
                </a:solidFill>
                <a:latin typeface="Arial Narrow" panose="020B0606020202030204" pitchFamily="34" charset="0"/>
              </a:rPr>
            </a:br>
            <a:r>
              <a:rPr lang="en-US" sz="4000" b="1" dirty="0">
                <a:solidFill>
                  <a:srgbClr val="FFFFFF"/>
                </a:solidFill>
                <a:latin typeface="Arial Narrow" panose="020B0606020202030204" pitchFamily="34" charset="0"/>
              </a:rPr>
              <a:t>&amp; CHALLENGES</a:t>
            </a:r>
            <a:endParaRPr lang="en-ZA" sz="4000" dirty="0">
              <a:solidFill>
                <a:srgbClr val="FFFFFF"/>
              </a:solidFill>
            </a:endParaRPr>
          </a:p>
        </p:txBody>
      </p:sp>
      <p:sp>
        <p:nvSpPr>
          <p:cNvPr id="3" name="Content Placeholder 2">
            <a:extLst>
              <a:ext uri="{FF2B5EF4-FFF2-40B4-BE49-F238E27FC236}">
                <a16:creationId xmlns:a16="http://schemas.microsoft.com/office/drawing/2014/main" id="{3306C133-AEFD-650D-A74B-2866D6EED35A}"/>
              </a:ext>
            </a:extLst>
          </p:cNvPr>
          <p:cNvSpPr>
            <a:spLocks noGrp="1"/>
          </p:cNvSpPr>
          <p:nvPr>
            <p:ph idx="1"/>
          </p:nvPr>
        </p:nvSpPr>
        <p:spPr>
          <a:xfrm>
            <a:off x="4810259" y="649480"/>
            <a:ext cx="6555347" cy="5546047"/>
          </a:xfrm>
        </p:spPr>
        <p:txBody>
          <a:bodyPr anchor="ctr">
            <a:normAutofit/>
          </a:bodyPr>
          <a:lstStyle/>
          <a:p>
            <a:pPr algn="just"/>
            <a:r>
              <a:rPr lang="en-GB" sz="1700" b="1" dirty="0">
                <a:latin typeface="Arial Narrow"/>
              </a:rPr>
              <a:t>Shelter capacity</a:t>
            </a:r>
            <a:r>
              <a:rPr lang="en-GB" sz="1700" dirty="0">
                <a:latin typeface="Arial Narrow"/>
              </a:rPr>
              <a:t> is strained as bed demands outweigh supply.</a:t>
            </a:r>
            <a:endParaRPr lang="en-US" dirty="0">
              <a:latin typeface="Arial Narrow"/>
            </a:endParaRPr>
          </a:p>
          <a:p>
            <a:pPr algn="just"/>
            <a:endParaRPr lang="en-GB" sz="1700">
              <a:latin typeface="Arial Narrow" panose="020B0606020202030204" pitchFamily="34" charset="0"/>
            </a:endParaRPr>
          </a:p>
          <a:p>
            <a:pPr lvl="1" algn="just"/>
            <a:r>
              <a:rPr lang="en-GB" sz="1700" dirty="0">
                <a:latin typeface="Arial Narrow"/>
              </a:rPr>
              <a:t>"</a:t>
            </a:r>
            <a:r>
              <a:rPr lang="en-GB" sz="1700" b="1" i="1" dirty="0">
                <a:latin typeface="Arial Narrow"/>
              </a:rPr>
              <a:t>We are sitting with a waiting list that is very long… it is due to discrimination in other shelters where queer people feel violated. So, they are looking for a place where they feel accepted and embraced.” </a:t>
            </a:r>
          </a:p>
          <a:p>
            <a:pPr algn="just"/>
            <a:endParaRPr lang="en-GB" sz="1700">
              <a:latin typeface="Arial Narrow" panose="020B0606020202030204" pitchFamily="34" charset="0"/>
            </a:endParaRPr>
          </a:p>
          <a:p>
            <a:pPr algn="just"/>
            <a:r>
              <a:rPr lang="en-GB" sz="1700" b="1" dirty="0">
                <a:latin typeface="Arial Narrow"/>
              </a:rPr>
              <a:t>Family rejection</a:t>
            </a:r>
            <a:r>
              <a:rPr lang="en-GB" sz="1700" dirty="0">
                <a:latin typeface="Arial Narrow"/>
              </a:rPr>
              <a:t> common = poor prognosis for family reintegration = reinforces increased risk for homelessness. </a:t>
            </a:r>
          </a:p>
          <a:p>
            <a:pPr algn="just"/>
            <a:endParaRPr lang="en-GB" sz="1700">
              <a:latin typeface="Arial Narrow" panose="020B0606020202030204" pitchFamily="34" charset="0"/>
            </a:endParaRPr>
          </a:p>
          <a:p>
            <a:pPr lvl="1" algn="just"/>
            <a:r>
              <a:rPr lang="en-GB" sz="1700" b="1" dirty="0">
                <a:latin typeface="Arial Narrow"/>
              </a:rPr>
              <a:t>“</a:t>
            </a:r>
            <a:r>
              <a:rPr lang="en-GB" sz="1700" b="1" i="1" dirty="0">
                <a:latin typeface="Arial Narrow"/>
              </a:rPr>
              <a:t>Integration into their family is slim due to reasons such as non-acceptance of sexuality in the family of origin…some families cannot accept the fact the children are part of the ... continuum.”</a:t>
            </a:r>
            <a:endParaRPr lang="en-ZA" sz="1700" b="1" i="1" dirty="0">
              <a:latin typeface="Arial Narrow"/>
            </a:endParaRPr>
          </a:p>
          <a:p>
            <a:pPr algn="just"/>
            <a:endParaRPr lang="en-GB" sz="1700">
              <a:latin typeface="Arial Narrow" panose="020B0606020202030204" pitchFamily="34" charset="0"/>
            </a:endParaRPr>
          </a:p>
          <a:p>
            <a:pPr algn="just"/>
            <a:r>
              <a:rPr lang="en-GB" sz="1700" b="1" dirty="0">
                <a:latin typeface="Arial Narrow"/>
              </a:rPr>
              <a:t>Financial vulnerability</a:t>
            </a:r>
            <a:r>
              <a:rPr lang="en-GB" sz="1700" dirty="0">
                <a:latin typeface="Arial Narrow"/>
              </a:rPr>
              <a:t> due to dependence on DSD funding &amp; donations.</a:t>
            </a:r>
          </a:p>
          <a:p>
            <a:pPr algn="just"/>
            <a:endParaRPr lang="en-GB" sz="1700">
              <a:latin typeface="Arial Narrow" panose="020B0606020202030204" pitchFamily="34" charset="0"/>
            </a:endParaRPr>
          </a:p>
          <a:p>
            <a:pPr algn="just"/>
            <a:r>
              <a:rPr lang="en-GB" sz="1700" b="1" dirty="0">
                <a:latin typeface="Arial Narrow"/>
              </a:rPr>
              <a:t>Racial neighbourhood tensions</a:t>
            </a:r>
            <a:r>
              <a:rPr lang="en-GB" sz="1700" dirty="0">
                <a:latin typeface="Arial Narrow"/>
              </a:rPr>
              <a:t> as the shelter is situated in a predominantly White area.</a:t>
            </a:r>
            <a:endParaRPr lang="en-ZA" sz="1700" dirty="0">
              <a:latin typeface="Arial Narrow"/>
            </a:endParaRPr>
          </a:p>
        </p:txBody>
      </p:sp>
    </p:spTree>
    <p:extLst>
      <p:ext uri="{BB962C8B-B14F-4D97-AF65-F5344CB8AC3E}">
        <p14:creationId xmlns:p14="http://schemas.microsoft.com/office/powerpoint/2010/main" val="253281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3191A-B5ED-EEF7-99FB-909C23598DDB}"/>
              </a:ext>
            </a:extLst>
          </p:cNvPr>
          <p:cNvSpPr>
            <a:spLocks noGrp="1"/>
          </p:cNvSpPr>
          <p:nvPr>
            <p:ph type="title"/>
          </p:nvPr>
        </p:nvSpPr>
        <p:spPr>
          <a:xfrm>
            <a:off x="838200" y="365125"/>
            <a:ext cx="10515600" cy="1325563"/>
          </a:xfrm>
        </p:spPr>
        <p:txBody>
          <a:bodyPr>
            <a:normAutofit/>
          </a:bodyPr>
          <a:lstStyle/>
          <a:p>
            <a:r>
              <a:rPr lang="en-ZA" b="1">
                <a:latin typeface="Arial Narrow" panose="020B0606020202030204" pitchFamily="34" charset="0"/>
              </a:rPr>
              <a:t>DISCUSSION</a:t>
            </a:r>
          </a:p>
        </p:txBody>
      </p:sp>
      <p:graphicFrame>
        <p:nvGraphicFramePr>
          <p:cNvPr id="5" name="Content Placeholder 2">
            <a:extLst>
              <a:ext uri="{FF2B5EF4-FFF2-40B4-BE49-F238E27FC236}">
                <a16:creationId xmlns:a16="http://schemas.microsoft.com/office/drawing/2014/main" id="{5E6A601B-5B25-B872-6D25-A44343DFA113}"/>
              </a:ext>
            </a:extLst>
          </p:cNvPr>
          <p:cNvGraphicFramePr>
            <a:graphicFrameLocks noGrp="1"/>
          </p:cNvGraphicFramePr>
          <p:nvPr>
            <p:ph idx="1"/>
            <p:extLst>
              <p:ext uri="{D42A27DB-BD31-4B8C-83A1-F6EECF244321}">
                <p14:modId xmlns:p14="http://schemas.microsoft.com/office/powerpoint/2010/main" val="15955724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15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AE0D3-EE90-10C1-528A-799B79313654}"/>
              </a:ext>
            </a:extLst>
          </p:cNvPr>
          <p:cNvSpPr>
            <a:spLocks noGrp="1"/>
          </p:cNvSpPr>
          <p:nvPr>
            <p:ph type="title"/>
          </p:nvPr>
        </p:nvSpPr>
        <p:spPr>
          <a:xfrm>
            <a:off x="645065" y="1463040"/>
            <a:ext cx="3796306" cy="2690949"/>
          </a:xfrm>
        </p:spPr>
        <p:txBody>
          <a:bodyPr anchor="t">
            <a:normAutofit/>
          </a:bodyPr>
          <a:lstStyle/>
          <a:p>
            <a:r>
              <a:rPr lang="en-ZA" sz="3000" b="1">
                <a:latin typeface="Arial Narrow" panose="020B0606020202030204" pitchFamily="34" charset="0"/>
              </a:rPr>
              <a:t>RECOMMENDATIONS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0BC09-D589-0E01-18ED-382F9305CA9B}"/>
              </a:ext>
            </a:extLst>
          </p:cNvPr>
          <p:cNvSpPr>
            <a:spLocks noGrp="1"/>
          </p:cNvSpPr>
          <p:nvPr>
            <p:ph idx="1"/>
          </p:nvPr>
        </p:nvSpPr>
        <p:spPr>
          <a:xfrm>
            <a:off x="5656218" y="1463039"/>
            <a:ext cx="5542387" cy="4300447"/>
          </a:xfrm>
        </p:spPr>
        <p:txBody>
          <a:bodyPr anchor="t">
            <a:normAutofit fontScale="92500" lnSpcReduction="10000"/>
          </a:bodyPr>
          <a:lstStyle/>
          <a:p>
            <a:pPr algn="just"/>
            <a:r>
              <a:rPr lang="en-GB" sz="1900" b="1" dirty="0">
                <a:latin typeface="Arial Narrow"/>
              </a:rPr>
              <a:t>Social workers to advocate</a:t>
            </a:r>
            <a:r>
              <a:rPr lang="en-GB" sz="1900" dirty="0">
                <a:latin typeface="Arial Narrow"/>
              </a:rPr>
              <a:t>:</a:t>
            </a:r>
          </a:p>
          <a:p>
            <a:pPr lvl="1" algn="just"/>
            <a:r>
              <a:rPr lang="en-GB" sz="1900" dirty="0">
                <a:latin typeface="Arial Narrow"/>
              </a:rPr>
              <a:t>For </a:t>
            </a:r>
            <a:r>
              <a:rPr lang="en-GB" sz="1900" b="1" dirty="0">
                <a:latin typeface="Arial Narrow"/>
              </a:rPr>
              <a:t>LGBTQIA+ inclusive shelter</a:t>
            </a:r>
            <a:r>
              <a:rPr lang="en-GB" sz="1900" dirty="0">
                <a:latin typeface="Arial Narrow"/>
              </a:rPr>
              <a:t> practices and spaces. </a:t>
            </a:r>
          </a:p>
          <a:p>
            <a:pPr lvl="1" algn="just"/>
            <a:r>
              <a:rPr lang="en-US" sz="1900" dirty="0">
                <a:latin typeface="Arial Narrow"/>
              </a:rPr>
              <a:t>For </a:t>
            </a:r>
            <a:r>
              <a:rPr lang="en-US" sz="1900" b="1" dirty="0">
                <a:latin typeface="Arial Narrow"/>
              </a:rPr>
              <a:t>systemic policy change </a:t>
            </a:r>
            <a:r>
              <a:rPr lang="en-US" sz="1900" dirty="0">
                <a:latin typeface="Arial Narrow"/>
              </a:rPr>
              <a:t>to reduce structural barriers.</a:t>
            </a:r>
          </a:p>
          <a:p>
            <a:pPr lvl="1" algn="just"/>
            <a:r>
              <a:rPr lang="en-US" sz="1900" b="1" dirty="0">
                <a:latin typeface="Arial Narrow"/>
              </a:rPr>
              <a:t>Trauma-informed &amp; minority stress care training </a:t>
            </a:r>
            <a:r>
              <a:rPr lang="en-US" sz="1900" dirty="0">
                <a:latin typeface="Arial Narrow"/>
              </a:rPr>
              <a:t>and service delivery.</a:t>
            </a:r>
            <a:endParaRPr lang="en-GB" sz="1900" dirty="0">
              <a:latin typeface="Arial Narrow"/>
            </a:endParaRPr>
          </a:p>
          <a:p>
            <a:pPr algn="just"/>
            <a:r>
              <a:rPr lang="en-US" sz="1900" b="1" dirty="0">
                <a:latin typeface="Arial Narrow"/>
              </a:rPr>
              <a:t>Expand LGBTQIA+ shelter capacity across Cape Town &amp; South Africa by: </a:t>
            </a:r>
            <a:br>
              <a:rPr lang="en-US" sz="1900" dirty="0">
                <a:latin typeface="Arial Narrow" panose="020B0606020202030204" pitchFamily="34" charset="0"/>
              </a:rPr>
            </a:br>
            <a:r>
              <a:rPr lang="en-US" sz="1900" dirty="0">
                <a:latin typeface="Arial Narrow"/>
              </a:rPr>
              <a:t>•Including LGBTQIA identities in homelessness data.</a:t>
            </a:r>
          </a:p>
          <a:p>
            <a:pPr algn="just"/>
            <a:r>
              <a:rPr lang="en-US" sz="1900" dirty="0">
                <a:latin typeface="Arial Narrow"/>
              </a:rPr>
              <a:t>Strengthening partnerships with government (DSD) for sustained funding</a:t>
            </a:r>
          </a:p>
          <a:p>
            <a:pPr algn="just"/>
            <a:r>
              <a:rPr lang="en-US" sz="1900" dirty="0">
                <a:latin typeface="Arial Narrow"/>
              </a:rPr>
              <a:t>Securing sustainable, long-term funding</a:t>
            </a:r>
          </a:p>
          <a:p>
            <a:pPr algn="just"/>
            <a:r>
              <a:rPr lang="en-US" sz="1900" dirty="0">
                <a:latin typeface="Arial Narrow"/>
              </a:rPr>
              <a:t>Reviving, enhancing, and expanding job readiness &amp; skills training </a:t>
            </a:r>
            <a:r>
              <a:rPr lang="en-US" sz="1900" dirty="0" err="1">
                <a:latin typeface="Arial Narrow"/>
              </a:rPr>
              <a:t>programmes</a:t>
            </a:r>
            <a:r>
              <a:rPr lang="en-US" sz="1900" dirty="0">
                <a:latin typeface="Arial Narrow"/>
              </a:rPr>
              <a:t> as well as education support.</a:t>
            </a:r>
          </a:p>
          <a:p>
            <a:endParaRPr lang="en-ZA" sz="1900" dirty="0"/>
          </a:p>
        </p:txBody>
      </p:sp>
    </p:spTree>
    <p:extLst>
      <p:ext uri="{BB962C8B-B14F-4D97-AF65-F5344CB8AC3E}">
        <p14:creationId xmlns:p14="http://schemas.microsoft.com/office/powerpoint/2010/main" val="294238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912214-CAA9-FCFF-7457-B490EB2ADBDE}"/>
              </a:ext>
            </a:extLst>
          </p:cNvPr>
          <p:cNvSpPr>
            <a:spLocks noGrp="1"/>
          </p:cNvSpPr>
          <p:nvPr>
            <p:ph type="title"/>
          </p:nvPr>
        </p:nvSpPr>
        <p:spPr>
          <a:xfrm>
            <a:off x="5894962" y="479493"/>
            <a:ext cx="5458838" cy="1325563"/>
          </a:xfrm>
        </p:spPr>
        <p:txBody>
          <a:bodyPr>
            <a:normAutofit/>
          </a:bodyPr>
          <a:lstStyle/>
          <a:p>
            <a:r>
              <a:rPr lang="en-ZA" b="1" dirty="0">
                <a:latin typeface="Arial Narrow" panose="020B0606020202030204" pitchFamily="34" charset="0"/>
              </a:rPr>
              <a:t>CONCLUSION</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0166681-6788-EF5D-9B21-73A37835E272}"/>
              </a:ext>
            </a:extLst>
          </p:cNvPr>
          <p:cNvSpPr>
            <a:spLocks noGrp="1"/>
          </p:cNvSpPr>
          <p:nvPr>
            <p:ph idx="1"/>
          </p:nvPr>
        </p:nvSpPr>
        <p:spPr>
          <a:xfrm>
            <a:off x="5894962" y="1984443"/>
            <a:ext cx="5458838" cy="4192520"/>
          </a:xfrm>
        </p:spPr>
        <p:txBody>
          <a:bodyPr>
            <a:normAutofit fontScale="92500"/>
          </a:bodyPr>
          <a:lstStyle/>
          <a:p>
            <a:pPr algn="just"/>
            <a:r>
              <a:rPr lang="en-US" dirty="0">
                <a:latin typeface="Arial Narrow" panose="020B0606020202030204" pitchFamily="34" charset="0"/>
              </a:rPr>
              <a:t>This study highlights need for both micro-level interventions (counselling, support) and macro-level change (policy, funding, anti-discrimination work</a:t>
            </a:r>
          </a:p>
          <a:p>
            <a:pPr algn="just"/>
            <a:r>
              <a:rPr lang="en-US" dirty="0">
                <a:latin typeface="Arial Narrow" panose="020B0606020202030204" pitchFamily="34" charset="0"/>
              </a:rPr>
              <a:t>Shelters provide vital lifeline but require stronger, sustainable support.</a:t>
            </a:r>
          </a:p>
          <a:p>
            <a:pPr algn="just"/>
            <a:r>
              <a:rPr lang="en-GB" dirty="0">
                <a:latin typeface="Arial Narrow" panose="020B0606020202030204" pitchFamily="34" charset="0"/>
              </a:rPr>
              <a:t>Social workers must lead efforts for systemic change to ensure inclusive, sustainable housing solutions.</a:t>
            </a:r>
            <a:endParaRPr lang="en-US" dirty="0">
              <a:latin typeface="Arial Narrow" panose="020B0606020202030204" pitchFamily="34" charset="0"/>
            </a:endParaRPr>
          </a:p>
          <a:p>
            <a:pPr algn="just"/>
            <a:r>
              <a:rPr lang="en-US" dirty="0">
                <a:latin typeface="Arial Narrow" panose="020B0606020202030204" pitchFamily="34" charset="0"/>
              </a:rPr>
              <a:t>Thank you for your attention!</a:t>
            </a:r>
          </a:p>
          <a:p>
            <a:endParaRPr lang="en-ZA" dirty="0"/>
          </a:p>
        </p:txBody>
      </p:sp>
      <p:sp>
        <p:nvSpPr>
          <p:cNvPr id="5" name="TextBox 4">
            <a:extLst>
              <a:ext uri="{FF2B5EF4-FFF2-40B4-BE49-F238E27FC236}">
                <a16:creationId xmlns:a16="http://schemas.microsoft.com/office/drawing/2014/main" id="{CD4090E1-D46C-6346-EB32-6E12DE596F2D}"/>
              </a:ext>
            </a:extLst>
          </p:cNvPr>
          <p:cNvSpPr txBox="1"/>
          <p:nvPr/>
        </p:nvSpPr>
        <p:spPr>
          <a:xfrm>
            <a:off x="703181" y="479493"/>
            <a:ext cx="3996637" cy="369332"/>
          </a:xfrm>
          <a:prstGeom prst="rect">
            <a:avLst/>
          </a:prstGeom>
          <a:noFill/>
        </p:spPr>
        <p:txBody>
          <a:bodyPr wrap="square" rtlCol="0">
            <a:spAutoFit/>
          </a:bodyPr>
          <a:lstStyle/>
          <a:p>
            <a:r>
              <a:rPr lang="en-ZA" b="1" dirty="0">
                <a:latin typeface="Arial Narrow" panose="020B0606020202030204" pitchFamily="34" charset="0"/>
                <a:cs typeface="Arial" panose="020B0604020202020204" pitchFamily="34" charset="0"/>
              </a:rPr>
              <a:t>SCAN FOR LINK TO FULL ARTICLE</a:t>
            </a:r>
          </a:p>
        </p:txBody>
      </p:sp>
      <p:cxnSp>
        <p:nvCxnSpPr>
          <p:cNvPr id="7" name="Connector: Curved 6">
            <a:extLst>
              <a:ext uri="{FF2B5EF4-FFF2-40B4-BE49-F238E27FC236}">
                <a16:creationId xmlns:a16="http://schemas.microsoft.com/office/drawing/2014/main" id="{42A54709-626F-4530-AB32-1AD121D53CDD}"/>
              </a:ext>
            </a:extLst>
          </p:cNvPr>
          <p:cNvCxnSpPr>
            <a:cxnSpLocks/>
          </p:cNvCxnSpPr>
          <p:nvPr/>
        </p:nvCxnSpPr>
        <p:spPr>
          <a:xfrm rot="10800000" flipV="1">
            <a:off x="3209000" y="783250"/>
            <a:ext cx="639097" cy="545068"/>
          </a:xfrm>
          <a:prstGeom prst="curvedConnector3">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996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1198</Words>
  <Application>Microsoft Office PowerPoint</Application>
  <PresentationFormat>Widescreen</PresentationFormat>
  <Paragraphs>82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NARRATIVES FROM STAFF AT AN LGBTQIA+ SHELTER:   APPLYING ECOLOGICAL SYSTEMS THEORY TO A HOMELESSNESS INTERVENTION IN CAPE TOWN, SOUTH AFRICA</vt:lpstr>
      <vt:lpstr>INTRODUCTION</vt:lpstr>
      <vt:lpstr>PowerPoint Presentation</vt:lpstr>
      <vt:lpstr>METHODOLOGY</vt:lpstr>
      <vt:lpstr>KEY FINDING (1) – MICRO LEVEL INTERVENTIONS: PSYCHOSOCIAL SUPPORT</vt:lpstr>
      <vt:lpstr>Key Findings (2) – BARRIERS  &amp; CHALLENGES</vt:lpstr>
      <vt:lpstr>DISCUSSION</vt:lpstr>
      <vt:lpstr>RECOMMENDATIONS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FROM STAFF AT AN LGBTQIA+ SHELTER: APPLYING ECOLOGICAL SYSTEMS THEORY TO HOMELESSNESS INTERVENTION IN CAPE TOWN, SOUTH AFRICA</dc:title>
  <dc:creator>Johan Fourie</dc:creator>
  <cp:lastModifiedBy>Johan Fourie</cp:lastModifiedBy>
  <cp:revision>326</cp:revision>
  <dcterms:created xsi:type="dcterms:W3CDTF">2025-09-04T19:54:49Z</dcterms:created>
  <dcterms:modified xsi:type="dcterms:W3CDTF">2025-09-09T10:22:24Z</dcterms:modified>
</cp:coreProperties>
</file>