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4" r:id="rId5"/>
    <p:sldId id="259" r:id="rId6"/>
    <p:sldId id="260" r:id="rId7"/>
    <p:sldId id="265" r:id="rId8"/>
    <p:sldId id="261" r:id="rId9"/>
    <p:sldId id="262"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4660"/>
  </p:normalViewPr>
  <p:slideViewPr>
    <p:cSldViewPr snapToGrid="0">
      <p:cViewPr varScale="1">
        <p:scale>
          <a:sx n="72" d="100"/>
          <a:sy n="72" d="100"/>
        </p:scale>
        <p:origin x="4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9/9/2025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9/9/2025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9/9/2025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9/9/2025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9/9/2025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9/9/2025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9/9/2025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9/9/2025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9/9/2025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0BAE8-18BD-4A72-B83B-4A481674FBAF}"/>
              </a:ext>
            </a:extLst>
          </p:cNvPr>
          <p:cNvSpPr>
            <a:spLocks noGrp="1"/>
          </p:cNvSpPr>
          <p:nvPr>
            <p:ph type="ctrTitle"/>
          </p:nvPr>
        </p:nvSpPr>
        <p:spPr/>
        <p:txBody>
          <a:bodyPr/>
          <a:lstStyle/>
          <a:p>
            <a:r>
              <a:rPr lang="en-GB" sz="3200" dirty="0"/>
              <a:t>A STUDY OF BEREAVEMENT AND SERVICES PROVIDED TO ADOLESCENTS IN RESIDENTIAL CARE                   </a:t>
            </a:r>
            <a:endParaRPr lang="en-ZA" sz="3200" dirty="0"/>
          </a:p>
        </p:txBody>
      </p:sp>
      <p:sp>
        <p:nvSpPr>
          <p:cNvPr id="3" name="Subtitle 2">
            <a:extLst>
              <a:ext uri="{FF2B5EF4-FFF2-40B4-BE49-F238E27FC236}">
                <a16:creationId xmlns:a16="http://schemas.microsoft.com/office/drawing/2014/main" id="{8D6F41F8-DFC2-4F01-A3A7-0BE182AB2784}"/>
              </a:ext>
            </a:extLst>
          </p:cNvPr>
          <p:cNvSpPr>
            <a:spLocks noGrp="1"/>
          </p:cNvSpPr>
          <p:nvPr>
            <p:ph type="subTitle" idx="1"/>
          </p:nvPr>
        </p:nvSpPr>
        <p:spPr/>
        <p:txBody>
          <a:bodyPr>
            <a:normAutofit lnSpcReduction="10000"/>
          </a:bodyPr>
          <a:lstStyle/>
          <a:p>
            <a:r>
              <a:rPr lang="en-GB" dirty="0"/>
              <a:t>DHS MPHUTHI</a:t>
            </a:r>
          </a:p>
          <a:p>
            <a:r>
              <a:rPr lang="en-GB" dirty="0"/>
              <a:t>SOCIAL WORK MANAGER</a:t>
            </a:r>
          </a:p>
          <a:p>
            <a:r>
              <a:rPr lang="en-GB" dirty="0"/>
              <a:t>DATE : </a:t>
            </a:r>
            <a:r>
              <a:rPr lang="en-GB"/>
              <a:t>11 SEPTEMBER 2023</a:t>
            </a:r>
            <a:endParaRPr lang="en-ZA" dirty="0"/>
          </a:p>
        </p:txBody>
      </p:sp>
    </p:spTree>
    <p:extLst>
      <p:ext uri="{BB962C8B-B14F-4D97-AF65-F5344CB8AC3E}">
        <p14:creationId xmlns:p14="http://schemas.microsoft.com/office/powerpoint/2010/main" val="31277519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FC80D-7925-431F-8A83-2E57D7FAC7A2}"/>
              </a:ext>
            </a:extLst>
          </p:cNvPr>
          <p:cNvSpPr>
            <a:spLocks noGrp="1"/>
          </p:cNvSpPr>
          <p:nvPr>
            <p:ph type="title"/>
          </p:nvPr>
        </p:nvSpPr>
        <p:spPr/>
        <p:txBody>
          <a:bodyPr/>
          <a:lstStyle/>
          <a:p>
            <a:r>
              <a:rPr lang="en-GB" dirty="0"/>
              <a:t>               RECOMMENDATIONS</a:t>
            </a:r>
            <a:endParaRPr lang="en-ZA" dirty="0"/>
          </a:p>
        </p:txBody>
      </p:sp>
      <p:sp>
        <p:nvSpPr>
          <p:cNvPr id="3" name="Content Placeholder 2">
            <a:extLst>
              <a:ext uri="{FF2B5EF4-FFF2-40B4-BE49-F238E27FC236}">
                <a16:creationId xmlns:a16="http://schemas.microsoft.com/office/drawing/2014/main" id="{73891F97-16A2-4E5A-A7F8-0359CDF2A3AF}"/>
              </a:ext>
            </a:extLst>
          </p:cNvPr>
          <p:cNvSpPr>
            <a:spLocks noGrp="1"/>
          </p:cNvSpPr>
          <p:nvPr>
            <p:ph idx="1"/>
          </p:nvPr>
        </p:nvSpPr>
        <p:spPr/>
        <p:txBody>
          <a:bodyPr>
            <a:normAutofit/>
          </a:bodyPr>
          <a:lstStyle/>
          <a:p>
            <a:r>
              <a:rPr lang="en-GB" sz="2000" dirty="0"/>
              <a:t>The helping professionals to to take note that grief manifestations in teens differ based developmental stage, requiring tailored assessments and interventions.</a:t>
            </a:r>
          </a:p>
          <a:p>
            <a:r>
              <a:rPr lang="en-GB" sz="2000" dirty="0"/>
              <a:t>Adolescents are at increased risk of complicated grief, which can be diagnosed as other mental health issues.</a:t>
            </a:r>
          </a:p>
          <a:p>
            <a:r>
              <a:rPr lang="en-GB" sz="2000" dirty="0"/>
              <a:t>Training of Social workers and Child and youth care workers is paramount as more damage can be done.(Ross,2021) </a:t>
            </a:r>
            <a:endParaRPr lang="en-ZA"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05701" y="4262584"/>
            <a:ext cx="4553778" cy="2489399"/>
          </a:xfrm>
          <a:prstGeom prst="rect">
            <a:avLst/>
          </a:prstGeom>
          <a:ln>
            <a:noFill/>
          </a:ln>
          <a:effectLst>
            <a:softEdge rad="112500"/>
          </a:effectLst>
        </p:spPr>
      </p:pic>
    </p:spTree>
    <p:extLst>
      <p:ext uri="{BB962C8B-B14F-4D97-AF65-F5344CB8AC3E}">
        <p14:creationId xmlns:p14="http://schemas.microsoft.com/office/powerpoint/2010/main" val="1762572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8309B-13F0-4702-8476-DC68D464FEE6}"/>
              </a:ext>
            </a:extLst>
          </p:cNvPr>
          <p:cNvSpPr>
            <a:spLocks noGrp="1"/>
          </p:cNvSpPr>
          <p:nvPr>
            <p:ph type="title"/>
          </p:nvPr>
        </p:nvSpPr>
        <p:spPr/>
        <p:txBody>
          <a:bodyPr/>
          <a:lstStyle/>
          <a:p>
            <a:r>
              <a:rPr lang="en-GB" dirty="0"/>
              <a:t>                    INTRODUCTION</a:t>
            </a:r>
            <a:endParaRPr lang="en-ZA" dirty="0"/>
          </a:p>
        </p:txBody>
      </p:sp>
      <p:sp>
        <p:nvSpPr>
          <p:cNvPr id="3" name="Content Placeholder 2">
            <a:extLst>
              <a:ext uri="{FF2B5EF4-FFF2-40B4-BE49-F238E27FC236}">
                <a16:creationId xmlns:a16="http://schemas.microsoft.com/office/drawing/2014/main" id="{F0AF42FC-1C61-4185-B1B4-6937BA6EB522}"/>
              </a:ext>
            </a:extLst>
          </p:cNvPr>
          <p:cNvSpPr>
            <a:spLocks noGrp="1"/>
          </p:cNvSpPr>
          <p:nvPr>
            <p:ph idx="1"/>
          </p:nvPr>
        </p:nvSpPr>
        <p:spPr>
          <a:xfrm>
            <a:off x="839346" y="2270613"/>
            <a:ext cx="9613861" cy="3599316"/>
          </a:xfrm>
        </p:spPr>
        <p:txBody>
          <a:bodyPr>
            <a:normAutofit/>
          </a:bodyPr>
          <a:lstStyle/>
          <a:p>
            <a:r>
              <a:rPr lang="en-GB" sz="2000" dirty="0"/>
              <a:t>The mourning experience of adolescents placed in residential care after the death of a parent is a complex problem with no easy answers</a:t>
            </a:r>
            <a:r>
              <a:rPr lang="en-GB" sz="2000" dirty="0" smtClean="0"/>
              <a:t>.</a:t>
            </a:r>
            <a:endParaRPr lang="en-GB" sz="2000" dirty="0"/>
          </a:p>
          <a:p>
            <a:r>
              <a:rPr lang="en-GB" sz="2000" dirty="0"/>
              <a:t>Loosing a parent during formative years can have a profound and lasting impact on emotional and psychological development.</a:t>
            </a:r>
          </a:p>
          <a:p>
            <a:r>
              <a:rPr lang="en-GB" sz="2000" dirty="0"/>
              <a:t>A parent absence through death can significantly alter an adolescent’s sense of security and identity.</a:t>
            </a:r>
          </a:p>
          <a:p>
            <a:r>
              <a:rPr lang="en-GB" sz="2000" dirty="0"/>
              <a:t>At any stage of the life cycle, death is an inevitable and irreversible event. Therefore loosing a parent is a traumatic life event that causes adolescents in care to experience a variety of emotional issues.</a:t>
            </a:r>
            <a:endParaRPr lang="en-ZA"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7945840" flipV="1">
            <a:off x="9488876" y="4617404"/>
            <a:ext cx="2542797" cy="1555129"/>
          </a:xfrm>
          <a:prstGeom prst="rect">
            <a:avLst/>
          </a:prstGeom>
        </p:spPr>
      </p:pic>
    </p:spTree>
    <p:extLst>
      <p:ext uri="{BB962C8B-B14F-4D97-AF65-F5344CB8AC3E}">
        <p14:creationId xmlns:p14="http://schemas.microsoft.com/office/powerpoint/2010/main" val="552262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C9EF3-5DE1-485B-A058-97CB1BFD8AEB}"/>
              </a:ext>
            </a:extLst>
          </p:cNvPr>
          <p:cNvSpPr>
            <a:spLocks noGrp="1"/>
          </p:cNvSpPr>
          <p:nvPr>
            <p:ph type="title"/>
          </p:nvPr>
        </p:nvSpPr>
        <p:spPr/>
        <p:txBody>
          <a:bodyPr/>
          <a:lstStyle/>
          <a:p>
            <a:r>
              <a:rPr lang="en-GB" dirty="0"/>
              <a:t>                  METHODOLOGY</a:t>
            </a:r>
            <a:endParaRPr lang="en-ZA" dirty="0"/>
          </a:p>
        </p:txBody>
      </p:sp>
      <p:sp>
        <p:nvSpPr>
          <p:cNvPr id="3" name="Content Placeholder 2">
            <a:extLst>
              <a:ext uri="{FF2B5EF4-FFF2-40B4-BE49-F238E27FC236}">
                <a16:creationId xmlns:a16="http://schemas.microsoft.com/office/drawing/2014/main" id="{32BF429F-BC8A-4F51-9382-35179852B4A5}"/>
              </a:ext>
            </a:extLst>
          </p:cNvPr>
          <p:cNvSpPr>
            <a:spLocks noGrp="1"/>
          </p:cNvSpPr>
          <p:nvPr>
            <p:ph idx="1"/>
          </p:nvPr>
        </p:nvSpPr>
        <p:spPr>
          <a:xfrm>
            <a:off x="918861" y="2310369"/>
            <a:ext cx="9613861" cy="3599316"/>
          </a:xfrm>
        </p:spPr>
        <p:txBody>
          <a:bodyPr>
            <a:noAutofit/>
          </a:bodyPr>
          <a:lstStyle/>
          <a:p>
            <a:r>
              <a:rPr lang="en-GB" sz="2000" dirty="0"/>
              <a:t>Study utilized descriptive research design where the researcher seeks to carefully detail evidence so that a clearer picture can be gained. Furthermore to show the state of the situation one is studying.</a:t>
            </a:r>
          </a:p>
          <a:p>
            <a:r>
              <a:rPr lang="en-GB" sz="2000" dirty="0"/>
              <a:t>The study used qualitative approach because it concentrates on qualities of human behaviour.</a:t>
            </a:r>
          </a:p>
          <a:p>
            <a:r>
              <a:rPr lang="en-GB" sz="2000" dirty="0"/>
              <a:t>The researcher utilized purposive sampling. Marlow (1993:140) asserts that in purposive sampling, the researcher uses his or her judgement about the respondents.</a:t>
            </a:r>
          </a:p>
          <a:p>
            <a:r>
              <a:rPr lang="en-GB" sz="2000" dirty="0"/>
              <a:t>Study was conducted in a CYCC with adolescents 14-18 years, both male and females who are grieving one or both parents who died of long illness.</a:t>
            </a:r>
          </a:p>
          <a:p>
            <a:r>
              <a:rPr lang="en-GB" sz="2000" dirty="0" smtClean="0"/>
              <a:t>Structured </a:t>
            </a:r>
            <a:r>
              <a:rPr lang="en-GB" sz="2000" dirty="0"/>
              <a:t>interview schedule was used to collect data in both groups.</a:t>
            </a:r>
          </a:p>
          <a:p>
            <a:endParaRPr lang="en-ZA" sz="2000" dirty="0"/>
          </a:p>
        </p:txBody>
      </p:sp>
    </p:spTree>
    <p:extLst>
      <p:ext uri="{BB962C8B-B14F-4D97-AF65-F5344CB8AC3E}">
        <p14:creationId xmlns:p14="http://schemas.microsoft.com/office/powerpoint/2010/main" val="992676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CONTINUATION…………………………. </a:t>
            </a:r>
            <a:endParaRPr lang="en-ZA" dirty="0"/>
          </a:p>
        </p:txBody>
      </p:sp>
      <p:sp>
        <p:nvSpPr>
          <p:cNvPr id="3" name="Content Placeholder 2"/>
          <p:cNvSpPr>
            <a:spLocks noGrp="1"/>
          </p:cNvSpPr>
          <p:nvPr>
            <p:ph idx="1"/>
          </p:nvPr>
        </p:nvSpPr>
        <p:spPr/>
        <p:txBody>
          <a:bodyPr/>
          <a:lstStyle/>
          <a:p>
            <a:pPr lvl="0"/>
            <a:r>
              <a:rPr lang="en-GB" sz="2000" dirty="0">
                <a:solidFill>
                  <a:prstClr val="white"/>
                </a:solidFill>
              </a:rPr>
              <a:t>Study comprised of 10 girls and 10 boys who experienced death in the first 3-6 months of admission at the CYCC.</a:t>
            </a:r>
          </a:p>
          <a:p>
            <a:pPr lvl="0"/>
            <a:r>
              <a:rPr lang="en-GB" sz="2000" dirty="0">
                <a:solidFill>
                  <a:prstClr val="white"/>
                </a:solidFill>
              </a:rPr>
              <a:t>10 CYCW were also part of the study who had bereaved children in their cottages.</a:t>
            </a:r>
          </a:p>
          <a:p>
            <a:pPr marL="0" indent="0">
              <a:buNone/>
            </a:pPr>
            <a:endParaRPr lang="en-ZA" dirty="0"/>
          </a:p>
        </p:txBody>
      </p:sp>
    </p:spTree>
    <p:extLst>
      <p:ext uri="{BB962C8B-B14F-4D97-AF65-F5344CB8AC3E}">
        <p14:creationId xmlns:p14="http://schemas.microsoft.com/office/powerpoint/2010/main" val="3466692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CFB79-18D1-4F7D-9845-1F2B0D6E181A}"/>
              </a:ext>
            </a:extLst>
          </p:cNvPr>
          <p:cNvSpPr>
            <a:spLocks noGrp="1"/>
          </p:cNvSpPr>
          <p:nvPr>
            <p:ph type="title"/>
          </p:nvPr>
        </p:nvSpPr>
        <p:spPr/>
        <p:txBody>
          <a:bodyPr/>
          <a:lstStyle/>
          <a:p>
            <a:r>
              <a:rPr lang="en-GB" dirty="0"/>
              <a:t>               FINDINGS AND DISCUSSIONS</a:t>
            </a:r>
            <a:endParaRPr lang="en-ZA" dirty="0"/>
          </a:p>
        </p:txBody>
      </p:sp>
      <p:sp>
        <p:nvSpPr>
          <p:cNvPr id="3" name="Content Placeholder 2">
            <a:extLst>
              <a:ext uri="{FF2B5EF4-FFF2-40B4-BE49-F238E27FC236}">
                <a16:creationId xmlns:a16="http://schemas.microsoft.com/office/drawing/2014/main" id="{9EBBFB82-0362-4A30-9FDF-C45506493193}"/>
              </a:ext>
            </a:extLst>
          </p:cNvPr>
          <p:cNvSpPr>
            <a:spLocks noGrp="1"/>
          </p:cNvSpPr>
          <p:nvPr>
            <p:ph idx="1"/>
          </p:nvPr>
        </p:nvSpPr>
        <p:spPr/>
        <p:txBody>
          <a:bodyPr>
            <a:noAutofit/>
          </a:bodyPr>
          <a:lstStyle/>
          <a:p>
            <a:r>
              <a:rPr lang="en-GB" sz="2000" dirty="0"/>
              <a:t>95% of respondents adjusted well at the institution while 5% struggled to adjust. All respondents were admitted into care in terms of Section 150 of the Children’s Act of 19...</a:t>
            </a:r>
          </a:p>
          <a:p>
            <a:r>
              <a:rPr lang="en-GB" sz="2000" dirty="0"/>
              <a:t>40% of respondents were admitted because of child abuse, 30% child neglect and 30% of children were living under harmful situations.</a:t>
            </a:r>
          </a:p>
          <a:p>
            <a:r>
              <a:rPr lang="en-GB" sz="2000" dirty="0"/>
              <a:t>90% of respondents lost their mothers through death compared to 10% who lost fathers.</a:t>
            </a:r>
          </a:p>
          <a:p>
            <a:r>
              <a:rPr lang="en-GB" sz="2000" dirty="0"/>
              <a:t>70% did not experience any serious challenges at school in terms of poor memory and concentration. In this study there was no relationship between scholastic performance and bereavement</a:t>
            </a:r>
            <a:r>
              <a:rPr lang="en-GB" sz="2000" dirty="0" smtClean="0"/>
              <a:t>.</a:t>
            </a:r>
            <a:endParaRPr lang="en-GB" sz="2000" dirty="0"/>
          </a:p>
        </p:txBody>
      </p:sp>
    </p:spTree>
    <p:extLst>
      <p:ext uri="{BB962C8B-B14F-4D97-AF65-F5344CB8AC3E}">
        <p14:creationId xmlns:p14="http://schemas.microsoft.com/office/powerpoint/2010/main" val="4229098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FF8C9-30ED-4C58-974A-5C16E7F27AE0}"/>
              </a:ext>
            </a:extLst>
          </p:cNvPr>
          <p:cNvSpPr>
            <a:spLocks noGrp="1"/>
          </p:cNvSpPr>
          <p:nvPr>
            <p:ph type="title"/>
          </p:nvPr>
        </p:nvSpPr>
        <p:spPr/>
        <p:txBody>
          <a:bodyPr/>
          <a:lstStyle/>
          <a:p>
            <a:pPr algn="ctr"/>
            <a:r>
              <a:rPr lang="en-GB" dirty="0" smtClean="0"/>
              <a:t>CONTINUATION…………..</a:t>
            </a:r>
            <a:r>
              <a:rPr lang="en-GB" dirty="0" smtClean="0"/>
              <a:t>..</a:t>
            </a:r>
            <a:endParaRPr lang="en-ZA" dirty="0"/>
          </a:p>
        </p:txBody>
      </p:sp>
      <p:sp>
        <p:nvSpPr>
          <p:cNvPr id="3" name="Content Placeholder 2">
            <a:extLst>
              <a:ext uri="{FF2B5EF4-FFF2-40B4-BE49-F238E27FC236}">
                <a16:creationId xmlns:a16="http://schemas.microsoft.com/office/drawing/2014/main" id="{BB443919-D613-4308-9793-4CDB8B0A7D66}"/>
              </a:ext>
            </a:extLst>
          </p:cNvPr>
          <p:cNvSpPr>
            <a:spLocks noGrp="1"/>
          </p:cNvSpPr>
          <p:nvPr>
            <p:ph idx="1"/>
          </p:nvPr>
        </p:nvSpPr>
        <p:spPr/>
        <p:txBody>
          <a:bodyPr>
            <a:normAutofit lnSpcReduction="10000"/>
          </a:bodyPr>
          <a:lstStyle/>
          <a:p>
            <a:pPr lvl="0"/>
            <a:r>
              <a:rPr lang="en-GB" sz="2000" dirty="0">
                <a:solidFill>
                  <a:prstClr val="white"/>
                </a:solidFill>
              </a:rPr>
              <a:t>Adolescent who came from nuclear families are more likely to be admitted into alternative care compared to adolescents from extended families as there is more support, love and care from other family members.</a:t>
            </a:r>
          </a:p>
          <a:p>
            <a:pPr lvl="0"/>
            <a:r>
              <a:rPr lang="en-GB" sz="2000" dirty="0">
                <a:solidFill>
                  <a:prstClr val="white"/>
                </a:solidFill>
              </a:rPr>
              <a:t>Study found out that there is a relation between grief, bereavement and trauma among the adolescents</a:t>
            </a:r>
            <a:endParaRPr lang="en-ZA" sz="2000" dirty="0">
              <a:solidFill>
                <a:prstClr val="white"/>
              </a:solidFill>
            </a:endParaRPr>
          </a:p>
          <a:p>
            <a:pPr lvl="0"/>
            <a:r>
              <a:rPr lang="en-GB" sz="2000" dirty="0" smtClean="0">
                <a:solidFill>
                  <a:prstClr val="white"/>
                </a:solidFill>
              </a:rPr>
              <a:t>Social </a:t>
            </a:r>
            <a:r>
              <a:rPr lang="en-GB" sz="2000" dirty="0">
                <a:solidFill>
                  <a:prstClr val="white"/>
                </a:solidFill>
              </a:rPr>
              <a:t>Workers and Child and Youth Care Workers tend to have limited training in the grief of adolescents, how are they affected cognitively, psychologically and socially.</a:t>
            </a:r>
          </a:p>
          <a:p>
            <a:pPr lvl="0"/>
            <a:r>
              <a:rPr lang="en-GB" sz="2000" dirty="0">
                <a:solidFill>
                  <a:prstClr val="white"/>
                </a:solidFill>
              </a:rPr>
              <a:t>For children placed in residential care the research is even more limited</a:t>
            </a:r>
          </a:p>
          <a:p>
            <a:pPr lvl="0"/>
            <a:r>
              <a:rPr lang="en-GB" sz="2000" dirty="0" smtClean="0">
                <a:solidFill>
                  <a:prstClr val="white"/>
                </a:solidFill>
              </a:rPr>
              <a:t>How </a:t>
            </a:r>
            <a:r>
              <a:rPr lang="en-GB" sz="2000" dirty="0">
                <a:solidFill>
                  <a:prstClr val="white"/>
                </a:solidFill>
              </a:rPr>
              <a:t>have we systematically viewed these children? Are we more likely to diagnose their expressions of grief and bereavement as negative behaviour?</a:t>
            </a:r>
          </a:p>
          <a:p>
            <a:pPr marL="0" indent="0">
              <a:buNone/>
            </a:pPr>
            <a:endParaRPr lang="en-ZA" sz="2000" dirty="0"/>
          </a:p>
        </p:txBody>
      </p:sp>
    </p:spTree>
    <p:extLst>
      <p:ext uri="{BB962C8B-B14F-4D97-AF65-F5344CB8AC3E}">
        <p14:creationId xmlns:p14="http://schemas.microsoft.com/office/powerpoint/2010/main" val="704164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CONTINUATION…………………</a:t>
            </a:r>
            <a:endParaRPr lang="en-ZA" dirty="0"/>
          </a:p>
        </p:txBody>
      </p:sp>
      <p:sp>
        <p:nvSpPr>
          <p:cNvPr id="3" name="Content Placeholder 2"/>
          <p:cNvSpPr>
            <a:spLocks noGrp="1"/>
          </p:cNvSpPr>
          <p:nvPr>
            <p:ph idx="1"/>
          </p:nvPr>
        </p:nvSpPr>
        <p:spPr/>
        <p:txBody>
          <a:bodyPr>
            <a:normAutofit/>
          </a:bodyPr>
          <a:lstStyle/>
          <a:p>
            <a:pPr lvl="0"/>
            <a:r>
              <a:rPr lang="en-GB" sz="2000" dirty="0" smtClean="0">
                <a:solidFill>
                  <a:prstClr val="white"/>
                </a:solidFill>
              </a:rPr>
              <a:t>Adolescents </a:t>
            </a:r>
            <a:r>
              <a:rPr lang="en-GB" sz="2000" dirty="0">
                <a:solidFill>
                  <a:prstClr val="white"/>
                </a:solidFill>
              </a:rPr>
              <a:t>are often overlooked when it comes to grief and bereavement and it is easy to assume that they are resilient.</a:t>
            </a:r>
          </a:p>
          <a:p>
            <a:pPr lvl="0"/>
            <a:r>
              <a:rPr lang="en-GB" sz="2000" dirty="0">
                <a:solidFill>
                  <a:prstClr val="white"/>
                </a:solidFill>
              </a:rPr>
              <a:t>If young person had a difficult relationship with the parent who died they experience conflicting feelings including anger.</a:t>
            </a:r>
          </a:p>
          <a:p>
            <a:pPr lvl="0"/>
            <a:r>
              <a:rPr lang="en-GB" sz="2000" dirty="0">
                <a:solidFill>
                  <a:prstClr val="white"/>
                </a:solidFill>
              </a:rPr>
              <a:t>80% of the respondents were worried about their permanency plans. Criteria for child reunification was that circumstances must have improved, that caused the child initial removal. One respondent mentioned “My granny is sickly, she can die at any time, what will happen to me and my sister when we go back home.”</a:t>
            </a:r>
          </a:p>
          <a:p>
            <a:pPr lvl="0"/>
            <a:r>
              <a:rPr lang="en-GB" sz="2000" dirty="0" smtClean="0">
                <a:solidFill>
                  <a:prstClr val="white"/>
                </a:solidFill>
              </a:rPr>
              <a:t>Group work </a:t>
            </a:r>
            <a:r>
              <a:rPr lang="en-GB" sz="2000" dirty="0">
                <a:solidFill>
                  <a:prstClr val="white"/>
                </a:solidFill>
              </a:rPr>
              <a:t>and individual counselling had a great impact on assisting children to come to terms with the traumatic death.</a:t>
            </a:r>
          </a:p>
          <a:p>
            <a:endParaRPr lang="en-ZA" dirty="0"/>
          </a:p>
        </p:txBody>
      </p:sp>
    </p:spTree>
    <p:extLst>
      <p:ext uri="{BB962C8B-B14F-4D97-AF65-F5344CB8AC3E}">
        <p14:creationId xmlns:p14="http://schemas.microsoft.com/office/powerpoint/2010/main" val="266493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85C4F-69B5-420B-8B55-EA2D195A501B}"/>
              </a:ext>
            </a:extLst>
          </p:cNvPr>
          <p:cNvSpPr>
            <a:spLocks noGrp="1"/>
          </p:cNvSpPr>
          <p:nvPr>
            <p:ph type="title"/>
          </p:nvPr>
        </p:nvSpPr>
        <p:spPr/>
        <p:txBody>
          <a:bodyPr/>
          <a:lstStyle/>
          <a:p>
            <a:r>
              <a:rPr lang="en-GB" dirty="0"/>
              <a:t>                    CONCLUSION</a:t>
            </a:r>
            <a:endParaRPr lang="en-ZA" dirty="0"/>
          </a:p>
        </p:txBody>
      </p:sp>
      <p:sp>
        <p:nvSpPr>
          <p:cNvPr id="3" name="Content Placeholder 2">
            <a:extLst>
              <a:ext uri="{FF2B5EF4-FFF2-40B4-BE49-F238E27FC236}">
                <a16:creationId xmlns:a16="http://schemas.microsoft.com/office/drawing/2014/main" id="{29A8148D-5D44-437B-AD61-63DFB8064083}"/>
              </a:ext>
            </a:extLst>
          </p:cNvPr>
          <p:cNvSpPr>
            <a:spLocks noGrp="1"/>
          </p:cNvSpPr>
          <p:nvPr>
            <p:ph idx="1"/>
          </p:nvPr>
        </p:nvSpPr>
        <p:spPr/>
        <p:txBody>
          <a:bodyPr/>
          <a:lstStyle/>
          <a:p>
            <a:r>
              <a:rPr lang="en-GB" dirty="0"/>
              <a:t> </a:t>
            </a:r>
            <a:r>
              <a:rPr lang="en-GB" sz="2000" dirty="0"/>
              <a:t>“ Being there” in a life space of a child is almost a defining feature for bereaved children in residential care. For this to be effective, it needs to go beyond physical presence to acknowlegdement of emotional needs.</a:t>
            </a:r>
            <a:endParaRPr lang="en-ZA"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54091" y="3314615"/>
            <a:ext cx="5137909" cy="3543385"/>
          </a:xfrm>
          <a:prstGeom prst="rect">
            <a:avLst/>
          </a:prstGeom>
          <a:ln>
            <a:noFill/>
          </a:ln>
          <a:effectLst>
            <a:softEdge rad="112500"/>
          </a:effectLst>
        </p:spPr>
      </p:pic>
    </p:spTree>
    <p:extLst>
      <p:ext uri="{BB962C8B-B14F-4D97-AF65-F5344CB8AC3E}">
        <p14:creationId xmlns:p14="http://schemas.microsoft.com/office/powerpoint/2010/main" val="3777800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DDBE4-29B8-49D6-AD78-2A3824FD41CE}"/>
              </a:ext>
            </a:extLst>
          </p:cNvPr>
          <p:cNvSpPr>
            <a:spLocks noGrp="1"/>
          </p:cNvSpPr>
          <p:nvPr>
            <p:ph type="title"/>
          </p:nvPr>
        </p:nvSpPr>
        <p:spPr/>
        <p:txBody>
          <a:bodyPr/>
          <a:lstStyle/>
          <a:p>
            <a:r>
              <a:rPr lang="en-GB" dirty="0"/>
              <a:t>                    LESSON LEARNED</a:t>
            </a:r>
            <a:endParaRPr lang="en-ZA" dirty="0"/>
          </a:p>
        </p:txBody>
      </p:sp>
      <p:sp>
        <p:nvSpPr>
          <p:cNvPr id="3" name="Content Placeholder 2">
            <a:extLst>
              <a:ext uri="{FF2B5EF4-FFF2-40B4-BE49-F238E27FC236}">
                <a16:creationId xmlns:a16="http://schemas.microsoft.com/office/drawing/2014/main" id="{B7083C28-0432-41D1-AC0A-EE6A9EF4FBCA}"/>
              </a:ext>
            </a:extLst>
          </p:cNvPr>
          <p:cNvSpPr>
            <a:spLocks noGrp="1"/>
          </p:cNvSpPr>
          <p:nvPr>
            <p:ph idx="1"/>
          </p:nvPr>
        </p:nvSpPr>
        <p:spPr/>
        <p:txBody>
          <a:bodyPr>
            <a:normAutofit/>
          </a:bodyPr>
          <a:lstStyle/>
          <a:p>
            <a:r>
              <a:rPr lang="en-GB" sz="2000" dirty="0"/>
              <a:t>Teens encounter grief from a place that already feels complicated. It can be difficult to determine whether a teen’s behaviour occurs because of their grief or because they are experiencing the stress and hormones that go along with adolescence. (Brown, 2022).</a:t>
            </a:r>
          </a:p>
          <a:p>
            <a:r>
              <a:rPr lang="en-GB" sz="2000" dirty="0"/>
              <a:t>Shedding tears allows pain to work through one’s system. According Grosshandler (1985), he cautioned that, grief that is not expressed through crying sits around all the time waiting for an opportunity to be heard.</a:t>
            </a:r>
          </a:p>
          <a:p>
            <a:r>
              <a:rPr lang="en-GB" sz="2000" dirty="0"/>
              <a:t>Tears allow the teen to take pain from the inside and release it outside, because it is an expression of inner pain. Eg tears of joy and tears of sadness.</a:t>
            </a:r>
          </a:p>
          <a:p>
            <a:r>
              <a:rPr lang="en-GB" sz="2000" dirty="0"/>
              <a:t>Grief is not a linear process. "It can feel like in one minute teens are laughing, and half an hour later they are crying”(Drake, 2020).</a:t>
            </a:r>
            <a:endParaRPr lang="en-ZA" sz="2000" dirty="0"/>
          </a:p>
        </p:txBody>
      </p:sp>
    </p:spTree>
    <p:extLst>
      <p:ext uri="{BB962C8B-B14F-4D97-AF65-F5344CB8AC3E}">
        <p14:creationId xmlns:p14="http://schemas.microsoft.com/office/powerpoint/2010/main" val="2986211073"/>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232</TotalTime>
  <Words>896</Words>
  <Application>Microsoft Office PowerPoint</Application>
  <PresentationFormat>Widescreen</PresentationFormat>
  <Paragraphs>45</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Trebuchet MS</vt:lpstr>
      <vt:lpstr>Berlin</vt:lpstr>
      <vt:lpstr>A STUDY OF BEREAVEMENT AND SERVICES PROVIDED TO ADOLESCENTS IN RESIDENTIAL CARE                   </vt:lpstr>
      <vt:lpstr>                    INTRODUCTION</vt:lpstr>
      <vt:lpstr>                  METHODOLOGY</vt:lpstr>
      <vt:lpstr>CONTINUATION…………………………. </vt:lpstr>
      <vt:lpstr>               FINDINGS AND DISCUSSIONS</vt:lpstr>
      <vt:lpstr>CONTINUATION…………....</vt:lpstr>
      <vt:lpstr>CONTINUATION…………………</vt:lpstr>
      <vt:lpstr>                    CONCLUSION</vt:lpstr>
      <vt:lpstr>                    LESSON LEARNED</vt:lpstr>
      <vt:lpstr>               RECOMMENDATIONS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Dimakatso Mphuthi</dc:creator>
  <cp:lastModifiedBy>User</cp:lastModifiedBy>
  <cp:revision>23</cp:revision>
  <dcterms:created xsi:type="dcterms:W3CDTF">2025-09-09T03:23:19Z</dcterms:created>
  <dcterms:modified xsi:type="dcterms:W3CDTF">2025-09-09T09:54:34Z</dcterms:modified>
</cp:coreProperties>
</file>